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300" r:id="rId2"/>
    <p:sldId id="344" r:id="rId3"/>
    <p:sldId id="374" r:id="rId4"/>
    <p:sldId id="366" r:id="rId5"/>
    <p:sldId id="367" r:id="rId6"/>
    <p:sldId id="346" r:id="rId7"/>
    <p:sldId id="320" r:id="rId8"/>
    <p:sldId id="348" r:id="rId9"/>
    <p:sldId id="351" r:id="rId10"/>
    <p:sldId id="375" r:id="rId11"/>
    <p:sldId id="350" r:id="rId12"/>
    <p:sldId id="368" r:id="rId13"/>
    <p:sldId id="370" r:id="rId14"/>
    <p:sldId id="371" r:id="rId15"/>
    <p:sldId id="376" r:id="rId16"/>
    <p:sldId id="377" r:id="rId17"/>
    <p:sldId id="378" r:id="rId18"/>
    <p:sldId id="379" r:id="rId19"/>
    <p:sldId id="352" r:id="rId20"/>
    <p:sldId id="353" r:id="rId21"/>
    <p:sldId id="372" r:id="rId22"/>
    <p:sldId id="337" r:id="rId23"/>
    <p:sldId id="362" r:id="rId24"/>
    <p:sldId id="380" r:id="rId25"/>
    <p:sldId id="365" r:id="rId26"/>
    <p:sldId id="355"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368" autoAdjust="0"/>
  </p:normalViewPr>
  <p:slideViewPr>
    <p:cSldViewPr>
      <p:cViewPr varScale="1">
        <p:scale>
          <a:sx n="55" d="100"/>
          <a:sy n="55" d="100"/>
        </p:scale>
        <p:origin x="1110"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601924-3B57-4325-9038-C8E2AF866832}" type="datetimeFigureOut">
              <a:rPr lang="en-US" smtClean="0"/>
              <a:pPr/>
              <a:t>5/28/2015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6036AB-77BC-4E00-80F0-63158CC5B51F}" type="slidenum">
              <a:rPr lang="en-US" smtClean="0"/>
              <a:pPr/>
              <a:t>‹nr.›</a:t>
            </a:fld>
            <a:endParaRPr lang="en-US"/>
          </a:p>
        </p:txBody>
      </p:sp>
    </p:spTree>
    <p:extLst>
      <p:ext uri="{BB962C8B-B14F-4D97-AF65-F5344CB8AC3E}">
        <p14:creationId xmlns:p14="http://schemas.microsoft.com/office/powerpoint/2010/main" val="4160262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err="1" smtClean="0"/>
              <a:t>Wie</a:t>
            </a:r>
            <a:r>
              <a:rPr lang="en-US" dirty="0" smtClean="0"/>
              <a:t> </a:t>
            </a:r>
            <a:r>
              <a:rPr lang="en-US" dirty="0" err="1" smtClean="0"/>
              <a:t>ik</a:t>
            </a:r>
            <a:r>
              <a:rPr lang="en-US" dirty="0" smtClean="0"/>
              <a:t> ben </a:t>
            </a:r>
            <a:r>
              <a:rPr lang="en-US" dirty="0" err="1" smtClean="0"/>
              <a:t>en</a:t>
            </a:r>
            <a:r>
              <a:rPr lang="en-US" dirty="0" smtClean="0"/>
              <a:t> </a:t>
            </a:r>
            <a:r>
              <a:rPr lang="en-US" dirty="0" err="1" smtClean="0"/>
              <a:t>mijn</a:t>
            </a:r>
            <a:r>
              <a:rPr lang="en-US" dirty="0" smtClean="0"/>
              <a:t> </a:t>
            </a:r>
            <a:r>
              <a:rPr lang="en-US" dirty="0" err="1" smtClean="0"/>
              <a:t>ervaring</a:t>
            </a:r>
            <a:r>
              <a:rPr lang="en-US" dirty="0" smtClean="0"/>
              <a:t> met concept cartoons.</a:t>
            </a:r>
            <a:endParaRPr lang="en-US" dirty="0"/>
          </a:p>
        </p:txBody>
      </p:sp>
      <p:sp>
        <p:nvSpPr>
          <p:cNvPr id="4" name="Tijdelijke aanduiding voor dianummer 3"/>
          <p:cNvSpPr>
            <a:spLocks noGrp="1"/>
          </p:cNvSpPr>
          <p:nvPr>
            <p:ph type="sldNum" sz="quarter" idx="10"/>
          </p:nvPr>
        </p:nvSpPr>
        <p:spPr/>
        <p:txBody>
          <a:bodyPr/>
          <a:lstStyle/>
          <a:p>
            <a:fld id="{416036AB-77BC-4E00-80F0-63158CC5B51F}" type="slidenum">
              <a:rPr lang="en-US" smtClean="0"/>
              <a:pPr/>
              <a:t>1</a:t>
            </a:fld>
            <a:endParaRPr lang="en-US"/>
          </a:p>
        </p:txBody>
      </p:sp>
    </p:spTree>
    <p:extLst>
      <p:ext uri="{BB962C8B-B14F-4D97-AF65-F5344CB8AC3E}">
        <p14:creationId xmlns:p14="http://schemas.microsoft.com/office/powerpoint/2010/main" val="1837128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Kun je aan argument voor en een argument tegen elke bewering bedenken?</a:t>
            </a:r>
          </a:p>
          <a:p>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416036AB-77BC-4E00-80F0-63158CC5B51F}" type="slidenum">
              <a:rPr lang="en-US" smtClean="0"/>
              <a:pPr/>
              <a:t>10</a:t>
            </a:fld>
            <a:endParaRPr lang="en-US"/>
          </a:p>
        </p:txBody>
      </p:sp>
    </p:spTree>
    <p:extLst>
      <p:ext uri="{BB962C8B-B14F-4D97-AF65-F5344CB8AC3E}">
        <p14:creationId xmlns:p14="http://schemas.microsoft.com/office/powerpoint/2010/main" val="3699640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Elke</a:t>
            </a:r>
            <a:r>
              <a:rPr lang="en-US" dirty="0" smtClean="0"/>
              <a:t> </a:t>
            </a:r>
            <a:r>
              <a:rPr lang="en-US" dirty="0" err="1" smtClean="0"/>
              <a:t>groep</a:t>
            </a:r>
            <a:r>
              <a:rPr lang="en-US" dirty="0" smtClean="0"/>
              <a:t> </a:t>
            </a:r>
            <a:r>
              <a:rPr lang="en-US" dirty="0" err="1" smtClean="0"/>
              <a:t>bedenkt</a:t>
            </a:r>
            <a:r>
              <a:rPr lang="en-US" dirty="0" smtClean="0"/>
              <a:t> of </a:t>
            </a:r>
            <a:r>
              <a:rPr lang="en-US" dirty="0" err="1" smtClean="0"/>
              <a:t>hun</a:t>
            </a:r>
            <a:r>
              <a:rPr lang="en-US" dirty="0" smtClean="0"/>
              <a:t> </a:t>
            </a:r>
            <a:r>
              <a:rPr lang="en-US" dirty="0" err="1" smtClean="0"/>
              <a:t>verklaring</a:t>
            </a:r>
            <a:r>
              <a:rPr lang="en-US" dirty="0" smtClean="0"/>
              <a:t> </a:t>
            </a:r>
            <a:r>
              <a:rPr lang="en-US" dirty="0" err="1" smtClean="0"/>
              <a:t>onder</a:t>
            </a:r>
            <a:r>
              <a:rPr lang="en-US" dirty="0" smtClean="0"/>
              <a:t> </a:t>
            </a:r>
            <a:r>
              <a:rPr lang="en-US" dirty="0" err="1" smtClean="0"/>
              <a:t>bepaalde</a:t>
            </a:r>
            <a:r>
              <a:rPr lang="en-US" dirty="0" smtClean="0"/>
              <a:t> </a:t>
            </a:r>
            <a:r>
              <a:rPr lang="en-US" dirty="0" err="1" smtClean="0"/>
              <a:t>omstandigheden</a:t>
            </a:r>
            <a:r>
              <a:rPr lang="en-US" dirty="0" smtClean="0"/>
              <a:t> </a:t>
            </a:r>
            <a:r>
              <a:rPr lang="en-US" dirty="0" err="1" smtClean="0"/>
              <a:t>wel</a:t>
            </a:r>
            <a:r>
              <a:rPr lang="en-US" dirty="0" smtClean="0"/>
              <a:t> </a:t>
            </a:r>
            <a:r>
              <a:rPr lang="en-US" dirty="0" err="1" smtClean="0"/>
              <a:t>goed</a:t>
            </a:r>
            <a:r>
              <a:rPr lang="en-US" dirty="0" smtClean="0"/>
              <a:t> </a:t>
            </a:r>
            <a:r>
              <a:rPr lang="en-US" dirty="0" err="1" smtClean="0"/>
              <a:t>zou</a:t>
            </a:r>
            <a:r>
              <a:rPr lang="en-US" dirty="0" smtClean="0"/>
              <a:t> </a:t>
            </a:r>
            <a:r>
              <a:rPr lang="en-US" dirty="0" err="1" smtClean="0"/>
              <a:t>kunnen</a:t>
            </a:r>
            <a:r>
              <a:rPr lang="en-US" dirty="0" smtClean="0"/>
              <a:t> </a:t>
            </a:r>
            <a:r>
              <a:rPr lang="en-US" dirty="0" err="1" smtClean="0"/>
              <a:t>zijn</a:t>
            </a:r>
            <a:r>
              <a:rPr lang="en-US" dirty="0" smtClean="0"/>
              <a:t>. </a:t>
            </a:r>
          </a:p>
          <a:p>
            <a:endParaRPr lang="en-US" dirty="0" smtClean="0"/>
          </a:p>
          <a:p>
            <a:r>
              <a:rPr lang="en-US" dirty="0" err="1" smtClean="0"/>
              <a:t>Planten</a:t>
            </a:r>
            <a:r>
              <a:rPr lang="en-US" dirty="0" smtClean="0"/>
              <a:t> die op de </a:t>
            </a:r>
            <a:r>
              <a:rPr lang="en-US" dirty="0" err="1" smtClean="0"/>
              <a:t>duinen</a:t>
            </a:r>
            <a:r>
              <a:rPr lang="en-US" dirty="0" smtClean="0"/>
              <a:t> </a:t>
            </a:r>
            <a:r>
              <a:rPr lang="en-US" dirty="0" err="1" smtClean="0"/>
              <a:t>groeien</a:t>
            </a:r>
            <a:r>
              <a:rPr lang="en-US" dirty="0" smtClean="0"/>
              <a:t>, </a:t>
            </a:r>
            <a:r>
              <a:rPr lang="en-US" dirty="0" err="1" smtClean="0"/>
              <a:t>veranderen</a:t>
            </a:r>
            <a:r>
              <a:rPr lang="en-US" dirty="0" smtClean="0"/>
              <a:t> </a:t>
            </a:r>
            <a:r>
              <a:rPr lang="en-US" dirty="0" err="1" smtClean="0"/>
              <a:t>daarmee</a:t>
            </a:r>
            <a:r>
              <a:rPr lang="en-US" dirty="0" smtClean="0"/>
              <a:t> de </a:t>
            </a:r>
            <a:r>
              <a:rPr lang="en-US" dirty="0" err="1" smtClean="0"/>
              <a:t>omstandigheden</a:t>
            </a:r>
            <a:r>
              <a:rPr lang="en-US" dirty="0" smtClean="0"/>
              <a:t> </a:t>
            </a:r>
            <a:r>
              <a:rPr lang="en-US" dirty="0" err="1" smtClean="0"/>
              <a:t>waardoor</a:t>
            </a:r>
            <a:r>
              <a:rPr lang="en-US" dirty="0" smtClean="0"/>
              <a:t> </a:t>
            </a:r>
            <a:r>
              <a:rPr lang="en-US" dirty="0" err="1" smtClean="0"/>
              <a:t>microklimaar</a:t>
            </a:r>
            <a:r>
              <a:rPr lang="en-US" baseline="0" dirty="0" smtClean="0"/>
              <a:t> </a:t>
            </a:r>
            <a:r>
              <a:rPr lang="en-US" baseline="0" dirty="0" err="1" smtClean="0"/>
              <a:t>verandert</a:t>
            </a:r>
            <a:r>
              <a:rPr lang="en-US" baseline="0" dirty="0" smtClean="0"/>
              <a:t> </a:t>
            </a:r>
            <a:r>
              <a:rPr lang="en-US" baseline="0" dirty="0" err="1" smtClean="0"/>
              <a:t>en</a:t>
            </a:r>
            <a:r>
              <a:rPr lang="en-US" baseline="0" dirty="0" smtClean="0"/>
              <a:t> </a:t>
            </a:r>
            <a:r>
              <a:rPr lang="en-US" baseline="0" dirty="0" err="1" smtClean="0"/>
              <a:t>daardoor</a:t>
            </a:r>
            <a:r>
              <a:rPr lang="en-US" baseline="0" dirty="0" smtClean="0"/>
              <a:t> </a:t>
            </a:r>
            <a:r>
              <a:rPr lang="en-US" baseline="0" dirty="0" err="1" smtClean="0"/>
              <a:t>andere</a:t>
            </a:r>
            <a:r>
              <a:rPr lang="en-US" baseline="0" dirty="0" smtClean="0"/>
              <a:t> </a:t>
            </a:r>
            <a:r>
              <a:rPr lang="en-US" baseline="0" dirty="0" err="1" smtClean="0"/>
              <a:t>planten</a:t>
            </a:r>
            <a:r>
              <a:rPr lang="en-US" baseline="0" dirty="0" smtClean="0"/>
              <a:t> </a:t>
            </a:r>
            <a:r>
              <a:rPr lang="en-US" baseline="0" dirty="0" err="1" smtClean="0"/>
              <a:t>er</a:t>
            </a:r>
            <a:r>
              <a:rPr lang="en-US" baseline="0" dirty="0" smtClean="0"/>
              <a:t> </a:t>
            </a:r>
            <a:r>
              <a:rPr lang="en-US" baseline="0" dirty="0" err="1" smtClean="0"/>
              <a:t>gaan</a:t>
            </a:r>
            <a:r>
              <a:rPr lang="en-US" baseline="0" dirty="0" smtClean="0"/>
              <a:t> </a:t>
            </a:r>
            <a:r>
              <a:rPr lang="en-US" baseline="0" dirty="0" err="1" smtClean="0"/>
              <a:t>groeien</a:t>
            </a:r>
            <a:r>
              <a:rPr lang="en-US" baseline="0" dirty="0" smtClean="0"/>
              <a:t>. </a:t>
            </a:r>
            <a:r>
              <a:rPr lang="en-US" baseline="0" dirty="0" err="1" smtClean="0"/>
              <a:t>Successie</a:t>
            </a:r>
            <a:r>
              <a:rPr lang="en-US" baseline="0" dirty="0" smtClean="0"/>
              <a:t>. Na </a:t>
            </a:r>
            <a:r>
              <a:rPr lang="en-US" baseline="0" dirty="0" err="1" smtClean="0"/>
              <a:t>enkele</a:t>
            </a:r>
            <a:r>
              <a:rPr lang="en-US" baseline="0" dirty="0" smtClean="0"/>
              <a:t> </a:t>
            </a:r>
            <a:r>
              <a:rPr lang="en-US" baseline="0" dirty="0" err="1" smtClean="0"/>
              <a:t>honderden</a:t>
            </a:r>
            <a:r>
              <a:rPr lang="en-US" baseline="0" dirty="0" smtClean="0"/>
              <a:t> </a:t>
            </a:r>
            <a:r>
              <a:rPr lang="en-US" baseline="0" dirty="0" err="1" smtClean="0"/>
              <a:t>jaren</a:t>
            </a:r>
            <a:r>
              <a:rPr lang="en-US" baseline="0" dirty="0" smtClean="0"/>
              <a:t> </a:t>
            </a:r>
            <a:r>
              <a:rPr lang="en-US" baseline="0" dirty="0" err="1" smtClean="0"/>
              <a:t>veranderen</a:t>
            </a:r>
            <a:r>
              <a:rPr lang="en-US" baseline="0" dirty="0" smtClean="0"/>
              <a:t> de </a:t>
            </a:r>
            <a:r>
              <a:rPr lang="en-US" baseline="0" dirty="0" err="1" smtClean="0"/>
              <a:t>meeste</a:t>
            </a:r>
            <a:r>
              <a:rPr lang="en-US" baseline="0" dirty="0" smtClean="0"/>
              <a:t> </a:t>
            </a:r>
            <a:r>
              <a:rPr lang="en-US" baseline="0" dirty="0" err="1" smtClean="0"/>
              <a:t>duinen</a:t>
            </a:r>
            <a:r>
              <a:rPr lang="en-US" baseline="0" dirty="0" smtClean="0"/>
              <a:t> in </a:t>
            </a:r>
            <a:r>
              <a:rPr lang="en-US" baseline="0" dirty="0" err="1" smtClean="0"/>
              <a:t>bos</a:t>
            </a:r>
            <a:r>
              <a:rPr lang="en-US" baseline="0" dirty="0" smtClean="0"/>
              <a:t> of </a:t>
            </a:r>
            <a:r>
              <a:rPr lang="en-US" baseline="0" dirty="0" err="1" smtClean="0"/>
              <a:t>hei</a:t>
            </a:r>
            <a:r>
              <a:rPr lang="en-US" baseline="0" dirty="0" smtClean="0"/>
              <a:t>. In </a:t>
            </a:r>
            <a:r>
              <a:rPr lang="en-US" baseline="0" dirty="0" err="1" smtClean="0"/>
              <a:t>andere</a:t>
            </a:r>
            <a:r>
              <a:rPr lang="en-US" baseline="0" dirty="0" smtClean="0"/>
              <a:t> </a:t>
            </a:r>
            <a:r>
              <a:rPr lang="en-US" baseline="0" dirty="0" err="1" smtClean="0"/>
              <a:t>gebieden</a:t>
            </a:r>
            <a:r>
              <a:rPr lang="en-US" baseline="0" dirty="0" smtClean="0"/>
              <a:t> </a:t>
            </a:r>
            <a:r>
              <a:rPr lang="en-US" baseline="0" dirty="0" err="1" smtClean="0"/>
              <a:t>kan</a:t>
            </a:r>
            <a:r>
              <a:rPr lang="en-US" baseline="0" dirty="0" smtClean="0"/>
              <a:t> het </a:t>
            </a:r>
            <a:r>
              <a:rPr lang="en-US" baseline="0" dirty="0" err="1" smtClean="0"/>
              <a:t>climaxstadium</a:t>
            </a:r>
            <a:r>
              <a:rPr lang="en-US" baseline="0" dirty="0" smtClean="0"/>
              <a:t> </a:t>
            </a:r>
            <a:r>
              <a:rPr lang="en-US" baseline="0" dirty="0" err="1" smtClean="0"/>
              <a:t>een</a:t>
            </a:r>
            <a:r>
              <a:rPr lang="en-US" baseline="0" dirty="0" smtClean="0"/>
              <a:t> </a:t>
            </a:r>
            <a:r>
              <a:rPr lang="en-US" baseline="0" dirty="0" err="1" smtClean="0"/>
              <a:t>woestijn</a:t>
            </a:r>
            <a:r>
              <a:rPr lang="en-US" baseline="0" dirty="0" smtClean="0"/>
              <a:t> </a:t>
            </a:r>
            <a:r>
              <a:rPr lang="en-US" baseline="0" dirty="0" err="1" smtClean="0"/>
              <a:t>zijn</a:t>
            </a:r>
            <a:r>
              <a:rPr lang="en-US" baseline="0" dirty="0" smtClean="0"/>
              <a:t>. Of </a:t>
            </a:r>
            <a:r>
              <a:rPr lang="en-US" baseline="0" dirty="0" err="1" smtClean="0"/>
              <a:t>als</a:t>
            </a:r>
            <a:r>
              <a:rPr lang="en-US" baseline="0" dirty="0" smtClean="0"/>
              <a:t> het </a:t>
            </a:r>
            <a:r>
              <a:rPr lang="en-US" baseline="0" dirty="0" err="1" smtClean="0"/>
              <a:t>klimaat</a:t>
            </a:r>
            <a:r>
              <a:rPr lang="en-US" baseline="0" dirty="0" smtClean="0"/>
              <a:t>  </a:t>
            </a:r>
            <a:r>
              <a:rPr lang="en-US" baseline="0" dirty="0" err="1" smtClean="0"/>
              <a:t>verandert</a:t>
            </a:r>
            <a:r>
              <a:rPr lang="en-US" baseline="0" dirty="0" smtClean="0"/>
              <a:t> </a:t>
            </a:r>
            <a:r>
              <a:rPr lang="en-US" baseline="0" dirty="0" err="1" smtClean="0"/>
              <a:t>als</a:t>
            </a:r>
            <a:r>
              <a:rPr lang="en-US" baseline="0" dirty="0" smtClean="0"/>
              <a:t> je </a:t>
            </a:r>
            <a:r>
              <a:rPr lang="en-US" baseline="0" dirty="0" err="1" smtClean="0"/>
              <a:t>kijkt</a:t>
            </a:r>
            <a:r>
              <a:rPr lang="en-US" baseline="0" dirty="0" smtClean="0"/>
              <a:t> </a:t>
            </a:r>
            <a:r>
              <a:rPr lang="en-US" baseline="0" dirty="0" err="1" smtClean="0"/>
              <a:t>naar</a:t>
            </a:r>
            <a:r>
              <a:rPr lang="en-US" baseline="0" dirty="0" smtClean="0"/>
              <a:t> </a:t>
            </a:r>
            <a:r>
              <a:rPr lang="en-US" baseline="0" dirty="0" err="1" smtClean="0"/>
              <a:t>langere</a:t>
            </a:r>
            <a:r>
              <a:rPr lang="en-US" baseline="0" dirty="0" smtClean="0"/>
              <a:t> </a:t>
            </a:r>
            <a:r>
              <a:rPr lang="en-US" baseline="0" dirty="0" err="1" smtClean="0"/>
              <a:t>termijn</a:t>
            </a:r>
            <a:r>
              <a:rPr lang="en-US" baseline="0" dirty="0" smtClean="0"/>
              <a:t>. </a:t>
            </a:r>
            <a:r>
              <a:rPr lang="en-US" baseline="0" dirty="0" err="1" smtClean="0"/>
              <a:t>Als</a:t>
            </a:r>
            <a:r>
              <a:rPr lang="en-US" baseline="0" dirty="0" smtClean="0"/>
              <a:t> </a:t>
            </a:r>
            <a:r>
              <a:rPr lang="en-US" baseline="0" dirty="0" err="1" smtClean="0"/>
              <a:t>zand</a:t>
            </a:r>
            <a:r>
              <a:rPr lang="en-US" baseline="0" dirty="0" smtClean="0"/>
              <a:t> </a:t>
            </a:r>
            <a:r>
              <a:rPr lang="en-US" baseline="0" dirty="0" err="1" smtClean="0"/>
              <a:t>dieper</a:t>
            </a:r>
            <a:r>
              <a:rPr lang="en-US" baseline="0" dirty="0" smtClean="0"/>
              <a:t> </a:t>
            </a:r>
            <a:r>
              <a:rPr lang="en-US" baseline="0" dirty="0" err="1" smtClean="0"/>
              <a:t>komt</a:t>
            </a:r>
            <a:r>
              <a:rPr lang="en-US" baseline="0" dirty="0" smtClean="0"/>
              <a:t> </a:t>
            </a:r>
            <a:r>
              <a:rPr lang="en-US" baseline="0" dirty="0" err="1" smtClean="0"/>
              <a:t>te</a:t>
            </a:r>
            <a:r>
              <a:rPr lang="en-US" baseline="0" dirty="0" smtClean="0"/>
              <a:t> </a:t>
            </a:r>
            <a:r>
              <a:rPr lang="en-US" baseline="0" dirty="0" err="1" smtClean="0"/>
              <a:t>liggen</a:t>
            </a:r>
            <a:r>
              <a:rPr lang="en-US" baseline="0" dirty="0" smtClean="0"/>
              <a:t> in de loop van </a:t>
            </a:r>
            <a:r>
              <a:rPr lang="en-US" baseline="0" dirty="0" err="1" smtClean="0"/>
              <a:t>miljoenen</a:t>
            </a:r>
            <a:r>
              <a:rPr lang="en-US" baseline="0" dirty="0" smtClean="0"/>
              <a:t> Jaren </a:t>
            </a:r>
            <a:r>
              <a:rPr lang="en-US" baseline="0" dirty="0" err="1" smtClean="0"/>
              <a:t>kan</a:t>
            </a:r>
            <a:r>
              <a:rPr lang="en-US" baseline="0" dirty="0" smtClean="0"/>
              <a:t> het </a:t>
            </a:r>
            <a:r>
              <a:rPr lang="en-US" baseline="0" dirty="0" err="1" smtClean="0"/>
              <a:t>zand</a:t>
            </a:r>
            <a:r>
              <a:rPr lang="en-US" baseline="0" dirty="0" smtClean="0"/>
              <a:t> </a:t>
            </a:r>
            <a:r>
              <a:rPr lang="en-US" baseline="0" dirty="0" err="1" smtClean="0"/>
              <a:t>samengedrukt</a:t>
            </a:r>
            <a:r>
              <a:rPr lang="en-US" baseline="0" dirty="0" smtClean="0"/>
              <a:t> </a:t>
            </a:r>
            <a:r>
              <a:rPr lang="en-US" baseline="0" dirty="0" err="1" smtClean="0"/>
              <a:t>worden</a:t>
            </a:r>
            <a:r>
              <a:rPr lang="en-US" baseline="0" dirty="0" smtClean="0"/>
              <a:t> </a:t>
            </a:r>
            <a:r>
              <a:rPr lang="en-US" baseline="0" dirty="0" err="1" smtClean="0"/>
              <a:t>en</a:t>
            </a:r>
            <a:r>
              <a:rPr lang="en-US" baseline="0" dirty="0" smtClean="0"/>
              <a:t> tot </a:t>
            </a:r>
            <a:r>
              <a:rPr lang="en-US" baseline="0" dirty="0" err="1" smtClean="0"/>
              <a:t>steen</a:t>
            </a:r>
            <a:r>
              <a:rPr lang="en-US" baseline="0" dirty="0" smtClean="0"/>
              <a:t> </a:t>
            </a:r>
            <a:r>
              <a:rPr lang="en-US" baseline="0" dirty="0" err="1" smtClean="0"/>
              <a:t>vormen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416036AB-77BC-4E00-80F0-63158CC5B51F}" type="slidenum">
              <a:rPr lang="en-US" smtClean="0"/>
              <a:pPr/>
              <a:t>11</a:t>
            </a:fld>
            <a:endParaRPr lang="en-US"/>
          </a:p>
        </p:txBody>
      </p:sp>
    </p:spTree>
    <p:extLst>
      <p:ext uri="{BB962C8B-B14F-4D97-AF65-F5344CB8AC3E}">
        <p14:creationId xmlns:p14="http://schemas.microsoft.com/office/powerpoint/2010/main" val="9168286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jdelijke aanduiding voor dia-afbeelding 1"/>
          <p:cNvSpPr>
            <a:spLocks noGrp="1" noRot="1" noChangeAspect="1" noTextEdit="1"/>
          </p:cNvSpPr>
          <p:nvPr>
            <p:ph type="sldImg"/>
          </p:nvPr>
        </p:nvSpPr>
        <p:spPr>
          <a:ln/>
        </p:spPr>
      </p:sp>
      <p:sp>
        <p:nvSpPr>
          <p:cNvPr id="46083" name="Tijdelijke aanduiding voor notiti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err="1" smtClean="0"/>
              <a:t>Laat</a:t>
            </a:r>
            <a:r>
              <a:rPr lang="en-US" dirty="0" smtClean="0"/>
              <a:t> </a:t>
            </a:r>
            <a:r>
              <a:rPr lang="en-US" dirty="0" err="1" smtClean="0"/>
              <a:t>deelnemers</a:t>
            </a:r>
            <a:r>
              <a:rPr lang="en-US" dirty="0" smtClean="0"/>
              <a:t> </a:t>
            </a:r>
            <a:r>
              <a:rPr lang="en-US" dirty="0" err="1" smtClean="0"/>
              <a:t>experimenten</a:t>
            </a:r>
            <a:r>
              <a:rPr lang="en-US" dirty="0" smtClean="0"/>
              <a:t> </a:t>
            </a:r>
            <a:r>
              <a:rPr lang="en-US" dirty="0" err="1" smtClean="0"/>
              <a:t>bedenken</a:t>
            </a:r>
            <a:r>
              <a:rPr lang="en-US" dirty="0" smtClean="0"/>
              <a:t> om </a:t>
            </a:r>
            <a:r>
              <a:rPr lang="en-US" dirty="0" err="1" smtClean="0"/>
              <a:t>dit</a:t>
            </a:r>
            <a:r>
              <a:rPr lang="en-US" dirty="0" smtClean="0"/>
              <a:t> </a:t>
            </a:r>
            <a:r>
              <a:rPr lang="en-US" dirty="0" err="1" smtClean="0"/>
              <a:t>verschijnsel</a:t>
            </a:r>
            <a:r>
              <a:rPr lang="en-US" dirty="0" smtClean="0"/>
              <a:t> </a:t>
            </a:r>
            <a:r>
              <a:rPr lang="en-US" dirty="0" err="1" smtClean="0"/>
              <a:t>nader</a:t>
            </a:r>
            <a:r>
              <a:rPr lang="en-US" dirty="0" smtClean="0"/>
              <a:t> </a:t>
            </a:r>
            <a:r>
              <a:rPr lang="en-US" dirty="0" err="1" smtClean="0"/>
              <a:t>te</a:t>
            </a:r>
            <a:r>
              <a:rPr lang="en-US" dirty="0" smtClean="0"/>
              <a:t> </a:t>
            </a:r>
            <a:r>
              <a:rPr lang="en-US" dirty="0" err="1" smtClean="0"/>
              <a:t>onderzoeken</a:t>
            </a:r>
            <a:r>
              <a:rPr lang="en-US" dirty="0" smtClean="0"/>
              <a:t>. </a:t>
            </a:r>
            <a:r>
              <a:rPr lang="en-US" dirty="0" err="1" smtClean="0"/>
              <a:t>Werkblad</a:t>
            </a:r>
            <a:r>
              <a:rPr lang="en-US" dirty="0" smtClean="0"/>
              <a:t> planning </a:t>
            </a:r>
            <a:r>
              <a:rPr lang="en-US" dirty="0" err="1" smtClean="0"/>
              <a:t>uitdelen</a:t>
            </a:r>
            <a:r>
              <a:rPr lang="en-US" dirty="0" smtClean="0"/>
              <a:t>.</a:t>
            </a:r>
          </a:p>
          <a:p>
            <a:r>
              <a:rPr lang="en-US" sz="1200" b="0" i="0" u="none" strike="noStrike" kern="1200" baseline="0" dirty="0" smtClean="0">
                <a:solidFill>
                  <a:schemeClr val="tx1"/>
                </a:solidFill>
                <a:latin typeface="+mn-lt"/>
                <a:ea typeface="+mn-ea"/>
                <a:cs typeface="+mn-cs"/>
              </a:rPr>
              <a:t>Sand can be made from different things, depending on where it comes from. The most common type of sand is tiny quartz crystals (made from silicon dioxide) that have eroded from rocks. The composition of sand varies according to which type of rock has been eroded. For example, old volcanic rock that has been eroded usually makes black sand. Sand is also made from tiny pieces of shell (made from calcium carbonate) and bone. This can come from empty shells of </a:t>
            </a:r>
            <a:r>
              <a:rPr lang="en-US" sz="1200" b="0" i="0" u="none" strike="noStrike" kern="1200" baseline="0" dirty="0" err="1" smtClean="0">
                <a:solidFill>
                  <a:schemeClr val="tx1"/>
                </a:solidFill>
                <a:latin typeface="+mn-lt"/>
                <a:ea typeface="+mn-ea"/>
                <a:cs typeface="+mn-cs"/>
              </a:rPr>
              <a:t>molluscs</a:t>
            </a:r>
            <a:r>
              <a:rPr lang="en-US" sz="1200" b="0" i="0" u="none" strike="noStrike" kern="1200" baseline="0" dirty="0" smtClean="0">
                <a:solidFill>
                  <a:schemeClr val="tx1"/>
                </a:solidFill>
                <a:latin typeface="+mn-lt"/>
                <a:ea typeface="+mn-ea"/>
                <a:cs typeface="+mn-cs"/>
              </a:rPr>
              <a:t> and other invertebrates, from vertebrate skeletons, from coral reefs that have eroded, and from eroded limestone rock. Fantastic pictures of magnified sand grains can</a:t>
            </a:r>
          </a:p>
          <a:p>
            <a:r>
              <a:rPr lang="en-US" sz="1200" b="0" i="0" u="none" strike="noStrike" kern="1200" baseline="0" dirty="0" smtClean="0">
                <a:solidFill>
                  <a:schemeClr val="tx1"/>
                </a:solidFill>
                <a:latin typeface="+mn-lt"/>
                <a:ea typeface="+mn-ea"/>
                <a:cs typeface="+mn-cs"/>
              </a:rPr>
              <a:t>be found on internet sites such as sandgrains.com.</a:t>
            </a:r>
            <a:endParaRPr lang="en-US" dirty="0" smtClean="0"/>
          </a:p>
        </p:txBody>
      </p:sp>
      <p:sp>
        <p:nvSpPr>
          <p:cNvPr id="46084" name="Tijdelijke aanduiding voor dia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Tahoma" charset="0"/>
              </a:defRPr>
            </a:lvl1pPr>
            <a:lvl2pPr marL="729503" indent="-280578" eaLnBrk="0" hangingPunct="0">
              <a:defRPr sz="2700">
                <a:solidFill>
                  <a:schemeClr val="tx1"/>
                </a:solidFill>
                <a:latin typeface="Tahoma" charset="0"/>
              </a:defRPr>
            </a:lvl2pPr>
            <a:lvl3pPr marL="1122312" indent="-224462" eaLnBrk="0" hangingPunct="0">
              <a:defRPr sz="2700">
                <a:solidFill>
                  <a:schemeClr val="tx1"/>
                </a:solidFill>
                <a:latin typeface="Tahoma" charset="0"/>
              </a:defRPr>
            </a:lvl3pPr>
            <a:lvl4pPr marL="1571236" indent="-224462" eaLnBrk="0" hangingPunct="0">
              <a:defRPr sz="2700">
                <a:solidFill>
                  <a:schemeClr val="tx1"/>
                </a:solidFill>
                <a:latin typeface="Tahoma" charset="0"/>
              </a:defRPr>
            </a:lvl4pPr>
            <a:lvl5pPr marL="2020161" indent="-224462" eaLnBrk="0" hangingPunct="0">
              <a:defRPr sz="2700">
                <a:solidFill>
                  <a:schemeClr val="tx1"/>
                </a:solidFill>
                <a:latin typeface="Tahoma" charset="0"/>
              </a:defRPr>
            </a:lvl5pPr>
            <a:lvl6pPr marL="2469086" indent="-224462" eaLnBrk="0" fontAlgn="base" hangingPunct="0">
              <a:spcBef>
                <a:spcPct val="0"/>
              </a:spcBef>
              <a:spcAft>
                <a:spcPct val="0"/>
              </a:spcAft>
              <a:defRPr sz="2700">
                <a:solidFill>
                  <a:schemeClr val="tx1"/>
                </a:solidFill>
                <a:latin typeface="Tahoma" charset="0"/>
              </a:defRPr>
            </a:lvl6pPr>
            <a:lvl7pPr marL="2918010" indent="-224462" eaLnBrk="0" fontAlgn="base" hangingPunct="0">
              <a:spcBef>
                <a:spcPct val="0"/>
              </a:spcBef>
              <a:spcAft>
                <a:spcPct val="0"/>
              </a:spcAft>
              <a:defRPr sz="2700">
                <a:solidFill>
                  <a:schemeClr val="tx1"/>
                </a:solidFill>
                <a:latin typeface="Tahoma" charset="0"/>
              </a:defRPr>
            </a:lvl7pPr>
            <a:lvl8pPr marL="3366935" indent="-224462" eaLnBrk="0" fontAlgn="base" hangingPunct="0">
              <a:spcBef>
                <a:spcPct val="0"/>
              </a:spcBef>
              <a:spcAft>
                <a:spcPct val="0"/>
              </a:spcAft>
              <a:defRPr sz="2700">
                <a:solidFill>
                  <a:schemeClr val="tx1"/>
                </a:solidFill>
                <a:latin typeface="Tahoma" charset="0"/>
              </a:defRPr>
            </a:lvl8pPr>
            <a:lvl9pPr marL="3815860" indent="-224462" eaLnBrk="0" fontAlgn="base" hangingPunct="0">
              <a:spcBef>
                <a:spcPct val="0"/>
              </a:spcBef>
              <a:spcAft>
                <a:spcPct val="0"/>
              </a:spcAft>
              <a:defRPr sz="2700">
                <a:solidFill>
                  <a:schemeClr val="tx1"/>
                </a:solidFill>
                <a:latin typeface="Tahoma" charset="0"/>
              </a:defRPr>
            </a:lvl9pPr>
          </a:lstStyle>
          <a:p>
            <a:pPr eaLnBrk="1" hangingPunct="1"/>
            <a:fld id="{A06D2C0F-E732-4099-B0CE-7ACDEC4523A9}" type="slidenum">
              <a:rPr lang="en-US" sz="1200" smtClean="0">
                <a:latin typeface="Arial" charset="0"/>
              </a:rPr>
              <a:pPr eaLnBrk="1" hangingPunct="1"/>
              <a:t>12</a:t>
            </a:fld>
            <a:endParaRPr lang="en-US" sz="1200" dirty="0" smtClean="0">
              <a:latin typeface="Arial" charset="0"/>
            </a:endParaRPr>
          </a:p>
        </p:txBody>
      </p:sp>
    </p:spTree>
    <p:extLst>
      <p:ext uri="{BB962C8B-B14F-4D97-AF65-F5344CB8AC3E}">
        <p14:creationId xmlns:p14="http://schemas.microsoft.com/office/powerpoint/2010/main" val="2185187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jdelijke aanduiding voor dia-afbeelding 1"/>
          <p:cNvSpPr>
            <a:spLocks noGrp="1" noRot="1" noChangeAspect="1" noTextEdit="1"/>
          </p:cNvSpPr>
          <p:nvPr>
            <p:ph type="sldImg"/>
          </p:nvPr>
        </p:nvSpPr>
        <p:spPr>
          <a:ln/>
        </p:spPr>
      </p:sp>
      <p:sp>
        <p:nvSpPr>
          <p:cNvPr id="47107" name="Tijdelijke aanduiding voor notiti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err="1" smtClean="0"/>
              <a:t>Mogelijkheden</a:t>
            </a:r>
            <a:r>
              <a:rPr lang="en-US" dirty="0" smtClean="0"/>
              <a:t>:</a:t>
            </a:r>
            <a:r>
              <a:rPr lang="en-US" baseline="0" dirty="0" smtClean="0"/>
              <a:t> </a:t>
            </a:r>
            <a:r>
              <a:rPr lang="en-US" baseline="0" dirty="0" err="1" smtClean="0"/>
              <a:t>kijken</a:t>
            </a:r>
            <a:r>
              <a:rPr lang="en-US" baseline="0" dirty="0" smtClean="0"/>
              <a:t> met </a:t>
            </a:r>
            <a:r>
              <a:rPr lang="en-US" baseline="0" dirty="0" err="1" smtClean="0"/>
              <a:t>loep</a:t>
            </a:r>
            <a:r>
              <a:rPr lang="en-US" baseline="0" dirty="0" smtClean="0"/>
              <a:t>, </a:t>
            </a:r>
            <a:r>
              <a:rPr lang="en-US" baseline="0" dirty="0" err="1" smtClean="0"/>
              <a:t>microscoop</a:t>
            </a:r>
            <a:r>
              <a:rPr lang="en-US" baseline="0" dirty="0" smtClean="0"/>
              <a:t>, met water </a:t>
            </a:r>
            <a:r>
              <a:rPr lang="en-US" baseline="0" dirty="0" err="1" smtClean="0"/>
              <a:t>mengen</a:t>
            </a:r>
            <a:r>
              <a:rPr lang="en-US" baseline="0" dirty="0" smtClean="0"/>
              <a:t> </a:t>
            </a:r>
            <a:r>
              <a:rPr lang="en-US" baseline="0" dirty="0" err="1" smtClean="0"/>
              <a:t>en</a:t>
            </a:r>
            <a:r>
              <a:rPr lang="en-US" baseline="0" dirty="0" smtClean="0"/>
              <a:t> </a:t>
            </a:r>
            <a:r>
              <a:rPr lang="en-US" baseline="0" dirty="0" err="1" smtClean="0"/>
              <a:t>kijken</a:t>
            </a:r>
            <a:r>
              <a:rPr lang="en-US" baseline="0" dirty="0" smtClean="0"/>
              <a:t> hoe het </a:t>
            </a:r>
            <a:r>
              <a:rPr lang="en-US" baseline="0" dirty="0" err="1" smtClean="0"/>
              <a:t>zich</a:t>
            </a:r>
            <a:r>
              <a:rPr lang="en-US" baseline="0" dirty="0" smtClean="0"/>
              <a:t> </a:t>
            </a:r>
            <a:r>
              <a:rPr lang="en-US" baseline="0" dirty="0" err="1" smtClean="0"/>
              <a:t>gedraagt</a:t>
            </a:r>
            <a:r>
              <a:rPr lang="en-US" baseline="0" dirty="0" smtClean="0"/>
              <a:t>. </a:t>
            </a:r>
            <a:r>
              <a:rPr lang="en-US" baseline="0" dirty="0" err="1" smtClean="0"/>
              <a:t>Filteren</a:t>
            </a:r>
            <a:r>
              <a:rPr lang="en-US" baseline="0" dirty="0" smtClean="0"/>
              <a:t> van de </a:t>
            </a:r>
            <a:r>
              <a:rPr lang="en-US" baseline="0" dirty="0" err="1" smtClean="0"/>
              <a:t>verschillende</a:t>
            </a:r>
            <a:r>
              <a:rPr lang="en-US" baseline="0" dirty="0" smtClean="0"/>
              <a:t> </a:t>
            </a:r>
            <a:r>
              <a:rPr lang="en-US" baseline="0" dirty="0" err="1" smtClean="0"/>
              <a:t>deeltjes</a:t>
            </a:r>
            <a:r>
              <a:rPr lang="en-US" baseline="0" dirty="0" smtClean="0"/>
              <a:t>. </a:t>
            </a:r>
            <a:r>
              <a:rPr lang="en-US" baseline="0" dirty="0" err="1" smtClean="0"/>
              <a:t>Bronnen</a:t>
            </a:r>
            <a:r>
              <a:rPr lang="en-US" baseline="0" dirty="0" smtClean="0"/>
              <a:t> van informative </a:t>
            </a:r>
            <a:r>
              <a:rPr lang="en-US" baseline="0" dirty="0" err="1" smtClean="0"/>
              <a:t>zoeken</a:t>
            </a:r>
            <a:r>
              <a:rPr lang="en-US" baseline="0" dirty="0" smtClean="0"/>
              <a:t>: </a:t>
            </a:r>
            <a:r>
              <a:rPr lang="en-US" baseline="0" dirty="0" err="1" smtClean="0"/>
              <a:t>wat</a:t>
            </a:r>
            <a:r>
              <a:rPr lang="en-US" baseline="0" dirty="0" smtClean="0"/>
              <a:t> </a:t>
            </a:r>
            <a:r>
              <a:rPr lang="en-US" baseline="0" dirty="0" err="1" smtClean="0"/>
              <a:t>zijn</a:t>
            </a:r>
            <a:r>
              <a:rPr lang="en-US" baseline="0" dirty="0" smtClean="0"/>
              <a:t> geode </a:t>
            </a:r>
            <a:r>
              <a:rPr lang="en-US" baseline="0" dirty="0" err="1" smtClean="0"/>
              <a:t>bronnen</a:t>
            </a:r>
            <a:r>
              <a:rPr lang="en-US" baseline="0" dirty="0" smtClean="0"/>
              <a:t>?</a:t>
            </a:r>
            <a:endParaRPr lang="en-US" dirty="0" smtClean="0"/>
          </a:p>
        </p:txBody>
      </p:sp>
      <p:sp>
        <p:nvSpPr>
          <p:cNvPr id="47108" name="Tijdelijke aanduiding voor dia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Tahoma" charset="0"/>
              </a:defRPr>
            </a:lvl1pPr>
            <a:lvl2pPr marL="729503" indent="-280578" eaLnBrk="0" hangingPunct="0">
              <a:defRPr sz="2700">
                <a:solidFill>
                  <a:schemeClr val="tx1"/>
                </a:solidFill>
                <a:latin typeface="Tahoma" charset="0"/>
              </a:defRPr>
            </a:lvl2pPr>
            <a:lvl3pPr marL="1122312" indent="-224462" eaLnBrk="0" hangingPunct="0">
              <a:defRPr sz="2700">
                <a:solidFill>
                  <a:schemeClr val="tx1"/>
                </a:solidFill>
                <a:latin typeface="Tahoma" charset="0"/>
              </a:defRPr>
            </a:lvl3pPr>
            <a:lvl4pPr marL="1571236" indent="-224462" eaLnBrk="0" hangingPunct="0">
              <a:defRPr sz="2700">
                <a:solidFill>
                  <a:schemeClr val="tx1"/>
                </a:solidFill>
                <a:latin typeface="Tahoma" charset="0"/>
              </a:defRPr>
            </a:lvl4pPr>
            <a:lvl5pPr marL="2020161" indent="-224462" eaLnBrk="0" hangingPunct="0">
              <a:defRPr sz="2700">
                <a:solidFill>
                  <a:schemeClr val="tx1"/>
                </a:solidFill>
                <a:latin typeface="Tahoma" charset="0"/>
              </a:defRPr>
            </a:lvl5pPr>
            <a:lvl6pPr marL="2469086" indent="-224462" eaLnBrk="0" fontAlgn="base" hangingPunct="0">
              <a:spcBef>
                <a:spcPct val="0"/>
              </a:spcBef>
              <a:spcAft>
                <a:spcPct val="0"/>
              </a:spcAft>
              <a:defRPr sz="2700">
                <a:solidFill>
                  <a:schemeClr val="tx1"/>
                </a:solidFill>
                <a:latin typeface="Tahoma" charset="0"/>
              </a:defRPr>
            </a:lvl6pPr>
            <a:lvl7pPr marL="2918010" indent="-224462" eaLnBrk="0" fontAlgn="base" hangingPunct="0">
              <a:spcBef>
                <a:spcPct val="0"/>
              </a:spcBef>
              <a:spcAft>
                <a:spcPct val="0"/>
              </a:spcAft>
              <a:defRPr sz="2700">
                <a:solidFill>
                  <a:schemeClr val="tx1"/>
                </a:solidFill>
                <a:latin typeface="Tahoma" charset="0"/>
              </a:defRPr>
            </a:lvl7pPr>
            <a:lvl8pPr marL="3366935" indent="-224462" eaLnBrk="0" fontAlgn="base" hangingPunct="0">
              <a:spcBef>
                <a:spcPct val="0"/>
              </a:spcBef>
              <a:spcAft>
                <a:spcPct val="0"/>
              </a:spcAft>
              <a:defRPr sz="2700">
                <a:solidFill>
                  <a:schemeClr val="tx1"/>
                </a:solidFill>
                <a:latin typeface="Tahoma" charset="0"/>
              </a:defRPr>
            </a:lvl8pPr>
            <a:lvl9pPr marL="3815860" indent="-224462" eaLnBrk="0" fontAlgn="base" hangingPunct="0">
              <a:spcBef>
                <a:spcPct val="0"/>
              </a:spcBef>
              <a:spcAft>
                <a:spcPct val="0"/>
              </a:spcAft>
              <a:defRPr sz="2700">
                <a:solidFill>
                  <a:schemeClr val="tx1"/>
                </a:solidFill>
                <a:latin typeface="Tahoma" charset="0"/>
              </a:defRPr>
            </a:lvl9pPr>
          </a:lstStyle>
          <a:p>
            <a:pPr eaLnBrk="1" hangingPunct="1"/>
            <a:fld id="{EE324354-7FB9-4D2B-8986-6FCFE053FA7C}" type="slidenum">
              <a:rPr lang="en-US" sz="1200" smtClean="0">
                <a:latin typeface="Arial" charset="0"/>
              </a:rPr>
              <a:pPr eaLnBrk="1" hangingPunct="1"/>
              <a:t>13</a:t>
            </a:fld>
            <a:endParaRPr lang="en-US" sz="1200" dirty="0" smtClean="0">
              <a:latin typeface="Arial" charset="0"/>
            </a:endParaRPr>
          </a:p>
        </p:txBody>
      </p:sp>
    </p:spTree>
    <p:extLst>
      <p:ext uri="{BB962C8B-B14F-4D97-AF65-F5344CB8AC3E}">
        <p14:creationId xmlns:p14="http://schemas.microsoft.com/office/powerpoint/2010/main" val="36926479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jdelijke aanduiding voor dia-afbeelding 1"/>
          <p:cNvSpPr>
            <a:spLocks noGrp="1" noRot="1" noChangeAspect="1" noTextEdit="1"/>
          </p:cNvSpPr>
          <p:nvPr>
            <p:ph type="sldImg"/>
          </p:nvPr>
        </p:nvSpPr>
        <p:spPr>
          <a:ln/>
        </p:spPr>
      </p:sp>
      <p:sp>
        <p:nvSpPr>
          <p:cNvPr id="48131" name="Tijdelijke aanduiding voor notiti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err="1" smtClean="0"/>
              <a:t>Voor</a:t>
            </a:r>
            <a:r>
              <a:rPr lang="en-US" dirty="0" smtClean="0"/>
              <a:t> </a:t>
            </a:r>
            <a:r>
              <a:rPr lang="en-US" dirty="0" err="1" smtClean="0"/>
              <a:t>rapportering</a:t>
            </a:r>
            <a:r>
              <a:rPr lang="en-US" dirty="0" smtClean="0"/>
              <a:t> van het experiment en</a:t>
            </a:r>
            <a:r>
              <a:rPr lang="en-US" baseline="0" dirty="0" smtClean="0"/>
              <a:t> </a:t>
            </a:r>
            <a:r>
              <a:rPr lang="en-US" baseline="0" dirty="0" err="1" smtClean="0"/>
              <a:t>resultaten</a:t>
            </a:r>
            <a:r>
              <a:rPr lang="en-US" baseline="0" dirty="0" smtClean="0"/>
              <a:t>.</a:t>
            </a:r>
            <a:endParaRPr lang="en-US" dirty="0" smtClean="0"/>
          </a:p>
        </p:txBody>
      </p:sp>
      <p:sp>
        <p:nvSpPr>
          <p:cNvPr id="48132" name="Tijdelijke aanduiding voor dia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Tahoma" charset="0"/>
              </a:defRPr>
            </a:lvl1pPr>
            <a:lvl2pPr marL="729503" indent="-280578" eaLnBrk="0" hangingPunct="0">
              <a:defRPr sz="2700">
                <a:solidFill>
                  <a:schemeClr val="tx1"/>
                </a:solidFill>
                <a:latin typeface="Tahoma" charset="0"/>
              </a:defRPr>
            </a:lvl2pPr>
            <a:lvl3pPr marL="1122312" indent="-224462" eaLnBrk="0" hangingPunct="0">
              <a:defRPr sz="2700">
                <a:solidFill>
                  <a:schemeClr val="tx1"/>
                </a:solidFill>
                <a:latin typeface="Tahoma" charset="0"/>
              </a:defRPr>
            </a:lvl3pPr>
            <a:lvl4pPr marL="1571236" indent="-224462" eaLnBrk="0" hangingPunct="0">
              <a:defRPr sz="2700">
                <a:solidFill>
                  <a:schemeClr val="tx1"/>
                </a:solidFill>
                <a:latin typeface="Tahoma" charset="0"/>
              </a:defRPr>
            </a:lvl4pPr>
            <a:lvl5pPr marL="2020161" indent="-224462" eaLnBrk="0" hangingPunct="0">
              <a:defRPr sz="2700">
                <a:solidFill>
                  <a:schemeClr val="tx1"/>
                </a:solidFill>
                <a:latin typeface="Tahoma" charset="0"/>
              </a:defRPr>
            </a:lvl5pPr>
            <a:lvl6pPr marL="2469086" indent="-224462" eaLnBrk="0" fontAlgn="base" hangingPunct="0">
              <a:spcBef>
                <a:spcPct val="0"/>
              </a:spcBef>
              <a:spcAft>
                <a:spcPct val="0"/>
              </a:spcAft>
              <a:defRPr sz="2700">
                <a:solidFill>
                  <a:schemeClr val="tx1"/>
                </a:solidFill>
                <a:latin typeface="Tahoma" charset="0"/>
              </a:defRPr>
            </a:lvl6pPr>
            <a:lvl7pPr marL="2918010" indent="-224462" eaLnBrk="0" fontAlgn="base" hangingPunct="0">
              <a:spcBef>
                <a:spcPct val="0"/>
              </a:spcBef>
              <a:spcAft>
                <a:spcPct val="0"/>
              </a:spcAft>
              <a:defRPr sz="2700">
                <a:solidFill>
                  <a:schemeClr val="tx1"/>
                </a:solidFill>
                <a:latin typeface="Tahoma" charset="0"/>
              </a:defRPr>
            </a:lvl7pPr>
            <a:lvl8pPr marL="3366935" indent="-224462" eaLnBrk="0" fontAlgn="base" hangingPunct="0">
              <a:spcBef>
                <a:spcPct val="0"/>
              </a:spcBef>
              <a:spcAft>
                <a:spcPct val="0"/>
              </a:spcAft>
              <a:defRPr sz="2700">
                <a:solidFill>
                  <a:schemeClr val="tx1"/>
                </a:solidFill>
                <a:latin typeface="Tahoma" charset="0"/>
              </a:defRPr>
            </a:lvl8pPr>
            <a:lvl9pPr marL="3815860" indent="-224462" eaLnBrk="0" fontAlgn="base" hangingPunct="0">
              <a:spcBef>
                <a:spcPct val="0"/>
              </a:spcBef>
              <a:spcAft>
                <a:spcPct val="0"/>
              </a:spcAft>
              <a:defRPr sz="2700">
                <a:solidFill>
                  <a:schemeClr val="tx1"/>
                </a:solidFill>
                <a:latin typeface="Tahoma" charset="0"/>
              </a:defRPr>
            </a:lvl9pPr>
          </a:lstStyle>
          <a:p>
            <a:pPr eaLnBrk="1" hangingPunct="1"/>
            <a:fld id="{E4624BB3-1D21-4634-A718-D7948C189ECE}" type="slidenum">
              <a:rPr lang="en-US" sz="1200" smtClean="0">
                <a:latin typeface="Arial" charset="0"/>
              </a:rPr>
              <a:pPr eaLnBrk="1" hangingPunct="1"/>
              <a:t>14</a:t>
            </a:fld>
            <a:endParaRPr lang="en-US" sz="1200" dirty="0" smtClean="0">
              <a:latin typeface="Arial" charset="0"/>
            </a:endParaRPr>
          </a:p>
        </p:txBody>
      </p:sp>
    </p:spTree>
    <p:extLst>
      <p:ext uri="{BB962C8B-B14F-4D97-AF65-F5344CB8AC3E}">
        <p14:creationId xmlns:p14="http://schemas.microsoft.com/office/powerpoint/2010/main" val="25297100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Microscopisch kleine schelpjes</a:t>
            </a:r>
            <a:endParaRPr lang="nl-NL" dirty="0"/>
          </a:p>
        </p:txBody>
      </p:sp>
      <p:sp>
        <p:nvSpPr>
          <p:cNvPr id="4" name="Tijdelijke aanduiding voor dianummer 3"/>
          <p:cNvSpPr>
            <a:spLocks noGrp="1"/>
          </p:cNvSpPr>
          <p:nvPr>
            <p:ph type="sldNum" sz="quarter" idx="10"/>
          </p:nvPr>
        </p:nvSpPr>
        <p:spPr/>
        <p:txBody>
          <a:bodyPr/>
          <a:lstStyle/>
          <a:p>
            <a:fld id="{416036AB-77BC-4E00-80F0-63158CC5B51F}" type="slidenum">
              <a:rPr lang="en-US" smtClean="0"/>
              <a:pPr/>
              <a:t>15</a:t>
            </a:fld>
            <a:endParaRPr lang="en-US"/>
          </a:p>
        </p:txBody>
      </p:sp>
    </p:spTree>
    <p:extLst>
      <p:ext uri="{BB962C8B-B14F-4D97-AF65-F5344CB8AC3E}">
        <p14:creationId xmlns:p14="http://schemas.microsoft.com/office/powerpoint/2010/main" val="29471717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t>Geerodeerd</a:t>
            </a:r>
            <a:r>
              <a:rPr lang="nl-NL" baseline="0" dirty="0" smtClean="0"/>
              <a:t> kwartskristal na miljoenen jaren glad </a:t>
            </a:r>
            <a:r>
              <a:rPr lang="nl-NL" baseline="0" dirty="0" err="1" smtClean="0"/>
              <a:t>geerodeerd</a:t>
            </a:r>
            <a:r>
              <a:rPr lang="nl-NL" baseline="0" dirty="0" smtClean="0"/>
              <a:t>.</a:t>
            </a:r>
            <a:endParaRPr lang="nl-NL" dirty="0"/>
          </a:p>
        </p:txBody>
      </p:sp>
      <p:sp>
        <p:nvSpPr>
          <p:cNvPr id="4" name="Tijdelijke aanduiding voor dianummer 3"/>
          <p:cNvSpPr>
            <a:spLocks noGrp="1"/>
          </p:cNvSpPr>
          <p:nvPr>
            <p:ph type="sldNum" sz="quarter" idx="10"/>
          </p:nvPr>
        </p:nvSpPr>
        <p:spPr/>
        <p:txBody>
          <a:bodyPr/>
          <a:lstStyle/>
          <a:p>
            <a:fld id="{416036AB-77BC-4E00-80F0-63158CC5B51F}" type="slidenum">
              <a:rPr lang="en-US" smtClean="0"/>
              <a:pPr/>
              <a:t>16</a:t>
            </a:fld>
            <a:endParaRPr lang="en-US"/>
          </a:p>
        </p:txBody>
      </p:sp>
    </p:spTree>
    <p:extLst>
      <p:ext uri="{BB962C8B-B14F-4D97-AF65-F5344CB8AC3E}">
        <p14:creationId xmlns:p14="http://schemas.microsoft.com/office/powerpoint/2010/main" val="32827612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Skelet</a:t>
            </a:r>
            <a:r>
              <a:rPr lang="nl-NL" baseline="0" dirty="0" smtClean="0"/>
              <a:t> van een spons, zand uit Hawaii.</a:t>
            </a:r>
            <a:endParaRPr lang="nl-NL" dirty="0"/>
          </a:p>
        </p:txBody>
      </p:sp>
      <p:sp>
        <p:nvSpPr>
          <p:cNvPr id="4" name="Tijdelijke aanduiding voor dianummer 3"/>
          <p:cNvSpPr>
            <a:spLocks noGrp="1"/>
          </p:cNvSpPr>
          <p:nvPr>
            <p:ph type="sldNum" sz="quarter" idx="10"/>
          </p:nvPr>
        </p:nvSpPr>
        <p:spPr/>
        <p:txBody>
          <a:bodyPr/>
          <a:lstStyle/>
          <a:p>
            <a:fld id="{416036AB-77BC-4E00-80F0-63158CC5B51F}" type="slidenum">
              <a:rPr lang="en-US" smtClean="0"/>
              <a:pPr/>
              <a:t>17</a:t>
            </a:fld>
            <a:endParaRPr lang="en-US"/>
          </a:p>
        </p:txBody>
      </p:sp>
    </p:spTree>
    <p:extLst>
      <p:ext uri="{BB962C8B-B14F-4D97-AF65-F5344CB8AC3E}">
        <p14:creationId xmlns:p14="http://schemas.microsoft.com/office/powerpoint/2010/main" val="10100001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Uit Japan, schelpjes van calciumcarbonaat van een protozoasoort.</a:t>
            </a:r>
            <a:endParaRPr lang="nl-NL" dirty="0"/>
          </a:p>
        </p:txBody>
      </p:sp>
      <p:sp>
        <p:nvSpPr>
          <p:cNvPr id="4" name="Tijdelijke aanduiding voor dianummer 3"/>
          <p:cNvSpPr>
            <a:spLocks noGrp="1"/>
          </p:cNvSpPr>
          <p:nvPr>
            <p:ph type="sldNum" sz="quarter" idx="10"/>
          </p:nvPr>
        </p:nvSpPr>
        <p:spPr/>
        <p:txBody>
          <a:bodyPr/>
          <a:lstStyle/>
          <a:p>
            <a:fld id="{416036AB-77BC-4E00-80F0-63158CC5B51F}" type="slidenum">
              <a:rPr lang="en-US" smtClean="0"/>
              <a:pPr/>
              <a:t>18</a:t>
            </a:fld>
            <a:endParaRPr lang="en-US"/>
          </a:p>
        </p:txBody>
      </p:sp>
    </p:spTree>
    <p:extLst>
      <p:ext uri="{BB962C8B-B14F-4D97-AF65-F5344CB8AC3E}">
        <p14:creationId xmlns:p14="http://schemas.microsoft.com/office/powerpoint/2010/main" val="37690700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16036AB-77BC-4E00-80F0-63158CC5B51F}" type="slidenum">
              <a:rPr lang="en-US" smtClean="0"/>
              <a:pPr/>
              <a:t>19</a:t>
            </a:fld>
            <a:endParaRPr lang="en-US"/>
          </a:p>
        </p:txBody>
      </p:sp>
    </p:spTree>
    <p:extLst>
      <p:ext uri="{BB962C8B-B14F-4D97-AF65-F5344CB8AC3E}">
        <p14:creationId xmlns:p14="http://schemas.microsoft.com/office/powerpoint/2010/main" val="2975119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l-NL" dirty="0" smtClean="0"/>
              <a:t>Weten</a:t>
            </a:r>
            <a:r>
              <a:rPr lang="nl-NL" baseline="0" dirty="0" smtClean="0"/>
              <a:t> jullie hoe het zit? Hebben jullie enig idee wat je leerlingen zouden zeggen?</a:t>
            </a:r>
            <a:endParaRPr lang="nl-NL" dirty="0"/>
          </a:p>
        </p:txBody>
      </p:sp>
      <p:sp>
        <p:nvSpPr>
          <p:cNvPr id="4" name="Slide Number Placeholder 3"/>
          <p:cNvSpPr>
            <a:spLocks noGrp="1"/>
          </p:cNvSpPr>
          <p:nvPr>
            <p:ph type="sldNum" sz="quarter" idx="10"/>
          </p:nvPr>
        </p:nvSpPr>
        <p:spPr/>
        <p:txBody>
          <a:bodyPr/>
          <a:lstStyle/>
          <a:p>
            <a:fld id="{416036AB-77BC-4E00-80F0-63158CC5B51F}" type="slidenum">
              <a:rPr lang="en-US" smtClean="0"/>
              <a:pPr/>
              <a:t>2</a:t>
            </a:fld>
            <a:endParaRPr lang="en-US"/>
          </a:p>
        </p:txBody>
      </p:sp>
    </p:spTree>
    <p:extLst>
      <p:ext uri="{BB962C8B-B14F-4D97-AF65-F5344CB8AC3E}">
        <p14:creationId xmlns:p14="http://schemas.microsoft.com/office/powerpoint/2010/main" val="12654839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16036AB-77BC-4E00-80F0-63158CC5B51F}" type="slidenum">
              <a:rPr lang="en-US" smtClean="0"/>
              <a:pPr/>
              <a:t>20</a:t>
            </a:fld>
            <a:endParaRPr lang="en-US"/>
          </a:p>
        </p:txBody>
      </p:sp>
    </p:spTree>
    <p:extLst>
      <p:ext uri="{BB962C8B-B14F-4D97-AF65-F5344CB8AC3E}">
        <p14:creationId xmlns:p14="http://schemas.microsoft.com/office/powerpoint/2010/main" val="16512868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416036AB-77BC-4E00-80F0-63158CC5B51F}" type="slidenum">
              <a:rPr lang="en-US" smtClean="0"/>
              <a:pPr/>
              <a:t>21</a:t>
            </a:fld>
            <a:endParaRPr lang="en-US"/>
          </a:p>
        </p:txBody>
      </p:sp>
    </p:spTree>
    <p:extLst>
      <p:ext uri="{BB962C8B-B14F-4D97-AF65-F5344CB8AC3E}">
        <p14:creationId xmlns:p14="http://schemas.microsoft.com/office/powerpoint/2010/main" val="16372345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416036AB-77BC-4E00-80F0-63158CC5B51F}" type="slidenum">
              <a:rPr lang="en-US" smtClean="0"/>
              <a:pPr/>
              <a:t>22</a:t>
            </a:fld>
            <a:endParaRPr lang="en-US"/>
          </a:p>
        </p:txBody>
      </p:sp>
    </p:spTree>
    <p:extLst>
      <p:ext uri="{BB962C8B-B14F-4D97-AF65-F5344CB8AC3E}">
        <p14:creationId xmlns:p14="http://schemas.microsoft.com/office/powerpoint/2010/main" val="3625283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416036AB-77BC-4E00-80F0-63158CC5B51F}" type="slidenum">
              <a:rPr lang="en-US" smtClean="0"/>
              <a:pPr/>
              <a:t>23</a:t>
            </a:fld>
            <a:endParaRPr lang="en-US"/>
          </a:p>
        </p:txBody>
      </p:sp>
    </p:spTree>
    <p:extLst>
      <p:ext uri="{BB962C8B-B14F-4D97-AF65-F5344CB8AC3E}">
        <p14:creationId xmlns:p14="http://schemas.microsoft.com/office/powerpoint/2010/main" val="25503318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416036AB-77BC-4E00-80F0-63158CC5B51F}" type="slidenum">
              <a:rPr lang="en-US" smtClean="0"/>
              <a:pPr/>
              <a:t>24</a:t>
            </a:fld>
            <a:endParaRPr lang="en-US"/>
          </a:p>
        </p:txBody>
      </p:sp>
    </p:spTree>
    <p:extLst>
      <p:ext uri="{BB962C8B-B14F-4D97-AF65-F5344CB8AC3E}">
        <p14:creationId xmlns:p14="http://schemas.microsoft.com/office/powerpoint/2010/main" val="23207652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l-NL" dirty="0" smtClean="0"/>
              <a:t>Het idee is dat kinderen pas echt leren en tot nieuwe inzichten komen als zij er actief mee bezig zijn geweest en</a:t>
            </a:r>
            <a:r>
              <a:rPr lang="nl-NL" baseline="0" dirty="0" smtClean="0"/>
              <a:t> door hun ervaringen een begrip van het te leren concept opbouwen. Wanneer de ervaringen anders zijn dan wat zij eerst dachten, worden zij gedwongen om erover na te gaan denken en zoeken naar manieren om het wel kloppend te maken. Stel, je denkt dat schaduw donkerder wordt als twee schaduwen elkaar overlappen. Pas als je ervaart dat het niet zo is, moet je </a:t>
            </a:r>
            <a:r>
              <a:rPr lang="nl-NL" baseline="0" dirty="0" err="1" smtClean="0"/>
              <a:t>je</a:t>
            </a:r>
            <a:r>
              <a:rPr lang="nl-NL" baseline="0" dirty="0" smtClean="0"/>
              <a:t> idee over het concept schaduw bijstellen. Dat is wat concept cartoons een rol in kunnen vervullen.</a:t>
            </a:r>
            <a:endParaRPr lang="nl-NL" dirty="0"/>
          </a:p>
        </p:txBody>
      </p:sp>
      <p:sp>
        <p:nvSpPr>
          <p:cNvPr id="4" name="Slide Number Placeholder 3"/>
          <p:cNvSpPr>
            <a:spLocks noGrp="1"/>
          </p:cNvSpPr>
          <p:nvPr>
            <p:ph type="sldNum" sz="quarter" idx="10"/>
          </p:nvPr>
        </p:nvSpPr>
        <p:spPr/>
        <p:txBody>
          <a:bodyPr/>
          <a:lstStyle/>
          <a:p>
            <a:fld id="{416036AB-77BC-4E00-80F0-63158CC5B51F}" type="slidenum">
              <a:rPr lang="en-US" smtClean="0"/>
              <a:pPr/>
              <a:t>25</a:t>
            </a:fld>
            <a:endParaRPr lang="en-US"/>
          </a:p>
        </p:txBody>
      </p:sp>
    </p:spTree>
    <p:extLst>
      <p:ext uri="{BB962C8B-B14F-4D97-AF65-F5344CB8AC3E}">
        <p14:creationId xmlns:p14="http://schemas.microsoft.com/office/powerpoint/2010/main" val="42232191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416036AB-77BC-4E00-80F0-63158CC5B51F}" type="slidenum">
              <a:rPr lang="en-US" smtClean="0"/>
              <a:pPr/>
              <a:t>26</a:t>
            </a:fld>
            <a:endParaRPr lang="en-US"/>
          </a:p>
        </p:txBody>
      </p:sp>
    </p:spTree>
    <p:extLst>
      <p:ext uri="{BB962C8B-B14F-4D97-AF65-F5344CB8AC3E}">
        <p14:creationId xmlns:p14="http://schemas.microsoft.com/office/powerpoint/2010/main" val="3728536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416036AB-77BC-4E00-80F0-63158CC5B51F}" type="slidenum">
              <a:rPr lang="en-US" smtClean="0"/>
              <a:pPr/>
              <a:t>3</a:t>
            </a:fld>
            <a:endParaRPr lang="en-US"/>
          </a:p>
        </p:txBody>
      </p:sp>
    </p:spTree>
    <p:extLst>
      <p:ext uri="{BB962C8B-B14F-4D97-AF65-F5344CB8AC3E}">
        <p14:creationId xmlns:p14="http://schemas.microsoft.com/office/powerpoint/2010/main" val="3715686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w="12700" cap="sq">
            <a:miter lim="800000"/>
            <a:headEnd type="none" w="sm" len="sm"/>
            <a:tailEnd type="none" w="sm" len="sm"/>
          </a:ln>
        </p:spPr>
        <p:txBody>
          <a:bodyPr/>
          <a:lstStyle/>
          <a:p>
            <a:fld id="{06B0084B-E0E3-4A9D-8EF5-98D69E999847}" type="slidenum">
              <a:rPr lang="en-US" smtClean="0"/>
              <a:pPr/>
              <a:t>4</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endParaRPr lang="nl-NL" dirty="0" smtClean="0"/>
          </a:p>
        </p:txBody>
      </p:sp>
    </p:spTree>
    <p:extLst>
      <p:ext uri="{BB962C8B-B14F-4D97-AF65-F5344CB8AC3E}">
        <p14:creationId xmlns:p14="http://schemas.microsoft.com/office/powerpoint/2010/main" val="3907036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w="12700" cap="sq">
            <a:miter lim="800000"/>
            <a:headEnd type="none" w="sm" len="sm"/>
            <a:tailEnd type="none" w="sm" len="sm"/>
          </a:ln>
        </p:spPr>
        <p:txBody>
          <a:bodyPr/>
          <a:lstStyle/>
          <a:p>
            <a:fld id="{31D07272-840F-43E6-90AB-6E817A2B05D0}" type="slidenum">
              <a:rPr lang="en-US" smtClean="0"/>
              <a:pPr/>
              <a:t>5</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r>
              <a:rPr lang="nl-NL" dirty="0" smtClean="0"/>
              <a:t>De didactische uitdaging van practicum is om het niet alleen </a:t>
            </a:r>
            <a:r>
              <a:rPr lang="nl-NL" dirty="0" err="1" smtClean="0"/>
              <a:t>hands-on</a:t>
            </a:r>
            <a:r>
              <a:rPr lang="nl-NL" dirty="0" smtClean="0"/>
              <a:t> maar ook </a:t>
            </a:r>
            <a:r>
              <a:rPr lang="nl-NL" dirty="0" err="1" smtClean="0"/>
              <a:t>minds</a:t>
            </a:r>
            <a:r>
              <a:rPr lang="nl-NL" dirty="0" smtClean="0"/>
              <a:t>-on te laten zijn. Alle didactiek moet erop gericht zijn leerlingen</a:t>
            </a:r>
            <a:r>
              <a:rPr lang="nl-NL" baseline="0" dirty="0" smtClean="0"/>
              <a:t> aan het heen-en-weer denken te zetten tussen verschijnselen en theorie.</a:t>
            </a:r>
            <a:endParaRPr lang="nl-NL" dirty="0" smtClean="0"/>
          </a:p>
        </p:txBody>
      </p:sp>
    </p:spTree>
    <p:extLst>
      <p:ext uri="{BB962C8B-B14F-4D97-AF65-F5344CB8AC3E}">
        <p14:creationId xmlns:p14="http://schemas.microsoft.com/office/powerpoint/2010/main" val="299810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l-NL" dirty="0" smtClean="0"/>
              <a:t>Het idee is dat kinderen pas echt leren en tot nieuwe inzichten komen als zij er actief mee bezig zijn geweest en</a:t>
            </a:r>
            <a:r>
              <a:rPr lang="nl-NL" baseline="0" dirty="0" smtClean="0"/>
              <a:t> door hun ervaringen een begrip van het te leren concept opbouwen. Wanneer de ervaringen anders zijn dan wat zij eerst dachten, worden zij gedwongen om erover na te gaan denken en zoeken naar manieren om het wel kloppend te maken. Stel, je denkt dat schaduw donkerder wordt als twee schaduwen elkaar overlappen. Pas als je ervaart dat het niet zo is, moet je </a:t>
            </a:r>
            <a:r>
              <a:rPr lang="nl-NL" baseline="0" dirty="0" err="1" smtClean="0"/>
              <a:t>je</a:t>
            </a:r>
            <a:r>
              <a:rPr lang="nl-NL" baseline="0" dirty="0" smtClean="0"/>
              <a:t> idee over het concept schaduw bijstellen. Dat is </a:t>
            </a:r>
            <a:r>
              <a:rPr lang="nl-NL" baseline="0" dirty="0" smtClean="0"/>
              <a:t>waar </a:t>
            </a:r>
            <a:r>
              <a:rPr lang="nl-NL" baseline="0" dirty="0" smtClean="0"/>
              <a:t>concept cartoons een rol in kunnen vervullen.</a:t>
            </a:r>
            <a:endParaRPr lang="nl-NL" dirty="0"/>
          </a:p>
        </p:txBody>
      </p:sp>
      <p:sp>
        <p:nvSpPr>
          <p:cNvPr id="4" name="Slide Number Placeholder 3"/>
          <p:cNvSpPr>
            <a:spLocks noGrp="1"/>
          </p:cNvSpPr>
          <p:nvPr>
            <p:ph type="sldNum" sz="quarter" idx="10"/>
          </p:nvPr>
        </p:nvSpPr>
        <p:spPr/>
        <p:txBody>
          <a:bodyPr/>
          <a:lstStyle/>
          <a:p>
            <a:fld id="{416036AB-77BC-4E00-80F0-63158CC5B51F}" type="slidenum">
              <a:rPr lang="en-US" smtClean="0"/>
              <a:pPr/>
              <a:t>6</a:t>
            </a:fld>
            <a:endParaRPr lang="en-US"/>
          </a:p>
        </p:txBody>
      </p:sp>
    </p:spTree>
    <p:extLst>
      <p:ext uri="{BB962C8B-B14F-4D97-AF65-F5344CB8AC3E}">
        <p14:creationId xmlns:p14="http://schemas.microsoft.com/office/powerpoint/2010/main" val="4228180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lvl="0"/>
            <a:r>
              <a:rPr lang="en-GB" sz="1000" kern="1200" dirty="0" smtClean="0">
                <a:solidFill>
                  <a:schemeClr val="tx1"/>
                </a:solidFill>
                <a:latin typeface="+mn-lt"/>
                <a:ea typeface="+mn-ea"/>
                <a:cs typeface="+mn-cs"/>
              </a:rPr>
              <a:t>They are based on everyday situations that don’t appear to be scientific, so students lacking in confidence are less likely to be intimidated by the science and more likely to engage with them.  These everyday situations appear to be effective across geographical and cultural boundaries, enabling </a:t>
            </a:r>
            <a:r>
              <a:rPr lang="en-US" sz="1000" kern="1200" dirty="0" smtClean="0">
                <a:solidFill>
                  <a:schemeClr val="tx1"/>
                </a:solidFill>
                <a:latin typeface="+mn-lt"/>
                <a:ea typeface="+mn-ea"/>
                <a:cs typeface="+mn-cs"/>
              </a:rPr>
              <a:t>Concept Cartoons to be used successfully in a wide range of countries.</a:t>
            </a:r>
          </a:p>
          <a:p>
            <a:pPr lvl="0"/>
            <a:r>
              <a:rPr lang="en-GB" sz="1000" kern="1200" dirty="0" smtClean="0">
                <a:solidFill>
                  <a:schemeClr val="tx1"/>
                </a:solidFill>
                <a:latin typeface="+mn-lt"/>
                <a:ea typeface="+mn-ea"/>
                <a:cs typeface="+mn-cs"/>
              </a:rPr>
              <a:t>They present alternative viewpoints on the situation, including the scientifically acceptable viewpoint(s).  Most of the </a:t>
            </a:r>
            <a:r>
              <a:rPr lang="en-US" sz="1000" kern="1200" dirty="0" smtClean="0">
                <a:solidFill>
                  <a:schemeClr val="tx1"/>
                </a:solidFill>
                <a:latin typeface="+mn-lt"/>
                <a:ea typeface="+mn-ea"/>
                <a:cs typeface="+mn-cs"/>
              </a:rPr>
              <a:t>Concept Cartoons </a:t>
            </a:r>
            <a:r>
              <a:rPr lang="en-GB" sz="1000" kern="1200" dirty="0" smtClean="0">
                <a:solidFill>
                  <a:schemeClr val="tx1"/>
                </a:solidFill>
                <a:latin typeface="+mn-lt"/>
                <a:ea typeface="+mn-ea"/>
                <a:cs typeface="+mn-cs"/>
              </a:rPr>
              <a:t>embed scientific ideas in everyday contexts, and the contextual features can influence how the problem is interpreted, so that in many cases there can be more than one scientifically acceptable alternative.  This presents an additional level of challenge to learners, especially to high achieving students.</a:t>
            </a:r>
            <a:endParaRPr lang="en-US" sz="1000" kern="1200" dirty="0" smtClean="0">
              <a:solidFill>
                <a:schemeClr val="tx1"/>
              </a:solidFill>
              <a:latin typeface="+mn-lt"/>
              <a:ea typeface="+mn-ea"/>
              <a:cs typeface="+mn-cs"/>
            </a:endParaRPr>
          </a:p>
          <a:p>
            <a:pPr lvl="0"/>
            <a:r>
              <a:rPr lang="en-GB" sz="1000" kern="1200" dirty="0" smtClean="0">
                <a:solidFill>
                  <a:schemeClr val="tx1"/>
                </a:solidFill>
                <a:latin typeface="+mn-lt"/>
                <a:ea typeface="+mn-ea"/>
                <a:cs typeface="+mn-cs"/>
              </a:rPr>
              <a:t>They have a blank speech bubble, to give a clear statement that there may be more ideas that are not yet included in the dialogue so that learners are encouraged to explore alternative ideas.</a:t>
            </a:r>
            <a:endParaRPr lang="en-US" sz="1000" kern="1200" dirty="0" smtClean="0">
              <a:solidFill>
                <a:schemeClr val="tx1"/>
              </a:solidFill>
              <a:latin typeface="+mn-lt"/>
              <a:ea typeface="+mn-ea"/>
              <a:cs typeface="+mn-cs"/>
            </a:endParaRPr>
          </a:p>
          <a:p>
            <a:pPr lvl="0"/>
            <a:r>
              <a:rPr lang="en-GB" sz="1000" kern="1200" dirty="0" smtClean="0">
                <a:solidFill>
                  <a:schemeClr val="tx1"/>
                </a:solidFill>
                <a:latin typeface="+mn-lt"/>
                <a:ea typeface="+mn-ea"/>
                <a:cs typeface="+mn-cs"/>
              </a:rPr>
              <a:t>The background text is written in students’ language, so they can be used independently by learners if the teacher feels that this is appropriate.  This extends the range of ways that teachers can choose to use Concept Cartoons in their classrooms.</a:t>
            </a:r>
            <a:endParaRPr lang="en-US" sz="1000" kern="1200" dirty="0" smtClean="0">
              <a:solidFill>
                <a:schemeClr val="tx1"/>
              </a:solidFill>
              <a:latin typeface="+mn-lt"/>
              <a:ea typeface="+mn-ea"/>
              <a:cs typeface="+mn-cs"/>
            </a:endParaRPr>
          </a:p>
          <a:p>
            <a:pPr lvl="0"/>
            <a:r>
              <a:rPr lang="en-GB" sz="1000" kern="1200" dirty="0" smtClean="0">
                <a:solidFill>
                  <a:schemeClr val="tx1"/>
                </a:solidFill>
                <a:latin typeface="+mn-lt"/>
                <a:ea typeface="+mn-ea"/>
                <a:cs typeface="+mn-cs"/>
              </a:rPr>
              <a:t>All the alternative viewpoints have equal status.  When the teacher presents a set of alternative viewpoints in a Concept Cartoon, all of these viewpoints are seen as legitimate.  This gives less confident students support in voicing what they think, because someone else has already articulated their ideas.  If their ideas are incorrect then they can put the blame on the </a:t>
            </a:r>
            <a:r>
              <a:rPr lang="en-US" sz="1000" kern="1200" dirty="0" smtClean="0">
                <a:solidFill>
                  <a:schemeClr val="tx1"/>
                </a:solidFill>
                <a:latin typeface="+mn-lt"/>
                <a:ea typeface="+mn-ea"/>
                <a:cs typeface="+mn-cs"/>
              </a:rPr>
              <a:t>Concept Cartoon character.  Keogh and Naylor’s early research indicated the need to minimize any contextual clues, such as those given by facial expressions or wording of statements, so that students cannot use these to attempt to work out their answer.</a:t>
            </a:r>
          </a:p>
          <a:p>
            <a:pPr lvl="0"/>
            <a:r>
              <a:rPr lang="en-GB" sz="1000" kern="1200" dirty="0" smtClean="0">
                <a:solidFill>
                  <a:schemeClr val="tx1"/>
                </a:solidFill>
                <a:latin typeface="+mn-lt"/>
                <a:ea typeface="+mn-ea"/>
                <a:cs typeface="+mn-cs"/>
              </a:rPr>
              <a:t>The speech bubbles include common misconceptions, so these can be recognised and addressed directly in the lesson. Some teachers are concerned that raising misconceptions may make students more likely to believe these, but research indicates that this does not happen in practice and that </a:t>
            </a:r>
            <a:r>
              <a:rPr lang="en-US" sz="1000" kern="1200" dirty="0" smtClean="0">
                <a:solidFill>
                  <a:schemeClr val="tx1"/>
                </a:solidFill>
                <a:latin typeface="+mn-lt"/>
                <a:ea typeface="+mn-ea"/>
                <a:cs typeface="+mn-cs"/>
              </a:rPr>
              <a:t>Concept Cartoons can be a very effective way to challenge misconceptions.</a:t>
            </a:r>
          </a:p>
          <a:p>
            <a:pPr lvl="0"/>
            <a:r>
              <a:rPr lang="en-GB" sz="1000" kern="1200" dirty="0" smtClean="0">
                <a:solidFill>
                  <a:schemeClr val="tx1"/>
                </a:solidFill>
                <a:latin typeface="+mn-lt"/>
                <a:ea typeface="+mn-ea"/>
                <a:cs typeface="+mn-cs"/>
              </a:rPr>
              <a:t>They present plausible alternatives that are based on research evidence about students’ ideas at different ages.</a:t>
            </a:r>
            <a:endParaRPr lang="en-US" sz="10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16036AB-77BC-4E00-80F0-63158CC5B51F}" type="slidenum">
              <a:rPr lang="en-US" smtClean="0"/>
              <a:pPr/>
              <a:t>7</a:t>
            </a:fld>
            <a:endParaRPr lang="en-US"/>
          </a:p>
        </p:txBody>
      </p:sp>
    </p:spTree>
    <p:extLst>
      <p:ext uri="{BB962C8B-B14F-4D97-AF65-F5344CB8AC3E}">
        <p14:creationId xmlns:p14="http://schemas.microsoft.com/office/powerpoint/2010/main" val="211712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Mensen</a:t>
            </a:r>
            <a:r>
              <a:rPr lang="en-US" dirty="0" smtClean="0"/>
              <a:t> in </a:t>
            </a:r>
            <a:r>
              <a:rPr lang="en-US" dirty="0" err="1" smtClean="0"/>
              <a:t>groepjes</a:t>
            </a:r>
            <a:r>
              <a:rPr lang="en-US" dirty="0" smtClean="0"/>
              <a:t> </a:t>
            </a:r>
            <a:r>
              <a:rPr lang="en-US" dirty="0" err="1" smtClean="0"/>
              <a:t>gaan</a:t>
            </a:r>
            <a:r>
              <a:rPr lang="en-US" dirty="0" smtClean="0"/>
              <a:t> </a:t>
            </a:r>
            <a:r>
              <a:rPr lang="en-US" dirty="0" err="1" smtClean="0"/>
              <a:t>zitten</a:t>
            </a:r>
            <a:r>
              <a:rPr lang="en-US" dirty="0" smtClean="0"/>
              <a:t>, 4 of 5 </a:t>
            </a:r>
            <a:r>
              <a:rPr lang="en-US" dirty="0" err="1" smtClean="0"/>
              <a:t>mensen</a:t>
            </a:r>
            <a:endParaRPr lang="en-US" dirty="0"/>
          </a:p>
        </p:txBody>
      </p:sp>
      <p:sp>
        <p:nvSpPr>
          <p:cNvPr id="4" name="Slide Number Placeholder 3"/>
          <p:cNvSpPr>
            <a:spLocks noGrp="1"/>
          </p:cNvSpPr>
          <p:nvPr>
            <p:ph type="sldNum" sz="quarter" idx="10"/>
          </p:nvPr>
        </p:nvSpPr>
        <p:spPr/>
        <p:txBody>
          <a:bodyPr/>
          <a:lstStyle/>
          <a:p>
            <a:fld id="{416036AB-77BC-4E00-80F0-63158CC5B51F}" type="slidenum">
              <a:rPr lang="en-US" smtClean="0"/>
              <a:pPr/>
              <a:t>8</a:t>
            </a:fld>
            <a:endParaRPr lang="en-US"/>
          </a:p>
        </p:txBody>
      </p:sp>
    </p:spTree>
    <p:extLst>
      <p:ext uri="{BB962C8B-B14F-4D97-AF65-F5344CB8AC3E}">
        <p14:creationId xmlns:p14="http://schemas.microsoft.com/office/powerpoint/2010/main" val="2137026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Elke</a:t>
            </a:r>
            <a:r>
              <a:rPr lang="en-US" baseline="0" dirty="0" smtClean="0"/>
              <a:t> </a:t>
            </a:r>
            <a:r>
              <a:rPr lang="en-US" baseline="0" dirty="0" err="1" smtClean="0"/>
              <a:t>groep</a:t>
            </a:r>
            <a:r>
              <a:rPr lang="en-US" baseline="0" dirty="0" smtClean="0"/>
              <a:t> </a:t>
            </a:r>
            <a:r>
              <a:rPr lang="en-US" baseline="0" dirty="0" err="1" smtClean="0"/>
              <a:t>probeert</a:t>
            </a:r>
            <a:r>
              <a:rPr lang="en-US" baseline="0" dirty="0" smtClean="0"/>
              <a:t> de </a:t>
            </a:r>
            <a:r>
              <a:rPr lang="en-US" baseline="0" dirty="0" err="1" smtClean="0"/>
              <a:t>verklaringen</a:t>
            </a:r>
            <a:r>
              <a:rPr lang="en-US" baseline="0" dirty="0" smtClean="0"/>
              <a:t> </a:t>
            </a:r>
            <a:r>
              <a:rPr lang="en-US" baseline="0" dirty="0" err="1" smtClean="0"/>
              <a:t>te</a:t>
            </a:r>
            <a:r>
              <a:rPr lang="en-US" baseline="0" dirty="0" smtClean="0"/>
              <a:t> </a:t>
            </a:r>
            <a:r>
              <a:rPr lang="en-US" baseline="0" dirty="0" err="1" smtClean="0"/>
              <a:t>verzinnen</a:t>
            </a:r>
            <a:r>
              <a:rPr lang="en-US" baseline="0" dirty="0" smtClean="0"/>
              <a:t>: </a:t>
            </a:r>
            <a:r>
              <a:rPr lang="en-US" baseline="0" dirty="0" err="1" smtClean="0"/>
              <a:t>wat</a:t>
            </a:r>
            <a:r>
              <a:rPr lang="en-US" baseline="0" dirty="0" smtClean="0"/>
              <a:t> </a:t>
            </a:r>
            <a:r>
              <a:rPr lang="en-US" baseline="0" dirty="0" err="1" smtClean="0"/>
              <a:t>weet</a:t>
            </a:r>
            <a:r>
              <a:rPr lang="en-US" baseline="0" dirty="0" smtClean="0"/>
              <a:t> </a:t>
            </a:r>
            <a:r>
              <a:rPr lang="en-US" baseline="0" dirty="0" err="1" smtClean="0"/>
              <a:t>een</a:t>
            </a:r>
            <a:r>
              <a:rPr lang="en-US" baseline="0" dirty="0" smtClean="0"/>
              <a:t> </a:t>
            </a:r>
            <a:r>
              <a:rPr lang="en-US" baseline="0" dirty="0" err="1" smtClean="0"/>
              <a:t>leerling</a:t>
            </a:r>
            <a:r>
              <a:rPr lang="en-US" baseline="0" dirty="0" smtClean="0"/>
              <a:t> al over het </a:t>
            </a:r>
            <a:r>
              <a:rPr lang="en-US" baseline="0" dirty="0" err="1" smtClean="0"/>
              <a:t>ontstaan</a:t>
            </a:r>
            <a:r>
              <a:rPr lang="en-US" baseline="0" dirty="0" smtClean="0"/>
              <a:t> van </a:t>
            </a:r>
            <a:r>
              <a:rPr lang="en-US" baseline="0" dirty="0" err="1" smtClean="0"/>
              <a:t>duinen</a:t>
            </a:r>
            <a:r>
              <a:rPr lang="en-US" baseline="0" dirty="0" smtClean="0"/>
              <a:t>.</a:t>
            </a:r>
          </a:p>
          <a:p>
            <a:r>
              <a:rPr lang="en-US" sz="1200" b="0" i="0" u="none" strike="noStrike" kern="1200" baseline="0" dirty="0" smtClean="0">
                <a:solidFill>
                  <a:schemeClr val="tx1"/>
                </a:solidFill>
                <a:latin typeface="+mn-lt"/>
                <a:ea typeface="+mn-ea"/>
                <a:cs typeface="+mn-cs"/>
              </a:rPr>
              <a:t>In the UK most sand dunes are in coastal areas with sandy beaches and/or offshore sandbanks. The sea deposits sand on sandbanks or on the shore and the wind blows this inland, allowing sand dunes to form. Both the wind and the sea are necessary</a:t>
            </a:r>
          </a:p>
          <a:p>
            <a:r>
              <a:rPr lang="en-US" sz="1200" b="0" i="0" u="none" strike="noStrike" kern="1200" baseline="0" dirty="0" smtClean="0">
                <a:solidFill>
                  <a:schemeClr val="tx1"/>
                </a:solidFill>
                <a:latin typeface="+mn-lt"/>
                <a:ea typeface="+mn-ea"/>
                <a:cs typeface="+mn-cs"/>
              </a:rPr>
              <a:t>for this to happen. In other parts of the world, in dry inland areas, the wind alone can be sufficient to form sand dunes. Sand that forms sand dunes generally comes from the erosion of hills and mountains. It can also come from erosion of old volcanoes (this sand is usually black), mineral deposits such as gypsum, and shells and corals. However hills don’t get worn down into sand dunes – sand dunes are </a:t>
            </a:r>
            <a:r>
              <a:rPr lang="nl-NL" sz="1200" b="0" i="0" u="none" strike="noStrike" kern="1200" baseline="0" dirty="0" err="1" smtClean="0">
                <a:solidFill>
                  <a:schemeClr val="tx1"/>
                </a:solidFill>
                <a:latin typeface="+mn-lt"/>
                <a:ea typeface="+mn-ea"/>
                <a:cs typeface="+mn-cs"/>
              </a:rPr>
              <a:t>formed</a:t>
            </a:r>
            <a:r>
              <a:rPr lang="nl-NL" sz="1200" b="0" i="0" u="none" strike="noStrike" kern="1200" baseline="0" dirty="0" smtClean="0">
                <a:solidFill>
                  <a:schemeClr val="tx1"/>
                </a:solidFill>
                <a:latin typeface="+mn-lt"/>
                <a:ea typeface="+mn-ea"/>
                <a:cs typeface="+mn-cs"/>
              </a:rPr>
              <a:t> </a:t>
            </a:r>
            <a:r>
              <a:rPr lang="nl-NL" sz="1200" b="0" i="0" u="none" strike="noStrike" kern="1200" baseline="0" dirty="0" err="1" smtClean="0">
                <a:solidFill>
                  <a:schemeClr val="tx1"/>
                </a:solidFill>
                <a:latin typeface="+mn-lt"/>
                <a:ea typeface="+mn-ea"/>
                <a:cs typeface="+mn-cs"/>
              </a:rPr>
              <a:t>from</a:t>
            </a:r>
            <a:r>
              <a:rPr lang="nl-NL" sz="1200" b="0" i="0" u="none" strike="noStrike" kern="1200" baseline="0" dirty="0" smtClean="0">
                <a:solidFill>
                  <a:schemeClr val="tx1"/>
                </a:solidFill>
                <a:latin typeface="+mn-lt"/>
                <a:ea typeface="+mn-ea"/>
                <a:cs typeface="+mn-cs"/>
              </a:rPr>
              <a:t> </a:t>
            </a:r>
            <a:r>
              <a:rPr lang="nl-NL" sz="1200" b="0" i="0" u="none" strike="noStrike" kern="1200" baseline="0" dirty="0" err="1" smtClean="0">
                <a:solidFill>
                  <a:schemeClr val="tx1"/>
                </a:solidFill>
                <a:latin typeface="+mn-lt"/>
                <a:ea typeface="+mn-ea"/>
                <a:cs typeface="+mn-cs"/>
              </a:rPr>
              <a:t>loose</a:t>
            </a:r>
            <a:r>
              <a:rPr lang="nl-NL" sz="1200" b="0" i="0" u="none" strike="noStrike" kern="1200" baseline="0" dirty="0" smtClean="0">
                <a:solidFill>
                  <a:schemeClr val="tx1"/>
                </a:solidFill>
                <a:latin typeface="+mn-lt"/>
                <a:ea typeface="+mn-ea"/>
                <a:cs typeface="+mn-cs"/>
              </a:rPr>
              <a:t> </a:t>
            </a:r>
            <a:r>
              <a:rPr lang="nl-NL" sz="1200" b="0" i="0" u="none" strike="noStrike" kern="1200" baseline="0" dirty="0" err="1" smtClean="0">
                <a:solidFill>
                  <a:schemeClr val="tx1"/>
                </a:solidFill>
                <a:latin typeface="+mn-lt"/>
                <a:ea typeface="+mn-ea"/>
                <a:cs typeface="+mn-cs"/>
              </a:rPr>
              <a:t>sand</a:t>
            </a:r>
            <a:r>
              <a:rPr lang="nl-NL" sz="1200" b="0" i="0" u="none" strike="noStrike" kern="1200" baseline="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416036AB-77BC-4E00-80F0-63158CC5B51F}" type="slidenum">
              <a:rPr lang="en-US" smtClean="0"/>
              <a:pPr/>
              <a:t>9</a:t>
            </a:fld>
            <a:endParaRPr lang="en-US"/>
          </a:p>
        </p:txBody>
      </p:sp>
    </p:spTree>
    <p:extLst>
      <p:ext uri="{BB962C8B-B14F-4D97-AF65-F5344CB8AC3E}">
        <p14:creationId xmlns:p14="http://schemas.microsoft.com/office/powerpoint/2010/main" val="2685623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313766-7D2B-4069-AEC9-E0BCD6F4E885}" type="datetimeFigureOut">
              <a:rPr lang="en-US" smtClean="0"/>
              <a:pPr/>
              <a:t>5/28/2015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14D565-EFA5-4557-9661-DE2772F8EC66}" type="slidenum">
              <a:rPr lang="en-US" smtClean="0"/>
              <a:pPr/>
              <a:t>‹nr.›</a:t>
            </a:fld>
            <a:endParaRPr lang="en-US"/>
          </a:p>
        </p:txBody>
      </p:sp>
    </p:spTree>
    <p:extLst>
      <p:ext uri="{BB962C8B-B14F-4D97-AF65-F5344CB8AC3E}">
        <p14:creationId xmlns:p14="http://schemas.microsoft.com/office/powerpoint/2010/main" val="1866768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313766-7D2B-4069-AEC9-E0BCD6F4E885}" type="datetimeFigureOut">
              <a:rPr lang="en-US" smtClean="0"/>
              <a:pPr/>
              <a:t>5/28/2015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14D565-EFA5-4557-9661-DE2772F8EC66}" type="slidenum">
              <a:rPr lang="en-US" smtClean="0"/>
              <a:pPr/>
              <a:t>‹nr.›</a:t>
            </a:fld>
            <a:endParaRPr lang="en-US"/>
          </a:p>
        </p:txBody>
      </p:sp>
    </p:spTree>
    <p:extLst>
      <p:ext uri="{BB962C8B-B14F-4D97-AF65-F5344CB8AC3E}">
        <p14:creationId xmlns:p14="http://schemas.microsoft.com/office/powerpoint/2010/main" val="1583102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313766-7D2B-4069-AEC9-E0BCD6F4E885}" type="datetimeFigureOut">
              <a:rPr lang="en-US" smtClean="0"/>
              <a:pPr/>
              <a:t>5/28/2015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14D565-EFA5-4557-9661-DE2772F8EC66}" type="slidenum">
              <a:rPr lang="en-US" smtClean="0"/>
              <a:pPr/>
              <a:t>‹nr.›</a:t>
            </a:fld>
            <a:endParaRPr lang="en-US"/>
          </a:p>
        </p:txBody>
      </p:sp>
    </p:spTree>
    <p:extLst>
      <p:ext uri="{BB962C8B-B14F-4D97-AF65-F5344CB8AC3E}">
        <p14:creationId xmlns:p14="http://schemas.microsoft.com/office/powerpoint/2010/main" val="3403625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313766-7D2B-4069-AEC9-E0BCD6F4E885}" type="datetimeFigureOut">
              <a:rPr lang="en-US" smtClean="0"/>
              <a:pPr/>
              <a:t>5/28/2015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14D565-EFA5-4557-9661-DE2772F8EC66}" type="slidenum">
              <a:rPr lang="en-US" smtClean="0"/>
              <a:pPr/>
              <a:t>‹nr.›</a:t>
            </a:fld>
            <a:endParaRPr lang="en-US"/>
          </a:p>
        </p:txBody>
      </p:sp>
    </p:spTree>
    <p:extLst>
      <p:ext uri="{BB962C8B-B14F-4D97-AF65-F5344CB8AC3E}">
        <p14:creationId xmlns:p14="http://schemas.microsoft.com/office/powerpoint/2010/main" val="908070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313766-7D2B-4069-AEC9-E0BCD6F4E885}" type="datetimeFigureOut">
              <a:rPr lang="en-US" smtClean="0"/>
              <a:pPr/>
              <a:t>5/28/2015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14D565-EFA5-4557-9661-DE2772F8EC66}" type="slidenum">
              <a:rPr lang="en-US" smtClean="0"/>
              <a:pPr/>
              <a:t>‹nr.›</a:t>
            </a:fld>
            <a:endParaRPr lang="en-US"/>
          </a:p>
        </p:txBody>
      </p:sp>
    </p:spTree>
    <p:extLst>
      <p:ext uri="{BB962C8B-B14F-4D97-AF65-F5344CB8AC3E}">
        <p14:creationId xmlns:p14="http://schemas.microsoft.com/office/powerpoint/2010/main" val="1656297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313766-7D2B-4069-AEC9-E0BCD6F4E885}" type="datetimeFigureOut">
              <a:rPr lang="en-US" smtClean="0"/>
              <a:pPr/>
              <a:t>5/28/2015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14D565-EFA5-4557-9661-DE2772F8EC66}" type="slidenum">
              <a:rPr lang="en-US" smtClean="0"/>
              <a:pPr/>
              <a:t>‹nr.›</a:t>
            </a:fld>
            <a:endParaRPr lang="en-US"/>
          </a:p>
        </p:txBody>
      </p:sp>
    </p:spTree>
    <p:extLst>
      <p:ext uri="{BB962C8B-B14F-4D97-AF65-F5344CB8AC3E}">
        <p14:creationId xmlns:p14="http://schemas.microsoft.com/office/powerpoint/2010/main" val="3077528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313766-7D2B-4069-AEC9-E0BCD6F4E885}" type="datetimeFigureOut">
              <a:rPr lang="en-US" smtClean="0"/>
              <a:pPr/>
              <a:t>5/28/2015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14D565-EFA5-4557-9661-DE2772F8EC66}" type="slidenum">
              <a:rPr lang="en-US" smtClean="0"/>
              <a:pPr/>
              <a:t>‹nr.›</a:t>
            </a:fld>
            <a:endParaRPr lang="en-US"/>
          </a:p>
        </p:txBody>
      </p:sp>
    </p:spTree>
    <p:extLst>
      <p:ext uri="{BB962C8B-B14F-4D97-AF65-F5344CB8AC3E}">
        <p14:creationId xmlns:p14="http://schemas.microsoft.com/office/powerpoint/2010/main" val="1582887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313766-7D2B-4069-AEC9-E0BCD6F4E885}" type="datetimeFigureOut">
              <a:rPr lang="en-US" smtClean="0"/>
              <a:pPr/>
              <a:t>5/28/2015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14D565-EFA5-4557-9661-DE2772F8EC66}" type="slidenum">
              <a:rPr lang="en-US" smtClean="0"/>
              <a:pPr/>
              <a:t>‹nr.›</a:t>
            </a:fld>
            <a:endParaRPr lang="en-US"/>
          </a:p>
        </p:txBody>
      </p:sp>
    </p:spTree>
    <p:extLst>
      <p:ext uri="{BB962C8B-B14F-4D97-AF65-F5344CB8AC3E}">
        <p14:creationId xmlns:p14="http://schemas.microsoft.com/office/powerpoint/2010/main" val="1353192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313766-7D2B-4069-AEC9-E0BCD6F4E885}" type="datetimeFigureOut">
              <a:rPr lang="en-US" smtClean="0"/>
              <a:pPr/>
              <a:t>5/28/2015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14D565-EFA5-4557-9661-DE2772F8EC66}" type="slidenum">
              <a:rPr lang="en-US" smtClean="0"/>
              <a:pPr/>
              <a:t>‹nr.›</a:t>
            </a:fld>
            <a:endParaRPr lang="en-US"/>
          </a:p>
        </p:txBody>
      </p:sp>
    </p:spTree>
    <p:extLst>
      <p:ext uri="{BB962C8B-B14F-4D97-AF65-F5344CB8AC3E}">
        <p14:creationId xmlns:p14="http://schemas.microsoft.com/office/powerpoint/2010/main" val="792478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313766-7D2B-4069-AEC9-E0BCD6F4E885}" type="datetimeFigureOut">
              <a:rPr lang="en-US" smtClean="0"/>
              <a:pPr/>
              <a:t>5/28/2015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14D565-EFA5-4557-9661-DE2772F8EC66}" type="slidenum">
              <a:rPr lang="en-US" smtClean="0"/>
              <a:pPr/>
              <a:t>‹nr.›</a:t>
            </a:fld>
            <a:endParaRPr lang="en-US"/>
          </a:p>
        </p:txBody>
      </p:sp>
    </p:spTree>
    <p:extLst>
      <p:ext uri="{BB962C8B-B14F-4D97-AF65-F5344CB8AC3E}">
        <p14:creationId xmlns:p14="http://schemas.microsoft.com/office/powerpoint/2010/main" val="2742640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313766-7D2B-4069-AEC9-E0BCD6F4E885}" type="datetimeFigureOut">
              <a:rPr lang="en-US" smtClean="0"/>
              <a:pPr/>
              <a:t>5/28/2015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14D565-EFA5-4557-9661-DE2772F8EC66}" type="slidenum">
              <a:rPr lang="en-US" smtClean="0"/>
              <a:pPr/>
              <a:t>‹nr.›</a:t>
            </a:fld>
            <a:endParaRPr lang="en-US"/>
          </a:p>
        </p:txBody>
      </p:sp>
    </p:spTree>
    <p:extLst>
      <p:ext uri="{BB962C8B-B14F-4D97-AF65-F5344CB8AC3E}">
        <p14:creationId xmlns:p14="http://schemas.microsoft.com/office/powerpoint/2010/main" val="1016721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313766-7D2B-4069-AEC9-E0BCD6F4E885}" type="datetimeFigureOut">
              <a:rPr lang="en-US" smtClean="0"/>
              <a:pPr/>
              <a:t>5/28/2015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14D565-EFA5-4557-9661-DE2772F8EC66}" type="slidenum">
              <a:rPr lang="en-US" smtClean="0"/>
              <a:pPr/>
              <a:t>‹nr.›</a:t>
            </a:fld>
            <a:endParaRPr lang="en-US"/>
          </a:p>
        </p:txBody>
      </p:sp>
    </p:spTree>
    <p:extLst>
      <p:ext uri="{BB962C8B-B14F-4D97-AF65-F5344CB8AC3E}">
        <p14:creationId xmlns:p14="http://schemas.microsoft.com/office/powerpoint/2010/main" val="10383803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emf"/></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www.ecent.nl/artikel/2725/Concept+cartoons/view.do" TargetMode="External"/><Relationship Id="rId5" Type="http://schemas.openxmlformats.org/officeDocument/2006/relationships/hyperlink" Target="http://www.millgatehouse.co.uk/" TargetMode="External"/><Relationship Id="rId4" Type="http://schemas.openxmlformats.org/officeDocument/2006/relationships/hyperlink" Target="http://www.fisme.uu.nl/tdb/article.php?record=561"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en-US" i="1" dirty="0"/>
              <a:t/>
            </a:r>
            <a:br>
              <a:rPr lang="en-US" i="1" dirty="0"/>
            </a:br>
            <a:endParaRPr lang="en-US" dirty="0"/>
          </a:p>
        </p:txBody>
      </p:sp>
      <p:sp>
        <p:nvSpPr>
          <p:cNvPr id="4" name="Oval Callout 3"/>
          <p:cNvSpPr/>
          <p:nvPr/>
        </p:nvSpPr>
        <p:spPr>
          <a:xfrm>
            <a:off x="1219200" y="381000"/>
            <a:ext cx="7696200" cy="3200400"/>
          </a:xfrm>
          <a:prstGeom prst="wedgeEllipseCallout">
            <a:avLst>
              <a:gd name="adj1" fmla="val -14482"/>
              <a:gd name="adj2" fmla="val 60530"/>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cap="all" dirty="0" err="1" smtClean="0"/>
              <a:t>Leren</a:t>
            </a:r>
            <a:r>
              <a:rPr lang="en-US" sz="3600" b="1" i="1" cap="all" dirty="0" smtClean="0"/>
              <a:t> </a:t>
            </a:r>
            <a:r>
              <a:rPr lang="en-US" sz="3600" b="1" i="1" cap="all" dirty="0" err="1" smtClean="0"/>
              <a:t>redeneren</a:t>
            </a:r>
            <a:r>
              <a:rPr lang="en-US" sz="3600" b="1" i="1" cap="all" dirty="0" smtClean="0"/>
              <a:t> en </a:t>
            </a:r>
            <a:r>
              <a:rPr lang="en-US" sz="3600" b="1" i="1" cap="all" dirty="0" err="1" smtClean="0"/>
              <a:t>experimenteren</a:t>
            </a:r>
            <a:r>
              <a:rPr lang="en-US" sz="3600" b="1" i="1" cap="all" dirty="0" smtClean="0"/>
              <a:t> met concept cartoons</a:t>
            </a:r>
          </a:p>
        </p:txBody>
      </p:sp>
      <p:pic>
        <p:nvPicPr>
          <p:cNvPr id="6" name="Picture 3"/>
          <p:cNvPicPr>
            <a:picLocks noChangeAspect="1" noChangeArrowheads="1"/>
          </p:cNvPicPr>
          <p:nvPr/>
        </p:nvPicPr>
        <p:blipFill>
          <a:blip r:embed="rId3" cstate="print"/>
          <a:srcRect/>
          <a:stretch>
            <a:fillRect/>
          </a:stretch>
        </p:blipFill>
        <p:spPr bwMode="auto">
          <a:xfrm>
            <a:off x="2209800" y="4114800"/>
            <a:ext cx="1691339" cy="2024062"/>
          </a:xfrm>
          <a:prstGeom prst="rect">
            <a:avLst/>
          </a:prstGeom>
          <a:noFill/>
          <a:ln w="9525">
            <a:noFill/>
            <a:miter lim="800000"/>
            <a:headEnd/>
            <a:tailEnd/>
          </a:ln>
        </p:spPr>
      </p:pic>
      <p:pic>
        <p:nvPicPr>
          <p:cNvPr id="46081" name="Picture 1"/>
          <p:cNvPicPr>
            <a:picLocks noChangeAspect="1" noChangeArrowheads="1"/>
          </p:cNvPicPr>
          <p:nvPr/>
        </p:nvPicPr>
        <p:blipFill>
          <a:blip r:embed="rId4" cstate="print"/>
          <a:srcRect/>
          <a:stretch>
            <a:fillRect/>
          </a:stretch>
        </p:blipFill>
        <p:spPr bwMode="auto">
          <a:xfrm>
            <a:off x="5867400" y="6096000"/>
            <a:ext cx="2987675" cy="593725"/>
          </a:xfrm>
          <a:prstGeom prst="rect">
            <a:avLst/>
          </a:prstGeom>
          <a:noFill/>
          <a:ln w="9525">
            <a:noFill/>
            <a:miter lim="800000"/>
            <a:headEnd/>
            <a:tailEnd/>
          </a:ln>
          <a:effectLst/>
        </p:spPr>
      </p:pic>
      <p:sp>
        <p:nvSpPr>
          <p:cNvPr id="5" name="TextBox 4"/>
          <p:cNvSpPr txBox="1"/>
          <p:nvPr/>
        </p:nvSpPr>
        <p:spPr>
          <a:xfrm>
            <a:off x="5791200" y="5867400"/>
            <a:ext cx="3200400" cy="369332"/>
          </a:xfrm>
          <a:prstGeom prst="rect">
            <a:avLst/>
          </a:prstGeom>
          <a:noFill/>
        </p:spPr>
        <p:txBody>
          <a:bodyPr wrap="square" rtlCol="0">
            <a:spAutoFit/>
          </a:bodyPr>
          <a:lstStyle/>
          <a:p>
            <a:pPr algn="ctr"/>
            <a:r>
              <a:rPr lang="en-US" dirty="0" smtClean="0"/>
              <a:t>Patricia Kruit </a:t>
            </a:r>
          </a:p>
        </p:txBody>
      </p:sp>
    </p:spTree>
    <p:extLst>
      <p:ext uri="{BB962C8B-B14F-4D97-AF65-F5344CB8AC3E}">
        <p14:creationId xmlns:p14="http://schemas.microsoft.com/office/powerpoint/2010/main" val="37382105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09" y="457200"/>
            <a:ext cx="8993674" cy="5715000"/>
          </a:xfrm>
          <a:prstGeom prst="rect">
            <a:avLst/>
          </a:prstGeom>
        </p:spPr>
      </p:pic>
      <p:sp>
        <p:nvSpPr>
          <p:cNvPr id="3" name="Toelichting met afgeronde rechthoek 2"/>
          <p:cNvSpPr/>
          <p:nvPr/>
        </p:nvSpPr>
        <p:spPr>
          <a:xfrm>
            <a:off x="0" y="457200"/>
            <a:ext cx="2667000" cy="1066800"/>
          </a:xfrm>
          <a:prstGeom prst="wedgeRoundRectCallout">
            <a:avLst>
              <a:gd name="adj1" fmla="val -14899"/>
              <a:gd name="adj2" fmla="val 64148"/>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nl-NL" dirty="0" smtClean="0"/>
              <a:t>Duinen zijn belangrijk omdat ze voorkomen dat er aarde op het strand komt.</a:t>
            </a:r>
            <a:endParaRPr lang="nl-NL" dirty="0"/>
          </a:p>
        </p:txBody>
      </p:sp>
      <p:sp>
        <p:nvSpPr>
          <p:cNvPr id="4" name="Toelichting met afgeronde rechthoek 3"/>
          <p:cNvSpPr/>
          <p:nvPr/>
        </p:nvSpPr>
        <p:spPr>
          <a:xfrm>
            <a:off x="457200" y="3456842"/>
            <a:ext cx="2438400" cy="770792"/>
          </a:xfrm>
          <a:prstGeom prst="wedgeRoundRectCallout">
            <a:avLst>
              <a:gd name="adj1" fmla="val -27207"/>
              <a:gd name="adj2" fmla="val 64148"/>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nl-NL" dirty="0" smtClean="0"/>
              <a:t>Ze vormen een habitat voor bijzondere organismen.</a:t>
            </a:r>
            <a:endParaRPr lang="nl-NL" dirty="0"/>
          </a:p>
        </p:txBody>
      </p:sp>
      <p:sp>
        <p:nvSpPr>
          <p:cNvPr id="5" name="Toelichting met afgeronde rechthoek 4"/>
          <p:cNvSpPr/>
          <p:nvPr/>
        </p:nvSpPr>
        <p:spPr>
          <a:xfrm>
            <a:off x="6477000" y="3048000"/>
            <a:ext cx="2667000" cy="888023"/>
          </a:xfrm>
          <a:prstGeom prst="wedgeRoundRectCallout">
            <a:avLst>
              <a:gd name="adj1" fmla="val -9624"/>
              <a:gd name="adj2" fmla="val 74049"/>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nl-NL" dirty="0" smtClean="0"/>
              <a:t>Ze voorkomen dat de zee het land instroomt.</a:t>
            </a:r>
            <a:endParaRPr lang="nl-NL" dirty="0"/>
          </a:p>
        </p:txBody>
      </p:sp>
      <p:sp>
        <p:nvSpPr>
          <p:cNvPr id="6" name="Toelichting met afgeronde rechthoek 5"/>
          <p:cNvSpPr/>
          <p:nvPr/>
        </p:nvSpPr>
        <p:spPr>
          <a:xfrm>
            <a:off x="6198519" y="93785"/>
            <a:ext cx="2667000" cy="1066800"/>
          </a:xfrm>
          <a:prstGeom prst="wedgeRoundRectCallout">
            <a:avLst>
              <a:gd name="adj1" fmla="val -7646"/>
              <a:gd name="adj2" fmla="val 75686"/>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nl-NL" dirty="0" smtClean="0"/>
              <a:t>Ze zijn belangrijk, omdat ze voorkomen dat er zand landinwaarts waait.</a:t>
            </a:r>
            <a:endParaRPr lang="nl-NL" dirty="0"/>
          </a:p>
        </p:txBody>
      </p:sp>
    </p:spTree>
    <p:extLst>
      <p:ext uri="{BB962C8B-B14F-4D97-AF65-F5344CB8AC3E}">
        <p14:creationId xmlns:p14="http://schemas.microsoft.com/office/powerpoint/2010/main" val="24400405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p:nvPr/>
        </p:nvPicPr>
        <p:blipFill rotWithShape="1">
          <a:blip r:embed="rId3"/>
          <a:srcRect l="16827" t="26226" r="35737" b="21037"/>
          <a:stretch/>
        </p:blipFill>
        <p:spPr bwMode="auto">
          <a:xfrm>
            <a:off x="381000" y="381000"/>
            <a:ext cx="8458200" cy="5714999"/>
          </a:xfrm>
          <a:prstGeom prst="rect">
            <a:avLst/>
          </a:prstGeom>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0" y="0"/>
            <a:ext cx="9144000" cy="1295400"/>
          </a:xfrm>
        </p:spPr>
        <p:txBody>
          <a:bodyPr>
            <a:normAutofit/>
          </a:bodyPr>
          <a:lstStyle/>
          <a:p>
            <a:pPr algn="ctr" eaLnBrk="1" hangingPunct="1">
              <a:defRPr/>
            </a:pPr>
            <a:r>
              <a:rPr lang="en-US" sz="3200" dirty="0" err="1" smtClean="0"/>
              <a:t>Bedenk</a:t>
            </a:r>
            <a:r>
              <a:rPr lang="en-US" sz="3200" dirty="0" smtClean="0"/>
              <a:t> </a:t>
            </a:r>
            <a:r>
              <a:rPr lang="en-US" sz="3200" dirty="0" err="1" smtClean="0"/>
              <a:t>hier</a:t>
            </a:r>
            <a:r>
              <a:rPr lang="en-US" sz="3200" dirty="0" smtClean="0"/>
              <a:t> </a:t>
            </a:r>
            <a:r>
              <a:rPr lang="en-US" sz="3200" dirty="0" err="1" smtClean="0"/>
              <a:t>een</a:t>
            </a:r>
            <a:r>
              <a:rPr lang="en-US" sz="3200" dirty="0" smtClean="0"/>
              <a:t> experiment </a:t>
            </a:r>
            <a:r>
              <a:rPr lang="en-US" sz="3200" dirty="0" err="1" smtClean="0"/>
              <a:t>bij</a:t>
            </a:r>
            <a:r>
              <a:rPr lang="en-US" sz="3200" dirty="0" smtClean="0"/>
              <a:t>: hoe </a:t>
            </a:r>
            <a:r>
              <a:rPr lang="en-US" sz="3200" dirty="0" err="1" smtClean="0"/>
              <a:t>kom</a:t>
            </a:r>
            <a:r>
              <a:rPr lang="en-US" sz="3200" dirty="0" smtClean="0"/>
              <a:t> je </a:t>
            </a:r>
            <a:r>
              <a:rPr lang="en-US" sz="3200" dirty="0" err="1" smtClean="0"/>
              <a:t>erachter</a:t>
            </a:r>
            <a:r>
              <a:rPr lang="en-US" sz="3200" dirty="0" smtClean="0"/>
              <a:t>?</a:t>
            </a:r>
            <a:endParaRPr lang="en-US" sz="3200" dirty="0" smtClean="0"/>
          </a:p>
        </p:txBody>
      </p:sp>
      <p:pic>
        <p:nvPicPr>
          <p:cNvPr id="4" name="Afbeelding 3"/>
          <p:cNvPicPr/>
          <p:nvPr/>
        </p:nvPicPr>
        <p:blipFill rotWithShape="1">
          <a:blip r:embed="rId3"/>
          <a:srcRect l="12639" t="21245" r="35417" b="25643"/>
          <a:stretch/>
        </p:blipFill>
        <p:spPr bwMode="auto">
          <a:xfrm>
            <a:off x="0" y="1066800"/>
            <a:ext cx="9144000" cy="5791200"/>
          </a:xfrm>
          <a:prstGeom prst="rect">
            <a:avLst/>
          </a:prstGeom>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308" y="558499"/>
            <a:ext cx="5562600" cy="1431925"/>
          </a:xfrm>
        </p:spPr>
        <p:txBody>
          <a:bodyPr/>
          <a:lstStyle/>
          <a:p>
            <a:pPr>
              <a:defRPr/>
            </a:pPr>
            <a:r>
              <a:rPr lang="en-US" dirty="0" err="1" smtClean="0"/>
              <a:t>Werkblad</a:t>
            </a:r>
            <a:r>
              <a:rPr lang="en-US" dirty="0" smtClean="0"/>
              <a:t> Planning</a:t>
            </a:r>
            <a:endParaRPr lang="en-US" dirty="0"/>
          </a:p>
        </p:txBody>
      </p:sp>
      <p:sp>
        <p:nvSpPr>
          <p:cNvPr id="3" name="Tijdelijke aanduiding voor inhoud 2"/>
          <p:cNvSpPr>
            <a:spLocks noGrp="1"/>
          </p:cNvSpPr>
          <p:nvPr>
            <p:ph idx="1"/>
          </p:nvPr>
        </p:nvSpPr>
        <p:spPr>
          <a:xfrm>
            <a:off x="304800" y="3124200"/>
            <a:ext cx="8153400" cy="2895600"/>
          </a:xfrm>
        </p:spPr>
        <p:txBody>
          <a:bodyPr/>
          <a:lstStyle/>
          <a:p>
            <a:pPr marL="514350" indent="-514350">
              <a:buFont typeface="+mj-lt"/>
              <a:buAutoNum type="arabicPeriod"/>
              <a:defRPr/>
            </a:pPr>
            <a:r>
              <a:rPr lang="en-US" dirty="0" err="1" smtClean="0"/>
              <a:t>Wie</a:t>
            </a:r>
            <a:r>
              <a:rPr lang="en-US" dirty="0" smtClean="0"/>
              <a:t> </a:t>
            </a:r>
            <a:r>
              <a:rPr lang="en-US" dirty="0" err="1" smtClean="0"/>
              <a:t>denk</a:t>
            </a:r>
            <a:r>
              <a:rPr lang="en-US" dirty="0" smtClean="0"/>
              <a:t> je </a:t>
            </a:r>
            <a:r>
              <a:rPr lang="en-US" dirty="0" err="1" smtClean="0"/>
              <a:t>dat</a:t>
            </a:r>
            <a:r>
              <a:rPr lang="en-US" dirty="0" smtClean="0"/>
              <a:t> </a:t>
            </a:r>
            <a:r>
              <a:rPr lang="en-US" dirty="0" err="1" smtClean="0"/>
              <a:t>er</a:t>
            </a:r>
            <a:r>
              <a:rPr lang="en-US" dirty="0" smtClean="0"/>
              <a:t> </a:t>
            </a:r>
            <a:r>
              <a:rPr lang="en-US" dirty="0" err="1" smtClean="0"/>
              <a:t>gelijk</a:t>
            </a:r>
            <a:r>
              <a:rPr lang="en-US" dirty="0" smtClean="0"/>
              <a:t> </a:t>
            </a:r>
            <a:r>
              <a:rPr lang="en-US" dirty="0" err="1" smtClean="0"/>
              <a:t>heeft</a:t>
            </a:r>
            <a:r>
              <a:rPr lang="en-US" dirty="0" smtClean="0"/>
              <a:t>? </a:t>
            </a:r>
            <a:r>
              <a:rPr lang="en-US" dirty="0" err="1" smtClean="0"/>
              <a:t>Waarom</a:t>
            </a:r>
            <a:r>
              <a:rPr lang="en-US" dirty="0" smtClean="0"/>
              <a:t>?</a:t>
            </a:r>
          </a:p>
          <a:p>
            <a:pPr marL="514350" indent="-514350">
              <a:buFont typeface="+mj-lt"/>
              <a:buAutoNum type="arabicPeriod"/>
              <a:defRPr/>
            </a:pPr>
            <a:r>
              <a:rPr lang="en-US" dirty="0" err="1" smtClean="0"/>
              <a:t>Bedenk</a:t>
            </a:r>
            <a:r>
              <a:rPr lang="en-US" dirty="0" smtClean="0"/>
              <a:t> </a:t>
            </a:r>
            <a:r>
              <a:rPr lang="en-US" dirty="0" err="1" smtClean="0"/>
              <a:t>een</a:t>
            </a:r>
            <a:r>
              <a:rPr lang="en-US" dirty="0" smtClean="0"/>
              <a:t> experiment </a:t>
            </a:r>
            <a:r>
              <a:rPr lang="en-US" dirty="0" smtClean="0"/>
              <a:t>om </a:t>
            </a:r>
            <a:r>
              <a:rPr lang="en-US" dirty="0" err="1" smtClean="0"/>
              <a:t>een</a:t>
            </a:r>
            <a:r>
              <a:rPr lang="en-US" dirty="0" smtClean="0"/>
              <a:t> of </a:t>
            </a:r>
            <a:r>
              <a:rPr lang="en-US" dirty="0" err="1" smtClean="0"/>
              <a:t>meerdere</a:t>
            </a:r>
            <a:r>
              <a:rPr lang="en-US" dirty="0" smtClean="0"/>
              <a:t> </a:t>
            </a:r>
            <a:r>
              <a:rPr lang="en-US" dirty="0" err="1" smtClean="0"/>
              <a:t>beweringen</a:t>
            </a:r>
            <a:r>
              <a:rPr lang="en-US" dirty="0" smtClean="0"/>
              <a:t> </a:t>
            </a:r>
            <a:r>
              <a:rPr lang="en-US" dirty="0" err="1" smtClean="0"/>
              <a:t>te</a:t>
            </a:r>
            <a:r>
              <a:rPr lang="en-US" dirty="0" smtClean="0"/>
              <a:t> </a:t>
            </a:r>
            <a:r>
              <a:rPr lang="en-US" dirty="0" err="1" smtClean="0"/>
              <a:t>onderzoeken</a:t>
            </a:r>
            <a:r>
              <a:rPr lang="en-US" dirty="0" smtClean="0"/>
              <a:t>.</a:t>
            </a:r>
          </a:p>
          <a:p>
            <a:pPr marL="514350" indent="-514350">
              <a:buFont typeface="+mj-lt"/>
              <a:buAutoNum type="arabicPeriod"/>
              <a:defRPr/>
            </a:pPr>
            <a:r>
              <a:rPr lang="en-US" dirty="0" err="1" smtClean="0"/>
              <a:t>Beschrijf</a:t>
            </a:r>
            <a:r>
              <a:rPr lang="en-US" dirty="0" smtClean="0"/>
              <a:t> en </a:t>
            </a:r>
            <a:r>
              <a:rPr lang="en-US" dirty="0" err="1" smtClean="0"/>
              <a:t>maak</a:t>
            </a:r>
            <a:r>
              <a:rPr lang="en-US" dirty="0" smtClean="0"/>
              <a:t> </a:t>
            </a:r>
            <a:r>
              <a:rPr lang="en-US" dirty="0" err="1" smtClean="0"/>
              <a:t>een</a:t>
            </a:r>
            <a:r>
              <a:rPr lang="en-US" dirty="0" smtClean="0"/>
              <a:t> </a:t>
            </a:r>
            <a:r>
              <a:rPr lang="en-US" dirty="0" err="1" smtClean="0"/>
              <a:t>schets</a:t>
            </a:r>
            <a:r>
              <a:rPr lang="en-US" dirty="0" smtClean="0"/>
              <a:t>.</a:t>
            </a:r>
            <a:endParaRPr lang="en-US" dirty="0" smtClean="0"/>
          </a:p>
          <a:p>
            <a:pPr marL="514350" indent="-514350">
              <a:buFont typeface="+mj-lt"/>
              <a:buAutoNum type="arabicPeriod"/>
              <a:defRPr/>
            </a:pPr>
            <a:r>
              <a:rPr lang="en-US" dirty="0" err="1" smtClean="0"/>
              <a:t>Wat</a:t>
            </a:r>
            <a:r>
              <a:rPr lang="en-US" dirty="0" smtClean="0"/>
              <a:t> </a:t>
            </a:r>
            <a:r>
              <a:rPr lang="en-US" dirty="0" err="1" smtClean="0"/>
              <a:t>verwacht</a:t>
            </a:r>
            <a:r>
              <a:rPr lang="en-US" dirty="0" smtClean="0"/>
              <a:t> je </a:t>
            </a:r>
            <a:r>
              <a:rPr lang="en-US" dirty="0" err="1" smtClean="0"/>
              <a:t>als</a:t>
            </a:r>
            <a:r>
              <a:rPr lang="en-US" dirty="0" smtClean="0"/>
              <a:t> </a:t>
            </a:r>
            <a:r>
              <a:rPr lang="en-US" dirty="0" err="1" smtClean="0"/>
              <a:t>uitkomst</a:t>
            </a:r>
            <a:r>
              <a:rPr lang="en-US" dirty="0" smtClean="0"/>
              <a:t>?</a:t>
            </a:r>
          </a:p>
          <a:p>
            <a:pPr marL="514350" indent="-514350">
              <a:buFont typeface="+mj-lt"/>
              <a:buAutoNum type="arabicPeriod"/>
              <a:defRPr/>
            </a:pPr>
            <a:endParaRPr lang="en-US" dirty="0" smtClean="0"/>
          </a:p>
          <a:p>
            <a:pPr marL="514350" indent="-514350">
              <a:buFont typeface="+mj-lt"/>
              <a:buAutoNum type="arabicPeriod"/>
              <a:defRPr/>
            </a:pPr>
            <a:endParaRPr lang="en-US" dirty="0"/>
          </a:p>
        </p:txBody>
      </p:sp>
      <p:pic>
        <p:nvPicPr>
          <p:cNvPr id="5" name="Afbeelding 4"/>
          <p:cNvPicPr/>
          <p:nvPr/>
        </p:nvPicPr>
        <p:blipFill rotWithShape="1">
          <a:blip r:embed="rId3"/>
          <a:srcRect l="12639" t="21245" r="35417" b="25643"/>
          <a:stretch/>
        </p:blipFill>
        <p:spPr bwMode="auto">
          <a:xfrm>
            <a:off x="5105400" y="78773"/>
            <a:ext cx="3855890" cy="2209800"/>
          </a:xfrm>
          <a:prstGeom prst="rect">
            <a:avLst/>
          </a:prstGeom>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en-US" dirty="0" err="1" smtClean="0"/>
              <a:t>Werkblad</a:t>
            </a:r>
            <a:r>
              <a:rPr lang="en-US" dirty="0" smtClean="0"/>
              <a:t> </a:t>
            </a:r>
            <a:r>
              <a:rPr lang="en-US" dirty="0" err="1" smtClean="0"/>
              <a:t>uitvoering</a:t>
            </a:r>
            <a:endParaRPr lang="en-US" dirty="0"/>
          </a:p>
        </p:txBody>
      </p:sp>
      <p:sp>
        <p:nvSpPr>
          <p:cNvPr id="3" name="Tijdelijke aanduiding voor inhoud 2"/>
          <p:cNvSpPr>
            <a:spLocks noGrp="1"/>
          </p:cNvSpPr>
          <p:nvPr>
            <p:ph idx="1"/>
          </p:nvPr>
        </p:nvSpPr>
        <p:spPr/>
        <p:txBody>
          <a:bodyPr/>
          <a:lstStyle/>
          <a:p>
            <a:pPr marL="514350" indent="-514350">
              <a:buFont typeface="+mj-lt"/>
              <a:buAutoNum type="arabicPeriod"/>
              <a:defRPr/>
            </a:pPr>
            <a:r>
              <a:rPr lang="en-US" dirty="0" smtClean="0"/>
              <a:t>Hoe </a:t>
            </a:r>
            <a:r>
              <a:rPr lang="en-US" dirty="0" err="1" smtClean="0"/>
              <a:t>heb</a:t>
            </a:r>
            <a:r>
              <a:rPr lang="en-US" dirty="0" smtClean="0"/>
              <a:t> je het experiment </a:t>
            </a:r>
            <a:r>
              <a:rPr lang="en-US" dirty="0" err="1" smtClean="0"/>
              <a:t>uitgevoerd</a:t>
            </a:r>
            <a:r>
              <a:rPr lang="en-US" dirty="0" smtClean="0"/>
              <a:t>?</a:t>
            </a:r>
          </a:p>
          <a:p>
            <a:pPr marL="514350" indent="-514350">
              <a:buFont typeface="+mj-lt"/>
              <a:buAutoNum type="arabicPeriod"/>
              <a:defRPr/>
            </a:pPr>
            <a:r>
              <a:rPr lang="en-US" dirty="0" err="1" smtClean="0"/>
              <a:t>Wat</a:t>
            </a:r>
            <a:r>
              <a:rPr lang="en-US" dirty="0" smtClean="0"/>
              <a:t> </a:t>
            </a:r>
            <a:r>
              <a:rPr lang="en-US" dirty="0" err="1" smtClean="0"/>
              <a:t>heb</a:t>
            </a:r>
            <a:r>
              <a:rPr lang="en-US" dirty="0" smtClean="0"/>
              <a:t> je </a:t>
            </a:r>
            <a:r>
              <a:rPr lang="en-US" dirty="0" err="1" smtClean="0"/>
              <a:t>gezien</a:t>
            </a:r>
            <a:r>
              <a:rPr lang="en-US" dirty="0" smtClean="0"/>
              <a:t>/</a:t>
            </a:r>
            <a:r>
              <a:rPr lang="en-US" dirty="0" err="1" smtClean="0"/>
              <a:t>gemeten</a:t>
            </a:r>
            <a:r>
              <a:rPr lang="en-US" dirty="0" smtClean="0"/>
              <a:t>?</a:t>
            </a:r>
          </a:p>
          <a:p>
            <a:pPr marL="514350" indent="-514350">
              <a:buFont typeface="+mj-lt"/>
              <a:buAutoNum type="arabicPeriod"/>
              <a:defRPr/>
            </a:pPr>
            <a:r>
              <a:rPr lang="en-US" dirty="0" err="1" smtClean="0"/>
              <a:t>Wat</a:t>
            </a:r>
            <a:r>
              <a:rPr lang="en-US" dirty="0" smtClean="0"/>
              <a:t> is je </a:t>
            </a:r>
            <a:r>
              <a:rPr lang="en-US" dirty="0" err="1" smtClean="0"/>
              <a:t>conclusie</a:t>
            </a:r>
            <a:r>
              <a:rPr lang="en-US" dirty="0" smtClean="0"/>
              <a:t>?</a:t>
            </a:r>
          </a:p>
          <a:p>
            <a:pPr marL="514350" indent="-514350">
              <a:buFont typeface="+mj-lt"/>
              <a:buAutoNum type="arabicPeriod"/>
              <a:defRPr/>
            </a:pPr>
            <a:r>
              <a:rPr lang="en-US" dirty="0" smtClean="0"/>
              <a:t>Is </a:t>
            </a:r>
            <a:r>
              <a:rPr lang="en-US" dirty="0" err="1" smtClean="0"/>
              <a:t>er</a:t>
            </a:r>
            <a:r>
              <a:rPr lang="en-US" dirty="0" smtClean="0"/>
              <a:t> </a:t>
            </a:r>
            <a:r>
              <a:rPr lang="en-US" dirty="0" err="1" smtClean="0"/>
              <a:t>verschil</a:t>
            </a:r>
            <a:r>
              <a:rPr lang="en-US" dirty="0" smtClean="0"/>
              <a:t> met </a:t>
            </a:r>
            <a:r>
              <a:rPr lang="en-US" dirty="0" err="1" smtClean="0"/>
              <a:t>wat</a:t>
            </a:r>
            <a:r>
              <a:rPr lang="en-US" dirty="0" smtClean="0"/>
              <a:t> je </a:t>
            </a:r>
            <a:r>
              <a:rPr lang="en-US" dirty="0" err="1" smtClean="0"/>
              <a:t>verwachtte</a:t>
            </a:r>
            <a:r>
              <a:rPr lang="en-US" dirty="0" smtClean="0"/>
              <a:t>?</a:t>
            </a:r>
          </a:p>
          <a:p>
            <a:pPr marL="514350" indent="-514350">
              <a:buFont typeface="+mj-lt"/>
              <a:buAutoNum type="arabicPeriod"/>
              <a:defRPr/>
            </a:pPr>
            <a:r>
              <a:rPr lang="en-US" dirty="0" err="1" smtClean="0"/>
              <a:t>Wat</a:t>
            </a:r>
            <a:r>
              <a:rPr lang="en-US" dirty="0" smtClean="0"/>
              <a:t> </a:t>
            </a:r>
            <a:r>
              <a:rPr lang="en-US" dirty="0" err="1" smtClean="0"/>
              <a:t>heb</a:t>
            </a:r>
            <a:r>
              <a:rPr lang="en-US" dirty="0" smtClean="0"/>
              <a:t> je </a:t>
            </a:r>
            <a:r>
              <a:rPr lang="en-US" dirty="0" err="1" smtClean="0"/>
              <a:t>geleerd</a:t>
            </a:r>
            <a:r>
              <a:rPr lang="en-US" dirty="0" smtClean="0"/>
              <a:t>?</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231588"/>
            <a:ext cx="5562600" cy="6483641"/>
          </a:xfrm>
          <a:prstGeom prst="rect">
            <a:avLst/>
          </a:prstGeom>
        </p:spPr>
      </p:pic>
    </p:spTree>
    <p:extLst>
      <p:ext uri="{BB962C8B-B14F-4D97-AF65-F5344CB8AC3E}">
        <p14:creationId xmlns:p14="http://schemas.microsoft.com/office/powerpoint/2010/main" val="8051477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3">
            <a:extLst>
              <a:ext uri="{28A0092B-C50C-407E-A947-70E740481C1C}">
                <a14:useLocalDpi xmlns:a14="http://schemas.microsoft.com/office/drawing/2010/main" val="0"/>
              </a:ext>
            </a:extLst>
          </a:blip>
          <a:srcRect b="7778"/>
          <a:stretch/>
        </p:blipFill>
        <p:spPr>
          <a:xfrm>
            <a:off x="-1" y="0"/>
            <a:ext cx="9243661" cy="6858000"/>
          </a:xfrm>
          <a:prstGeom prst="rect">
            <a:avLst/>
          </a:prstGeom>
        </p:spPr>
      </p:pic>
    </p:spTree>
    <p:extLst>
      <p:ext uri="{BB962C8B-B14F-4D97-AF65-F5344CB8AC3E}">
        <p14:creationId xmlns:p14="http://schemas.microsoft.com/office/powerpoint/2010/main" val="14257718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3">
            <a:extLst>
              <a:ext uri="{28A0092B-C50C-407E-A947-70E740481C1C}">
                <a14:useLocalDpi xmlns:a14="http://schemas.microsoft.com/office/drawing/2010/main" val="0"/>
              </a:ext>
            </a:extLst>
          </a:blip>
          <a:srcRect b="7209"/>
          <a:stretch/>
        </p:blipFill>
        <p:spPr>
          <a:xfrm>
            <a:off x="0" y="-184671"/>
            <a:ext cx="9144000" cy="7114490"/>
          </a:xfrm>
          <a:prstGeom prst="rect">
            <a:avLst/>
          </a:prstGeom>
        </p:spPr>
      </p:pic>
    </p:spTree>
    <p:extLst>
      <p:ext uri="{BB962C8B-B14F-4D97-AF65-F5344CB8AC3E}">
        <p14:creationId xmlns:p14="http://schemas.microsoft.com/office/powerpoint/2010/main" val="35009231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3">
            <a:extLst>
              <a:ext uri="{28A0092B-C50C-407E-A947-70E740481C1C}">
                <a14:useLocalDpi xmlns:a14="http://schemas.microsoft.com/office/drawing/2010/main" val="0"/>
              </a:ext>
            </a:extLst>
          </a:blip>
          <a:srcRect b="3623"/>
          <a:stretch/>
        </p:blipFill>
        <p:spPr>
          <a:xfrm>
            <a:off x="2057400" y="443"/>
            <a:ext cx="5181600" cy="6868633"/>
          </a:xfrm>
          <a:prstGeom prst="rect">
            <a:avLst/>
          </a:prstGeom>
        </p:spPr>
      </p:pic>
    </p:spTree>
    <p:extLst>
      <p:ext uri="{BB962C8B-B14F-4D97-AF65-F5344CB8AC3E}">
        <p14:creationId xmlns:p14="http://schemas.microsoft.com/office/powerpoint/2010/main" val="9691685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lum bright="70000" contrast="-70000"/>
          </a:blip>
          <a:srcRect/>
          <a:stretch>
            <a:fillRect/>
          </a:stretch>
        </p:blipFill>
        <p:spPr bwMode="auto">
          <a:xfrm>
            <a:off x="0" y="-1593351"/>
            <a:ext cx="9144000" cy="9438527"/>
          </a:xfrm>
          <a:prstGeom prst="rect">
            <a:avLst/>
          </a:prstGeom>
          <a:noFill/>
          <a:ln w="9525">
            <a:solidFill>
              <a:schemeClr val="bg1"/>
            </a:solidFill>
            <a:miter lim="800000"/>
            <a:headEnd/>
            <a:tailEnd/>
          </a:ln>
        </p:spPr>
      </p:pic>
      <p:sp>
        <p:nvSpPr>
          <p:cNvPr id="2" name="Title 1"/>
          <p:cNvSpPr>
            <a:spLocks noGrp="1"/>
          </p:cNvSpPr>
          <p:nvPr>
            <p:ph type="title"/>
          </p:nvPr>
        </p:nvSpPr>
        <p:spPr>
          <a:xfrm>
            <a:off x="381000" y="0"/>
            <a:ext cx="8001000" cy="1143000"/>
          </a:xfrm>
        </p:spPr>
        <p:txBody>
          <a:bodyPr>
            <a:normAutofit/>
          </a:bodyPr>
          <a:lstStyle/>
          <a:p>
            <a:r>
              <a:rPr lang="en-US" dirty="0" smtClean="0"/>
              <a:t>concept cartoons in de </a:t>
            </a:r>
            <a:r>
              <a:rPr lang="en-US" dirty="0" err="1" smtClean="0"/>
              <a:t>klas</a:t>
            </a:r>
            <a:endParaRPr lang="en-US" dirty="0"/>
          </a:p>
        </p:txBody>
      </p:sp>
      <p:sp>
        <p:nvSpPr>
          <p:cNvPr id="3" name="Content Placeholder 2"/>
          <p:cNvSpPr>
            <a:spLocks noGrp="1"/>
          </p:cNvSpPr>
          <p:nvPr>
            <p:ph idx="1"/>
          </p:nvPr>
        </p:nvSpPr>
        <p:spPr>
          <a:xfrm>
            <a:off x="457200" y="1295400"/>
            <a:ext cx="8229600" cy="6096000"/>
          </a:xfrm>
        </p:spPr>
        <p:txBody>
          <a:bodyPr>
            <a:normAutofit fontScale="92500" lnSpcReduction="20000"/>
          </a:bodyPr>
          <a:lstStyle/>
          <a:p>
            <a:r>
              <a:rPr lang="en-US" dirty="0" smtClean="0"/>
              <a:t>Om </a:t>
            </a:r>
            <a:r>
              <a:rPr lang="en-US" dirty="0" err="1" smtClean="0"/>
              <a:t>leerlingen</a:t>
            </a:r>
            <a:r>
              <a:rPr lang="en-US" dirty="0" smtClean="0"/>
              <a:t> </a:t>
            </a:r>
            <a:r>
              <a:rPr lang="en-US" dirty="0" err="1" smtClean="0"/>
              <a:t>aan</a:t>
            </a:r>
            <a:r>
              <a:rPr lang="en-US" dirty="0" smtClean="0"/>
              <a:t> het </a:t>
            </a:r>
            <a:r>
              <a:rPr lang="en-US" dirty="0" err="1" smtClean="0"/>
              <a:t>redeneren</a:t>
            </a:r>
            <a:r>
              <a:rPr lang="en-US" dirty="0" smtClean="0"/>
              <a:t> </a:t>
            </a:r>
            <a:r>
              <a:rPr lang="en-US" dirty="0" err="1" smtClean="0"/>
              <a:t>te</a:t>
            </a:r>
            <a:r>
              <a:rPr lang="en-US" dirty="0" smtClean="0"/>
              <a:t> </a:t>
            </a:r>
            <a:r>
              <a:rPr lang="en-US" dirty="0" err="1" smtClean="0"/>
              <a:t>krijgen</a:t>
            </a:r>
            <a:r>
              <a:rPr lang="en-US" dirty="0" smtClean="0">
                <a:sym typeface="Wingdings" pitchFamily="2" charset="2"/>
              </a:rPr>
              <a:t> minds-on</a:t>
            </a:r>
          </a:p>
          <a:p>
            <a:pPr lvl="1"/>
            <a:r>
              <a:rPr lang="en-US" dirty="0" err="1" smtClean="0">
                <a:sym typeface="Wingdings" pitchFamily="2" charset="2"/>
              </a:rPr>
              <a:t>Plenaire</a:t>
            </a:r>
            <a:r>
              <a:rPr lang="en-US" dirty="0" smtClean="0">
                <a:sym typeface="Wingdings" pitchFamily="2" charset="2"/>
              </a:rPr>
              <a:t> </a:t>
            </a:r>
            <a:r>
              <a:rPr lang="en-US" dirty="0" err="1" smtClean="0">
                <a:sym typeface="Wingdings" pitchFamily="2" charset="2"/>
              </a:rPr>
              <a:t>discussie</a:t>
            </a:r>
            <a:endParaRPr lang="en-US" dirty="0" smtClean="0">
              <a:sym typeface="Wingdings" pitchFamily="2" charset="2"/>
            </a:endParaRPr>
          </a:p>
          <a:p>
            <a:pPr lvl="1"/>
            <a:r>
              <a:rPr lang="en-US" dirty="0" err="1" smtClean="0">
                <a:sym typeface="Wingdings" pitchFamily="2" charset="2"/>
              </a:rPr>
              <a:t>Individueel</a:t>
            </a:r>
            <a:r>
              <a:rPr lang="en-US" dirty="0" smtClean="0">
                <a:sym typeface="Wingdings" pitchFamily="2" charset="2"/>
              </a:rPr>
              <a:t> </a:t>
            </a:r>
            <a:r>
              <a:rPr lang="en-US" dirty="0" err="1" smtClean="0">
                <a:sym typeface="Wingdings" pitchFamily="2" charset="2"/>
              </a:rPr>
              <a:t>laten</a:t>
            </a:r>
            <a:r>
              <a:rPr lang="en-US" dirty="0" smtClean="0">
                <a:sym typeface="Wingdings" pitchFamily="2" charset="2"/>
              </a:rPr>
              <a:t> </a:t>
            </a:r>
            <a:r>
              <a:rPr lang="en-US" dirty="0" err="1" smtClean="0">
                <a:sym typeface="Wingdings" pitchFamily="2" charset="2"/>
              </a:rPr>
              <a:t>nadenken</a:t>
            </a:r>
            <a:endParaRPr lang="en-US" dirty="0" smtClean="0">
              <a:sym typeface="Wingdings" pitchFamily="2" charset="2"/>
            </a:endParaRPr>
          </a:p>
          <a:p>
            <a:pPr lvl="1"/>
            <a:r>
              <a:rPr lang="en-US" dirty="0" smtClean="0">
                <a:sym typeface="Wingdings" pitchFamily="2" charset="2"/>
              </a:rPr>
              <a:t>In </a:t>
            </a:r>
            <a:r>
              <a:rPr lang="en-US" dirty="0" err="1" smtClean="0">
                <a:sym typeface="Wingdings" pitchFamily="2" charset="2"/>
              </a:rPr>
              <a:t>groepjes</a:t>
            </a:r>
            <a:r>
              <a:rPr lang="en-US" dirty="0" smtClean="0">
                <a:sym typeface="Wingdings" pitchFamily="2" charset="2"/>
              </a:rPr>
              <a:t> </a:t>
            </a:r>
            <a:r>
              <a:rPr lang="en-US" dirty="0" err="1" smtClean="0">
                <a:sym typeface="Wingdings" pitchFamily="2" charset="2"/>
              </a:rPr>
              <a:t>laten</a:t>
            </a:r>
            <a:r>
              <a:rPr lang="en-US" dirty="0" smtClean="0">
                <a:sym typeface="Wingdings" pitchFamily="2" charset="2"/>
              </a:rPr>
              <a:t> </a:t>
            </a:r>
            <a:r>
              <a:rPr lang="en-US" dirty="0" err="1" smtClean="0">
                <a:sym typeface="Wingdings" pitchFamily="2" charset="2"/>
              </a:rPr>
              <a:t>nadenken</a:t>
            </a:r>
            <a:r>
              <a:rPr lang="en-US" dirty="0" smtClean="0">
                <a:sym typeface="Wingdings" pitchFamily="2" charset="2"/>
              </a:rPr>
              <a:t> </a:t>
            </a:r>
            <a:r>
              <a:rPr lang="en-US" dirty="0" err="1" smtClean="0">
                <a:sym typeface="Wingdings" pitchFamily="2" charset="2"/>
              </a:rPr>
              <a:t>discussie</a:t>
            </a:r>
            <a:r>
              <a:rPr lang="en-US" dirty="0" smtClean="0">
                <a:sym typeface="Wingdings" pitchFamily="2" charset="2"/>
              </a:rPr>
              <a:t> </a:t>
            </a:r>
          </a:p>
          <a:p>
            <a:pPr lvl="1"/>
            <a:r>
              <a:rPr lang="en-US" dirty="0" err="1" smtClean="0">
                <a:sym typeface="Wingdings" pitchFamily="2" charset="2"/>
              </a:rPr>
              <a:t>Combinatie</a:t>
            </a:r>
            <a:endParaRPr lang="en-US" dirty="0" smtClean="0">
              <a:sym typeface="Wingdings" pitchFamily="2" charset="2"/>
            </a:endParaRPr>
          </a:p>
          <a:p>
            <a:pPr lvl="1"/>
            <a:endParaRPr lang="en-US" dirty="0" smtClean="0">
              <a:sym typeface="Wingdings" pitchFamily="2" charset="2"/>
            </a:endParaRPr>
          </a:p>
          <a:p>
            <a:r>
              <a:rPr lang="en-US" dirty="0" smtClean="0">
                <a:sym typeface="Wingdings" pitchFamily="2" charset="2"/>
              </a:rPr>
              <a:t>Om </a:t>
            </a:r>
            <a:r>
              <a:rPr lang="en-US" dirty="0" err="1" smtClean="0">
                <a:sym typeface="Wingdings" pitchFamily="2" charset="2"/>
              </a:rPr>
              <a:t>leerlingen</a:t>
            </a:r>
            <a:r>
              <a:rPr lang="en-US" dirty="0" smtClean="0">
                <a:sym typeface="Wingdings" pitchFamily="2" charset="2"/>
              </a:rPr>
              <a:t> </a:t>
            </a:r>
            <a:r>
              <a:rPr lang="en-US" dirty="0" err="1" smtClean="0">
                <a:sym typeface="Wingdings" pitchFamily="2" charset="2"/>
              </a:rPr>
              <a:t>onderzoek</a:t>
            </a:r>
            <a:r>
              <a:rPr lang="en-US" dirty="0" smtClean="0">
                <a:sym typeface="Wingdings" pitchFamily="2" charset="2"/>
              </a:rPr>
              <a:t> </a:t>
            </a:r>
            <a:r>
              <a:rPr lang="en-US" dirty="0" err="1" smtClean="0">
                <a:sym typeface="Wingdings" pitchFamily="2" charset="2"/>
              </a:rPr>
              <a:t>te</a:t>
            </a:r>
            <a:r>
              <a:rPr lang="en-US" dirty="0" smtClean="0">
                <a:sym typeface="Wingdings" pitchFamily="2" charset="2"/>
              </a:rPr>
              <a:t> </a:t>
            </a:r>
            <a:r>
              <a:rPr lang="en-US" dirty="0" err="1" smtClean="0">
                <a:sym typeface="Wingdings" pitchFamily="2" charset="2"/>
              </a:rPr>
              <a:t>leren</a:t>
            </a:r>
            <a:r>
              <a:rPr lang="en-US" dirty="0" smtClean="0">
                <a:sym typeface="Wingdings" pitchFamily="2" charset="2"/>
              </a:rPr>
              <a:t> </a:t>
            </a:r>
            <a:r>
              <a:rPr lang="en-US" dirty="0" err="1" smtClean="0">
                <a:sym typeface="Wingdings" pitchFamily="2" charset="2"/>
              </a:rPr>
              <a:t>doen</a:t>
            </a:r>
            <a:endParaRPr lang="en-US" dirty="0" smtClean="0">
              <a:sym typeface="Wingdings" pitchFamily="2" charset="2"/>
            </a:endParaRPr>
          </a:p>
          <a:p>
            <a:pPr lvl="1"/>
            <a:r>
              <a:rPr lang="en-US" dirty="0" err="1" smtClean="0">
                <a:sym typeface="Wingdings" pitchFamily="2" charset="2"/>
              </a:rPr>
              <a:t>Een</a:t>
            </a:r>
            <a:r>
              <a:rPr lang="en-US" dirty="0" smtClean="0">
                <a:sym typeface="Wingdings" pitchFamily="2" charset="2"/>
              </a:rPr>
              <a:t> </a:t>
            </a:r>
            <a:r>
              <a:rPr lang="en-US" dirty="0" err="1" smtClean="0">
                <a:sym typeface="Wingdings" pitchFamily="2" charset="2"/>
              </a:rPr>
              <a:t>uitspraak</a:t>
            </a:r>
            <a:r>
              <a:rPr lang="en-US" dirty="0" smtClean="0">
                <a:sym typeface="Wingdings" pitchFamily="2" charset="2"/>
              </a:rPr>
              <a:t> </a:t>
            </a:r>
            <a:r>
              <a:rPr lang="en-US" dirty="0" err="1" smtClean="0">
                <a:sym typeface="Wingdings" pitchFamily="2" charset="2"/>
              </a:rPr>
              <a:t>kiezen</a:t>
            </a:r>
            <a:r>
              <a:rPr lang="en-US" dirty="0" smtClean="0">
                <a:sym typeface="Wingdings" pitchFamily="2" charset="2"/>
              </a:rPr>
              <a:t> en </a:t>
            </a:r>
            <a:r>
              <a:rPr lang="en-US" dirty="0" err="1" smtClean="0">
                <a:sym typeface="Wingdings" pitchFamily="2" charset="2"/>
              </a:rPr>
              <a:t>daar</a:t>
            </a:r>
            <a:r>
              <a:rPr lang="en-US" dirty="0" smtClean="0">
                <a:sym typeface="Wingdings" pitchFamily="2" charset="2"/>
              </a:rPr>
              <a:t> experiment </a:t>
            </a:r>
            <a:r>
              <a:rPr lang="en-US" dirty="0" err="1" smtClean="0">
                <a:sym typeface="Wingdings" pitchFamily="2" charset="2"/>
              </a:rPr>
              <a:t>bij</a:t>
            </a:r>
            <a:r>
              <a:rPr lang="en-US" dirty="0" smtClean="0">
                <a:sym typeface="Wingdings" pitchFamily="2" charset="2"/>
              </a:rPr>
              <a:t> </a:t>
            </a:r>
            <a:r>
              <a:rPr lang="en-US" dirty="0" err="1" smtClean="0">
                <a:sym typeface="Wingdings" pitchFamily="2" charset="2"/>
              </a:rPr>
              <a:t>bedenken</a:t>
            </a:r>
            <a:endParaRPr lang="en-US" dirty="0" smtClean="0">
              <a:sym typeface="Wingdings" pitchFamily="2" charset="2"/>
            </a:endParaRPr>
          </a:p>
          <a:p>
            <a:pPr lvl="1"/>
            <a:r>
              <a:rPr lang="en-US" dirty="0" err="1" smtClean="0">
                <a:sym typeface="Wingdings" pitchFamily="2" charset="2"/>
              </a:rPr>
              <a:t>Bij</a:t>
            </a:r>
            <a:r>
              <a:rPr lang="en-US" dirty="0" smtClean="0">
                <a:sym typeface="Wingdings" pitchFamily="2" charset="2"/>
              </a:rPr>
              <a:t> </a:t>
            </a:r>
            <a:r>
              <a:rPr lang="en-US" dirty="0" err="1" smtClean="0">
                <a:sym typeface="Wingdings" pitchFamily="2" charset="2"/>
              </a:rPr>
              <a:t>meerdere</a:t>
            </a:r>
            <a:r>
              <a:rPr lang="en-US" dirty="0" smtClean="0">
                <a:sym typeface="Wingdings" pitchFamily="2" charset="2"/>
              </a:rPr>
              <a:t> </a:t>
            </a:r>
            <a:r>
              <a:rPr lang="en-US" dirty="0" err="1" smtClean="0">
                <a:sym typeface="Wingdings" pitchFamily="2" charset="2"/>
              </a:rPr>
              <a:t>uitspraken</a:t>
            </a:r>
            <a:r>
              <a:rPr lang="en-US" dirty="0" smtClean="0">
                <a:sym typeface="Wingdings" pitchFamily="2" charset="2"/>
              </a:rPr>
              <a:t> </a:t>
            </a:r>
            <a:r>
              <a:rPr lang="en-US" dirty="0" err="1" smtClean="0">
                <a:sym typeface="Wingdings" pitchFamily="2" charset="2"/>
              </a:rPr>
              <a:t>experimenten</a:t>
            </a:r>
            <a:r>
              <a:rPr lang="en-US" dirty="0" smtClean="0">
                <a:sym typeface="Wingdings" pitchFamily="2" charset="2"/>
              </a:rPr>
              <a:t> </a:t>
            </a:r>
            <a:r>
              <a:rPr lang="en-US" dirty="0" err="1" smtClean="0">
                <a:sym typeface="Wingdings" pitchFamily="2" charset="2"/>
              </a:rPr>
              <a:t>bedenken</a:t>
            </a:r>
            <a:endParaRPr lang="en-US" dirty="0" smtClean="0">
              <a:sym typeface="Wingdings" pitchFamily="2" charset="2"/>
            </a:endParaRPr>
          </a:p>
          <a:p>
            <a:pPr lvl="1"/>
            <a:r>
              <a:rPr lang="en-US" dirty="0" err="1" smtClean="0">
                <a:sym typeface="Wingdings" pitchFamily="2" charset="2"/>
              </a:rPr>
              <a:t>Welke</a:t>
            </a:r>
            <a:r>
              <a:rPr lang="en-US" dirty="0" smtClean="0">
                <a:sym typeface="Wingdings" pitchFamily="2" charset="2"/>
              </a:rPr>
              <a:t> onderzoeksvaardigheden </a:t>
            </a:r>
            <a:r>
              <a:rPr lang="en-US" dirty="0" err="1" smtClean="0">
                <a:sym typeface="Wingdings" pitchFamily="2" charset="2"/>
              </a:rPr>
              <a:t>aanleren</a:t>
            </a:r>
            <a:r>
              <a:rPr lang="en-US" dirty="0" smtClean="0">
                <a:sym typeface="Wingdings" pitchFamily="2" charset="2"/>
              </a:rPr>
              <a:t>/</a:t>
            </a:r>
            <a:r>
              <a:rPr lang="en-US" dirty="0" err="1" smtClean="0">
                <a:sym typeface="Wingdings" pitchFamily="2" charset="2"/>
              </a:rPr>
              <a:t>oefenen</a:t>
            </a:r>
            <a:endParaRPr lang="en-US" dirty="0" smtClean="0">
              <a:sym typeface="Wingdings" pitchFamily="2" charset="2"/>
            </a:endParaRPr>
          </a:p>
          <a:p>
            <a:pPr lvl="1"/>
            <a:r>
              <a:rPr lang="nl-NL" dirty="0" smtClean="0"/>
              <a:t>Uitwisselen</a:t>
            </a:r>
            <a:r>
              <a:rPr lang="en-US" dirty="0" smtClean="0"/>
              <a:t> van </a:t>
            </a:r>
            <a:r>
              <a:rPr lang="nl-NL" dirty="0" smtClean="0"/>
              <a:t>ideeën</a:t>
            </a:r>
            <a:r>
              <a:rPr lang="en-US" dirty="0" smtClean="0"/>
              <a:t> </a:t>
            </a:r>
          </a:p>
          <a:p>
            <a:pPr lvl="1"/>
            <a:r>
              <a:rPr lang="en-US" dirty="0" smtClean="0"/>
              <a:t>Eigen </a:t>
            </a:r>
            <a:r>
              <a:rPr lang="en-US" dirty="0" err="1" smtClean="0"/>
              <a:t>materialen</a:t>
            </a:r>
            <a:r>
              <a:rPr lang="en-US" dirty="0" smtClean="0"/>
              <a:t>/school</a:t>
            </a:r>
          </a:p>
          <a:p>
            <a:pPr lvl="1"/>
            <a:r>
              <a:rPr lang="en-US" dirty="0" err="1" smtClean="0"/>
              <a:t>Logboek</a:t>
            </a:r>
            <a:endParaRPr lang="en-US" dirty="0" smtClean="0"/>
          </a:p>
          <a:p>
            <a:pPr lvl="1"/>
            <a:r>
              <a:rPr lang="en-US" dirty="0" smtClean="0"/>
              <a:t>….</a:t>
            </a:r>
          </a:p>
          <a:p>
            <a:pPr lvl="1">
              <a:buNone/>
            </a:pPr>
            <a:endParaRPr lang="en-US" dirty="0" smtClean="0"/>
          </a:p>
          <a:p>
            <a:endParaRPr lang="en-US" dirty="0" smtClean="0"/>
          </a:p>
          <a:p>
            <a:endParaRPr lang="en-US" dirty="0" smtClean="0"/>
          </a:p>
          <a:p>
            <a:pPr>
              <a:buNone/>
            </a:pPr>
            <a:endParaRPr lang="en-US" dirty="0" smtClean="0"/>
          </a:p>
          <a:p>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56" y="762000"/>
            <a:ext cx="9340874" cy="5410199"/>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lum bright="70000" contrast="-70000"/>
          </a:blip>
          <a:srcRect/>
          <a:stretch>
            <a:fillRect/>
          </a:stretch>
        </p:blipFill>
        <p:spPr bwMode="auto">
          <a:xfrm>
            <a:off x="0" y="-1593351"/>
            <a:ext cx="9144000" cy="9438527"/>
          </a:xfrm>
          <a:prstGeom prst="rect">
            <a:avLst/>
          </a:prstGeom>
          <a:noFill/>
          <a:ln w="9525">
            <a:solidFill>
              <a:schemeClr val="bg1"/>
            </a:solidFill>
            <a:miter lim="800000"/>
            <a:headEnd/>
            <a:tailEnd/>
          </a:ln>
        </p:spPr>
      </p:pic>
      <p:sp>
        <p:nvSpPr>
          <p:cNvPr id="2" name="Title 1"/>
          <p:cNvSpPr>
            <a:spLocks noGrp="1"/>
          </p:cNvSpPr>
          <p:nvPr>
            <p:ph type="title"/>
          </p:nvPr>
        </p:nvSpPr>
        <p:spPr>
          <a:xfrm>
            <a:off x="381000" y="0"/>
            <a:ext cx="8001000" cy="1143000"/>
          </a:xfrm>
        </p:spPr>
        <p:txBody>
          <a:bodyPr>
            <a:normAutofit/>
          </a:bodyPr>
          <a:lstStyle/>
          <a:p>
            <a:r>
              <a:rPr lang="en-US" dirty="0" smtClean="0"/>
              <a:t>concept cartoons in de </a:t>
            </a:r>
            <a:r>
              <a:rPr lang="en-US" dirty="0" err="1" smtClean="0"/>
              <a:t>klas</a:t>
            </a:r>
            <a:endParaRPr lang="en-US" dirty="0"/>
          </a:p>
        </p:txBody>
      </p:sp>
      <p:sp>
        <p:nvSpPr>
          <p:cNvPr id="3" name="Content Placeholder 2"/>
          <p:cNvSpPr>
            <a:spLocks noGrp="1"/>
          </p:cNvSpPr>
          <p:nvPr>
            <p:ph idx="1"/>
          </p:nvPr>
        </p:nvSpPr>
        <p:spPr>
          <a:xfrm>
            <a:off x="457200" y="1295400"/>
            <a:ext cx="8229600" cy="6096000"/>
          </a:xfrm>
        </p:spPr>
        <p:txBody>
          <a:bodyPr>
            <a:normAutofit fontScale="92500" lnSpcReduction="10000"/>
          </a:bodyPr>
          <a:lstStyle/>
          <a:p>
            <a:pPr lvl="1">
              <a:buNone/>
            </a:pPr>
            <a:r>
              <a:rPr lang="en-US" dirty="0" err="1" smtClean="0"/>
              <a:t>Richtlijnen</a:t>
            </a:r>
            <a:r>
              <a:rPr lang="en-US" dirty="0" smtClean="0"/>
              <a:t> </a:t>
            </a:r>
            <a:r>
              <a:rPr lang="en-US" dirty="0" err="1" smtClean="0"/>
              <a:t>voor</a:t>
            </a:r>
            <a:r>
              <a:rPr lang="en-US" dirty="0" smtClean="0"/>
              <a:t> </a:t>
            </a:r>
            <a:r>
              <a:rPr lang="en-US" dirty="0" err="1" smtClean="0"/>
              <a:t>docenten</a:t>
            </a:r>
            <a:endParaRPr lang="en-US" dirty="0" smtClean="0"/>
          </a:p>
          <a:p>
            <a:pPr lvl="1">
              <a:buNone/>
            </a:pPr>
            <a:endParaRPr lang="en-US" dirty="0" smtClean="0"/>
          </a:p>
          <a:p>
            <a:r>
              <a:rPr lang="en-US" dirty="0" err="1" smtClean="0"/>
              <a:t>stel</a:t>
            </a:r>
            <a:r>
              <a:rPr lang="en-US" dirty="0" smtClean="0"/>
              <a:t> vast </a:t>
            </a:r>
            <a:r>
              <a:rPr lang="en-US" dirty="0" err="1" smtClean="0"/>
              <a:t>wat</a:t>
            </a:r>
            <a:r>
              <a:rPr lang="en-US" dirty="0" smtClean="0"/>
              <a:t> je </a:t>
            </a:r>
            <a:r>
              <a:rPr lang="en-US" dirty="0" err="1" smtClean="0"/>
              <a:t>onderwijsdoelen</a:t>
            </a:r>
            <a:r>
              <a:rPr lang="en-US" dirty="0" smtClean="0"/>
              <a:t> </a:t>
            </a:r>
            <a:r>
              <a:rPr lang="en-US" dirty="0" err="1" smtClean="0"/>
              <a:t>zijn</a:t>
            </a:r>
            <a:endParaRPr lang="en-US" dirty="0" smtClean="0"/>
          </a:p>
          <a:p>
            <a:r>
              <a:rPr lang="en-US" dirty="0" err="1" smtClean="0"/>
              <a:t>inzicht</a:t>
            </a:r>
            <a:r>
              <a:rPr lang="en-US" dirty="0" smtClean="0"/>
              <a:t> in concept van cartoon</a:t>
            </a:r>
          </a:p>
          <a:p>
            <a:r>
              <a:rPr lang="en-US" dirty="0" err="1" smtClean="0"/>
              <a:t>wat</a:t>
            </a:r>
            <a:r>
              <a:rPr lang="en-US" dirty="0" smtClean="0"/>
              <a:t> </a:t>
            </a:r>
            <a:r>
              <a:rPr lang="en-US" dirty="0" err="1" smtClean="0"/>
              <a:t>zijn</a:t>
            </a:r>
            <a:r>
              <a:rPr lang="en-US" dirty="0" smtClean="0"/>
              <a:t> de </a:t>
            </a:r>
            <a:r>
              <a:rPr lang="en-US" dirty="0" err="1" smtClean="0"/>
              <a:t>belangrijkste</a:t>
            </a:r>
            <a:r>
              <a:rPr lang="en-US" dirty="0" smtClean="0"/>
              <a:t> </a:t>
            </a:r>
            <a:r>
              <a:rPr lang="en-US" dirty="0" err="1" smtClean="0"/>
              <a:t>aandachtspunten</a:t>
            </a:r>
            <a:endParaRPr lang="en-US" dirty="0" smtClean="0"/>
          </a:p>
          <a:p>
            <a:r>
              <a:rPr lang="en-US" dirty="0" err="1" smtClean="0"/>
              <a:t>zelf</a:t>
            </a:r>
            <a:r>
              <a:rPr lang="en-US" dirty="0" smtClean="0"/>
              <a:t> </a:t>
            </a:r>
            <a:r>
              <a:rPr lang="en-US" dirty="0" err="1" smtClean="0"/>
              <a:t>bedenken</a:t>
            </a:r>
            <a:r>
              <a:rPr lang="en-US" dirty="0" smtClean="0"/>
              <a:t> </a:t>
            </a:r>
            <a:r>
              <a:rPr lang="en-US" dirty="0" err="1" smtClean="0"/>
              <a:t>wat</a:t>
            </a:r>
            <a:r>
              <a:rPr lang="en-US" dirty="0" smtClean="0"/>
              <a:t> </a:t>
            </a:r>
            <a:r>
              <a:rPr lang="en-US" dirty="0" err="1" smtClean="0"/>
              <a:t>mogelijke</a:t>
            </a:r>
            <a:r>
              <a:rPr lang="en-US" dirty="0" smtClean="0"/>
              <a:t> </a:t>
            </a:r>
            <a:r>
              <a:rPr lang="en-US" dirty="0" err="1" smtClean="0"/>
              <a:t>experimenten</a:t>
            </a:r>
            <a:r>
              <a:rPr lang="en-US" dirty="0" smtClean="0"/>
              <a:t> </a:t>
            </a:r>
            <a:r>
              <a:rPr lang="en-US" dirty="0" err="1" smtClean="0"/>
              <a:t>zijn</a:t>
            </a:r>
            <a:endParaRPr lang="en-US" dirty="0" smtClean="0"/>
          </a:p>
          <a:p>
            <a:r>
              <a:rPr lang="en-US" dirty="0" err="1" smtClean="0"/>
              <a:t>begeleiding</a:t>
            </a:r>
            <a:r>
              <a:rPr lang="en-US" dirty="0" smtClean="0"/>
              <a:t> </a:t>
            </a:r>
            <a:r>
              <a:rPr lang="en-US" dirty="0" err="1" smtClean="0"/>
              <a:t>bij</a:t>
            </a:r>
            <a:r>
              <a:rPr lang="en-US" dirty="0" smtClean="0"/>
              <a:t> </a:t>
            </a:r>
            <a:r>
              <a:rPr lang="en-US" dirty="0" err="1" smtClean="0"/>
              <a:t>fasen</a:t>
            </a:r>
            <a:r>
              <a:rPr lang="en-US" dirty="0" smtClean="0"/>
              <a:t> in experiment:</a:t>
            </a:r>
          </a:p>
          <a:p>
            <a:pPr lvl="1"/>
            <a:r>
              <a:rPr lang="en-US" dirty="0" err="1" smtClean="0"/>
              <a:t>Opzet</a:t>
            </a:r>
            <a:endParaRPr lang="en-US" dirty="0" smtClean="0"/>
          </a:p>
          <a:p>
            <a:pPr lvl="1"/>
            <a:r>
              <a:rPr lang="en-US" dirty="0" err="1" smtClean="0"/>
              <a:t>Controle</a:t>
            </a:r>
            <a:r>
              <a:rPr lang="en-US" dirty="0" smtClean="0"/>
              <a:t> experiment</a:t>
            </a:r>
          </a:p>
          <a:p>
            <a:pPr lvl="1"/>
            <a:r>
              <a:rPr lang="en-US" dirty="0" err="1" smtClean="0"/>
              <a:t>Variabelen</a:t>
            </a:r>
            <a:endParaRPr lang="en-US" dirty="0" smtClean="0"/>
          </a:p>
          <a:p>
            <a:pPr lvl="1"/>
            <a:r>
              <a:rPr lang="en-US" dirty="0" err="1" smtClean="0"/>
              <a:t>Uitvoerbaarheid</a:t>
            </a:r>
            <a:endParaRPr lang="en-US" dirty="0" smtClean="0"/>
          </a:p>
          <a:p>
            <a:pPr lvl="1"/>
            <a:r>
              <a:rPr lang="en-US" dirty="0" err="1" smtClean="0"/>
              <a:t>Resultaten-conclusie</a:t>
            </a:r>
            <a:endParaRPr lang="en-US" dirty="0" smtClean="0"/>
          </a:p>
          <a:p>
            <a:pPr lvl="1"/>
            <a:r>
              <a:rPr lang="en-US" dirty="0" err="1" smtClean="0"/>
              <a:t>Schrijven</a:t>
            </a:r>
            <a:r>
              <a:rPr lang="en-US" dirty="0" smtClean="0"/>
              <a:t>!</a:t>
            </a:r>
          </a:p>
          <a:p>
            <a:pPr lvl="1"/>
            <a:endParaRPr lang="en-US" dirty="0" smtClean="0"/>
          </a:p>
          <a:p>
            <a:endParaRPr lang="en-US" dirty="0" smtClean="0"/>
          </a:p>
          <a:p>
            <a:endParaRPr lang="en-US" dirty="0" smtClean="0"/>
          </a:p>
          <a:p>
            <a:pPr>
              <a:buNone/>
            </a:pPr>
            <a:endParaRPr lang="en-US" dirty="0" smtClean="0"/>
          </a:p>
          <a:p>
            <a:endParaRPr lang="en-US" dirty="0"/>
          </a:p>
        </p:txBody>
      </p:sp>
      <p:pic>
        <p:nvPicPr>
          <p:cNvPr id="5" name="Picture 2"/>
          <p:cNvPicPr>
            <a:picLocks noChangeAspect="1" noChangeArrowheads="1"/>
          </p:cNvPicPr>
          <p:nvPr/>
        </p:nvPicPr>
        <p:blipFill>
          <a:blip r:embed="rId4" cstate="print"/>
          <a:srcRect b="30250"/>
          <a:stretch>
            <a:fillRect/>
          </a:stretch>
        </p:blipFill>
        <p:spPr bwMode="auto">
          <a:xfrm>
            <a:off x="5257800" y="4769768"/>
            <a:ext cx="3624664" cy="2088232"/>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914400"/>
            <a:ext cx="9922931"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srcRect/>
          <a:stretch>
            <a:fillRect/>
          </a:stretch>
        </p:blipFill>
        <p:spPr bwMode="auto">
          <a:xfrm>
            <a:off x="1295400" y="152400"/>
            <a:ext cx="6705600" cy="1676400"/>
          </a:xfrm>
          <a:prstGeom prst="rect">
            <a:avLst/>
          </a:prstGeom>
          <a:noFill/>
          <a:ln w="9525">
            <a:noFill/>
            <a:miter lim="800000"/>
            <a:headEnd/>
            <a:tailEnd/>
          </a:ln>
        </p:spPr>
      </p:pic>
      <p:pic>
        <p:nvPicPr>
          <p:cNvPr id="5" name="Picture 4"/>
          <p:cNvPicPr/>
          <p:nvPr/>
        </p:nvPicPr>
        <p:blipFill>
          <a:blip r:embed="rId4" cstate="print"/>
          <a:srcRect/>
          <a:stretch>
            <a:fillRect/>
          </a:stretch>
        </p:blipFill>
        <p:spPr bwMode="auto">
          <a:xfrm>
            <a:off x="2438400" y="2057400"/>
            <a:ext cx="4505325" cy="3013811"/>
          </a:xfrm>
          <a:prstGeom prst="rect">
            <a:avLst/>
          </a:prstGeom>
          <a:noFill/>
          <a:ln w="9525">
            <a:noFill/>
            <a:miter lim="800000"/>
            <a:headEnd/>
            <a:tailEnd/>
          </a:ln>
        </p:spPr>
      </p:pic>
      <p:pic>
        <p:nvPicPr>
          <p:cNvPr id="1026" name="Picture 2"/>
          <p:cNvPicPr>
            <a:picLocks noChangeAspect="1" noChangeArrowheads="1"/>
          </p:cNvPicPr>
          <p:nvPr/>
        </p:nvPicPr>
        <p:blipFill>
          <a:blip r:embed="rId5" cstate="print"/>
          <a:srcRect/>
          <a:stretch>
            <a:fillRect/>
          </a:stretch>
        </p:blipFill>
        <p:spPr bwMode="auto">
          <a:xfrm>
            <a:off x="1219200" y="5257800"/>
            <a:ext cx="6915150" cy="128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lum bright="70000" contrast="-70000"/>
          </a:blip>
          <a:srcRect/>
          <a:stretch>
            <a:fillRect/>
          </a:stretch>
        </p:blipFill>
        <p:spPr bwMode="auto">
          <a:xfrm>
            <a:off x="-18788" y="1447799"/>
            <a:ext cx="4285988" cy="5129135"/>
          </a:xfrm>
          <a:prstGeom prst="ellipse">
            <a:avLst/>
          </a:prstGeom>
          <a:ln>
            <a:noFill/>
          </a:ln>
          <a:effectLst>
            <a:softEdge rad="112500"/>
          </a:effectLst>
        </p:spPr>
      </p:pic>
      <p:sp>
        <p:nvSpPr>
          <p:cNvPr id="2" name="Title 1"/>
          <p:cNvSpPr>
            <a:spLocks noGrp="1"/>
          </p:cNvSpPr>
          <p:nvPr>
            <p:ph type="title"/>
          </p:nvPr>
        </p:nvSpPr>
        <p:spPr/>
        <p:txBody>
          <a:bodyPr/>
          <a:lstStyle/>
          <a:p>
            <a:r>
              <a:rPr lang="en-US" dirty="0" err="1" smtClean="0"/>
              <a:t>Zelf</a:t>
            </a:r>
            <a:r>
              <a:rPr lang="en-US" dirty="0" smtClean="0"/>
              <a:t> cartoons </a:t>
            </a:r>
            <a:r>
              <a:rPr lang="en-US" dirty="0" err="1" smtClean="0"/>
              <a:t>maken</a:t>
            </a:r>
            <a:r>
              <a:rPr lang="en-US" dirty="0" smtClean="0"/>
              <a:t>?</a:t>
            </a:r>
            <a:endParaRPr lang="en-US" dirty="0"/>
          </a:p>
        </p:txBody>
      </p:sp>
      <p:sp>
        <p:nvSpPr>
          <p:cNvPr id="3" name="Content Placeholder 2"/>
          <p:cNvSpPr>
            <a:spLocks noGrp="1"/>
          </p:cNvSpPr>
          <p:nvPr>
            <p:ph idx="1"/>
          </p:nvPr>
        </p:nvSpPr>
        <p:spPr>
          <a:xfrm>
            <a:off x="457200" y="1600200"/>
            <a:ext cx="8229600" cy="5029200"/>
          </a:xfrm>
        </p:spPr>
        <p:txBody>
          <a:bodyPr>
            <a:normAutofit fontScale="77500" lnSpcReduction="20000"/>
          </a:bodyPr>
          <a:lstStyle/>
          <a:p>
            <a:pPr lvl="0"/>
            <a:r>
              <a:rPr lang="en-US" dirty="0" err="1" smtClean="0"/>
              <a:t>Gebruik</a:t>
            </a:r>
            <a:r>
              <a:rPr lang="en-US" dirty="0" smtClean="0"/>
              <a:t> </a:t>
            </a:r>
            <a:r>
              <a:rPr lang="en-US" dirty="0" err="1" smtClean="0"/>
              <a:t>verschijnselen</a:t>
            </a:r>
            <a:r>
              <a:rPr lang="en-US" dirty="0" smtClean="0"/>
              <a:t> die in de les </a:t>
            </a:r>
            <a:r>
              <a:rPr lang="en-US" dirty="0" err="1" smtClean="0"/>
              <a:t>aan</a:t>
            </a:r>
            <a:r>
              <a:rPr lang="en-US" dirty="0" smtClean="0"/>
              <a:t> bod </a:t>
            </a:r>
            <a:r>
              <a:rPr lang="en-US" dirty="0" err="1" smtClean="0"/>
              <a:t>gekomen</a:t>
            </a:r>
            <a:r>
              <a:rPr lang="en-US" dirty="0" smtClean="0"/>
              <a:t> </a:t>
            </a:r>
            <a:r>
              <a:rPr lang="en-US" dirty="0" err="1" smtClean="0"/>
              <a:t>zijn</a:t>
            </a:r>
            <a:r>
              <a:rPr lang="en-US" dirty="0" smtClean="0"/>
              <a:t>.</a:t>
            </a:r>
            <a:endParaRPr lang="en-US" dirty="0" smtClean="0"/>
          </a:p>
          <a:p>
            <a:pPr lvl="0"/>
            <a:endParaRPr lang="en-US" dirty="0" smtClean="0"/>
          </a:p>
          <a:p>
            <a:pPr lvl="0"/>
            <a:r>
              <a:rPr lang="en-US" dirty="0" err="1" smtClean="0"/>
              <a:t>Formuleer</a:t>
            </a:r>
            <a:r>
              <a:rPr lang="en-US" dirty="0" smtClean="0"/>
              <a:t> </a:t>
            </a:r>
            <a:r>
              <a:rPr lang="en-US" dirty="0" err="1" smtClean="0"/>
              <a:t>drie</a:t>
            </a:r>
            <a:r>
              <a:rPr lang="en-US" dirty="0" smtClean="0"/>
              <a:t> of </a:t>
            </a:r>
            <a:r>
              <a:rPr lang="en-US" dirty="0" err="1" smtClean="0"/>
              <a:t>vier</a:t>
            </a:r>
            <a:r>
              <a:rPr lang="en-US" dirty="0" smtClean="0"/>
              <a:t> </a:t>
            </a:r>
            <a:r>
              <a:rPr lang="en-US" dirty="0" err="1" smtClean="0"/>
              <a:t>alternatieve</a:t>
            </a:r>
            <a:r>
              <a:rPr lang="en-US" dirty="0" smtClean="0"/>
              <a:t> </a:t>
            </a:r>
            <a:r>
              <a:rPr lang="en-US" dirty="0" err="1" smtClean="0"/>
              <a:t>uitspraken</a:t>
            </a:r>
            <a:r>
              <a:rPr lang="en-US" dirty="0" smtClean="0"/>
              <a:t> </a:t>
            </a:r>
            <a:r>
              <a:rPr lang="en-US" dirty="0" err="1" smtClean="0"/>
              <a:t>om</a:t>
            </a:r>
            <a:r>
              <a:rPr lang="en-US" dirty="0" smtClean="0"/>
              <a:t> </a:t>
            </a:r>
            <a:r>
              <a:rPr lang="en-US" dirty="0" err="1" smtClean="0"/>
              <a:t>discussie</a:t>
            </a:r>
            <a:r>
              <a:rPr lang="en-US" dirty="0" smtClean="0"/>
              <a:t> </a:t>
            </a:r>
            <a:r>
              <a:rPr lang="en-US" dirty="0" err="1" smtClean="0"/>
              <a:t>uit</a:t>
            </a:r>
            <a:r>
              <a:rPr lang="en-US" dirty="0" smtClean="0"/>
              <a:t> </a:t>
            </a:r>
            <a:r>
              <a:rPr lang="en-US" dirty="0" err="1" smtClean="0"/>
              <a:t>te</a:t>
            </a:r>
            <a:r>
              <a:rPr lang="en-US" dirty="0" smtClean="0"/>
              <a:t> </a:t>
            </a:r>
            <a:r>
              <a:rPr lang="en-US" dirty="0" err="1" smtClean="0"/>
              <a:t>lokken</a:t>
            </a:r>
            <a:r>
              <a:rPr lang="en-US" dirty="0" smtClean="0"/>
              <a:t>.</a:t>
            </a:r>
          </a:p>
          <a:p>
            <a:pPr lvl="0"/>
            <a:endParaRPr lang="en-US" dirty="0" smtClean="0"/>
          </a:p>
          <a:p>
            <a:pPr lvl="0"/>
            <a:r>
              <a:rPr lang="en-US" dirty="0" err="1" smtClean="0"/>
              <a:t>Formuleer</a:t>
            </a:r>
            <a:r>
              <a:rPr lang="en-US" dirty="0" smtClean="0"/>
              <a:t> de </a:t>
            </a:r>
            <a:r>
              <a:rPr lang="en-US" dirty="0" err="1" smtClean="0"/>
              <a:t>uitspraken</a:t>
            </a:r>
            <a:r>
              <a:rPr lang="en-US" dirty="0" smtClean="0"/>
              <a:t> </a:t>
            </a:r>
            <a:r>
              <a:rPr lang="en-US" dirty="0" err="1" smtClean="0"/>
              <a:t>positief</a:t>
            </a:r>
            <a:r>
              <a:rPr lang="en-US" dirty="0" smtClean="0"/>
              <a:t>.</a:t>
            </a:r>
          </a:p>
          <a:p>
            <a:pPr lvl="0"/>
            <a:endParaRPr lang="en-US" dirty="0" smtClean="0"/>
          </a:p>
          <a:p>
            <a:pPr lvl="0"/>
            <a:r>
              <a:rPr lang="en-US" dirty="0" smtClean="0"/>
              <a:t>Doe </a:t>
            </a:r>
            <a:r>
              <a:rPr lang="en-US" dirty="0" err="1" smtClean="0"/>
              <a:t>onderzoek</a:t>
            </a:r>
            <a:r>
              <a:rPr lang="en-US" dirty="0" smtClean="0"/>
              <a:t> </a:t>
            </a:r>
            <a:r>
              <a:rPr lang="en-US" dirty="0" err="1" smtClean="0"/>
              <a:t>om</a:t>
            </a:r>
            <a:r>
              <a:rPr lang="en-US" dirty="0" smtClean="0"/>
              <a:t> </a:t>
            </a:r>
            <a:r>
              <a:rPr lang="en-US" dirty="0" err="1" smtClean="0"/>
              <a:t>aan</a:t>
            </a:r>
            <a:r>
              <a:rPr lang="en-US" dirty="0" smtClean="0"/>
              <a:t> de </a:t>
            </a:r>
            <a:r>
              <a:rPr lang="en-US" dirty="0" err="1" smtClean="0"/>
              <a:t>meest</a:t>
            </a:r>
            <a:r>
              <a:rPr lang="en-US" dirty="0" smtClean="0"/>
              <a:t> </a:t>
            </a:r>
            <a:r>
              <a:rPr lang="en-US" dirty="0" err="1" smtClean="0"/>
              <a:t>voorkomende</a:t>
            </a:r>
            <a:r>
              <a:rPr lang="en-US" dirty="0" smtClean="0"/>
              <a:t> pre-of </a:t>
            </a:r>
            <a:r>
              <a:rPr lang="en-US" dirty="0" err="1" smtClean="0"/>
              <a:t>misconcepten</a:t>
            </a:r>
            <a:r>
              <a:rPr lang="en-US" dirty="0" smtClean="0"/>
              <a:t> </a:t>
            </a:r>
            <a:r>
              <a:rPr lang="en-US" dirty="0" err="1" smtClean="0"/>
              <a:t>te</a:t>
            </a:r>
            <a:r>
              <a:rPr lang="en-US" dirty="0" smtClean="0"/>
              <a:t> </a:t>
            </a:r>
            <a:r>
              <a:rPr lang="en-US" dirty="0" err="1" smtClean="0"/>
              <a:t>komen</a:t>
            </a:r>
            <a:r>
              <a:rPr lang="en-US" dirty="0" smtClean="0"/>
              <a:t>.</a:t>
            </a:r>
          </a:p>
          <a:p>
            <a:pPr lvl="1"/>
            <a:r>
              <a:rPr lang="en-US" dirty="0" err="1" smtClean="0"/>
              <a:t>Bestaande</a:t>
            </a:r>
            <a:r>
              <a:rPr lang="en-US" dirty="0" smtClean="0"/>
              <a:t> </a:t>
            </a:r>
            <a:r>
              <a:rPr lang="en-US" dirty="0" err="1" smtClean="0"/>
              <a:t>meerkeuzevragen</a:t>
            </a:r>
            <a:r>
              <a:rPr lang="en-US" dirty="0" smtClean="0"/>
              <a:t> </a:t>
            </a:r>
            <a:r>
              <a:rPr lang="en-US" dirty="0" err="1" smtClean="0"/>
              <a:t>zijn</a:t>
            </a:r>
            <a:r>
              <a:rPr lang="en-US" dirty="0" smtClean="0"/>
              <a:t> </a:t>
            </a:r>
            <a:r>
              <a:rPr lang="en-US" dirty="0" err="1" smtClean="0"/>
              <a:t>een</a:t>
            </a:r>
            <a:r>
              <a:rPr lang="en-US" dirty="0" smtClean="0"/>
              <a:t> </a:t>
            </a:r>
            <a:r>
              <a:rPr lang="en-US" dirty="0" err="1" smtClean="0"/>
              <a:t>waardevolle</a:t>
            </a:r>
            <a:r>
              <a:rPr lang="en-US" dirty="0" smtClean="0"/>
              <a:t> </a:t>
            </a:r>
            <a:r>
              <a:rPr lang="en-US" dirty="0" err="1" smtClean="0"/>
              <a:t>bron</a:t>
            </a:r>
            <a:r>
              <a:rPr lang="en-US" dirty="0" smtClean="0"/>
              <a:t> </a:t>
            </a:r>
            <a:r>
              <a:rPr lang="en-US" dirty="0" err="1" smtClean="0"/>
              <a:t>hiervoor</a:t>
            </a:r>
            <a:endParaRPr lang="en-US" dirty="0" smtClean="0"/>
          </a:p>
          <a:p>
            <a:pPr lvl="1"/>
            <a:endParaRPr lang="en-US" dirty="0" smtClean="0"/>
          </a:p>
          <a:p>
            <a:pPr lvl="0"/>
            <a:r>
              <a:rPr lang="en-US" dirty="0" err="1" smtClean="0"/>
              <a:t>Voeg</a:t>
            </a:r>
            <a:r>
              <a:rPr lang="en-US" dirty="0" smtClean="0"/>
              <a:t> het </a:t>
            </a:r>
            <a:r>
              <a:rPr lang="en-US" dirty="0" err="1" smtClean="0"/>
              <a:t>wetenschappelijk</a:t>
            </a:r>
            <a:r>
              <a:rPr lang="en-US" dirty="0" smtClean="0"/>
              <a:t> </a:t>
            </a:r>
            <a:r>
              <a:rPr lang="en-US" dirty="0" err="1" smtClean="0"/>
              <a:t>aanvaarde</a:t>
            </a:r>
            <a:r>
              <a:rPr lang="en-US" dirty="0" smtClean="0"/>
              <a:t> </a:t>
            </a:r>
            <a:r>
              <a:rPr lang="en-US" dirty="0" err="1" smtClean="0"/>
              <a:t>standpunt</a:t>
            </a:r>
            <a:r>
              <a:rPr lang="en-US" dirty="0" smtClean="0"/>
              <a:t> </a:t>
            </a:r>
            <a:r>
              <a:rPr lang="en-US" dirty="0" err="1" smtClean="0"/>
              <a:t>erbij</a:t>
            </a:r>
            <a:r>
              <a:rPr lang="en-US" dirty="0" smtClean="0"/>
              <a:t>.</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Doe-het-zelf cartoon</a:t>
            </a:r>
            <a:endParaRPr lang="nl-NL" dirty="0"/>
          </a:p>
        </p:txBody>
      </p:sp>
      <p:sp>
        <p:nvSpPr>
          <p:cNvPr id="3" name="Tijdelijke aanduiding voor inhoud 2"/>
          <p:cNvSpPr>
            <a:spLocks noGrp="1"/>
          </p:cNvSpPr>
          <p:nvPr>
            <p:ph idx="1"/>
          </p:nvPr>
        </p:nvSpPr>
        <p:spPr/>
        <p:txBody>
          <a:bodyPr/>
          <a:lstStyle/>
          <a:p>
            <a:r>
              <a:rPr lang="nl-NL" b="1" dirty="0" smtClean="0"/>
              <a:t>Materialen:</a:t>
            </a:r>
          </a:p>
          <a:p>
            <a:r>
              <a:rPr lang="nl-NL" b="1" dirty="0" smtClean="0"/>
              <a:t>A4</a:t>
            </a:r>
          </a:p>
          <a:p>
            <a:r>
              <a:rPr lang="nl-NL" b="1" dirty="0" smtClean="0"/>
              <a:t>Cartoonpoppetjes</a:t>
            </a:r>
          </a:p>
          <a:p>
            <a:r>
              <a:rPr lang="nl-NL" b="1" dirty="0" smtClean="0"/>
              <a:t>Stiften</a:t>
            </a:r>
          </a:p>
          <a:p>
            <a:pPr marL="0" indent="0">
              <a:buNone/>
            </a:pPr>
            <a:endParaRPr lang="nl-NL" b="1" dirty="0"/>
          </a:p>
          <a:p>
            <a:pPr marL="0" indent="0">
              <a:buNone/>
            </a:pPr>
            <a:r>
              <a:rPr lang="nl-NL" b="1" dirty="0" smtClean="0"/>
              <a:t>Maak een cartoon waarbij de uitspraken aanzetten tot het doen van een onderzoek.</a:t>
            </a:r>
            <a:endParaRPr lang="nl-NL" b="1" dirty="0"/>
          </a:p>
        </p:txBody>
      </p:sp>
    </p:spTree>
    <p:extLst>
      <p:ext uri="{BB962C8B-B14F-4D97-AF65-F5344CB8AC3E}">
        <p14:creationId xmlns:p14="http://schemas.microsoft.com/office/powerpoint/2010/main" val="1083961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kruip\Documents\Patricia\Concept Cartoons\Europaschool\Aanrommelfase in Mei-Juli 2011\Europaschool cc 30 mei 2011 foto's van experimenten smelten ijsblokjes\PIC_0028.JPG"/>
          <p:cNvPicPr>
            <a:picLocks noChangeAspect="1" noChangeArrowheads="1"/>
          </p:cNvPicPr>
          <p:nvPr/>
        </p:nvPicPr>
        <p:blipFill>
          <a:blip r:embed="rId3" cstate="print">
            <a:lum bright="70000" contrast="-70000"/>
          </a:blip>
          <a:srcRect/>
          <a:stretch>
            <a:fillRect/>
          </a:stretch>
        </p:blipFill>
        <p:spPr bwMode="auto">
          <a:xfrm>
            <a:off x="-685800" y="0"/>
            <a:ext cx="10036098" cy="6858000"/>
          </a:xfrm>
          <a:prstGeom prst="rect">
            <a:avLst/>
          </a:prstGeom>
          <a:noFill/>
        </p:spPr>
      </p:pic>
      <p:sp>
        <p:nvSpPr>
          <p:cNvPr id="2" name="Title 1"/>
          <p:cNvSpPr>
            <a:spLocks noGrp="1"/>
          </p:cNvSpPr>
          <p:nvPr>
            <p:ph type="title"/>
          </p:nvPr>
        </p:nvSpPr>
        <p:spPr/>
        <p:txBody>
          <a:bodyPr/>
          <a:lstStyle/>
          <a:p>
            <a:r>
              <a:rPr lang="en-US" b="1" dirty="0" err="1" smtClean="0"/>
              <a:t>Samengevat</a:t>
            </a:r>
            <a:r>
              <a:rPr lang="en-US" b="1" dirty="0" smtClean="0"/>
              <a:t> en </a:t>
            </a:r>
            <a:r>
              <a:rPr lang="en-US" b="1" dirty="0" err="1" smtClean="0"/>
              <a:t>informatie</a:t>
            </a:r>
            <a:endParaRPr lang="en-US" b="1" dirty="0"/>
          </a:p>
        </p:txBody>
      </p:sp>
      <p:sp>
        <p:nvSpPr>
          <p:cNvPr id="3" name="Content Placeholder 2"/>
          <p:cNvSpPr>
            <a:spLocks noGrp="1"/>
          </p:cNvSpPr>
          <p:nvPr>
            <p:ph idx="1"/>
          </p:nvPr>
        </p:nvSpPr>
        <p:spPr>
          <a:xfrm>
            <a:off x="457200" y="2057400"/>
            <a:ext cx="7239000" cy="4398336"/>
          </a:xfrm>
        </p:spPr>
        <p:txBody>
          <a:bodyPr>
            <a:normAutofit/>
          </a:bodyPr>
          <a:lstStyle/>
          <a:p>
            <a:pPr>
              <a:buNone/>
              <a:defRPr/>
            </a:pPr>
            <a:r>
              <a:rPr lang="en-US" sz="3000" dirty="0" smtClean="0"/>
              <a:t>Concept cartoons </a:t>
            </a:r>
            <a:r>
              <a:rPr lang="en-US" sz="3000" dirty="0" err="1" smtClean="0"/>
              <a:t>stimuleren</a:t>
            </a:r>
            <a:r>
              <a:rPr lang="en-US" sz="3000" dirty="0" smtClean="0"/>
              <a:t> </a:t>
            </a:r>
            <a:r>
              <a:rPr lang="en-US" sz="3000" dirty="0" err="1" smtClean="0"/>
              <a:t>leerlingen</a:t>
            </a:r>
            <a:r>
              <a:rPr lang="en-US" sz="3000" dirty="0" smtClean="0"/>
              <a:t> tot:</a:t>
            </a:r>
          </a:p>
          <a:p>
            <a:pPr>
              <a:defRPr/>
            </a:pPr>
            <a:r>
              <a:rPr lang="en-US" dirty="0" err="1" smtClean="0"/>
              <a:t>argumenten</a:t>
            </a:r>
            <a:r>
              <a:rPr lang="en-US" dirty="0" smtClean="0"/>
              <a:t> </a:t>
            </a:r>
            <a:r>
              <a:rPr lang="en-US" dirty="0" err="1" smtClean="0"/>
              <a:t>formuleren</a:t>
            </a:r>
            <a:r>
              <a:rPr lang="en-US" dirty="0" smtClean="0"/>
              <a:t> </a:t>
            </a:r>
          </a:p>
          <a:p>
            <a:pPr>
              <a:defRPr/>
            </a:pPr>
            <a:r>
              <a:rPr lang="en-US" dirty="0" err="1" smtClean="0"/>
              <a:t>verlagen</a:t>
            </a:r>
            <a:r>
              <a:rPr lang="en-US" dirty="0" smtClean="0"/>
              <a:t> de </a:t>
            </a:r>
            <a:r>
              <a:rPr lang="en-US" dirty="0" err="1" smtClean="0"/>
              <a:t>drempel</a:t>
            </a:r>
            <a:r>
              <a:rPr lang="en-US" dirty="0" smtClean="0"/>
              <a:t> </a:t>
            </a:r>
            <a:r>
              <a:rPr lang="en-US" dirty="0" err="1" smtClean="0"/>
              <a:t>discussie</a:t>
            </a:r>
            <a:endParaRPr lang="en-US" dirty="0" smtClean="0"/>
          </a:p>
          <a:p>
            <a:pPr>
              <a:defRPr/>
            </a:pPr>
            <a:r>
              <a:rPr lang="en-US" dirty="0" err="1" smtClean="0"/>
              <a:t>ontwerpen</a:t>
            </a:r>
            <a:r>
              <a:rPr lang="en-US" dirty="0" smtClean="0"/>
              <a:t> </a:t>
            </a:r>
            <a:r>
              <a:rPr lang="en-US" dirty="0" err="1" smtClean="0"/>
              <a:t>eigen</a:t>
            </a:r>
            <a:r>
              <a:rPr lang="en-US" dirty="0" smtClean="0"/>
              <a:t> </a:t>
            </a:r>
            <a:r>
              <a:rPr lang="en-US" dirty="0" err="1" smtClean="0"/>
              <a:t>experimenten</a:t>
            </a:r>
            <a:endParaRPr lang="en-US" dirty="0" smtClean="0"/>
          </a:p>
          <a:p>
            <a:pPr>
              <a:defRPr/>
            </a:pPr>
            <a:r>
              <a:rPr lang="en-US" dirty="0" smtClean="0"/>
              <a:t>minds-on en hands-on</a:t>
            </a:r>
          </a:p>
          <a:p>
            <a:endParaRPr lang="en-US" sz="2000" dirty="0" smtClean="0"/>
          </a:p>
          <a:p>
            <a:r>
              <a:rPr lang="en-US" sz="2000" dirty="0" smtClean="0">
                <a:solidFill>
                  <a:srgbClr val="7030A0"/>
                </a:solidFill>
                <a:hlinkClick r:id="rId4"/>
              </a:rPr>
              <a:t>http://www.fisme.uu.nl/tdb/article.php?record=561</a:t>
            </a:r>
            <a:r>
              <a:rPr lang="en-US" sz="2000" dirty="0" smtClean="0">
                <a:solidFill>
                  <a:srgbClr val="7030A0"/>
                </a:solidFill>
              </a:rPr>
              <a:t> </a:t>
            </a:r>
          </a:p>
          <a:p>
            <a:r>
              <a:rPr lang="en-US" sz="2000" dirty="0" smtClean="0">
                <a:solidFill>
                  <a:srgbClr val="7030A0"/>
                </a:solidFill>
                <a:hlinkClick r:id="rId5"/>
              </a:rPr>
              <a:t>www.millgatehouse.co.uk</a:t>
            </a:r>
            <a:endParaRPr lang="en-US" sz="2000" dirty="0" smtClean="0">
              <a:solidFill>
                <a:srgbClr val="7030A0"/>
              </a:solidFill>
            </a:endParaRPr>
          </a:p>
          <a:p>
            <a:r>
              <a:rPr lang="en-US" sz="2000" dirty="0" smtClean="0">
                <a:solidFill>
                  <a:srgbClr val="7030A0"/>
                </a:solidFill>
                <a:hlinkClick r:id="rId6"/>
              </a:rPr>
              <a:t>http://www.ecent.nl/artikel/2725/Concept+cartoons/view.do</a:t>
            </a:r>
            <a:r>
              <a:rPr lang="en-US" sz="2000" dirty="0" smtClean="0">
                <a:solidFill>
                  <a:srgbClr val="7030A0"/>
                </a:solidFill>
              </a:rPr>
              <a:t> </a:t>
            </a:r>
          </a:p>
          <a:p>
            <a:endParaRPr lang="en-US" sz="2000"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1447800" y="1828800"/>
            <a:ext cx="6379923" cy="243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0" y="2133600"/>
            <a:ext cx="9144000" cy="1754326"/>
          </a:xfrm>
          <a:prstGeom prst="rect">
            <a:avLst/>
          </a:prstGeom>
          <a:noFill/>
        </p:spPr>
        <p:txBody>
          <a:bodyPr wrap="square" lIns="91440" tIns="45720" rIns="91440" bIns="45720">
            <a:spAutoFit/>
          </a:bodyPr>
          <a:lstStyle/>
          <a:p>
            <a:pPr algn="ctr"/>
            <a:r>
              <a:rPr lang="nl-NL" sz="5400" b="0" cap="none" spc="0" dirty="0" smtClean="0">
                <a:ln w="0"/>
                <a:solidFill>
                  <a:schemeClr val="accent1"/>
                </a:solidFill>
                <a:effectLst>
                  <a:outerShdw blurRad="38100" dist="25400" dir="5400000" algn="ctr" rotWithShape="0">
                    <a:srgbClr val="6E747A">
                      <a:alpha val="43000"/>
                    </a:srgbClr>
                  </a:outerShdw>
                </a:effectLst>
              </a:rPr>
              <a:t>Welke redenen om practicum en onderzoek in de les te doen?</a:t>
            </a:r>
            <a:endParaRPr lang="nl-NL" sz="5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9639424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7" name="Rectangle 3"/>
          <p:cNvSpPr>
            <a:spLocks noGrp="1" noChangeArrowheads="1"/>
          </p:cNvSpPr>
          <p:nvPr>
            <p:ph type="body" idx="1"/>
          </p:nvPr>
        </p:nvSpPr>
        <p:spPr>
          <a:xfrm>
            <a:off x="457200" y="685800"/>
            <a:ext cx="5410200" cy="5440363"/>
          </a:xfrm>
        </p:spPr>
        <p:txBody>
          <a:bodyPr/>
          <a:lstStyle/>
          <a:p>
            <a:pPr eaLnBrk="1" hangingPunct="1">
              <a:lnSpc>
                <a:spcPct val="90000"/>
              </a:lnSpc>
              <a:defRPr/>
            </a:pPr>
            <a:r>
              <a:rPr lang="en-US" dirty="0" err="1" smtClean="0"/>
              <a:t>Motiverend</a:t>
            </a:r>
            <a:endParaRPr lang="en-US" dirty="0" smtClean="0"/>
          </a:p>
          <a:p>
            <a:pPr eaLnBrk="1" hangingPunct="1">
              <a:lnSpc>
                <a:spcPct val="90000"/>
              </a:lnSpc>
              <a:defRPr/>
            </a:pPr>
            <a:r>
              <a:rPr lang="en-US" dirty="0" err="1" smtClean="0"/>
              <a:t>Maakt</a:t>
            </a:r>
            <a:r>
              <a:rPr lang="en-US" dirty="0" smtClean="0"/>
              <a:t> </a:t>
            </a:r>
            <a:r>
              <a:rPr lang="en-US" dirty="0" err="1" smtClean="0"/>
              <a:t>inhoud</a:t>
            </a:r>
            <a:r>
              <a:rPr lang="en-US" dirty="0" smtClean="0"/>
              <a:t> </a:t>
            </a:r>
            <a:r>
              <a:rPr lang="en-US" dirty="0" err="1" smtClean="0"/>
              <a:t>inzichtelijk</a:t>
            </a:r>
            <a:endParaRPr lang="en-US" dirty="0" smtClean="0"/>
          </a:p>
          <a:p>
            <a:pPr eaLnBrk="1" hangingPunct="1">
              <a:lnSpc>
                <a:spcPct val="90000"/>
              </a:lnSpc>
              <a:defRPr/>
            </a:pPr>
            <a:r>
              <a:rPr lang="en-US" dirty="0" err="1" smtClean="0"/>
              <a:t>Staat</a:t>
            </a:r>
            <a:r>
              <a:rPr lang="en-US" dirty="0" smtClean="0"/>
              <a:t> in </a:t>
            </a:r>
            <a:r>
              <a:rPr lang="en-US" dirty="0" err="1" smtClean="0"/>
              <a:t>methode</a:t>
            </a:r>
            <a:endParaRPr lang="en-US" dirty="0" smtClean="0"/>
          </a:p>
          <a:p>
            <a:pPr eaLnBrk="1" hangingPunct="1">
              <a:lnSpc>
                <a:spcPct val="90000"/>
              </a:lnSpc>
              <a:defRPr/>
            </a:pPr>
            <a:r>
              <a:rPr lang="en-US" dirty="0" err="1" smtClean="0"/>
              <a:t>Leren</a:t>
            </a:r>
            <a:r>
              <a:rPr lang="en-US" dirty="0" smtClean="0"/>
              <a:t> </a:t>
            </a:r>
            <a:r>
              <a:rPr lang="en-US" dirty="0" err="1" smtClean="0"/>
              <a:t>vaardigheden</a:t>
            </a:r>
            <a:endParaRPr lang="en-US" dirty="0" smtClean="0"/>
          </a:p>
          <a:p>
            <a:pPr eaLnBrk="1" hangingPunct="1">
              <a:lnSpc>
                <a:spcPct val="90000"/>
              </a:lnSpc>
              <a:defRPr/>
            </a:pPr>
            <a:r>
              <a:rPr lang="en-US" dirty="0" err="1" smtClean="0"/>
              <a:t>Afwisseling</a:t>
            </a:r>
            <a:r>
              <a:rPr lang="en-US" dirty="0" smtClean="0"/>
              <a:t> </a:t>
            </a:r>
          </a:p>
          <a:p>
            <a:pPr eaLnBrk="1" hangingPunct="1">
              <a:lnSpc>
                <a:spcPct val="90000"/>
              </a:lnSpc>
              <a:defRPr/>
            </a:pPr>
            <a:r>
              <a:rPr lang="en-US" dirty="0" err="1" smtClean="0"/>
              <a:t>Manipuleren</a:t>
            </a:r>
            <a:r>
              <a:rPr lang="en-US" dirty="0" smtClean="0"/>
              <a:t> </a:t>
            </a:r>
            <a:r>
              <a:rPr lang="en-US" dirty="0" err="1" smtClean="0"/>
              <a:t>apparatuur</a:t>
            </a:r>
            <a:r>
              <a:rPr lang="en-US" dirty="0" smtClean="0"/>
              <a:t> </a:t>
            </a:r>
          </a:p>
          <a:p>
            <a:pPr eaLnBrk="1" hangingPunct="1">
              <a:lnSpc>
                <a:spcPct val="90000"/>
              </a:lnSpc>
              <a:defRPr/>
            </a:pPr>
            <a:r>
              <a:rPr lang="en-US" dirty="0" err="1" smtClean="0"/>
              <a:t>Toepassen</a:t>
            </a:r>
            <a:r>
              <a:rPr lang="en-US" dirty="0" smtClean="0"/>
              <a:t> </a:t>
            </a:r>
            <a:r>
              <a:rPr lang="en-US" dirty="0" err="1" smtClean="0"/>
              <a:t>kennis</a:t>
            </a:r>
            <a:endParaRPr lang="en-US" dirty="0" smtClean="0"/>
          </a:p>
          <a:p>
            <a:pPr eaLnBrk="1" hangingPunct="1">
              <a:lnSpc>
                <a:spcPct val="90000"/>
              </a:lnSpc>
              <a:defRPr/>
            </a:pPr>
            <a:r>
              <a:rPr lang="en-US" dirty="0" err="1" smtClean="0"/>
              <a:t>Leren</a:t>
            </a:r>
            <a:r>
              <a:rPr lang="en-US" dirty="0" smtClean="0"/>
              <a:t> </a:t>
            </a:r>
            <a:r>
              <a:rPr lang="en-US" dirty="0" err="1" smtClean="0"/>
              <a:t>samenwerken</a:t>
            </a:r>
            <a:endParaRPr lang="en-US" dirty="0" smtClean="0"/>
          </a:p>
        </p:txBody>
      </p:sp>
      <p:pic>
        <p:nvPicPr>
          <p:cNvPr id="1026" name="Picture 2"/>
          <p:cNvPicPr>
            <a:picLocks noChangeAspect="1" noChangeArrowheads="1"/>
          </p:cNvPicPr>
          <p:nvPr/>
        </p:nvPicPr>
        <p:blipFill>
          <a:blip r:embed="rId3" cstate="print"/>
          <a:srcRect/>
          <a:stretch>
            <a:fillRect/>
          </a:stretch>
        </p:blipFill>
        <p:spPr bwMode="auto">
          <a:xfrm>
            <a:off x="5867400" y="685800"/>
            <a:ext cx="2590800" cy="432691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13027">
                                            <p:txEl>
                                              <p:pRg st="0" end="0"/>
                                            </p:txEl>
                                          </p:spTgt>
                                        </p:tgtEl>
                                        <p:attrNameLst>
                                          <p:attrName>style.visibility</p:attrName>
                                        </p:attrNameLst>
                                      </p:cBhvr>
                                      <p:to>
                                        <p:strVal val="visible"/>
                                      </p:to>
                                    </p:set>
                                    <p:animEffect transition="in" filter="blinds(horizontal)">
                                      <p:cBhvr>
                                        <p:cTn id="7" dur="1000"/>
                                        <p:tgtEl>
                                          <p:spTgt spid="513027">
                                            <p:txEl>
                                              <p:pRg st="0" end="0"/>
                                            </p:txEl>
                                          </p:spTgt>
                                        </p:tgtEl>
                                      </p:cBhvr>
                                    </p:animEffect>
                                  </p:childTnLst>
                                </p:cTn>
                              </p:par>
                            </p:childTnLst>
                          </p:cTn>
                        </p:par>
                        <p:par>
                          <p:cTn id="8" fill="hold">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513027">
                                            <p:txEl>
                                              <p:pRg st="1" end="1"/>
                                            </p:txEl>
                                          </p:spTgt>
                                        </p:tgtEl>
                                        <p:attrNameLst>
                                          <p:attrName>style.visibility</p:attrName>
                                        </p:attrNameLst>
                                      </p:cBhvr>
                                      <p:to>
                                        <p:strVal val="visible"/>
                                      </p:to>
                                    </p:set>
                                    <p:animEffect transition="in" filter="blinds(horizontal)">
                                      <p:cBhvr>
                                        <p:cTn id="11" dur="1000"/>
                                        <p:tgtEl>
                                          <p:spTgt spid="513027">
                                            <p:txEl>
                                              <p:pRg st="1" end="1"/>
                                            </p:txEl>
                                          </p:spTgt>
                                        </p:tgtEl>
                                      </p:cBhvr>
                                    </p:animEffect>
                                  </p:childTnLst>
                                </p:cTn>
                              </p:par>
                            </p:childTnLst>
                          </p:cTn>
                        </p:par>
                        <p:par>
                          <p:cTn id="12" fill="hold">
                            <p:stCondLst>
                              <p:cond delay="2000"/>
                            </p:stCondLst>
                            <p:childTnLst>
                              <p:par>
                                <p:cTn id="13" presetID="3" presetClass="entr" presetSubtype="10" fill="hold" grpId="0" nodeType="afterEffect">
                                  <p:stCondLst>
                                    <p:cond delay="0"/>
                                  </p:stCondLst>
                                  <p:childTnLst>
                                    <p:set>
                                      <p:cBhvr>
                                        <p:cTn id="14" dur="1" fill="hold">
                                          <p:stCondLst>
                                            <p:cond delay="0"/>
                                          </p:stCondLst>
                                        </p:cTn>
                                        <p:tgtEl>
                                          <p:spTgt spid="513027">
                                            <p:txEl>
                                              <p:pRg st="2" end="2"/>
                                            </p:txEl>
                                          </p:spTgt>
                                        </p:tgtEl>
                                        <p:attrNameLst>
                                          <p:attrName>style.visibility</p:attrName>
                                        </p:attrNameLst>
                                      </p:cBhvr>
                                      <p:to>
                                        <p:strVal val="visible"/>
                                      </p:to>
                                    </p:set>
                                    <p:animEffect transition="in" filter="blinds(horizontal)">
                                      <p:cBhvr>
                                        <p:cTn id="15" dur="1000"/>
                                        <p:tgtEl>
                                          <p:spTgt spid="513027">
                                            <p:txEl>
                                              <p:pRg st="2" end="2"/>
                                            </p:txEl>
                                          </p:spTgt>
                                        </p:tgtEl>
                                      </p:cBhvr>
                                    </p:animEffect>
                                  </p:childTnLst>
                                </p:cTn>
                              </p:par>
                            </p:childTnLst>
                          </p:cTn>
                        </p:par>
                        <p:par>
                          <p:cTn id="16" fill="hold">
                            <p:stCondLst>
                              <p:cond delay="3000"/>
                            </p:stCondLst>
                            <p:childTnLst>
                              <p:par>
                                <p:cTn id="17" presetID="3" presetClass="entr" presetSubtype="10" fill="hold" grpId="0" nodeType="afterEffect">
                                  <p:stCondLst>
                                    <p:cond delay="0"/>
                                  </p:stCondLst>
                                  <p:childTnLst>
                                    <p:set>
                                      <p:cBhvr>
                                        <p:cTn id="18" dur="1" fill="hold">
                                          <p:stCondLst>
                                            <p:cond delay="0"/>
                                          </p:stCondLst>
                                        </p:cTn>
                                        <p:tgtEl>
                                          <p:spTgt spid="513027">
                                            <p:txEl>
                                              <p:pRg st="3" end="3"/>
                                            </p:txEl>
                                          </p:spTgt>
                                        </p:tgtEl>
                                        <p:attrNameLst>
                                          <p:attrName>style.visibility</p:attrName>
                                        </p:attrNameLst>
                                      </p:cBhvr>
                                      <p:to>
                                        <p:strVal val="visible"/>
                                      </p:to>
                                    </p:set>
                                    <p:animEffect transition="in" filter="blinds(horizontal)">
                                      <p:cBhvr>
                                        <p:cTn id="19" dur="1000"/>
                                        <p:tgtEl>
                                          <p:spTgt spid="513027">
                                            <p:txEl>
                                              <p:pRg st="3" end="3"/>
                                            </p:txEl>
                                          </p:spTgt>
                                        </p:tgtEl>
                                      </p:cBhvr>
                                    </p:animEffect>
                                  </p:childTnLst>
                                </p:cTn>
                              </p:par>
                            </p:childTnLst>
                          </p:cTn>
                        </p:par>
                        <p:par>
                          <p:cTn id="20" fill="hold">
                            <p:stCondLst>
                              <p:cond delay="4000"/>
                            </p:stCondLst>
                            <p:childTnLst>
                              <p:par>
                                <p:cTn id="21" presetID="3" presetClass="entr" presetSubtype="10" fill="hold" grpId="0" nodeType="afterEffect">
                                  <p:stCondLst>
                                    <p:cond delay="0"/>
                                  </p:stCondLst>
                                  <p:childTnLst>
                                    <p:set>
                                      <p:cBhvr>
                                        <p:cTn id="22" dur="1" fill="hold">
                                          <p:stCondLst>
                                            <p:cond delay="0"/>
                                          </p:stCondLst>
                                        </p:cTn>
                                        <p:tgtEl>
                                          <p:spTgt spid="513027">
                                            <p:txEl>
                                              <p:pRg st="4" end="4"/>
                                            </p:txEl>
                                          </p:spTgt>
                                        </p:tgtEl>
                                        <p:attrNameLst>
                                          <p:attrName>style.visibility</p:attrName>
                                        </p:attrNameLst>
                                      </p:cBhvr>
                                      <p:to>
                                        <p:strVal val="visible"/>
                                      </p:to>
                                    </p:set>
                                    <p:animEffect transition="in" filter="blinds(horizontal)">
                                      <p:cBhvr>
                                        <p:cTn id="23" dur="1000"/>
                                        <p:tgtEl>
                                          <p:spTgt spid="513027">
                                            <p:txEl>
                                              <p:pRg st="4" end="4"/>
                                            </p:txEl>
                                          </p:spTgt>
                                        </p:tgtEl>
                                      </p:cBhvr>
                                    </p:animEffect>
                                  </p:childTnLst>
                                </p:cTn>
                              </p:par>
                            </p:childTnLst>
                          </p:cTn>
                        </p:par>
                        <p:par>
                          <p:cTn id="24" fill="hold">
                            <p:stCondLst>
                              <p:cond delay="5000"/>
                            </p:stCondLst>
                            <p:childTnLst>
                              <p:par>
                                <p:cTn id="25" presetID="3" presetClass="entr" presetSubtype="10" fill="hold" grpId="0" nodeType="afterEffect">
                                  <p:stCondLst>
                                    <p:cond delay="0"/>
                                  </p:stCondLst>
                                  <p:childTnLst>
                                    <p:set>
                                      <p:cBhvr>
                                        <p:cTn id="26" dur="1" fill="hold">
                                          <p:stCondLst>
                                            <p:cond delay="0"/>
                                          </p:stCondLst>
                                        </p:cTn>
                                        <p:tgtEl>
                                          <p:spTgt spid="513027">
                                            <p:txEl>
                                              <p:pRg st="5" end="5"/>
                                            </p:txEl>
                                          </p:spTgt>
                                        </p:tgtEl>
                                        <p:attrNameLst>
                                          <p:attrName>style.visibility</p:attrName>
                                        </p:attrNameLst>
                                      </p:cBhvr>
                                      <p:to>
                                        <p:strVal val="visible"/>
                                      </p:to>
                                    </p:set>
                                    <p:animEffect transition="in" filter="blinds(horizontal)">
                                      <p:cBhvr>
                                        <p:cTn id="27" dur="1000"/>
                                        <p:tgtEl>
                                          <p:spTgt spid="513027">
                                            <p:txEl>
                                              <p:pRg st="5" end="5"/>
                                            </p:txEl>
                                          </p:spTgt>
                                        </p:tgtEl>
                                      </p:cBhvr>
                                    </p:animEffect>
                                  </p:childTnLst>
                                </p:cTn>
                              </p:par>
                            </p:childTnLst>
                          </p:cTn>
                        </p:par>
                        <p:par>
                          <p:cTn id="28" fill="hold">
                            <p:stCondLst>
                              <p:cond delay="6000"/>
                            </p:stCondLst>
                            <p:childTnLst>
                              <p:par>
                                <p:cTn id="29" presetID="3" presetClass="entr" presetSubtype="10" fill="hold" grpId="0" nodeType="afterEffect">
                                  <p:stCondLst>
                                    <p:cond delay="0"/>
                                  </p:stCondLst>
                                  <p:childTnLst>
                                    <p:set>
                                      <p:cBhvr>
                                        <p:cTn id="30" dur="1" fill="hold">
                                          <p:stCondLst>
                                            <p:cond delay="0"/>
                                          </p:stCondLst>
                                        </p:cTn>
                                        <p:tgtEl>
                                          <p:spTgt spid="513027">
                                            <p:txEl>
                                              <p:pRg st="6" end="6"/>
                                            </p:txEl>
                                          </p:spTgt>
                                        </p:tgtEl>
                                        <p:attrNameLst>
                                          <p:attrName>style.visibility</p:attrName>
                                        </p:attrNameLst>
                                      </p:cBhvr>
                                      <p:to>
                                        <p:strVal val="visible"/>
                                      </p:to>
                                    </p:set>
                                    <p:animEffect transition="in" filter="blinds(horizontal)">
                                      <p:cBhvr>
                                        <p:cTn id="31" dur="1000"/>
                                        <p:tgtEl>
                                          <p:spTgt spid="513027">
                                            <p:txEl>
                                              <p:pRg st="6" end="6"/>
                                            </p:txEl>
                                          </p:spTgt>
                                        </p:tgtEl>
                                      </p:cBhvr>
                                    </p:animEffect>
                                  </p:childTnLst>
                                </p:cTn>
                              </p:par>
                            </p:childTnLst>
                          </p:cTn>
                        </p:par>
                        <p:par>
                          <p:cTn id="32" fill="hold">
                            <p:stCondLst>
                              <p:cond delay="7000"/>
                            </p:stCondLst>
                            <p:childTnLst>
                              <p:par>
                                <p:cTn id="33" presetID="3" presetClass="entr" presetSubtype="10" fill="hold" grpId="0" nodeType="afterEffect">
                                  <p:stCondLst>
                                    <p:cond delay="0"/>
                                  </p:stCondLst>
                                  <p:childTnLst>
                                    <p:set>
                                      <p:cBhvr>
                                        <p:cTn id="34" dur="1" fill="hold">
                                          <p:stCondLst>
                                            <p:cond delay="0"/>
                                          </p:stCondLst>
                                        </p:cTn>
                                        <p:tgtEl>
                                          <p:spTgt spid="513027">
                                            <p:txEl>
                                              <p:pRg st="7" end="7"/>
                                            </p:txEl>
                                          </p:spTgt>
                                        </p:tgtEl>
                                        <p:attrNameLst>
                                          <p:attrName>style.visibility</p:attrName>
                                        </p:attrNameLst>
                                      </p:cBhvr>
                                      <p:to>
                                        <p:strVal val="visible"/>
                                      </p:to>
                                    </p:set>
                                    <p:animEffect transition="in" filter="blinds(horizontal)">
                                      <p:cBhvr>
                                        <p:cTn id="35" dur="1000"/>
                                        <p:tgtEl>
                                          <p:spTgt spid="51302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027"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2209800" y="838200"/>
            <a:ext cx="4940648" cy="830997"/>
          </a:xfrm>
          <a:prstGeom prst="rect">
            <a:avLst/>
          </a:prstGeom>
          <a:noFill/>
          <a:ln w="12700" cap="sq">
            <a:noFill/>
            <a:miter lim="800000"/>
            <a:headEnd type="none" w="sm" len="sm"/>
            <a:tailEnd type="none" w="sm" len="sm"/>
          </a:ln>
          <a:effectLst/>
        </p:spPr>
        <p:txBody>
          <a:bodyPr wrap="none">
            <a:spAutoFit/>
          </a:bodyPr>
          <a:lstStyle/>
          <a:p>
            <a:pPr eaLnBrk="0" hangingPunct="0"/>
            <a:r>
              <a:rPr kumimoji="1" lang="en-US" sz="4800" dirty="0" err="1"/>
              <a:t>Waar</a:t>
            </a:r>
            <a:r>
              <a:rPr kumimoji="1" lang="en-US" sz="4800" dirty="0"/>
              <a:t> </a:t>
            </a:r>
            <a:r>
              <a:rPr kumimoji="1" lang="en-US" sz="4800" dirty="0" err="1"/>
              <a:t>gaat</a:t>
            </a:r>
            <a:r>
              <a:rPr kumimoji="1" lang="en-US" sz="4800" dirty="0"/>
              <a:t> het </a:t>
            </a:r>
            <a:r>
              <a:rPr kumimoji="1" lang="en-US" sz="4800" dirty="0" err="1"/>
              <a:t>om</a:t>
            </a:r>
            <a:r>
              <a:rPr kumimoji="1" lang="en-US" sz="4800" dirty="0"/>
              <a:t>?</a:t>
            </a:r>
          </a:p>
        </p:txBody>
      </p:sp>
      <p:sp>
        <p:nvSpPr>
          <p:cNvPr id="5123" name="Text Box 6"/>
          <p:cNvSpPr txBox="1">
            <a:spLocks noChangeArrowheads="1"/>
          </p:cNvSpPr>
          <p:nvPr/>
        </p:nvSpPr>
        <p:spPr bwMode="auto">
          <a:xfrm>
            <a:off x="312305" y="3048000"/>
            <a:ext cx="3431452" cy="1717393"/>
          </a:xfrm>
          <a:prstGeom prst="rect">
            <a:avLst/>
          </a:prstGeom>
          <a:noFill/>
          <a:ln w="76200" cap="sq">
            <a:solidFill>
              <a:schemeClr val="tx1"/>
            </a:solidFill>
            <a:miter lim="800000"/>
            <a:headEnd type="none" w="sm" len="sm"/>
            <a:tailEnd type="none" w="sm" len="sm"/>
          </a:ln>
          <a:effectLst/>
        </p:spPr>
        <p:txBody>
          <a:bodyPr wrap="none">
            <a:spAutoFit/>
          </a:bodyPr>
          <a:lstStyle/>
          <a:p>
            <a:pPr algn="ctr" eaLnBrk="0" hangingPunct="0">
              <a:spcBef>
                <a:spcPct val="20000"/>
              </a:spcBef>
              <a:buClr>
                <a:schemeClr val="accent2"/>
              </a:buClr>
              <a:buSzPct val="80000"/>
              <a:buFont typeface="Wingdings" pitchFamily="2" charset="2"/>
              <a:buNone/>
            </a:pPr>
            <a:r>
              <a:rPr kumimoji="1" lang="nl-NL" sz="4800" b="1" dirty="0"/>
              <a:t>Manipulatie </a:t>
            </a:r>
          </a:p>
          <a:p>
            <a:pPr algn="ctr" eaLnBrk="0" hangingPunct="0">
              <a:spcBef>
                <a:spcPct val="20000"/>
              </a:spcBef>
              <a:buClr>
                <a:schemeClr val="accent2"/>
              </a:buClr>
              <a:buSzPct val="80000"/>
              <a:buFont typeface="Wingdings" pitchFamily="2" charset="2"/>
              <a:buNone/>
            </a:pPr>
            <a:r>
              <a:rPr kumimoji="1" lang="nl-NL" sz="4800" b="1" dirty="0"/>
              <a:t>van ideeën</a:t>
            </a:r>
            <a:endParaRPr kumimoji="1" lang="en-US" sz="4800" dirty="0"/>
          </a:p>
        </p:txBody>
      </p:sp>
      <p:sp>
        <p:nvSpPr>
          <p:cNvPr id="5124" name="Text Box 7"/>
          <p:cNvSpPr txBox="1">
            <a:spLocks noChangeArrowheads="1"/>
          </p:cNvSpPr>
          <p:nvPr/>
        </p:nvSpPr>
        <p:spPr bwMode="auto">
          <a:xfrm>
            <a:off x="4900140" y="3048000"/>
            <a:ext cx="4109395" cy="1717393"/>
          </a:xfrm>
          <a:prstGeom prst="rect">
            <a:avLst/>
          </a:prstGeom>
          <a:noFill/>
          <a:ln w="76200" cap="sq" algn="ctr">
            <a:solidFill>
              <a:schemeClr val="tx1"/>
            </a:solidFill>
            <a:miter lim="800000"/>
            <a:headEnd type="none" w="sm" len="sm"/>
            <a:tailEnd type="none" w="sm" len="sm"/>
          </a:ln>
          <a:effectLst/>
        </p:spPr>
        <p:txBody>
          <a:bodyPr wrap="none">
            <a:spAutoFit/>
          </a:bodyPr>
          <a:lstStyle/>
          <a:p>
            <a:pPr algn="ctr" eaLnBrk="0" hangingPunct="0">
              <a:spcBef>
                <a:spcPct val="20000"/>
              </a:spcBef>
              <a:buClr>
                <a:schemeClr val="accent2"/>
              </a:buClr>
              <a:buSzPct val="80000"/>
              <a:buFont typeface="Wingdings" pitchFamily="2" charset="2"/>
              <a:buNone/>
            </a:pPr>
            <a:r>
              <a:rPr kumimoji="1" lang="nl-NL" sz="4800" b="1" dirty="0"/>
              <a:t>Manipulatie </a:t>
            </a:r>
          </a:p>
          <a:p>
            <a:pPr algn="ctr" eaLnBrk="0" hangingPunct="0">
              <a:spcBef>
                <a:spcPct val="20000"/>
              </a:spcBef>
              <a:buClr>
                <a:schemeClr val="accent2"/>
              </a:buClr>
              <a:buSzPct val="80000"/>
              <a:buFont typeface="Wingdings" pitchFamily="2" charset="2"/>
              <a:buNone/>
            </a:pPr>
            <a:r>
              <a:rPr kumimoji="1" lang="nl-NL" sz="4800" b="1" dirty="0"/>
              <a:t>van apparatuur</a:t>
            </a:r>
            <a:endParaRPr kumimoji="1" lang="en-US" sz="4800" b="1" dirty="0"/>
          </a:p>
        </p:txBody>
      </p:sp>
      <p:sp>
        <p:nvSpPr>
          <p:cNvPr id="5125" name="Text Box 9"/>
          <p:cNvSpPr txBox="1">
            <a:spLocks noChangeArrowheads="1"/>
          </p:cNvSpPr>
          <p:nvPr/>
        </p:nvSpPr>
        <p:spPr bwMode="auto">
          <a:xfrm>
            <a:off x="3962400" y="3505200"/>
            <a:ext cx="692150" cy="823913"/>
          </a:xfrm>
          <a:prstGeom prst="rect">
            <a:avLst/>
          </a:prstGeom>
          <a:noFill/>
          <a:ln w="12700" cap="sq">
            <a:noFill/>
            <a:miter lim="800000"/>
            <a:headEnd type="none" w="sm" len="sm"/>
            <a:tailEnd type="none" w="sm" len="sm"/>
          </a:ln>
          <a:effectLst/>
        </p:spPr>
        <p:txBody>
          <a:bodyPr wrap="none">
            <a:spAutoFit/>
          </a:bodyPr>
          <a:lstStyle/>
          <a:p>
            <a:pPr eaLnBrk="0" hangingPunct="0"/>
            <a:r>
              <a:rPr kumimoji="1" lang="en-US" sz="4800" dirty="0">
                <a:latin typeface="Times New Roman" pitchFamily="18" charset="0"/>
              </a:rPr>
              <a:t>of</a:t>
            </a:r>
          </a:p>
        </p:txBody>
      </p:sp>
      <p:sp>
        <p:nvSpPr>
          <p:cNvPr id="5126" name="Text Box 10"/>
          <p:cNvSpPr txBox="1">
            <a:spLocks noChangeArrowheads="1"/>
          </p:cNvSpPr>
          <p:nvPr/>
        </p:nvSpPr>
        <p:spPr bwMode="auto">
          <a:xfrm>
            <a:off x="3962400" y="4957763"/>
            <a:ext cx="590550" cy="1189037"/>
          </a:xfrm>
          <a:prstGeom prst="rect">
            <a:avLst/>
          </a:prstGeom>
          <a:noFill/>
          <a:ln w="12700" cap="sq">
            <a:noFill/>
            <a:miter lim="800000"/>
            <a:headEnd type="none" w="sm" len="sm"/>
            <a:tailEnd type="none" w="sm" len="sm"/>
          </a:ln>
          <a:effectLst/>
        </p:spPr>
        <p:txBody>
          <a:bodyPr wrap="none">
            <a:spAutoFit/>
          </a:bodyPr>
          <a:lstStyle/>
          <a:p>
            <a:pPr eaLnBrk="0" hangingPunct="0"/>
            <a:r>
              <a:rPr kumimoji="1" lang="en-US" sz="7200" dirty="0">
                <a:solidFill>
                  <a:srgbClr val="FF0000"/>
                </a:solidFill>
                <a:latin typeface="Times New Roman" pitchFamily="18" charset="0"/>
              </a:rPr>
              <a:t>?</a:t>
            </a:r>
          </a:p>
        </p:txBody>
      </p:sp>
      <p:sp>
        <p:nvSpPr>
          <p:cNvPr id="2" name="Tekstvak 1"/>
          <p:cNvSpPr txBox="1"/>
          <p:nvPr/>
        </p:nvSpPr>
        <p:spPr>
          <a:xfrm>
            <a:off x="990600" y="5715000"/>
            <a:ext cx="1835759" cy="584775"/>
          </a:xfrm>
          <a:prstGeom prst="rect">
            <a:avLst/>
          </a:prstGeom>
          <a:noFill/>
        </p:spPr>
        <p:txBody>
          <a:bodyPr wrap="none" rtlCol="0">
            <a:spAutoFit/>
          </a:bodyPr>
          <a:lstStyle/>
          <a:p>
            <a:r>
              <a:rPr lang="en-US" sz="3200" dirty="0" smtClean="0"/>
              <a:t>Minds-on</a:t>
            </a:r>
            <a:endParaRPr lang="en-US" sz="3200" dirty="0"/>
          </a:p>
        </p:txBody>
      </p:sp>
      <p:sp>
        <p:nvSpPr>
          <p:cNvPr id="3" name="Tekstvak 2"/>
          <p:cNvSpPr txBox="1"/>
          <p:nvPr/>
        </p:nvSpPr>
        <p:spPr>
          <a:xfrm>
            <a:off x="5565868" y="5714999"/>
            <a:ext cx="1917513" cy="584775"/>
          </a:xfrm>
          <a:prstGeom prst="rect">
            <a:avLst/>
          </a:prstGeom>
          <a:noFill/>
        </p:spPr>
        <p:txBody>
          <a:bodyPr wrap="none" rtlCol="0">
            <a:spAutoFit/>
          </a:bodyPr>
          <a:lstStyle/>
          <a:p>
            <a:r>
              <a:rPr lang="en-US" sz="3200" dirty="0" smtClean="0"/>
              <a:t>Hands-on</a:t>
            </a:r>
            <a:endParaRPr lang="en-US" sz="3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kruip\Documents\Patricia\Concept Cartoons\Europaschool\Aanrommelfase in Mei-Juli 2011\Europaschool cc 30 mei 2011 foto's van experimenten smelten ijsblokjes\PIC_0028.JPG"/>
          <p:cNvPicPr>
            <a:picLocks noChangeAspect="1" noChangeArrowheads="1"/>
          </p:cNvPicPr>
          <p:nvPr/>
        </p:nvPicPr>
        <p:blipFill>
          <a:blip r:embed="rId3" cstate="print">
            <a:lum bright="70000" contrast="-70000"/>
          </a:blip>
          <a:srcRect/>
          <a:stretch>
            <a:fillRect/>
          </a:stretch>
        </p:blipFill>
        <p:spPr bwMode="auto">
          <a:xfrm>
            <a:off x="-685800" y="0"/>
            <a:ext cx="10036098" cy="6858000"/>
          </a:xfrm>
          <a:prstGeom prst="rect">
            <a:avLst/>
          </a:prstGeom>
          <a:noFill/>
        </p:spPr>
      </p:pic>
      <p:sp>
        <p:nvSpPr>
          <p:cNvPr id="2" name="Title 1"/>
          <p:cNvSpPr>
            <a:spLocks noGrp="1"/>
          </p:cNvSpPr>
          <p:nvPr>
            <p:ph type="title"/>
          </p:nvPr>
        </p:nvSpPr>
        <p:spPr/>
        <p:txBody>
          <a:bodyPr/>
          <a:lstStyle/>
          <a:p>
            <a:r>
              <a:rPr lang="en-US" b="1" dirty="0" smtClean="0"/>
              <a:t>Concept cartoons</a:t>
            </a:r>
            <a:endParaRPr lang="en-US" b="1" dirty="0"/>
          </a:p>
        </p:txBody>
      </p:sp>
      <p:sp>
        <p:nvSpPr>
          <p:cNvPr id="3" name="Content Placeholder 2"/>
          <p:cNvSpPr>
            <a:spLocks noGrp="1"/>
          </p:cNvSpPr>
          <p:nvPr>
            <p:ph idx="1"/>
          </p:nvPr>
        </p:nvSpPr>
        <p:spPr/>
        <p:txBody>
          <a:bodyPr/>
          <a:lstStyle/>
          <a:p>
            <a:endParaRPr lang="en-US" dirty="0" smtClean="0"/>
          </a:p>
          <a:p>
            <a:r>
              <a:rPr lang="en-US" dirty="0" smtClean="0"/>
              <a:t>1991 Naylor &amp; Keogh</a:t>
            </a:r>
          </a:p>
          <a:p>
            <a:endParaRPr lang="en-US" sz="2000" dirty="0" smtClean="0"/>
          </a:p>
          <a:p>
            <a:r>
              <a:rPr lang="en-US" dirty="0" smtClean="0"/>
              <a:t>..’’ a strategy to elicit learners’ ideas, challenge their thinking and support learners in developing their understanding.’’</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lum bright="70000" contrast="-70000"/>
          </a:blip>
          <a:srcRect/>
          <a:stretch>
            <a:fillRect/>
          </a:stretch>
        </p:blipFill>
        <p:spPr bwMode="auto">
          <a:xfrm>
            <a:off x="0" y="-1593351"/>
            <a:ext cx="9144000" cy="9438527"/>
          </a:xfrm>
          <a:prstGeom prst="rect">
            <a:avLst/>
          </a:prstGeom>
          <a:noFill/>
          <a:ln w="9525">
            <a:solidFill>
              <a:schemeClr val="bg1"/>
            </a:solidFill>
            <a:miter lim="800000"/>
            <a:headEnd/>
            <a:tailEnd/>
          </a:ln>
        </p:spPr>
      </p:pic>
      <p:sp>
        <p:nvSpPr>
          <p:cNvPr id="2" name="Title 1"/>
          <p:cNvSpPr>
            <a:spLocks noGrp="1"/>
          </p:cNvSpPr>
          <p:nvPr>
            <p:ph type="title"/>
          </p:nvPr>
        </p:nvSpPr>
        <p:spPr>
          <a:xfrm>
            <a:off x="609600" y="-228600"/>
            <a:ext cx="8001000" cy="1143000"/>
          </a:xfrm>
        </p:spPr>
        <p:txBody>
          <a:bodyPr>
            <a:normAutofit/>
          </a:bodyPr>
          <a:lstStyle/>
          <a:p>
            <a:r>
              <a:rPr lang="en-US" dirty="0" err="1" smtClean="0"/>
              <a:t>Kenmerken</a:t>
            </a:r>
            <a:r>
              <a:rPr lang="en-US" dirty="0" smtClean="0"/>
              <a:t> van concept cartoons</a:t>
            </a:r>
            <a:endParaRPr lang="en-US" dirty="0"/>
          </a:p>
        </p:txBody>
      </p:sp>
      <p:sp>
        <p:nvSpPr>
          <p:cNvPr id="3" name="Content Placeholder 2"/>
          <p:cNvSpPr>
            <a:spLocks noGrp="1"/>
          </p:cNvSpPr>
          <p:nvPr>
            <p:ph idx="1"/>
          </p:nvPr>
        </p:nvSpPr>
        <p:spPr>
          <a:xfrm>
            <a:off x="457200" y="1066800"/>
            <a:ext cx="8382000" cy="5791200"/>
          </a:xfrm>
        </p:spPr>
        <p:txBody>
          <a:bodyPr>
            <a:normAutofit fontScale="47500" lnSpcReduction="20000"/>
          </a:bodyPr>
          <a:lstStyle/>
          <a:p>
            <a:r>
              <a:rPr lang="en-US" sz="4400" dirty="0" err="1" smtClean="0"/>
              <a:t>prikkelende</a:t>
            </a:r>
            <a:r>
              <a:rPr lang="en-US" sz="4400" dirty="0" smtClean="0"/>
              <a:t> </a:t>
            </a:r>
            <a:r>
              <a:rPr lang="en-US" sz="4400" dirty="0" err="1" smtClean="0"/>
              <a:t>uitspraken</a:t>
            </a:r>
            <a:r>
              <a:rPr lang="en-US" sz="4400" dirty="0" smtClean="0"/>
              <a:t> </a:t>
            </a:r>
            <a:r>
              <a:rPr lang="en-US" sz="4400" dirty="0" err="1" smtClean="0"/>
              <a:t>herkenbaar</a:t>
            </a:r>
            <a:r>
              <a:rPr lang="en-US" sz="4400" dirty="0" smtClean="0"/>
              <a:t> </a:t>
            </a:r>
            <a:r>
              <a:rPr lang="en-US" sz="4400" dirty="0" err="1" smtClean="0"/>
              <a:t>voor</a:t>
            </a:r>
            <a:r>
              <a:rPr lang="en-US" sz="4400" dirty="0" smtClean="0"/>
              <a:t> </a:t>
            </a:r>
            <a:r>
              <a:rPr lang="en-US" sz="4400" dirty="0" err="1" smtClean="0"/>
              <a:t>leerlingen</a:t>
            </a:r>
            <a:endParaRPr lang="en-US" sz="4400" dirty="0" smtClean="0"/>
          </a:p>
          <a:p>
            <a:pPr lvl="1"/>
            <a:r>
              <a:rPr lang="en-US" sz="3800" dirty="0" err="1" smtClean="0"/>
              <a:t>voor</a:t>
            </a:r>
            <a:r>
              <a:rPr lang="en-US" sz="3800" dirty="0" smtClean="0"/>
              <a:t> </a:t>
            </a:r>
            <a:r>
              <a:rPr lang="en-US" sz="3800" dirty="0" err="1" smtClean="0"/>
              <a:t>elke</a:t>
            </a:r>
            <a:r>
              <a:rPr lang="en-US" sz="3800" dirty="0" smtClean="0"/>
              <a:t> </a:t>
            </a:r>
            <a:r>
              <a:rPr lang="en-US" sz="3800" dirty="0" err="1" smtClean="0"/>
              <a:t>leeftijd</a:t>
            </a:r>
            <a:endParaRPr lang="en-US" sz="3800" dirty="0" smtClean="0"/>
          </a:p>
          <a:p>
            <a:pPr lvl="1"/>
            <a:r>
              <a:rPr lang="en-US" sz="3800" dirty="0" err="1" smtClean="0"/>
              <a:t>voor</a:t>
            </a:r>
            <a:r>
              <a:rPr lang="en-US" sz="3800" dirty="0" smtClean="0"/>
              <a:t> elk </a:t>
            </a:r>
            <a:r>
              <a:rPr lang="en-US" sz="3800" dirty="0" err="1" smtClean="0"/>
              <a:t>niveau</a:t>
            </a:r>
            <a:endParaRPr lang="en-US" sz="3800" dirty="0" smtClean="0"/>
          </a:p>
          <a:p>
            <a:pPr lvl="1"/>
            <a:r>
              <a:rPr lang="en-US" sz="3800" dirty="0" err="1" smtClean="0"/>
              <a:t>Laagdrempelig</a:t>
            </a:r>
            <a:endParaRPr lang="en-US" sz="3800" dirty="0" smtClean="0"/>
          </a:p>
          <a:p>
            <a:pPr marL="457200" lvl="1" indent="0">
              <a:buNone/>
            </a:pPr>
            <a:endParaRPr lang="en-US" sz="3800" dirty="0" smtClean="0"/>
          </a:p>
          <a:p>
            <a:r>
              <a:rPr lang="en-US" sz="4400" dirty="0" err="1"/>
              <a:t>simpel</a:t>
            </a:r>
            <a:r>
              <a:rPr lang="en-US" sz="4400" dirty="0"/>
              <a:t> </a:t>
            </a:r>
            <a:r>
              <a:rPr lang="en-US" sz="4400" dirty="0" err="1"/>
              <a:t>te</a:t>
            </a:r>
            <a:r>
              <a:rPr lang="en-US" sz="4400" dirty="0"/>
              <a:t> </a:t>
            </a:r>
            <a:r>
              <a:rPr lang="en-US" sz="4400" dirty="0" err="1"/>
              <a:t>gebruiken</a:t>
            </a:r>
            <a:r>
              <a:rPr lang="en-US" sz="4400" dirty="0"/>
              <a:t> </a:t>
            </a:r>
            <a:r>
              <a:rPr lang="en-US" sz="4400" dirty="0" err="1"/>
              <a:t>voor</a:t>
            </a:r>
            <a:r>
              <a:rPr lang="en-US" sz="4400" dirty="0"/>
              <a:t>:</a:t>
            </a:r>
          </a:p>
          <a:p>
            <a:pPr lvl="1"/>
            <a:r>
              <a:rPr lang="en-US" sz="3800" dirty="0" err="1"/>
              <a:t>inventarisatie</a:t>
            </a:r>
            <a:r>
              <a:rPr lang="en-US" sz="3800" dirty="0"/>
              <a:t> van </a:t>
            </a:r>
            <a:r>
              <a:rPr lang="en-US" sz="3800" dirty="0" err="1"/>
              <a:t>ideeën</a:t>
            </a:r>
            <a:r>
              <a:rPr lang="en-US" sz="3800" dirty="0"/>
              <a:t> </a:t>
            </a:r>
            <a:r>
              <a:rPr lang="en-US" sz="3800" dirty="0" err="1"/>
              <a:t>en</a:t>
            </a:r>
            <a:r>
              <a:rPr lang="en-US" sz="3800" dirty="0"/>
              <a:t> </a:t>
            </a:r>
            <a:r>
              <a:rPr lang="en-US" sz="3800" dirty="0" err="1"/>
              <a:t>voorkennis</a:t>
            </a:r>
            <a:r>
              <a:rPr lang="en-US" sz="3800" dirty="0"/>
              <a:t> van </a:t>
            </a:r>
            <a:r>
              <a:rPr lang="en-US" sz="3800" dirty="0" err="1"/>
              <a:t>leerlingen</a:t>
            </a:r>
            <a:endParaRPr lang="en-US" sz="3800" dirty="0"/>
          </a:p>
          <a:p>
            <a:pPr lvl="1"/>
            <a:r>
              <a:rPr lang="en-US" sz="3800" dirty="0" err="1"/>
              <a:t>discussie</a:t>
            </a:r>
            <a:r>
              <a:rPr lang="en-US" sz="3800" dirty="0"/>
              <a:t> met </a:t>
            </a:r>
            <a:r>
              <a:rPr lang="en-US" sz="3800" dirty="0" err="1"/>
              <a:t>inbreng</a:t>
            </a:r>
            <a:r>
              <a:rPr lang="en-US" sz="3800" dirty="0"/>
              <a:t> van </a:t>
            </a:r>
            <a:r>
              <a:rPr lang="en-US" sz="3800" dirty="0" err="1"/>
              <a:t>argumenten</a:t>
            </a:r>
            <a:r>
              <a:rPr lang="en-US" sz="3800" dirty="0"/>
              <a:t> </a:t>
            </a:r>
            <a:r>
              <a:rPr lang="en-US" sz="3800" dirty="0" err="1"/>
              <a:t>uit</a:t>
            </a:r>
            <a:r>
              <a:rPr lang="en-US" sz="3800" dirty="0"/>
              <a:t> </a:t>
            </a:r>
            <a:r>
              <a:rPr lang="en-US" sz="3800" dirty="0" err="1"/>
              <a:t>ervaringen</a:t>
            </a:r>
            <a:r>
              <a:rPr lang="en-US" sz="3800" dirty="0"/>
              <a:t> van </a:t>
            </a:r>
            <a:r>
              <a:rPr lang="en-US" sz="3800" dirty="0" err="1"/>
              <a:t>leerlingen</a:t>
            </a:r>
            <a:endParaRPr lang="en-US" sz="3800" dirty="0"/>
          </a:p>
          <a:p>
            <a:pPr lvl="1"/>
            <a:r>
              <a:rPr lang="en-US" sz="3800" dirty="0" err="1"/>
              <a:t>aanzet</a:t>
            </a:r>
            <a:r>
              <a:rPr lang="en-US" sz="3800" dirty="0"/>
              <a:t> tot </a:t>
            </a:r>
            <a:r>
              <a:rPr lang="en-US" sz="3800" dirty="0" err="1"/>
              <a:t>zelf</a:t>
            </a:r>
            <a:r>
              <a:rPr lang="en-US" sz="3800" dirty="0"/>
              <a:t> </a:t>
            </a:r>
            <a:r>
              <a:rPr lang="en-US" sz="3800" dirty="0" err="1" smtClean="0"/>
              <a:t>onderzoeken</a:t>
            </a:r>
            <a:endParaRPr lang="en-US" sz="3800" dirty="0" smtClean="0"/>
          </a:p>
          <a:p>
            <a:pPr lvl="1"/>
            <a:r>
              <a:rPr lang="en-US" sz="3800" dirty="0" err="1" smtClean="0"/>
              <a:t>toetsing</a:t>
            </a:r>
            <a:endParaRPr lang="en-US" sz="3800" dirty="0"/>
          </a:p>
          <a:p>
            <a:endParaRPr lang="en-US" sz="3800" dirty="0" smtClean="0"/>
          </a:p>
          <a:p>
            <a:r>
              <a:rPr lang="en-US" sz="4400" dirty="0" err="1" smtClean="0"/>
              <a:t>herkenbare</a:t>
            </a:r>
            <a:r>
              <a:rPr lang="en-US" sz="4400" dirty="0" smtClean="0"/>
              <a:t> </a:t>
            </a:r>
            <a:r>
              <a:rPr lang="en-US" sz="4400" dirty="0" err="1" smtClean="0"/>
              <a:t>verschijnselen</a:t>
            </a:r>
            <a:endParaRPr lang="en-US" sz="4400" dirty="0" smtClean="0"/>
          </a:p>
          <a:p>
            <a:pPr lvl="1"/>
            <a:r>
              <a:rPr lang="en-US" sz="3800" dirty="0" err="1" smtClean="0"/>
              <a:t>Biologie</a:t>
            </a:r>
            <a:r>
              <a:rPr lang="en-US" sz="3800" dirty="0" smtClean="0"/>
              <a:t>, </a:t>
            </a:r>
            <a:r>
              <a:rPr lang="en-US" sz="3800" dirty="0" err="1" smtClean="0"/>
              <a:t>Wiskunde</a:t>
            </a:r>
            <a:r>
              <a:rPr lang="en-US" sz="3800" dirty="0" smtClean="0"/>
              <a:t>, </a:t>
            </a:r>
            <a:r>
              <a:rPr lang="en-US" sz="3800" dirty="0" err="1" smtClean="0"/>
              <a:t>Scheikunde</a:t>
            </a:r>
            <a:r>
              <a:rPr lang="en-US" sz="3800" dirty="0" smtClean="0"/>
              <a:t>, Sport, </a:t>
            </a:r>
            <a:r>
              <a:rPr lang="en-US" sz="3800" dirty="0" err="1" smtClean="0"/>
              <a:t>Natuurkunde</a:t>
            </a:r>
            <a:r>
              <a:rPr lang="en-US" sz="3800" dirty="0" smtClean="0"/>
              <a:t> </a:t>
            </a:r>
          </a:p>
          <a:p>
            <a:pPr lvl="1"/>
            <a:endParaRPr lang="en-US" sz="3800" dirty="0" smtClean="0"/>
          </a:p>
          <a:p>
            <a:r>
              <a:rPr lang="en-US" sz="4400" dirty="0" err="1" smtClean="0"/>
              <a:t>alternatieve</a:t>
            </a:r>
            <a:r>
              <a:rPr lang="en-US" sz="4400" dirty="0" smtClean="0"/>
              <a:t> </a:t>
            </a:r>
            <a:r>
              <a:rPr lang="en-US" sz="4400" dirty="0" err="1" smtClean="0"/>
              <a:t>verklaringen</a:t>
            </a:r>
            <a:endParaRPr lang="en-US" sz="4400" dirty="0" smtClean="0"/>
          </a:p>
          <a:p>
            <a:pPr lvl="1"/>
            <a:r>
              <a:rPr lang="en-US" sz="3800" dirty="0" err="1" smtClean="0"/>
              <a:t>elke</a:t>
            </a:r>
            <a:r>
              <a:rPr lang="en-US" sz="3800" dirty="0" smtClean="0"/>
              <a:t> </a:t>
            </a:r>
            <a:r>
              <a:rPr lang="en-US" sz="3800" dirty="0" err="1" smtClean="0"/>
              <a:t>verklaring</a:t>
            </a:r>
            <a:r>
              <a:rPr lang="en-US" sz="3800" dirty="0" smtClean="0"/>
              <a:t> </a:t>
            </a:r>
            <a:r>
              <a:rPr lang="en-US" sz="3800" dirty="0" err="1" smtClean="0"/>
              <a:t>zelfde</a:t>
            </a:r>
            <a:r>
              <a:rPr lang="en-US" sz="3800" dirty="0" smtClean="0"/>
              <a:t> status en even </a:t>
            </a:r>
            <a:r>
              <a:rPr lang="en-US" sz="3800" dirty="0" err="1" smtClean="0"/>
              <a:t>plausibel</a:t>
            </a:r>
            <a:r>
              <a:rPr lang="en-US" sz="3800" dirty="0" smtClean="0"/>
              <a:t> </a:t>
            </a:r>
          </a:p>
          <a:p>
            <a:pPr lvl="1"/>
            <a:r>
              <a:rPr lang="en-US" sz="3800" dirty="0" err="1" smtClean="0"/>
              <a:t>vaak</a:t>
            </a:r>
            <a:r>
              <a:rPr lang="en-US" sz="3800" dirty="0" smtClean="0"/>
              <a:t> </a:t>
            </a:r>
            <a:r>
              <a:rPr lang="en-US" sz="3800" dirty="0" err="1" smtClean="0"/>
              <a:t>voorkomende</a:t>
            </a:r>
            <a:r>
              <a:rPr lang="en-US" sz="3800" dirty="0" smtClean="0"/>
              <a:t> pre-(</a:t>
            </a:r>
            <a:r>
              <a:rPr lang="en-US" sz="3800" dirty="0" err="1" smtClean="0"/>
              <a:t>mis</a:t>
            </a:r>
            <a:r>
              <a:rPr lang="en-US" sz="3800" dirty="0" smtClean="0"/>
              <a:t>)</a:t>
            </a:r>
            <a:r>
              <a:rPr lang="en-US" sz="3800" dirty="0" err="1" smtClean="0"/>
              <a:t>concepties</a:t>
            </a:r>
            <a:endParaRPr lang="en-US" sz="3800" dirty="0" smtClean="0"/>
          </a:p>
          <a:p>
            <a:pPr lvl="1"/>
            <a:r>
              <a:rPr lang="en-US" sz="3800" dirty="0" err="1"/>
              <a:t>r</a:t>
            </a:r>
            <a:r>
              <a:rPr lang="en-US" sz="3800" dirty="0" err="1" smtClean="0"/>
              <a:t>uimte</a:t>
            </a:r>
            <a:r>
              <a:rPr lang="en-US" sz="3800" dirty="0" smtClean="0"/>
              <a:t> </a:t>
            </a:r>
            <a:r>
              <a:rPr lang="en-US" sz="3800" dirty="0" err="1" smtClean="0"/>
              <a:t>voor</a:t>
            </a:r>
            <a:r>
              <a:rPr lang="en-US" sz="3800" dirty="0" smtClean="0"/>
              <a:t> </a:t>
            </a:r>
            <a:r>
              <a:rPr lang="en-US" sz="3800" dirty="0" err="1" smtClean="0"/>
              <a:t>eigen</a:t>
            </a:r>
            <a:r>
              <a:rPr lang="en-US" sz="3800" dirty="0" smtClean="0"/>
              <a:t> </a:t>
            </a:r>
            <a:r>
              <a:rPr lang="en-US" sz="3800" dirty="0" err="1" smtClean="0"/>
              <a:t>verklaring</a:t>
            </a:r>
            <a:endParaRPr lang="en-US" sz="3800" dirty="0" smtClean="0"/>
          </a:p>
          <a:p>
            <a:pPr>
              <a:buNone/>
            </a:pPr>
            <a:endParaRPr lang="en-US" sz="3800" dirty="0" smtClean="0"/>
          </a:p>
          <a:p>
            <a:pPr lvl="1"/>
            <a:endParaRPr lang="en-US" dirty="0" smtClean="0"/>
          </a:p>
          <a:p>
            <a:endParaRPr lang="en-US" dirty="0" smtClean="0"/>
          </a:p>
          <a:p>
            <a:endParaRPr lang="en-US" dirty="0" smtClean="0"/>
          </a:p>
          <a:p>
            <a:pPr>
              <a:buNone/>
            </a:pPr>
            <a:endParaRPr lang="en-US" dirty="0" smtClean="0"/>
          </a:p>
          <a:p>
            <a:pPr>
              <a:buNone/>
            </a:pPr>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ular Callout 2"/>
          <p:cNvSpPr/>
          <p:nvPr/>
        </p:nvSpPr>
        <p:spPr>
          <a:xfrm>
            <a:off x="1447800" y="914400"/>
            <a:ext cx="5029200" cy="2438400"/>
          </a:xfrm>
          <a:prstGeom prst="wedgeRoundRectCallout">
            <a:avLst>
              <a:gd name="adj1" fmla="val 44019"/>
              <a:gd name="adj2" fmla="val 94904"/>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400" b="1" dirty="0" err="1" smtClean="0"/>
              <a:t>Voorbeelden</a:t>
            </a:r>
            <a:r>
              <a:rPr lang="en-US" sz="4400" b="1" dirty="0" smtClean="0"/>
              <a:t>…</a:t>
            </a:r>
            <a:endParaRPr lang="en-US" sz="4400" b="1" dirty="0"/>
          </a:p>
        </p:txBody>
      </p:sp>
      <p:pic>
        <p:nvPicPr>
          <p:cNvPr id="2050" name="Picture 2"/>
          <p:cNvPicPr>
            <a:picLocks noChangeAspect="1" noChangeArrowheads="1"/>
          </p:cNvPicPr>
          <p:nvPr/>
        </p:nvPicPr>
        <p:blipFill>
          <a:blip r:embed="rId3" cstate="print"/>
          <a:srcRect/>
          <a:stretch>
            <a:fillRect/>
          </a:stretch>
        </p:blipFill>
        <p:spPr bwMode="auto">
          <a:xfrm>
            <a:off x="6248400" y="4267200"/>
            <a:ext cx="2057400" cy="240415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23" y="1752601"/>
            <a:ext cx="9164006" cy="5105400"/>
          </a:xfrm>
          <a:prstGeom prst="rect">
            <a:avLst/>
          </a:prstGeom>
        </p:spPr>
      </p:pic>
      <p:sp>
        <p:nvSpPr>
          <p:cNvPr id="3" name="Titel 2"/>
          <p:cNvSpPr>
            <a:spLocks noGrp="1"/>
          </p:cNvSpPr>
          <p:nvPr>
            <p:ph type="title"/>
          </p:nvPr>
        </p:nvSpPr>
        <p:spPr>
          <a:xfrm>
            <a:off x="455480" y="228600"/>
            <a:ext cx="8229600" cy="1143000"/>
          </a:xfrm>
        </p:spPr>
        <p:txBody>
          <a:bodyPr>
            <a:normAutofit fontScale="90000"/>
          </a:bodyPr>
          <a:lstStyle/>
          <a:p>
            <a:r>
              <a:rPr lang="nl-NL" dirty="0" smtClean="0"/>
              <a:t>Voorkennis toetsen</a:t>
            </a:r>
            <a:br>
              <a:rPr lang="nl-NL" dirty="0" smtClean="0"/>
            </a:br>
            <a:r>
              <a:rPr lang="nl-NL" dirty="0" smtClean="0"/>
              <a:t>Hoe ontstaan zandduinen?</a:t>
            </a:r>
            <a:endParaRPr lang="nl-NL"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15508</TotalTime>
  <Words>1678</Words>
  <Application>Microsoft Office PowerPoint</Application>
  <PresentationFormat>Diavoorstelling (4:3)</PresentationFormat>
  <Paragraphs>185</Paragraphs>
  <Slides>26</Slides>
  <Notes>26</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26</vt:i4>
      </vt:variant>
    </vt:vector>
  </HeadingPairs>
  <TitlesOfParts>
    <vt:vector size="31" baseType="lpstr">
      <vt:lpstr>Arial</vt:lpstr>
      <vt:lpstr>Calibri</vt:lpstr>
      <vt:lpstr>Times New Roman</vt:lpstr>
      <vt:lpstr>Wingdings</vt:lpstr>
      <vt:lpstr>Office Theme</vt:lpstr>
      <vt:lpstr> </vt:lpstr>
      <vt:lpstr>PowerPoint-presentatie</vt:lpstr>
      <vt:lpstr>PowerPoint-presentatie</vt:lpstr>
      <vt:lpstr>PowerPoint-presentatie</vt:lpstr>
      <vt:lpstr>PowerPoint-presentatie</vt:lpstr>
      <vt:lpstr>Concept cartoons</vt:lpstr>
      <vt:lpstr>Kenmerken van concept cartoons</vt:lpstr>
      <vt:lpstr>PowerPoint-presentatie</vt:lpstr>
      <vt:lpstr>Voorkennis toetsen Hoe ontstaan zandduinen?</vt:lpstr>
      <vt:lpstr>PowerPoint-presentatie</vt:lpstr>
      <vt:lpstr>PowerPoint-presentatie</vt:lpstr>
      <vt:lpstr>Bedenk hier een experiment bij: hoe kom je erachter?</vt:lpstr>
      <vt:lpstr>Werkblad Planning</vt:lpstr>
      <vt:lpstr>Werkblad uitvoering</vt:lpstr>
      <vt:lpstr>PowerPoint-presentatie</vt:lpstr>
      <vt:lpstr>PowerPoint-presentatie</vt:lpstr>
      <vt:lpstr>PowerPoint-presentatie</vt:lpstr>
      <vt:lpstr>PowerPoint-presentatie</vt:lpstr>
      <vt:lpstr>concept cartoons in de klas</vt:lpstr>
      <vt:lpstr>concept cartoons in de klas</vt:lpstr>
      <vt:lpstr>PowerPoint-presentatie</vt:lpstr>
      <vt:lpstr>PowerPoint-presentatie</vt:lpstr>
      <vt:lpstr>Zelf cartoons maken?</vt:lpstr>
      <vt:lpstr>Doe-het-zelf cartoon</vt:lpstr>
      <vt:lpstr>Samengevat en informatie</vt:lpstr>
      <vt:lpstr>PowerPoint-presentatie</vt:lpstr>
    </vt:vector>
  </TitlesOfParts>
  <Company>Your Company Name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Onderzoekend en Ontwerpend Leren</dc:title>
  <dc:creator>Ed van den Berg</dc:creator>
  <cp:lastModifiedBy>P.M. Kruit</cp:lastModifiedBy>
  <cp:revision>182</cp:revision>
  <cp:lastPrinted>2015-05-28T12:38:57Z</cp:lastPrinted>
  <dcterms:created xsi:type="dcterms:W3CDTF">2011-11-24T20:23:28Z</dcterms:created>
  <dcterms:modified xsi:type="dcterms:W3CDTF">2015-05-28T13:07:43Z</dcterms:modified>
</cp:coreProperties>
</file>