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44" r:id="rId3"/>
  </p:sldMasterIdLst>
  <p:notesMasterIdLst>
    <p:notesMasterId r:id="rId29"/>
  </p:notesMasterIdLst>
  <p:sldIdLst>
    <p:sldId id="348" r:id="rId4"/>
    <p:sldId id="2313" r:id="rId5"/>
    <p:sldId id="353" r:id="rId6"/>
    <p:sldId id="258" r:id="rId7"/>
    <p:sldId id="261" r:id="rId8"/>
    <p:sldId id="300" r:id="rId9"/>
    <p:sldId id="375" r:id="rId10"/>
    <p:sldId id="2352" r:id="rId11"/>
    <p:sldId id="2357" r:id="rId12"/>
    <p:sldId id="2316" r:id="rId13"/>
    <p:sldId id="2335" r:id="rId14"/>
    <p:sldId id="2355" r:id="rId15"/>
    <p:sldId id="2356" r:id="rId16"/>
    <p:sldId id="2284" r:id="rId17"/>
    <p:sldId id="2343" r:id="rId18"/>
    <p:sldId id="374" r:id="rId19"/>
    <p:sldId id="2359" r:id="rId20"/>
    <p:sldId id="2266" r:id="rId21"/>
    <p:sldId id="2285" r:id="rId22"/>
    <p:sldId id="2358" r:id="rId23"/>
    <p:sldId id="2322" r:id="rId24"/>
    <p:sldId id="2268" r:id="rId25"/>
    <p:sldId id="373" r:id="rId26"/>
    <p:sldId id="291" r:id="rId27"/>
    <p:sldId id="3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7FF5-0F7F-4FF9-8073-49F96141D5D3}" v="1" dt="2022-11-03T13:44:26.5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3164" autoAdjust="0"/>
  </p:normalViewPr>
  <p:slideViewPr>
    <p:cSldViewPr>
      <p:cViewPr varScale="1">
        <p:scale>
          <a:sx n="36" d="100"/>
          <a:sy n="36" d="100"/>
        </p:scale>
        <p:origin x="80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11/11/2022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Zet namen in </a:t>
            </a:r>
            <a:r>
              <a:rPr lang="nl-NL" dirty="0" err="1"/>
              <a:t>flippity</a:t>
            </a:r>
            <a:r>
              <a:rPr lang="nl-NL" dirty="0"/>
              <a:t> voor het maken van duo’s later in de workshop</a:t>
            </a:r>
          </a:p>
          <a:p>
            <a:endParaRPr lang="nl-NL" dirty="0"/>
          </a:p>
          <a:p>
            <a:r>
              <a:rPr lang="nl-NL" dirty="0"/>
              <a:t>Van</a:t>
            </a:r>
            <a:r>
              <a:rPr lang="nl-NL" baseline="0" dirty="0"/>
              <a:t> hoe laat tot hoe laat is de workshop ook alweer?</a:t>
            </a:r>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Er ontstaat verkeerd begrip en dit wil je snel zichtbaar maken.</a:t>
            </a:r>
          </a:p>
          <a:p>
            <a:endParaRPr lang="nl-NL" baseline="0" dirty="0"/>
          </a:p>
          <a:p>
            <a:r>
              <a:rPr lang="nl-NL" baseline="0" dirty="0"/>
              <a:t>Een diagnostische vraag is zo ontworpen dat je veelvoorkomende misvattingen snel zichtbaar kunt maken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11</a:t>
            </a:fld>
            <a:endParaRPr lang="nl-NL"/>
          </a:p>
        </p:txBody>
      </p:sp>
    </p:spTree>
    <p:extLst>
      <p:ext uri="{BB962C8B-B14F-4D97-AF65-F5344CB8AC3E}">
        <p14:creationId xmlns:p14="http://schemas.microsoft.com/office/powerpoint/2010/main" val="379379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2157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97315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14</a:t>
            </a:fld>
            <a:endParaRPr lang="en-GB"/>
          </a:p>
        </p:txBody>
      </p:sp>
    </p:spTree>
    <p:extLst>
      <p:ext uri="{BB962C8B-B14F-4D97-AF65-F5344CB8AC3E}">
        <p14:creationId xmlns:p14="http://schemas.microsoft.com/office/powerpoint/2010/main" val="138744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16</a:t>
            </a:fld>
            <a:endParaRPr lang="en-GB"/>
          </a:p>
        </p:txBody>
      </p:sp>
    </p:spTree>
    <p:extLst>
      <p:ext uri="{BB962C8B-B14F-4D97-AF65-F5344CB8AC3E}">
        <p14:creationId xmlns:p14="http://schemas.microsoft.com/office/powerpoint/2010/main" val="249520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Gedachten: hier gaan we wel vragen en discussie over krijgen. Bij</a:t>
            </a:r>
            <a:r>
              <a:rPr lang="nl-NL" baseline="0" dirty="0"/>
              <a:t> formatief handelen doe je ze namelijk alle 4. Toch staat bij het formatief </a:t>
            </a:r>
            <a:r>
              <a:rPr lang="nl-NL" u="sng" baseline="0" dirty="0"/>
              <a:t>gebruiken</a:t>
            </a:r>
            <a:r>
              <a:rPr lang="nl-NL" baseline="0" dirty="0"/>
              <a:t> van een vraag centraal wat je in de les met de uitkomst doet. Alle andere 3 doe je namelijk elke keer als je een gewone vraag aan de klas stelt en iedereen doet mee, ook heel nuttig, doe ik heel vaak maar niet formatief. Pas als je de informatie gebruikt voor een beslissing, is het formatief handelen. </a:t>
            </a:r>
          </a:p>
          <a:p>
            <a:endParaRPr lang="nl-NL" baseline="0" dirty="0"/>
          </a:p>
          <a:p>
            <a:r>
              <a:rPr lang="nl-NL" baseline="0" dirty="0"/>
              <a:t>Het gesprek na het stellen van een diagnostische vraag is vaak heel interessant want je krijgt veel scherper hoe leerlingen over iets denken. De discussie na deze vraag is daar een mooi voorbeeld van. Denkbeelden komen naar voren en worden besproken.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17</a:t>
            </a:fld>
            <a:endParaRPr lang="en-GB"/>
          </a:p>
        </p:txBody>
      </p:sp>
    </p:spTree>
    <p:extLst>
      <p:ext uri="{BB962C8B-B14F-4D97-AF65-F5344CB8AC3E}">
        <p14:creationId xmlns:p14="http://schemas.microsoft.com/office/powerpoint/2010/main" val="38694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onderscheidt het van een gewone meerkeuzevraag?</a:t>
            </a:r>
          </a:p>
          <a:p>
            <a:r>
              <a:rPr lang="nl-NL" dirty="0"/>
              <a:t>Hij is met opzet zo ontworpen dat je snel</a:t>
            </a:r>
            <a:r>
              <a:rPr lang="nl-NL" baseline="0" dirty="0"/>
              <a:t> een veelvoorkomende misvatting kunt blootleggen</a:t>
            </a:r>
          </a:p>
          <a:p>
            <a:r>
              <a:rPr lang="nl-NL" baseline="0" dirty="0"/>
              <a:t>Het helpt je op in de les een geïnformeerde beslissing te maken over de volgende activiteit.</a:t>
            </a:r>
          </a:p>
          <a:p>
            <a:r>
              <a:rPr lang="nl-NL" baseline="0" dirty="0"/>
              <a:t>Het is een specifieke tool met een specifiek doel. (geen 1000 dingen doekje)</a:t>
            </a:r>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18</a:t>
            </a:fld>
            <a:endParaRPr lang="nl-NL"/>
          </a:p>
        </p:txBody>
      </p:sp>
    </p:spTree>
    <p:extLst>
      <p:ext uri="{BB962C8B-B14F-4D97-AF65-F5344CB8AC3E}">
        <p14:creationId xmlns:p14="http://schemas.microsoft.com/office/powerpoint/2010/main" val="1551468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Nabespreken voorbeelden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20</a:t>
            </a:fld>
            <a:endParaRPr lang="nl-NL"/>
          </a:p>
        </p:txBody>
      </p:sp>
    </p:spTree>
    <p:extLst>
      <p:ext uri="{BB962C8B-B14F-4D97-AF65-F5344CB8AC3E}">
        <p14:creationId xmlns:p14="http://schemas.microsoft.com/office/powerpoint/2010/main" val="20127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met </a:t>
            </a:r>
            <a:r>
              <a:rPr lang="nl-NL" dirty="0" err="1"/>
              <a:t>flippity</a:t>
            </a:r>
            <a:r>
              <a:rPr lang="nl-NL" dirty="0"/>
              <a:t> willekeurige duo’s en plak die hier.</a:t>
            </a:r>
          </a:p>
          <a:p>
            <a:endParaRPr lang="nl-NL" dirty="0"/>
          </a:p>
          <a:p>
            <a:r>
              <a:rPr lang="nl-NL" dirty="0"/>
              <a:t>Werkblad uitdelen. </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21</a:t>
            </a:fld>
            <a:endParaRPr lang="nl-NL"/>
          </a:p>
        </p:txBody>
      </p:sp>
    </p:spTree>
    <p:extLst>
      <p:ext uri="{BB962C8B-B14F-4D97-AF65-F5344CB8AC3E}">
        <p14:creationId xmlns:p14="http://schemas.microsoft.com/office/powerpoint/2010/main" val="653686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ervaringen en deel een aantal vragen plenair</a:t>
            </a:r>
          </a:p>
          <a:p>
            <a:endParaRPr lang="nl-NL" dirty="0"/>
          </a:p>
          <a:p>
            <a:r>
              <a:rPr lang="nl-NL" dirty="0"/>
              <a:t>Sofie neemt over, bruggetje: Het is moeilijk om een goede vraag te maken, zou het niet fijn zijn als we goede vragen verzamelen op één plek!</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22</a:t>
            </a:fld>
            <a:endParaRPr lang="en-GB"/>
          </a:p>
        </p:txBody>
      </p:sp>
    </p:spTree>
    <p:extLst>
      <p:ext uri="{BB962C8B-B14F-4D97-AF65-F5344CB8AC3E}">
        <p14:creationId xmlns:p14="http://schemas.microsoft.com/office/powerpoint/2010/main" val="366576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mooi zijn als er een kennisbank is met diagnostische vragen?</a:t>
            </a:r>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23</a:t>
            </a:fld>
            <a:endParaRPr lang="nl-NL"/>
          </a:p>
        </p:txBody>
      </p:sp>
    </p:spTree>
    <p:extLst>
      <p:ext uri="{BB962C8B-B14F-4D97-AF65-F5344CB8AC3E}">
        <p14:creationId xmlns:p14="http://schemas.microsoft.com/office/powerpoint/2010/main" val="175939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24</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25</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30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a:t>
            </a:r>
            <a:r>
              <a:rPr lang="nl-NL" sz="1200" kern="1200">
                <a:solidFill>
                  <a:schemeClr val="tx1"/>
                </a:solidFill>
                <a:effectLst/>
                <a:latin typeface="+mn-lt"/>
                <a:ea typeface="+mn-ea"/>
                <a:cs typeface="+mn-cs"/>
              </a:rPr>
              <a:t>naast biologie </a:t>
            </a:r>
            <a:r>
              <a:rPr lang="nl-NL" sz="1200" kern="1200" dirty="0">
                <a:solidFill>
                  <a:schemeClr val="tx1"/>
                </a:solidFill>
                <a:effectLst/>
                <a:latin typeface="+mn-lt"/>
                <a:ea typeface="+mn-ea"/>
                <a:cs typeface="+mn-cs"/>
              </a:rPr>
              <a:t>nog een vak</a:t>
            </a:r>
          </a:p>
          <a:p>
            <a:r>
              <a:rPr lang="nl-NL" sz="1200" kern="1200" dirty="0">
                <a:solidFill>
                  <a:schemeClr val="tx1"/>
                </a:solidFill>
                <a:effectLst/>
                <a:latin typeface="+mn-lt"/>
                <a:ea typeface="+mn-ea"/>
                <a:cs typeface="+mn-cs"/>
              </a:rPr>
              <a:t>Ik geef minder dan 20 lesuren</a:t>
            </a:r>
          </a:p>
          <a:p>
            <a:r>
              <a:rPr lang="nl-NL" sz="1200" kern="1200" dirty="0">
                <a:solidFill>
                  <a:schemeClr val="tx1"/>
                </a:solidFill>
                <a:effectLst/>
                <a:latin typeface="+mn-lt"/>
                <a:ea typeface="+mn-ea"/>
                <a:cs typeface="+mn-cs"/>
              </a:rPr>
              <a:t>Ik geef alleen in</a:t>
            </a:r>
            <a:r>
              <a:rPr lang="nl-NL" sz="1200" kern="1200" baseline="0" dirty="0">
                <a:solidFill>
                  <a:schemeClr val="tx1"/>
                </a:solidFill>
                <a:effectLst/>
                <a:latin typeface="+mn-lt"/>
                <a:ea typeface="+mn-ea"/>
                <a:cs typeface="+mn-cs"/>
              </a:rPr>
              <a:t> de bovenbouw les</a:t>
            </a:r>
          </a:p>
          <a:p>
            <a:r>
              <a:rPr lang="nl-NL" sz="1200" kern="1200" dirty="0">
                <a:solidFill>
                  <a:schemeClr val="tx1"/>
                </a:solidFill>
                <a:effectLst/>
                <a:latin typeface="+mn-lt"/>
                <a:ea typeface="+mn-ea"/>
                <a:cs typeface="+mn-cs"/>
              </a:rPr>
              <a:t>Ik weet wat formatief handelen</a:t>
            </a:r>
            <a:r>
              <a:rPr lang="nl-NL" sz="1200" kern="1200" baseline="0" dirty="0">
                <a:solidFill>
                  <a:schemeClr val="tx1"/>
                </a:solidFill>
                <a:effectLst/>
                <a:latin typeface="+mn-lt"/>
                <a:ea typeface="+mn-ea"/>
                <a:cs typeface="+mn-cs"/>
              </a:rPr>
              <a:t>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 formatieve werkvormen in mijn lessen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a:t>
            </a:r>
            <a:r>
              <a:rPr lang="nl-NL" sz="1200" kern="1200" baseline="0" dirty="0">
                <a:solidFill>
                  <a:schemeClr val="tx1"/>
                </a:solidFill>
                <a:effectLst/>
                <a:latin typeface="+mn-lt"/>
                <a:ea typeface="+mn-ea"/>
                <a:cs typeface="+mn-cs"/>
              </a:rPr>
              <a:t> diagnostische vragen in mijn lessen</a:t>
            </a:r>
            <a:endParaRPr lang="en-GB"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6</a:t>
            </a:fld>
            <a:endParaRPr lang="en-GB"/>
          </a:p>
        </p:txBody>
      </p:sp>
    </p:spTree>
    <p:extLst>
      <p:ext uri="{BB962C8B-B14F-4D97-AF65-F5344CB8AC3E}">
        <p14:creationId xmlns:p14="http://schemas.microsoft.com/office/powerpoint/2010/main" val="42394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Formatief handelen kan over</a:t>
            </a:r>
            <a:r>
              <a:rPr lang="nl-NL" baseline="0" dirty="0"/>
              <a:t> verschillende tijdsspanne.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7</a:t>
            </a:fld>
            <a:endParaRPr lang="en-GB"/>
          </a:p>
        </p:txBody>
      </p:sp>
    </p:spTree>
    <p:extLst>
      <p:ext uri="{BB962C8B-B14F-4D97-AF65-F5344CB8AC3E}">
        <p14:creationId xmlns:p14="http://schemas.microsoft.com/office/powerpoint/2010/main" val="383758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Deze workshop zoomen</a:t>
            </a:r>
            <a:r>
              <a:rPr lang="nl-NL" baseline="0" dirty="0"/>
              <a:t> we in op één tool die wijzelf laagdrempelig en erg nuttig vinden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8</a:t>
            </a:fld>
            <a:endParaRPr lang="en-GB"/>
          </a:p>
        </p:txBody>
      </p:sp>
    </p:spTree>
    <p:extLst>
      <p:ext uri="{BB962C8B-B14F-4D97-AF65-F5344CB8AC3E}">
        <p14:creationId xmlns:p14="http://schemas.microsoft.com/office/powerpoint/2010/main" val="11208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neemt</a:t>
            </a:r>
            <a:r>
              <a:rPr lang="nl-NL" baseline="0" dirty="0"/>
              <a:t> over, ervaar zelf de inzet in je les</a:t>
            </a:r>
            <a:endParaRPr lang="nl-NL" dirty="0"/>
          </a:p>
          <a:p>
            <a:endParaRPr lang="nl-NL" dirty="0"/>
          </a:p>
          <a:p>
            <a:r>
              <a:rPr lang="nl-NL" dirty="0"/>
              <a:t>A: misvatting: de (III) in de naam ijzer(III)oxide geeft het aantal ijzerionen aan (of leerlingen passen de verhouding 2:3 verkeerd toe)</a:t>
            </a:r>
          </a:p>
          <a:p>
            <a:r>
              <a:rPr lang="nl-NL" b="1" dirty="0"/>
              <a:t>B: goede antwoord</a:t>
            </a:r>
            <a:r>
              <a:rPr lang="nl-NL" b="0" dirty="0"/>
              <a:t>: de </a:t>
            </a:r>
            <a:r>
              <a:rPr lang="nl-NL" dirty="0"/>
              <a:t>III in de naam ijzer(III)oxide geeft de lading van het </a:t>
            </a:r>
            <a:r>
              <a:rPr lang="nl-NL" dirty="0" err="1"/>
              <a:t>ijzerion</a:t>
            </a:r>
            <a:r>
              <a:rPr lang="nl-NL" dirty="0"/>
              <a:t> aan (en dus komt het in verhouding 2:3 voor met het oxide-ion, met lading 2-)</a:t>
            </a:r>
            <a:endParaRPr lang="nl-NL" b="1" dirty="0"/>
          </a:p>
          <a:p>
            <a:r>
              <a:rPr lang="nl-NL" b="0" dirty="0"/>
              <a:t>C: misvatting: je hebt een ion met lading 3+ en een ion met lading 2- , dus je komt in totaal op een lading van 1+ uit</a:t>
            </a: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9</a:t>
            </a:fld>
            <a:endParaRPr lang="en-GB"/>
          </a:p>
        </p:txBody>
      </p:sp>
    </p:spTree>
    <p:extLst>
      <p:ext uri="{BB962C8B-B14F-4D97-AF65-F5344CB8AC3E}">
        <p14:creationId xmlns:p14="http://schemas.microsoft.com/office/powerpoint/2010/main" val="251295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a:t>
            </a:r>
            <a:r>
              <a:rPr lang="nl-NL" dirty="0"/>
              <a:t>dat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10</a:t>
            </a:fld>
            <a:endParaRPr lang="nl-NL"/>
          </a:p>
        </p:txBody>
      </p:sp>
    </p:spTree>
    <p:extLst>
      <p:ext uri="{BB962C8B-B14F-4D97-AF65-F5344CB8AC3E}">
        <p14:creationId xmlns:p14="http://schemas.microsoft.com/office/powerpoint/2010/main" val="325892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405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837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643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3921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4001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0873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802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36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29192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6217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724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923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772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98525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123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05139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90380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56279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5119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41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0210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792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9624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413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01784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4069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0820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56181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82009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6165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34075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643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7839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23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11/11/2022</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11/11/2022</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11/11/2022</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188248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11/11/2022</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1761715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www.nvon.nl/diagnostischevragen"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hyperlink" Target="https://nl.linkedin.com/in/sofie-faes-52426551" TargetMode="External"/><Relationship Id="rId4" Type="http://schemas.openxmlformats.org/officeDocument/2006/relationships/hyperlink" Target="mailto:s.faes@heerbeeck.n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a:t>
            </a:r>
            <a:br>
              <a:rPr lang="nl-NL" sz="5000" dirty="0"/>
            </a:br>
            <a:r>
              <a:rPr lang="nl-NL" sz="5000" dirty="0"/>
              <a:t>met diagnostische vragen</a:t>
            </a:r>
          </a:p>
        </p:txBody>
      </p:sp>
      <p:sp>
        <p:nvSpPr>
          <p:cNvPr id="3" name="Ondertitel 2"/>
          <p:cNvSpPr>
            <a:spLocks noGrp="1"/>
          </p:cNvSpPr>
          <p:nvPr>
            <p:ph type="subTitle" idx="1"/>
          </p:nvPr>
        </p:nvSpPr>
        <p:spPr>
          <a:xfrm>
            <a:off x="4427984" y="3284984"/>
            <a:ext cx="4608512" cy="3168352"/>
          </a:xfrm>
        </p:spPr>
        <p:txBody>
          <a:bodyPr>
            <a:normAutofit/>
          </a:bodyPr>
          <a:lstStyle/>
          <a:p>
            <a:pPr algn="l"/>
            <a:r>
              <a:rPr lang="nl-NL" dirty="0"/>
              <a:t>Doelen: </a:t>
            </a:r>
          </a:p>
          <a:p>
            <a:pPr marL="342900" indent="-342900" algn="l">
              <a:buFont typeface="Arial" panose="020B0604020202020204" pitchFamily="34" charset="0"/>
              <a:buChar char="•"/>
            </a:pPr>
            <a:r>
              <a:rPr lang="nl-NL" dirty="0">
                <a:solidFill>
                  <a:schemeClr val="tx2"/>
                </a:solidFill>
              </a:rPr>
              <a:t>Je kan een diagnostische vraag effectief inzetten in je les</a:t>
            </a:r>
          </a:p>
          <a:p>
            <a:pPr marL="342900" indent="-342900" algn="l">
              <a:buFont typeface="Arial" panose="020B0604020202020204" pitchFamily="34" charset="0"/>
              <a:buChar char="•"/>
            </a:pPr>
            <a:r>
              <a:rPr lang="nl-NL" dirty="0">
                <a:solidFill>
                  <a:schemeClr val="tx2"/>
                </a:solidFill>
              </a:rPr>
              <a:t>Je kunt zelf een diagnostische vraag ontwerpen en onderbouwen</a:t>
            </a:r>
          </a:p>
          <a:p>
            <a:pPr marL="342900" indent="-342900" algn="ctr">
              <a:buFontTx/>
              <a:buChar char="-"/>
            </a:pPr>
            <a:endParaRPr lang="nl-NL" dirty="0"/>
          </a:p>
          <a:p>
            <a:endParaRPr lang="nl-NL" dirty="0"/>
          </a:p>
        </p:txBody>
      </p:sp>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42247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259182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3"/>
          <a:stretch>
            <a:fillRect/>
          </a:stretch>
        </p:blipFill>
        <p:spPr>
          <a:xfrm>
            <a:off x="3203848" y="3124200"/>
            <a:ext cx="2895600" cy="2209800"/>
          </a:xfrm>
          <a:prstGeom prst="rect">
            <a:avLst/>
          </a:prstGeom>
        </p:spPr>
      </p:pic>
      <p:cxnSp>
        <p:nvCxnSpPr>
          <p:cNvPr id="7" name="Rechte verbindingslijn 6"/>
          <p:cNvCxnSpPr/>
          <p:nvPr/>
        </p:nvCxnSpPr>
        <p:spPr>
          <a:xfrm flipH="1">
            <a:off x="4427984" y="4509120"/>
            <a:ext cx="442268"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355976" y="4509120"/>
            <a:ext cx="514274"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26913" y="2887767"/>
            <a:ext cx="3500355" cy="2332112"/>
          </a:xfr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897446"/>
            <a:ext cx="3497048" cy="2332531"/>
          </a:xfrm>
          <a:prstGeom prst="rect">
            <a:avLst/>
          </a:prstGeom>
        </p:spPr>
      </p:pic>
      <p:sp>
        <p:nvSpPr>
          <p:cNvPr id="9" name="Tijdelijke aanduiding voor inhoud 2"/>
          <p:cNvSpPr txBox="1">
            <a:spLocks/>
          </p:cNvSpPr>
          <p:nvPr/>
        </p:nvSpPr>
        <p:spPr>
          <a:xfrm>
            <a:off x="1475656" y="5229558"/>
            <a:ext cx="7151612" cy="100775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Clr>
                <a:srgbClr val="8BB434">
                  <a:lumMod val="75000"/>
                </a:srgbClr>
              </a:buClr>
              <a:buFont typeface="Arial"/>
              <a:buNone/>
            </a:pPr>
            <a:r>
              <a:rPr lang="nl-NL" dirty="0">
                <a:solidFill>
                  <a:prstClr val="black"/>
                </a:solidFill>
              </a:rPr>
              <a:t>Diagnostische vraag creëert cognitieve dissonantie, wat aanzet tot het aanpassen van het schema</a:t>
            </a:r>
          </a:p>
        </p:txBody>
      </p:sp>
      <p:sp>
        <p:nvSpPr>
          <p:cNvPr id="11" name="Tijdelijke aanduiding voor inhoud 2"/>
          <p:cNvSpPr txBox="1">
            <a:spLocks/>
          </p:cNvSpPr>
          <p:nvPr/>
        </p:nvSpPr>
        <p:spPr>
          <a:xfrm>
            <a:off x="1763688" y="2154367"/>
            <a:ext cx="7151612" cy="100775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Clr>
                <a:srgbClr val="8BB434">
                  <a:lumMod val="75000"/>
                </a:srgbClr>
              </a:buClr>
              <a:buFont typeface="Arial"/>
              <a:buNone/>
            </a:pPr>
            <a:r>
              <a:rPr lang="nl-NL" sz="2000" dirty="0">
                <a:solidFill>
                  <a:prstClr val="black"/>
                </a:solidFill>
              </a:rPr>
              <a:t>A vissen – B amfibieën – C reptielen – D vogels – E zoogdieren</a:t>
            </a:r>
          </a:p>
        </p:txBody>
      </p:sp>
    </p:spTree>
    <p:extLst>
      <p:ext uri="{BB962C8B-B14F-4D97-AF65-F5344CB8AC3E}">
        <p14:creationId xmlns:p14="http://schemas.microsoft.com/office/powerpoint/2010/main" val="228245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2887215"/>
          </a:xfrm>
        </p:spPr>
        <p:txBody>
          <a:bodyPr>
            <a:normAutofit/>
          </a:bodyPr>
          <a:lstStyle/>
          <a:p>
            <a:r>
              <a:rPr lang="nl-NL" sz="3200" dirty="0"/>
              <a:t>Leerling dénkt dat hij het al weet en gaat niet zelf op zoek naar het goede antwoord</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12257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01D29-BCB5-5CF1-6DCC-356F7DA023F9}"/>
              </a:ext>
            </a:extLst>
          </p:cNvPr>
          <p:cNvSpPr>
            <a:spLocks noGrp="1"/>
          </p:cNvSpPr>
          <p:nvPr>
            <p:ph type="title"/>
          </p:nvPr>
        </p:nvSpPr>
        <p:spPr/>
        <p:txBody>
          <a:bodyPr/>
          <a:lstStyle/>
          <a:p>
            <a:r>
              <a:rPr lang="nl-NL" dirty="0"/>
              <a:t>Focus!</a:t>
            </a:r>
          </a:p>
        </p:txBody>
      </p:sp>
      <p:sp>
        <p:nvSpPr>
          <p:cNvPr id="3" name="Tijdelijke aanduiding voor inhoud 2">
            <a:extLst>
              <a:ext uri="{FF2B5EF4-FFF2-40B4-BE49-F238E27FC236}">
                <a16:creationId xmlns:a16="http://schemas.microsoft.com/office/drawing/2014/main"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id="{2DA651C9-8555-AEAA-B48A-27D81839C39C}"/>
              </a:ext>
            </a:extLst>
          </p:cNvPr>
          <p:cNvPicPr>
            <a:picLocks noChangeAspect="1"/>
          </p:cNvPicPr>
          <p:nvPr/>
        </p:nvPicPr>
        <p:blipFill>
          <a:blip r:embed="rId2"/>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id="{EC20BF8B-7700-4034-26EF-992601D4DC2F}"/>
              </a:ext>
            </a:extLst>
          </p:cNvPr>
          <p:cNvPicPr>
            <a:picLocks noChangeAspect="1"/>
          </p:cNvPicPr>
          <p:nvPr/>
        </p:nvPicPr>
        <p:blipFill>
          <a:blip r:embed="rId3"/>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220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test</a:t>
            </a:r>
          </a:p>
          <a:p>
            <a:pPr marL="457200" indent="-457200">
              <a:buSzPct val="100000"/>
              <a:buAutoNum type="alphaUcPeriod"/>
            </a:pPr>
            <a:r>
              <a:rPr lang="nl-NL" dirty="0"/>
              <a:t>alle bovenstaande antwoorden zijn correct</a:t>
            </a:r>
          </a:p>
        </p:txBody>
      </p:sp>
    </p:spTree>
    <p:extLst>
      <p:ext uri="{BB962C8B-B14F-4D97-AF65-F5344CB8AC3E}">
        <p14:creationId xmlns:p14="http://schemas.microsoft.com/office/powerpoint/2010/main" val="194640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test</a:t>
            </a:r>
          </a:p>
          <a:p>
            <a:pPr marL="457200" indent="-457200">
              <a:buSzPct val="100000"/>
              <a:buAutoNum type="alphaUcPeriod"/>
            </a:pPr>
            <a:r>
              <a:rPr lang="nl-NL" dirty="0"/>
              <a:t>alle bovenstaande antwoorden zijn correct</a:t>
            </a:r>
          </a:p>
        </p:txBody>
      </p:sp>
    </p:spTree>
    <p:extLst>
      <p:ext uri="{BB962C8B-B14F-4D97-AF65-F5344CB8AC3E}">
        <p14:creationId xmlns:p14="http://schemas.microsoft.com/office/powerpoint/2010/main" val="426189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spTree>
    <p:extLst>
      <p:ext uri="{BB962C8B-B14F-4D97-AF65-F5344CB8AC3E}">
        <p14:creationId xmlns:p14="http://schemas.microsoft.com/office/powerpoint/2010/main" val="285874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biologie</a:t>
            </a:r>
          </a:p>
        </p:txBody>
      </p:sp>
      <p:sp>
        <p:nvSpPr>
          <p:cNvPr id="3" name="Tijdelijke aanduiding voor inhoud 2"/>
          <p:cNvSpPr>
            <a:spLocks noGrp="1"/>
          </p:cNvSpPr>
          <p:nvPr>
            <p:ph idx="1"/>
          </p:nvPr>
        </p:nvSpPr>
        <p:spPr/>
        <p:txBody>
          <a:bodyPr/>
          <a:lstStyle/>
          <a:p>
            <a:r>
              <a:rPr lang="nl-NL" dirty="0"/>
              <a:t>Voorbeelden van wisselende kwaliteit</a:t>
            </a:r>
          </a:p>
          <a:p>
            <a:pPr lvl="1"/>
            <a:r>
              <a:rPr lang="nl-NL" dirty="0"/>
              <a:t>Bespreek samen welke je het beste vindt en waarom.</a:t>
            </a:r>
          </a:p>
          <a:p>
            <a:pPr lvl="1"/>
            <a:r>
              <a:rPr lang="nl-NL" dirty="0"/>
              <a:t>Benoem aan welke criteria de minder goede voorbeelden niet voldoen.</a:t>
            </a:r>
          </a:p>
          <a:p>
            <a:pPr lvl="1"/>
            <a:r>
              <a:rPr lang="nl-NL" dirty="0"/>
              <a:t>Verbeter de vragen zodat ze wel aan de criteria voldoen.</a:t>
            </a:r>
          </a:p>
          <a:p>
            <a:endParaRPr lang="nl-NL" dirty="0"/>
          </a:p>
        </p:txBody>
      </p:sp>
    </p:spTree>
    <p:extLst>
      <p:ext uri="{BB962C8B-B14F-4D97-AF65-F5344CB8AC3E}">
        <p14:creationId xmlns:p14="http://schemas.microsoft.com/office/powerpoint/2010/main" val="344331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845" t="9396" r="8318" b="24198"/>
          <a:stretch/>
        </p:blipFill>
        <p:spPr>
          <a:xfrm>
            <a:off x="5852398" y="2541360"/>
            <a:ext cx="2536025" cy="2990610"/>
          </a:xfrm>
        </p:spPr>
      </p:pic>
      <p:sp>
        <p:nvSpPr>
          <p:cNvPr id="6" name="Tijdelijke aanduiding voor inhoud 2"/>
          <p:cNvSpPr txBox="1">
            <a:spLocks/>
          </p:cNvSpPr>
          <p:nvPr/>
        </p:nvSpPr>
        <p:spPr>
          <a:xfrm>
            <a:off x="1940922" y="5634916"/>
            <a:ext cx="6447501" cy="602580"/>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nl-NL" sz="1900" dirty="0" smtClean="0">
                <a:solidFill>
                  <a:schemeClr val="tx1"/>
                </a:solidFill>
              </a:rPr>
              <a:t>Frode Numan</a:t>
            </a:r>
            <a:r>
              <a:rPr lang="nl-NL" sz="1900" dirty="0">
                <a:solidFill>
                  <a:schemeClr val="tx1"/>
                </a:solidFill>
              </a:rPr>
              <a:t>	</a:t>
            </a:r>
            <a:r>
              <a:rPr lang="nl-NL" sz="1900" dirty="0">
                <a:solidFill>
                  <a:schemeClr val="tx1">
                    <a:lumMod val="95000"/>
                    <a:lumOff val="5000"/>
                  </a:schemeClr>
                </a:solidFill>
              </a:rPr>
              <a:t>		</a:t>
            </a:r>
            <a:r>
              <a:rPr lang="nl-NL" sz="1900" dirty="0" smtClean="0">
                <a:solidFill>
                  <a:schemeClr val="tx1">
                    <a:lumMod val="95000"/>
                    <a:lumOff val="5000"/>
                  </a:schemeClr>
                </a:solidFill>
              </a:rPr>
              <a:t>              	</a:t>
            </a:r>
            <a:r>
              <a:rPr lang="nl-NL" sz="1900" dirty="0">
                <a:solidFill>
                  <a:schemeClr val="tx1">
                    <a:lumMod val="95000"/>
                    <a:lumOff val="5000"/>
                  </a:schemeClr>
                </a:solidFill>
              </a:rPr>
              <a:t>	         Sofie Faes</a:t>
            </a:r>
          </a:p>
          <a:p>
            <a:pPr marL="0" indent="0">
              <a:buNone/>
            </a:pPr>
            <a:r>
              <a:rPr lang="nl-NL" sz="1350" dirty="0">
                <a:solidFill>
                  <a:schemeClr val="tx1">
                    <a:lumMod val="95000"/>
                    <a:lumOff val="5000"/>
                  </a:schemeClr>
                </a:solidFill>
              </a:rPr>
              <a:t>								</a:t>
            </a:r>
            <a:r>
              <a:rPr lang="nl-NL" sz="1350" dirty="0"/>
              <a:t>			</a:t>
            </a: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906" y="2538487"/>
            <a:ext cx="2271038" cy="3028050"/>
          </a:xfrm>
          <a:prstGeom prst="rect">
            <a:avLst/>
          </a:prstGeom>
        </p:spPr>
      </p:pic>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spTree>
    <p:extLst>
      <p:ext uri="{BB962C8B-B14F-4D97-AF65-F5344CB8AC3E}">
        <p14:creationId xmlns:p14="http://schemas.microsoft.com/office/powerpoint/2010/main" val="280166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A7AFB-C713-4F2B-B42F-F12F4C683945}"/>
              </a:ext>
            </a:extLst>
          </p:cNvPr>
          <p:cNvSpPr>
            <a:spLocks noGrp="1"/>
          </p:cNvSpPr>
          <p:nvPr>
            <p:ph type="title"/>
          </p:nvPr>
        </p:nvSpPr>
        <p:spPr/>
        <p:txBody>
          <a:bodyPr/>
          <a:lstStyle/>
          <a:p>
            <a:r>
              <a:rPr lang="nl-NL" dirty="0"/>
              <a:t>Zelf aan de slag!</a:t>
            </a:r>
          </a:p>
        </p:txBody>
      </p:sp>
      <p:sp>
        <p:nvSpPr>
          <p:cNvPr id="3" name="Tijdelijke aanduiding voor inhoud 2">
            <a:extLst>
              <a:ext uri="{FF2B5EF4-FFF2-40B4-BE49-F238E27FC236}">
                <a16:creationId xmlns:a16="http://schemas.microsoft.com/office/drawing/2014/main"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spTree>
    <p:extLst>
      <p:ext uri="{BB962C8B-B14F-4D97-AF65-F5344CB8AC3E}">
        <p14:creationId xmlns:p14="http://schemas.microsoft.com/office/powerpoint/2010/main" val="354775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68849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4A329-7EC0-46E6-9D04-73EE9BF41DA4}"/>
              </a:ext>
            </a:extLst>
          </p:cNvPr>
          <p:cNvSpPr>
            <a:spLocks noGrp="1"/>
          </p:cNvSpPr>
          <p:nvPr>
            <p:ph type="title"/>
          </p:nvPr>
        </p:nvSpPr>
        <p:spPr/>
        <p:txBody>
          <a:bodyPr/>
          <a:lstStyle/>
          <a:p>
            <a:r>
              <a:rPr lang="nl-NL" dirty="0"/>
              <a:t>Diagnostische vragen project</a:t>
            </a:r>
          </a:p>
        </p:txBody>
      </p:sp>
      <p:sp>
        <p:nvSpPr>
          <p:cNvPr id="3" name="Tijdelijke aanduiding voor inhoud 2">
            <a:extLst>
              <a:ext uri="{FF2B5EF4-FFF2-40B4-BE49-F238E27FC236}">
                <a16:creationId xmlns:a16="http://schemas.microsoft.com/office/drawing/2014/main" id="{4C367663-CF80-47D0-96E6-1F1000FED6F0}"/>
              </a:ext>
            </a:extLst>
          </p:cNvPr>
          <p:cNvSpPr>
            <a:spLocks noGrp="1"/>
          </p:cNvSpPr>
          <p:nvPr>
            <p:ph idx="1"/>
          </p:nvPr>
        </p:nvSpPr>
        <p:spPr>
          <a:xfrm>
            <a:off x="1259632" y="1700808"/>
            <a:ext cx="5695870" cy="3687465"/>
          </a:xfrm>
        </p:spPr>
        <p:txBody>
          <a:bodyPr/>
          <a:lstStyle/>
          <a:p>
            <a:r>
              <a:rPr lang="nl-NL" dirty="0"/>
              <a:t>Beschikbaar maken van kennis rondom veel voorkomende misvattingen</a:t>
            </a:r>
          </a:p>
          <a:p>
            <a:r>
              <a:rPr lang="nl-NL" dirty="0"/>
              <a:t>Diagnostische vragen van hoge kwaliteit ontwikkelen</a:t>
            </a:r>
          </a:p>
          <a:p>
            <a:r>
              <a:rPr lang="nl-NL" dirty="0"/>
              <a:t>Onderzoek naar veelvoorkomende misvattingen</a:t>
            </a:r>
          </a:p>
        </p:txBody>
      </p:sp>
      <p:pic>
        <p:nvPicPr>
          <p:cNvPr id="4"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673" y="4401673"/>
            <a:ext cx="3682467" cy="2456327"/>
          </a:xfrm>
          <a:prstGeom prst="rect">
            <a:avLst/>
          </a:prstGeom>
        </p:spPr>
      </p:pic>
      <p:pic>
        <p:nvPicPr>
          <p:cNvPr id="6" name="Afbeelding 5"/>
          <p:cNvPicPr>
            <a:picLocks noChangeAspect="1"/>
          </p:cNvPicPr>
          <p:nvPr/>
        </p:nvPicPr>
        <p:blipFill>
          <a:blip r:embed="rId4"/>
          <a:stretch>
            <a:fillRect/>
          </a:stretch>
        </p:blipFill>
        <p:spPr>
          <a:xfrm>
            <a:off x="2411760" y="383417"/>
            <a:ext cx="1985003" cy="604768"/>
          </a:xfrm>
          <a:prstGeom prst="rect">
            <a:avLst/>
          </a:prstGeom>
        </p:spPr>
      </p:pic>
      <p:pic>
        <p:nvPicPr>
          <p:cNvPr id="7" name="Afbeelding 6"/>
          <p:cNvPicPr>
            <a:picLocks noChangeAspect="1"/>
          </p:cNvPicPr>
          <p:nvPr/>
        </p:nvPicPr>
        <p:blipFill>
          <a:blip r:embed="rId5"/>
          <a:stretch>
            <a:fillRect/>
          </a:stretch>
        </p:blipFill>
        <p:spPr>
          <a:xfrm>
            <a:off x="4870251" y="394890"/>
            <a:ext cx="2595023" cy="633071"/>
          </a:xfrm>
          <a:prstGeom prst="rect">
            <a:avLst/>
          </a:prstGeom>
        </p:spPr>
      </p:pic>
      <p:sp>
        <p:nvSpPr>
          <p:cNvPr id="8" name="Rechthoek 7"/>
          <p:cNvSpPr/>
          <p:nvPr/>
        </p:nvSpPr>
        <p:spPr>
          <a:xfrm>
            <a:off x="1259632" y="5312812"/>
            <a:ext cx="4572000" cy="646331"/>
          </a:xfrm>
          <a:prstGeom prst="rect">
            <a:avLst/>
          </a:prstGeom>
        </p:spPr>
        <p:txBody>
          <a:bodyPr>
            <a:spAutoFit/>
          </a:bodyPr>
          <a:lstStyle/>
          <a:p>
            <a:r>
              <a:rPr lang="nl-NL" dirty="0">
                <a:hlinkClick r:id="rId6"/>
              </a:rPr>
              <a:t>https://www.nvon.nl/diagnostischevragen</a:t>
            </a:r>
            <a:endParaRPr lang="nl-NL" dirty="0"/>
          </a:p>
          <a:p>
            <a:r>
              <a:rPr lang="nl-NL" dirty="0"/>
              <a:t>Contact: diagnostischevragen@nvon.nl</a:t>
            </a:r>
          </a:p>
        </p:txBody>
      </p:sp>
    </p:spTree>
    <p:extLst>
      <p:ext uri="{BB962C8B-B14F-4D97-AF65-F5344CB8AC3E}">
        <p14:creationId xmlns:p14="http://schemas.microsoft.com/office/powerpoint/2010/main" val="64131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Feedback en afsluiting</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r>
              <a:rPr lang="nl-NL" b="1" dirty="0"/>
              <a:t>Feedback workshop</a:t>
            </a:r>
          </a:p>
          <a:p>
            <a:r>
              <a:rPr lang="nl-NL" dirty="0"/>
              <a:t>Tops en tips voor Frode en Sofie</a:t>
            </a:r>
          </a:p>
          <a:p>
            <a:pPr marL="0" indent="0">
              <a:buNone/>
            </a:pPr>
            <a:endParaRPr lang="nl-NL" dirty="0"/>
          </a:p>
          <a:p>
            <a:pPr marL="0" indent="0">
              <a:buNone/>
            </a:pPr>
            <a:r>
              <a:rPr lang="nl-NL" dirty="0"/>
              <a:t>Lever je vraag in</a:t>
            </a:r>
          </a:p>
        </p:txBody>
      </p:sp>
      <p:pic>
        <p:nvPicPr>
          <p:cNvPr id="4" name="Picture 2" descr="https://www.antagonist.nl/blog/wp-content/uploads/2015/04/feedback_mat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165375"/>
            <a:ext cx="2239170"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p:cNvSpPr txBox="1">
            <a:spLocks/>
          </p:cNvSpPr>
          <p:nvPr/>
        </p:nvSpPr>
        <p:spPr>
          <a:xfrm>
            <a:off x="5026374" y="5472878"/>
            <a:ext cx="4012503" cy="1210073"/>
          </a:xfrm>
          <a:prstGeom prst="rect">
            <a:avLst/>
          </a:prstGeom>
        </p:spPr>
        <p:txBody>
          <a:bodyPr vert="horz" lIns="91440" tIns="45720" rIns="91440" bIns="45720" rtlCol="0" anchor="b">
            <a:normAutofit fontScale="70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dirty="0">
                <a:solidFill>
                  <a:schemeClr val="tx1"/>
                </a:solidFill>
              </a:rPr>
              <a:t>e-mail</a:t>
            </a:r>
            <a:r>
              <a:rPr lang="nl-NL" dirty="0"/>
              <a:t>: </a:t>
            </a:r>
            <a:r>
              <a:rPr lang="nl-NL" dirty="0">
                <a:hlinkClick r:id="rId4"/>
              </a:rPr>
              <a:t>s.faes@heerbeeck.nl</a:t>
            </a:r>
            <a:endParaRPr lang="nl-NL" dirty="0"/>
          </a:p>
          <a:p>
            <a:r>
              <a:rPr lang="nl-NL" dirty="0">
                <a:solidFill>
                  <a:schemeClr val="tx1"/>
                </a:solidFill>
              </a:rPr>
              <a:t>LinkedIn: </a:t>
            </a:r>
            <a:r>
              <a:rPr lang="nl-NL" dirty="0">
                <a:hlinkClick r:id="rId5"/>
              </a:rPr>
              <a:t>https://nl.linkedin.com/in/sofie-faes-52426551</a:t>
            </a:r>
            <a:r>
              <a:rPr lang="nl-NL" dirty="0"/>
              <a:t> </a:t>
            </a:r>
          </a:p>
        </p:txBody>
      </p:sp>
      <p:sp>
        <p:nvSpPr>
          <p:cNvPr id="6" name="Tijdelijke aanduiding voor inhoud 2"/>
          <p:cNvSpPr txBox="1">
            <a:spLocks/>
          </p:cNvSpPr>
          <p:nvPr/>
        </p:nvSpPr>
        <p:spPr>
          <a:xfrm>
            <a:off x="1587220" y="5239958"/>
            <a:ext cx="3200804" cy="130973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2000" dirty="0">
                <a:solidFill>
                  <a:schemeClr val="tx1"/>
                </a:solidFill>
              </a:rPr>
              <a:t>e-mail: </a:t>
            </a:r>
            <a:r>
              <a:rPr lang="nl-NL" sz="2000" dirty="0" smtClean="0">
                <a:solidFill>
                  <a:schemeClr val="tx1"/>
                </a:solidFill>
              </a:rPr>
              <a:t>num@regiuscollege.nl</a:t>
            </a:r>
            <a:endParaRPr lang="nl-NL" sz="2000" dirty="0">
              <a:solidFill>
                <a:schemeClr val="tx1"/>
              </a:solidFill>
            </a:endParaRPr>
          </a:p>
          <a:p>
            <a:endParaRPr lang="nl-NL" sz="2000" dirty="0">
              <a:solidFill>
                <a:schemeClr val="tx1"/>
              </a:solidFill>
            </a:endParaRPr>
          </a:p>
        </p:txBody>
      </p:sp>
    </p:spTree>
    <p:extLst>
      <p:ext uri="{BB962C8B-B14F-4D97-AF65-F5344CB8AC3E}">
        <p14:creationId xmlns:p14="http://schemas.microsoft.com/office/powerpoint/2010/main" val="29907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716377"/>
            <a:ext cx="2289689" cy="333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716377"/>
            <a:ext cx="2285196" cy="3336052"/>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41" y="685815"/>
            <a:ext cx="7851247" cy="1752599"/>
          </a:xfrm>
        </p:spPr>
        <p:txBody>
          <a:bodyPr>
            <a:normAutofit/>
          </a:bodyPr>
          <a:lstStyle/>
          <a:p>
            <a:r>
              <a:rPr lang="nl-NL" dirty="0"/>
              <a:t>Formatief handelen = werkwijze</a:t>
            </a:r>
            <a:br>
              <a:rPr lang="nl-NL" dirty="0"/>
            </a:br>
            <a:r>
              <a:rPr lang="nl-NL" dirty="0"/>
              <a:t>Integratie van 3 strategieën in je les</a:t>
            </a:r>
            <a:endParaRPr lang="en-GB" dirty="0"/>
          </a:p>
        </p:txBody>
      </p:sp>
      <p:sp>
        <p:nvSpPr>
          <p:cNvPr id="3" name="Tijdelijke aanduiding voor inhoud 2"/>
          <p:cNvSpPr>
            <a:spLocks noGrp="1"/>
          </p:cNvSpPr>
          <p:nvPr>
            <p:ph idx="1"/>
          </p:nvPr>
        </p:nvSpPr>
        <p:spPr>
          <a:xfrm>
            <a:off x="1113240" y="2420888"/>
            <a:ext cx="7514035" cy="3370327"/>
          </a:xfrm>
        </p:spPr>
        <p:txBody>
          <a:bodyPr anchor="t"/>
          <a:lstStyle/>
          <a:p>
            <a:pPr marL="457200" indent="-457200">
              <a:buFont typeface="+mj-lt"/>
              <a:buAutoNum type="arabicPeriod"/>
            </a:pPr>
            <a:r>
              <a:rPr lang="nl-NL" dirty="0"/>
              <a:t>Het opstellen, verduidelijken en communiceren van </a:t>
            </a:r>
            <a:r>
              <a:rPr lang="nl-NL" dirty="0">
                <a:solidFill>
                  <a:schemeClr val="accent1"/>
                </a:solidFill>
              </a:rPr>
              <a:t>leerdoelen </a:t>
            </a:r>
          </a:p>
          <a:p>
            <a:pPr marL="457200" indent="-457200">
              <a:buFont typeface="+mj-lt"/>
              <a:buAutoNum type="arabicPeriod"/>
            </a:pPr>
            <a:r>
              <a:rPr lang="nl-NL" dirty="0"/>
              <a:t>Informatie verkrijgen over het niveau van de leerling door het </a:t>
            </a:r>
            <a:r>
              <a:rPr lang="nl-NL" dirty="0">
                <a:solidFill>
                  <a:schemeClr val="accent1"/>
                </a:solidFill>
              </a:rPr>
              <a:t>leren zichtbaar </a:t>
            </a:r>
            <a:r>
              <a:rPr lang="nl-NL" dirty="0"/>
              <a:t>te maken</a:t>
            </a:r>
          </a:p>
          <a:p>
            <a:pPr marL="457200" indent="-457200">
              <a:buFont typeface="+mj-lt"/>
              <a:buAutoNum type="arabicPeriod"/>
            </a:pPr>
            <a:r>
              <a:rPr lang="nl-NL" dirty="0">
                <a:solidFill>
                  <a:schemeClr val="accent1"/>
                </a:solidFill>
              </a:rPr>
              <a:t>Activiteit</a:t>
            </a:r>
            <a:r>
              <a:rPr lang="nl-NL" dirty="0"/>
              <a:t> die helpt bij het leerdoel te komen</a:t>
            </a:r>
          </a:p>
          <a:p>
            <a:pPr marL="457200" indent="-457200">
              <a:buFont typeface="+mj-lt"/>
              <a:buAutoNum type="arabicPeriod"/>
            </a:pPr>
            <a:endParaRPr lang="en-GB" dirty="0"/>
          </a:p>
        </p:txBody>
      </p:sp>
    </p:spTree>
    <p:extLst>
      <p:ext uri="{BB962C8B-B14F-4D97-AF65-F5344CB8AC3E}">
        <p14:creationId xmlns:p14="http://schemas.microsoft.com/office/powerpoint/2010/main" val="79067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Formatief handelen</a:t>
            </a:r>
            <a:endParaRPr lang="en-GB" dirty="0"/>
          </a:p>
        </p:txBody>
      </p:sp>
      <p:sp>
        <p:nvSpPr>
          <p:cNvPr id="3" name="Tijdelijke aanduiding voor inhoud 2"/>
          <p:cNvSpPr>
            <a:spLocks noGrp="1"/>
          </p:cNvSpPr>
          <p:nvPr>
            <p:ph idx="1"/>
          </p:nvPr>
        </p:nvSpPr>
        <p:spPr>
          <a:xfrm>
            <a:off x="1113240" y="1916833"/>
            <a:ext cx="7514035" cy="3312368"/>
          </a:xfrm>
        </p:spPr>
        <p:txBody>
          <a:bodyPr>
            <a:normAutofit/>
          </a:bodyPr>
          <a:lstStyle/>
          <a:p>
            <a:r>
              <a:rPr lang="nl-NL" dirty="0"/>
              <a:t>Bevat technieken die leraren al lang gebruiken.            </a:t>
            </a:r>
          </a:p>
          <a:p>
            <a:r>
              <a:rPr lang="nl-NL" dirty="0"/>
              <a:t>Het is toepasbaar in elke les.</a:t>
            </a:r>
          </a:p>
          <a:p>
            <a:r>
              <a:rPr lang="nl-NL" dirty="0"/>
              <a:t>Wat heeft het mij opgeleverd?</a:t>
            </a:r>
          </a:p>
          <a:p>
            <a:pPr lvl="1"/>
            <a:r>
              <a:rPr lang="nl-NL" dirty="0"/>
              <a:t>Beter aansluiten op waar de leerling is i.p.v. waar het boek is</a:t>
            </a:r>
          </a:p>
          <a:p>
            <a:pPr lvl="1"/>
            <a:endParaRPr lang="nl-NL" dirty="0"/>
          </a:p>
        </p:txBody>
      </p:sp>
      <p:pic>
        <p:nvPicPr>
          <p:cNvPr id="5" name="Afbeelding 4"/>
          <p:cNvPicPr>
            <a:picLocks noChangeAspect="1"/>
          </p:cNvPicPr>
          <p:nvPr/>
        </p:nvPicPr>
        <p:blipFill>
          <a:blip r:embed="rId3"/>
          <a:stretch>
            <a:fillRect/>
          </a:stretch>
        </p:blipFill>
        <p:spPr>
          <a:xfrm>
            <a:off x="7236296" y="4754602"/>
            <a:ext cx="1772015" cy="2073225"/>
          </a:xfrm>
          <a:prstGeom prst="rect">
            <a:avLst/>
          </a:prstGeom>
        </p:spPr>
      </p:pic>
    </p:spTree>
    <p:extLst>
      <p:ext uri="{BB962C8B-B14F-4D97-AF65-F5344CB8AC3E}">
        <p14:creationId xmlns:p14="http://schemas.microsoft.com/office/powerpoint/2010/main" val="344992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id="{5BB95F44-6765-63F0-54E8-7162C90CE51E}"/>
              </a:ext>
            </a:extLst>
          </p:cNvPr>
          <p:cNvSpPr/>
          <p:nvPr/>
        </p:nvSpPr>
        <p:spPr>
          <a:xfrm>
            <a:off x="1038967" y="128768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37437371-C39D-E917-92B0-D2511AA28746}"/>
              </a:ext>
            </a:extLst>
          </p:cNvPr>
          <p:cNvSpPr/>
          <p:nvPr/>
        </p:nvSpPr>
        <p:spPr>
          <a:xfrm>
            <a:off x="6240365" y="1321630"/>
            <a:ext cx="2459317" cy="4941297"/>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180693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AC08-86F6-26CB-E047-76D2643B2854}"/>
              </a:ext>
            </a:extLst>
          </p:cNvPr>
          <p:cNvSpPr>
            <a:spLocks noGrp="1"/>
          </p:cNvSpPr>
          <p:nvPr>
            <p:ph type="title"/>
          </p:nvPr>
        </p:nvSpPr>
        <p:spPr>
          <a:xfrm>
            <a:off x="1113241" y="1"/>
            <a:ext cx="7514035" cy="2132855"/>
          </a:xfrm>
        </p:spPr>
        <p:txBody>
          <a:bodyPr/>
          <a:lstStyle/>
          <a:p>
            <a:r>
              <a:rPr lang="nl-NL" dirty="0"/>
              <a:t>Diagnostische vraag</a:t>
            </a:r>
            <a:endParaRPr lang="en-GB" dirty="0"/>
          </a:p>
        </p:txBody>
      </p:sp>
      <p:sp>
        <p:nvSpPr>
          <p:cNvPr id="3" name="Content Placeholder 2">
            <a:extLst>
              <a:ext uri="{FF2B5EF4-FFF2-40B4-BE49-F238E27FC236}">
                <a16:creationId xmlns:a16="http://schemas.microsoft.com/office/drawing/2014/main" id="{0E2AE98C-4A08-CA56-44B2-0A21F6FCAB7F}"/>
              </a:ext>
            </a:extLst>
          </p:cNvPr>
          <p:cNvSpPr>
            <a:spLocks noGrp="1"/>
          </p:cNvSpPr>
          <p:nvPr>
            <p:ph idx="1"/>
          </p:nvPr>
        </p:nvSpPr>
        <p:spPr>
          <a:xfrm>
            <a:off x="1306436" y="332657"/>
            <a:ext cx="7514036" cy="3672408"/>
          </a:xfrm>
        </p:spPr>
        <p:txBody>
          <a:bodyPr/>
          <a:lstStyle/>
          <a:p>
            <a:pPr marL="0" indent="0">
              <a:buNone/>
            </a:pPr>
            <a:r>
              <a:rPr lang="nl-NL" dirty="0"/>
              <a:t>Handige tool om snel formatief te handelen binnen je les</a:t>
            </a:r>
          </a:p>
          <a:p>
            <a:pPr marL="0" indent="0">
              <a:buNone/>
            </a:pPr>
            <a:r>
              <a:rPr lang="nl-NL" dirty="0"/>
              <a:t>Geïnformeerd besluiten: Wat gaan we </a:t>
            </a:r>
            <a:r>
              <a:rPr lang="nl-NL" b="1" dirty="0"/>
              <a:t>nu</a:t>
            </a:r>
            <a:r>
              <a:rPr lang="nl-NL" dirty="0"/>
              <a:t> doen?</a:t>
            </a:r>
            <a:endParaRPr lang="en-GB" dirty="0"/>
          </a:p>
        </p:txBody>
      </p:sp>
      <p:pic>
        <p:nvPicPr>
          <p:cNvPr id="4" name="Afbeelding 3"/>
          <p:cNvPicPr>
            <a:picLocks noChangeAspect="1"/>
          </p:cNvPicPr>
          <p:nvPr/>
        </p:nvPicPr>
        <p:blipFill rotWithShape="1">
          <a:blip r:embed="rId3"/>
          <a:srcRect b="819"/>
          <a:stretch/>
        </p:blipFill>
        <p:spPr>
          <a:xfrm>
            <a:off x="2656266" y="3068960"/>
            <a:ext cx="4427984" cy="3233517"/>
          </a:xfrm>
          <a:prstGeom prst="rect">
            <a:avLst/>
          </a:prstGeom>
        </p:spPr>
      </p:pic>
    </p:spTree>
    <p:extLst>
      <p:ext uri="{BB962C8B-B14F-4D97-AF65-F5344CB8AC3E}">
        <p14:creationId xmlns:p14="http://schemas.microsoft.com/office/powerpoint/2010/main" val="147510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Ervaar het zelf</a:t>
            </a:r>
          </a:p>
        </p:txBody>
      </p:sp>
      <p:sp>
        <p:nvSpPr>
          <p:cNvPr id="3" name="Tijdelijke aanduiding voor inhoud 2"/>
          <p:cNvSpPr>
            <a:spLocks noGrp="1"/>
          </p:cNvSpPr>
          <p:nvPr>
            <p:ph idx="1"/>
          </p:nvPr>
        </p:nvSpPr>
        <p:spPr/>
        <p:txBody>
          <a:bodyPr/>
          <a:lstStyle/>
          <a:p>
            <a:pPr marL="0" indent="0">
              <a:buNone/>
            </a:pPr>
            <a:endParaRPr lang="nl-NL" sz="1600" dirty="0"/>
          </a:p>
        </p:txBody>
      </p:sp>
      <p:pic>
        <p:nvPicPr>
          <p:cNvPr id="4" name="Picture 4">
            <a:extLst>
              <a:ext uri="{FF2B5EF4-FFF2-40B4-BE49-F238E27FC236}">
                <a16:creationId xmlns:a16="http://schemas.microsoft.com/office/drawing/2014/main" id="{8EB09C87-0035-1B79-58CC-7A1987DDA1B5}"/>
              </a:ext>
            </a:extLst>
          </p:cNvPr>
          <p:cNvPicPr>
            <a:picLocks noChangeAspect="1"/>
          </p:cNvPicPr>
          <p:nvPr/>
        </p:nvPicPr>
        <p:blipFill>
          <a:blip r:embed="rId3"/>
          <a:stretch>
            <a:fillRect/>
          </a:stretch>
        </p:blipFill>
        <p:spPr>
          <a:xfrm>
            <a:off x="1691680" y="2276872"/>
            <a:ext cx="6577043" cy="4021447"/>
          </a:xfrm>
          <a:prstGeom prst="rect">
            <a:avLst/>
          </a:prstGeom>
        </p:spPr>
      </p:pic>
    </p:spTree>
    <p:extLst>
      <p:ext uri="{BB962C8B-B14F-4D97-AF65-F5344CB8AC3E}">
        <p14:creationId xmlns:p14="http://schemas.microsoft.com/office/powerpoint/2010/main" val="2727330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1178</Words>
  <Application>Microsoft Office PowerPoint</Application>
  <PresentationFormat>Diavoorstelling (4:3)</PresentationFormat>
  <Paragraphs>158</Paragraphs>
  <Slides>25</Slides>
  <Notes>22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25</vt:i4>
      </vt:variant>
    </vt:vector>
  </HeadingPairs>
  <TitlesOfParts>
    <vt:vector size="33" baseType="lpstr">
      <vt:lpstr>Arial</vt:lpstr>
      <vt:lpstr>Calibri</vt:lpstr>
      <vt:lpstr>Corbel</vt:lpstr>
      <vt:lpstr>Source Sans Pro</vt:lpstr>
      <vt:lpstr>Wingdings 3</vt:lpstr>
      <vt:lpstr>Parallax</vt:lpstr>
      <vt:lpstr>2_Parallax</vt:lpstr>
      <vt:lpstr>4_Parallax</vt:lpstr>
      <vt:lpstr>Snel formatief handelen  met diagnostische vragen</vt:lpstr>
      <vt:lpstr>Even voorstellen</vt:lpstr>
      <vt:lpstr>PowerPoint-presentatie</vt:lpstr>
      <vt:lpstr>Kennismaken Staan = eens              zitten = oneens</vt:lpstr>
      <vt:lpstr>Formatief handelen = werkwijze Integratie van 3 strategieën in je les</vt:lpstr>
      <vt:lpstr>Formatief handelen</vt:lpstr>
      <vt:lpstr>PowerPoint-presentatie</vt:lpstr>
      <vt:lpstr>Diagnostische vraag</vt:lpstr>
      <vt:lpstr>Ervaar het zelf</vt:lpstr>
      <vt:lpstr>Je zit na te kijken en …</vt:lpstr>
      <vt:lpstr>Leren is een grillig proces</vt:lpstr>
      <vt:lpstr>Wat is een misvatting? En waarom zijn ze zo hardnekkig</vt:lpstr>
      <vt:lpstr>Bij welke groep van de gewervelden hoort dit dier?</vt:lpstr>
      <vt:lpstr>Leerling dénkt dat hij het al weet en gaat niet zelf op zoek naar het goede antwoord</vt:lpstr>
      <vt:lpstr>Focus!</vt:lpstr>
      <vt:lpstr>Je zet een diagnostische vraag formatief in wanneer</vt:lpstr>
      <vt:lpstr>Je zet een diagnostische vraag formatief in wanneer</vt:lpstr>
      <vt:lpstr>5 gouden regels volgens Barton</vt:lpstr>
      <vt:lpstr>Voorbeelden biologie</vt:lpstr>
      <vt:lpstr>5 gouden regels volgens Barton</vt:lpstr>
      <vt:lpstr>Zelf aan de slag!</vt:lpstr>
      <vt:lpstr>Terugkoppeling</vt:lpstr>
      <vt:lpstr>Diagnostische vragen project</vt:lpstr>
      <vt:lpstr>Feedback en afsluiting</vt:lpstr>
      <vt:lpstr>   Boektips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Docent</cp:lastModifiedBy>
  <cp:revision>154</cp:revision>
  <dcterms:created xsi:type="dcterms:W3CDTF">2017-05-22T12:27:47Z</dcterms:created>
  <dcterms:modified xsi:type="dcterms:W3CDTF">2022-11-11T14:39:37Z</dcterms:modified>
</cp:coreProperties>
</file>