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8" r:id="rId1"/>
  </p:sldMasterIdLst>
  <p:sldIdLst>
    <p:sldId id="262" r:id="rId2"/>
    <p:sldId id="256" r:id="rId3"/>
    <p:sldId id="261" r:id="rId4"/>
    <p:sldId id="268" r:id="rId5"/>
    <p:sldId id="269" r:id="rId6"/>
    <p:sldId id="266" r:id="rId7"/>
    <p:sldId id="271" r:id="rId8"/>
    <p:sldId id="272" r:id="rId9"/>
    <p:sldId id="273" r:id="rId10"/>
    <p:sldId id="267" r:id="rId11"/>
    <p:sldId id="263" r:id="rId12"/>
    <p:sldId id="265" r:id="rId13"/>
    <p:sldId id="264" r:id="rId14"/>
    <p:sldId id="275" r:id="rId15"/>
    <p:sldId id="270" r:id="rId16"/>
    <p:sldId id="259" r:id="rId17"/>
    <p:sldId id="260" r:id="rId18"/>
    <p:sldId id="274" r:id="rId1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0" autoAdjust="0"/>
    <p:restoredTop sz="94660"/>
  </p:normalViewPr>
  <p:slideViewPr>
    <p:cSldViewPr snapToGrid="0">
      <p:cViewPr varScale="1">
        <p:scale>
          <a:sx n="75" d="100"/>
          <a:sy n="75" d="100"/>
        </p:scale>
        <p:origin x="48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1E8A1-6DA8-4496-BCE8-03ED561CC4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65760"/>
            <a:ext cx="10515600" cy="2890202"/>
          </a:xfrm>
        </p:spPr>
        <p:txBody>
          <a:bodyPr anchor="b">
            <a:normAutofit/>
          </a:bodyPr>
          <a:lstStyle>
            <a:lvl1pPr algn="l"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B24CCC-3D44-4BB5-AA35-A21607EF69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506150"/>
            <a:ext cx="10515600" cy="2483488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1F80F6-1855-44E9-BA95-5E00A06E7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D7FFD-570A-4968-B943-AF87BB679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CCE6A8-0665-4714-B241-6AFBA8C6F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541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926EC-DC54-4882-9D58-F201EA25C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804E7C-4CBA-49AF-B24C-1A1FF51C21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D3C727-C0C7-4BBA-9CF5-6C1FAC76B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603986-C5B4-4956-AC6F-4F36186B8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5F941-E847-4C51-97D6-21066B26E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53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0338D2-D9EE-4B67-97C1-08ABD57453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53848" y="365125"/>
            <a:ext cx="3999952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4B1422-6C1E-4422-80E8-34B0092FBF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26546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8B53C-3084-4BC0-A80E-DB41C04C6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76BFDE-DC70-4A6E-90B8-337FC4725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3578F-39AE-4F6F-9614-32EF672E6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306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2A8A8-ECDA-4018-ABB4-CC22892BE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90AE7C-51AF-4F0E-B5A3-8C7E1026C2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F28C09-A717-49AB-B60E-433BC4692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11A47A-6E5A-4754-8B43-9CE556160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A1EB-7AC7-4F86-90C0-AA980D887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977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95957-C46F-4F17-BC8C-6507E676E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65760"/>
            <a:ext cx="10515600" cy="382786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D9661B-6633-4C8B-8B9C-E514DF851D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443817"/>
            <a:ext cx="10515600" cy="16458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6274BF-C1CD-4709-B0A0-E9407DBEA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9ADB94-0A5B-4B56-B0B1-1FF5580A4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CA668A-35AE-4CDF-AC4C-2BEEA9EE8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343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7F1FD-0E96-4963-9F09-92861572B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9E5F0-B650-4AFF-B90E-23B378684D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40876"/>
            <a:ext cx="5181600" cy="42360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D1747B-302D-476E-8F4F-E4B114C66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40876"/>
            <a:ext cx="5181600" cy="42360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40577D-22F7-4958-BB3D-6C9265EA1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EC5B46-A8FB-4683-9618-3F6E07383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7887BD-93E9-4181-9D7F-940C3E173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318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63D79-FA27-4567-9032-AF722733E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77C1BF-703F-4992-BB0C-EB1E579C74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51823"/>
            <a:ext cx="5157787" cy="823912"/>
          </a:xfrm>
        </p:spPr>
        <p:txBody>
          <a:bodyPr anchor="b"/>
          <a:lstStyle>
            <a:lvl1pPr marL="0" indent="0">
              <a:buNone/>
              <a:defRPr lang="en-US" sz="2400" b="0" i="1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B2FCE1-6DC0-43B5-8016-89FD4AF5A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54741"/>
            <a:ext cx="5157787" cy="32349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2FED7A-67D0-43CC-889A-25F8849647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51823"/>
            <a:ext cx="5183188" cy="823912"/>
          </a:xfrm>
        </p:spPr>
        <p:txBody>
          <a:bodyPr anchor="b"/>
          <a:lstStyle>
            <a:lvl1pPr marL="0" indent="0">
              <a:buNone/>
              <a:defRPr lang="en-US" sz="2400" b="0" i="1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31C176-48F2-44EC-B3A2-A144403D57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54741"/>
            <a:ext cx="5183188" cy="32349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9187B8-AC48-4FE7-8658-8A31E3731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CAB465-E22E-45DC-89C9-406121BCE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F9D1CF-F964-4405-8677-5F9E2A028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763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A3453-DD0F-41C0-8F4A-5DC343F5E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4E6313-506F-4456-B3D9-D9655538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F26068-7707-41EC-93EF-A24CAF8FF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9C8A3C-8C01-4039-B47B-57D849758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465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892633-8C77-419D-B24D-2B3D44DBA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149D59-0A88-4A14-A740-4CCD9B526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A3DEF9-802F-444E-92D2-397862EEA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799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23C20-3881-4F15-94F7-9D7B9F9E3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343400" cy="2971800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dirty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8F40F-6C2A-48EC-8F16-DA179A1DA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4638" y="457201"/>
            <a:ext cx="5800749" cy="540385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736B7E-D33D-48C7-97AC-5C0D9874FE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657600"/>
            <a:ext cx="4343400" cy="2211387"/>
          </a:xfrm>
        </p:spPr>
        <p:txBody>
          <a:bodyPr>
            <a:normAutofit/>
          </a:bodyPr>
          <a:lstStyle>
            <a:lvl1pPr marL="0" indent="0">
              <a:buNone/>
              <a:defRPr lang="en-US" sz="2400" i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149BC5-FF58-463A-B4FA-F0F912F12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7072D7-4A2A-407F-A084-6AE8DD001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D4C41C-C368-475C-BDC1-DC5B29C78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326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F67B0-865B-44ED-9DFE-36C73B0C8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343400" cy="2971800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dirty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3C5CF7-138A-437C-9E0A-FF41799703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61462" y="457201"/>
            <a:ext cx="5793925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117822-7770-4117-96A2-8D2FF0A010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664424"/>
            <a:ext cx="4343400" cy="2204564"/>
          </a:xfrm>
        </p:spPr>
        <p:txBody>
          <a:bodyPr>
            <a:normAutofit/>
          </a:bodyPr>
          <a:lstStyle>
            <a:lvl1pPr marL="0" indent="0">
              <a:buNone/>
              <a:defRPr lang="en-US" sz="2400" i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295030-39C7-4814-A766-1A3E094E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1F02CD-DC87-47B6-96C4-F6470B1D8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CFF531-02C2-4C1D-A692-704037806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985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6818BD-D734-48A1-8CC0-609D11E55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9D215A-D2A1-4903-A905-F8B06EF41B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40875"/>
            <a:ext cx="10515600" cy="4236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42B88A-7A1D-4AA1-8536-28DC13DBA5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2766A6-3C10-4AB8-86A1-BB1F0CDA7EFE}" type="datetimeFigureOut">
              <a:rPr lang="en-US" smtClean="0"/>
              <a:pPr/>
              <a:t>5/18/2022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FE925-0C4B-4BAE-9799-3A9D46D920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DAD54-E5C5-4D48-8592-BB22F0A851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60201-1C40-4B39-813D-5CD9493BAEED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98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1" r:id="rId6"/>
    <p:sldLayoutId id="2147483777" r:id="rId7"/>
    <p:sldLayoutId id="2147483778" r:id="rId8"/>
    <p:sldLayoutId id="2147483779" r:id="rId9"/>
    <p:sldLayoutId id="2147483780" r:id="rId10"/>
    <p:sldLayoutId id="2147483782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en-US" sz="5400" kern="1200" smtClean="0">
          <a:gradFill>
            <a:gsLst>
              <a:gs pos="100000">
                <a:schemeClr val="tx2"/>
              </a:gs>
              <a:gs pos="0">
                <a:schemeClr val="accent1"/>
              </a:gs>
            </a:gsLst>
            <a:lin ang="0" scaled="1"/>
          </a:gradFill>
          <a:latin typeface="Aharoni" panose="02010803020104030203" pitchFamily="2" charset="-79"/>
          <a:ea typeface="+mn-ea"/>
          <a:cs typeface="Angsana New" panose="02020603050405020304" pitchFamily="18" charset="-34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Vlinders in een weide">
            <a:extLst>
              <a:ext uri="{FF2B5EF4-FFF2-40B4-BE49-F238E27FC236}">
                <a16:creationId xmlns:a16="http://schemas.microsoft.com/office/drawing/2014/main" id="{84988D63-11F2-B1F8-EA53-696FC2BE81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5730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 useBgFill="1">
        <p:nvSpPr>
          <p:cNvPr id="28" name="Frame 27">
            <a:extLst>
              <a:ext uri="{FF2B5EF4-FFF2-40B4-BE49-F238E27FC236}">
                <a16:creationId xmlns:a16="http://schemas.microsoft.com/office/drawing/2014/main" id="{F0DAA14D-15DF-461D-8FFC-3073BD39E1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5048" cy="6858000"/>
          </a:xfrm>
          <a:prstGeom prst="frame">
            <a:avLst>
              <a:gd name="adj1" fmla="val 8848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7C862A0-F758-EF38-2717-8A00670815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2045" y="1026620"/>
            <a:ext cx="10789955" cy="1167841"/>
          </a:xfrm>
        </p:spPr>
        <p:txBody>
          <a:bodyPr anchor="ctr">
            <a:normAutofit/>
          </a:bodyPr>
          <a:lstStyle/>
          <a:p>
            <a: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“Niet alles wat klein is prikt!”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4346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973C7DAB-F03A-647F-F17A-7A6100E4B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2" y="357285"/>
            <a:ext cx="3683111" cy="216507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12839B5-6527-4FE1-B5CA-71D5FFC47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752928"/>
            <a:ext cx="7566298" cy="75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89B37F3-721E-4809-A50E-9EE306404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6483" y="0"/>
            <a:ext cx="73152" cy="2788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6A8913C-F009-8747-F007-368C56304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228" y="313080"/>
            <a:ext cx="2262279" cy="2262279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08D8F16-FD3C-CE9C-261C-F7BA7EBCA5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906" y="3089731"/>
            <a:ext cx="2414016" cy="3218688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F32C1A4-2AC7-48CB-9AB7-B80470C0F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3627" y="2779776"/>
            <a:ext cx="73152" cy="40782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FBE05FD-C257-5105-8C74-E9E2B48249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2436" y="3006495"/>
            <a:ext cx="3385160" cy="338516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BE12D8E2-6088-4997-A8C6-1794DA9E1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813" y="0"/>
            <a:ext cx="731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DCB691F-A3F3-A352-A7C1-C2C8234A8F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0556" y="321735"/>
            <a:ext cx="3312786" cy="3312786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FAF10F47-1605-47C5-AE58-9062909AD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299" y="3862989"/>
            <a:ext cx="4625702" cy="731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B28D018-0772-18F2-8D77-FE6125324B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2844" y="4172622"/>
            <a:ext cx="2227687" cy="222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683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80A81422-99C2-AC65-4634-5F690969C7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517" r="1" b="20528"/>
          <a:stretch/>
        </p:blipFill>
        <p:spPr>
          <a:xfrm>
            <a:off x="4166505" y="-13723"/>
            <a:ext cx="8025495" cy="306704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EA2732E-91FA-09D2-1169-3B0322ED35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811" r="-2" b="19995"/>
          <a:stretch/>
        </p:blipFill>
        <p:spPr>
          <a:xfrm>
            <a:off x="20" y="3790950"/>
            <a:ext cx="8305780" cy="3067051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A518CE4-E4D4-4D8A-980F-6D692AC96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472"/>
            <a:ext cx="5155454" cy="4845530"/>
          </a:xfrm>
          <a:custGeom>
            <a:avLst/>
            <a:gdLst>
              <a:gd name="connsiteX0" fmla="*/ 0 w 5155454"/>
              <a:gd name="connsiteY0" fmla="*/ 0 h 4845530"/>
              <a:gd name="connsiteX1" fmla="*/ 4766270 w 5155454"/>
              <a:gd name="connsiteY1" fmla="*/ 0 h 4845530"/>
              <a:gd name="connsiteX2" fmla="*/ 4896671 w 5155454"/>
              <a:gd name="connsiteY2" fmla="*/ 270697 h 4845530"/>
              <a:gd name="connsiteX3" fmla="*/ 5155454 w 5155454"/>
              <a:gd name="connsiteY3" fmla="*/ 1552495 h 4845530"/>
              <a:gd name="connsiteX4" fmla="*/ 1862419 w 5155454"/>
              <a:gd name="connsiteY4" fmla="*/ 4845530 h 4845530"/>
              <a:gd name="connsiteX5" fmla="*/ 21252 w 5155454"/>
              <a:gd name="connsiteY5" fmla="*/ 4283132 h 4845530"/>
              <a:gd name="connsiteX6" fmla="*/ 0 w 5155454"/>
              <a:gd name="connsiteY6" fmla="*/ 4267240 h 484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55454" h="4845530">
                <a:moveTo>
                  <a:pt x="0" y="0"/>
                </a:moveTo>
                <a:lnTo>
                  <a:pt x="4766270" y="0"/>
                </a:lnTo>
                <a:lnTo>
                  <a:pt x="4896671" y="270697"/>
                </a:lnTo>
                <a:cubicBezTo>
                  <a:pt x="5063308" y="664671"/>
                  <a:pt x="5155454" y="1097822"/>
                  <a:pt x="5155454" y="1552495"/>
                </a:cubicBezTo>
                <a:cubicBezTo>
                  <a:pt x="5155454" y="3371188"/>
                  <a:pt x="3681112" y="4845530"/>
                  <a:pt x="1862419" y="4845530"/>
                </a:cubicBezTo>
                <a:cubicBezTo>
                  <a:pt x="1180409" y="4845530"/>
                  <a:pt x="546824" y="4638201"/>
                  <a:pt x="21252" y="4283132"/>
                </a:cubicBezTo>
                <a:lnTo>
                  <a:pt x="0" y="42672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B5EBCFB-E9B5-F53E-6209-D7B8416C5A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84" r="17058" b="1"/>
          <a:stretch/>
        </p:blipFill>
        <p:spPr>
          <a:xfrm>
            <a:off x="1" y="1"/>
            <a:ext cx="5017099" cy="4718647"/>
          </a:xfrm>
          <a:custGeom>
            <a:avLst/>
            <a:gdLst/>
            <a:ahLst/>
            <a:cxnLst/>
            <a:rect l="l" t="t" r="r" b="b"/>
            <a:pathLst>
              <a:path w="5017099" h="4718647">
                <a:moveTo>
                  <a:pt x="0" y="0"/>
                </a:moveTo>
                <a:lnTo>
                  <a:pt x="4599738" y="0"/>
                </a:lnTo>
                <a:lnTo>
                  <a:pt x="4636346" y="60259"/>
                </a:lnTo>
                <a:cubicBezTo>
                  <a:pt x="4879170" y="507256"/>
                  <a:pt x="5017099" y="1019504"/>
                  <a:pt x="5017099" y="1563967"/>
                </a:cubicBezTo>
                <a:cubicBezTo>
                  <a:pt x="5017099" y="3306249"/>
                  <a:pt x="3604701" y="4718647"/>
                  <a:pt x="1862419" y="4718647"/>
                </a:cubicBezTo>
                <a:cubicBezTo>
                  <a:pt x="1209063" y="4718647"/>
                  <a:pt x="602098" y="4520029"/>
                  <a:pt x="98607" y="4179877"/>
                </a:cubicBezTo>
                <a:lnTo>
                  <a:pt x="0" y="4106140"/>
                </a:lnTo>
                <a:close/>
              </a:path>
            </a:pathLst>
          </a:cu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82BF3E2-EB0E-40D6-8835-2367A5316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8480" y="1563968"/>
            <a:ext cx="6043520" cy="5294033"/>
          </a:xfrm>
          <a:custGeom>
            <a:avLst/>
            <a:gdLst>
              <a:gd name="connsiteX0" fmla="*/ 3600823 w 6043520"/>
              <a:gd name="connsiteY0" fmla="*/ 0 h 5294033"/>
              <a:gd name="connsiteX1" fmla="*/ 5891281 w 6043520"/>
              <a:gd name="connsiteY1" fmla="*/ 822253 h 5294033"/>
              <a:gd name="connsiteX2" fmla="*/ 6043520 w 6043520"/>
              <a:gd name="connsiteY2" fmla="*/ 960617 h 5294033"/>
              <a:gd name="connsiteX3" fmla="*/ 6043520 w 6043520"/>
              <a:gd name="connsiteY3" fmla="*/ 5294033 h 5294033"/>
              <a:gd name="connsiteX4" fmla="*/ 423445 w 6043520"/>
              <a:gd name="connsiteY4" fmla="*/ 5294033 h 5294033"/>
              <a:gd name="connsiteX5" fmla="*/ 282971 w 6043520"/>
              <a:gd name="connsiteY5" fmla="*/ 5002426 h 5294033"/>
              <a:gd name="connsiteX6" fmla="*/ 0 w 6043520"/>
              <a:gd name="connsiteY6" fmla="*/ 3600823 h 5294033"/>
              <a:gd name="connsiteX7" fmla="*/ 3600823 w 6043520"/>
              <a:gd name="connsiteY7" fmla="*/ 0 h 529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3520" h="5294033">
                <a:moveTo>
                  <a:pt x="3600823" y="0"/>
                </a:moveTo>
                <a:cubicBezTo>
                  <a:pt x="4470871" y="0"/>
                  <a:pt x="5268847" y="308574"/>
                  <a:pt x="5891281" y="822253"/>
                </a:cubicBezTo>
                <a:lnTo>
                  <a:pt x="6043520" y="960617"/>
                </a:lnTo>
                <a:lnTo>
                  <a:pt x="6043520" y="5294033"/>
                </a:lnTo>
                <a:lnTo>
                  <a:pt x="423445" y="5294033"/>
                </a:lnTo>
                <a:lnTo>
                  <a:pt x="282971" y="5002426"/>
                </a:lnTo>
                <a:cubicBezTo>
                  <a:pt x="100759" y="4571630"/>
                  <a:pt x="0" y="4097993"/>
                  <a:pt x="0" y="3600823"/>
                </a:cubicBezTo>
                <a:cubicBezTo>
                  <a:pt x="0" y="1612143"/>
                  <a:pt x="1612143" y="0"/>
                  <a:pt x="360082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1A63FDA-4D89-F9B9-EE96-C724132648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28" r="12886" b="2"/>
          <a:stretch/>
        </p:blipFill>
        <p:spPr>
          <a:xfrm>
            <a:off x="6283728" y="1699214"/>
            <a:ext cx="5908273" cy="5158786"/>
          </a:xfrm>
          <a:custGeom>
            <a:avLst/>
            <a:gdLst/>
            <a:ahLst/>
            <a:cxnLst/>
            <a:rect l="l" t="t" r="r" b="b"/>
            <a:pathLst>
              <a:path w="5908273" h="5158786">
                <a:moveTo>
                  <a:pt x="3465576" y="0"/>
                </a:moveTo>
                <a:cubicBezTo>
                  <a:pt x="4302945" y="0"/>
                  <a:pt x="5070948" y="296984"/>
                  <a:pt x="5670004" y="791369"/>
                </a:cubicBezTo>
                <a:lnTo>
                  <a:pt x="5908273" y="1007923"/>
                </a:lnTo>
                <a:lnTo>
                  <a:pt x="5908273" y="5158786"/>
                </a:lnTo>
                <a:lnTo>
                  <a:pt x="443374" y="5158786"/>
                </a:lnTo>
                <a:lnTo>
                  <a:pt x="418277" y="5117476"/>
                </a:lnTo>
                <a:cubicBezTo>
                  <a:pt x="151523" y="4626427"/>
                  <a:pt x="0" y="4063697"/>
                  <a:pt x="0" y="3465576"/>
                </a:cubicBezTo>
                <a:cubicBezTo>
                  <a:pt x="0" y="1551591"/>
                  <a:pt x="1551591" y="0"/>
                  <a:pt x="3465576" y="0"/>
                </a:cubicBezTo>
                <a:close/>
              </a:path>
            </a:pathLst>
          </a:cu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481E86DD-89E6-42B2-8675-84B7C56BFF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50534" y="1716727"/>
            <a:ext cx="4572000" cy="45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D1D5835-80B0-4E4B-0A90-3BC80185B18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499" r="12503" b="3"/>
          <a:stretch/>
        </p:blipFill>
        <p:spPr>
          <a:xfrm>
            <a:off x="3287694" y="1853886"/>
            <a:ext cx="4297680" cy="4297680"/>
          </a:xfrm>
          <a:custGeom>
            <a:avLst/>
            <a:gdLst/>
            <a:ahLst/>
            <a:cxnLst/>
            <a:rect l="l" t="t" r="r" b="b"/>
            <a:pathLst>
              <a:path w="4297680" h="4297680">
                <a:moveTo>
                  <a:pt x="2148840" y="0"/>
                </a:moveTo>
                <a:cubicBezTo>
                  <a:pt x="3335612" y="0"/>
                  <a:pt x="4297680" y="962068"/>
                  <a:pt x="4297680" y="2148840"/>
                </a:cubicBezTo>
                <a:cubicBezTo>
                  <a:pt x="4297680" y="3335612"/>
                  <a:pt x="3335612" y="4297680"/>
                  <a:pt x="2148840" y="4297680"/>
                </a:cubicBezTo>
                <a:cubicBezTo>
                  <a:pt x="962068" y="4297680"/>
                  <a:pt x="0" y="3335612"/>
                  <a:pt x="0" y="2148840"/>
                </a:cubicBezTo>
                <a:cubicBezTo>
                  <a:pt x="0" y="962068"/>
                  <a:pt x="962068" y="0"/>
                  <a:pt x="2148840" y="0"/>
                </a:cubicBezTo>
                <a:close/>
              </a:path>
            </a:pathLst>
          </a:cu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D6803C6E-CA75-CAB5-AF05-DFD32998D0B4}"/>
              </a:ext>
            </a:extLst>
          </p:cNvPr>
          <p:cNvSpPr/>
          <p:nvPr/>
        </p:nvSpPr>
        <p:spPr>
          <a:xfrm>
            <a:off x="1778936" y="1048549"/>
            <a:ext cx="7746063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9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Op zoek</a:t>
            </a:r>
          </a:p>
          <a:p>
            <a:pPr algn="ctr"/>
            <a:r>
              <a:rPr lang="nl-NL" sz="9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Naar</a:t>
            </a:r>
          </a:p>
          <a:p>
            <a:pPr algn="ctr"/>
            <a:r>
              <a:rPr lang="nl-NL" sz="9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Zoekkaarten</a:t>
            </a:r>
          </a:p>
        </p:txBody>
      </p:sp>
    </p:spTree>
    <p:extLst>
      <p:ext uri="{BB962C8B-B14F-4D97-AF65-F5344CB8AC3E}">
        <p14:creationId xmlns:p14="http://schemas.microsoft.com/office/powerpoint/2010/main" val="613019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9D02DB58-5083-FE57-11EB-EE39B2E4D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460" y="321734"/>
            <a:ext cx="4106247" cy="290517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3327DB39-5281-F350-D38F-9E7E5FE08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00" y="3631096"/>
            <a:ext cx="4562709" cy="322811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B9F3003-6BD4-D37E-2982-6DB7283BBD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6944" y="321734"/>
            <a:ext cx="4248944" cy="606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354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6651B3B-2F8A-4E48-BEA0-5D35421CE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9698CD3-669C-E8B8-72CA-A83ED7DDD5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3154"/>
          <a:stretch/>
        </p:blipFill>
        <p:spPr>
          <a:xfrm>
            <a:off x="2743169" y="321733"/>
            <a:ext cx="4179148" cy="223617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12839B5-6527-4FE1-B5CA-71D5FFC47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752927"/>
            <a:ext cx="7566298" cy="822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B1CF995-7E49-7457-BE19-20E981220D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162" b="2"/>
          <a:stretch/>
        </p:blipFill>
        <p:spPr>
          <a:xfrm>
            <a:off x="2815165" y="3006496"/>
            <a:ext cx="4107153" cy="338515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E12D8E2-6088-4997-A8C6-1794DA9E1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813" y="0"/>
            <a:ext cx="82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C68DA27-74B2-29BB-B6B3-85163478E9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0854" y="321735"/>
            <a:ext cx="3218907" cy="321890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FAF10F47-1605-47C5-AE58-9062909AD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299" y="3862989"/>
            <a:ext cx="4625702" cy="822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BBCA6D3-7B99-1BBE-1D24-E90A1835E1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947" r="-3" b="21325"/>
          <a:stretch/>
        </p:blipFill>
        <p:spPr>
          <a:xfrm>
            <a:off x="7979985" y="4323455"/>
            <a:ext cx="3440383" cy="202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831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E1D846D8-AAA2-FD3E-DA5F-8229DB603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9817" y="302010"/>
            <a:ext cx="6858000" cy="685800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BE253C44-0394-321B-4BFE-6DB844E72F13}"/>
              </a:ext>
            </a:extLst>
          </p:cNvPr>
          <p:cNvSpPr txBox="1"/>
          <p:nvPr/>
        </p:nvSpPr>
        <p:spPr>
          <a:xfrm>
            <a:off x="2481943" y="5554827"/>
            <a:ext cx="816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/>
              <a:t>€2,95</a:t>
            </a:r>
            <a:endParaRPr lang="nl-NL" dirty="0">
              <a:solidFill>
                <a:srgbClr val="00B050"/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157FC1D4-CFCD-1240-4E6A-539A81C0068A}"/>
              </a:ext>
            </a:extLst>
          </p:cNvPr>
          <p:cNvSpPr txBox="1"/>
          <p:nvPr/>
        </p:nvSpPr>
        <p:spPr>
          <a:xfrm>
            <a:off x="67733" y="141906"/>
            <a:ext cx="56557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l-NL" b="1" i="0" dirty="0">
                <a:solidFill>
                  <a:srgbClr val="36AA48"/>
                </a:solidFill>
                <a:effectLst/>
                <a:latin typeface="Bree Light"/>
              </a:rPr>
              <a:t>Zoekkaart muggen, vliegen, etc. geplastificeerd   </a:t>
            </a:r>
            <a:r>
              <a:rPr lang="nl-NL" sz="3600" b="1" i="0" dirty="0">
                <a:solidFill>
                  <a:srgbClr val="36AA48"/>
                </a:solidFill>
                <a:effectLst/>
                <a:latin typeface="Bree Light"/>
              </a:rPr>
              <a:t>IVN</a:t>
            </a:r>
            <a:r>
              <a:rPr lang="nl-NL" b="1" i="0" dirty="0">
                <a:solidFill>
                  <a:srgbClr val="36AA48"/>
                </a:solidFill>
                <a:effectLst/>
                <a:latin typeface="Bree Light"/>
              </a:rPr>
              <a:t> 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9F36CB6-C230-01B3-B5D8-3085A60BC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9123" y="768176"/>
            <a:ext cx="2569391" cy="3637308"/>
          </a:xfrm>
          <a:prstGeom prst="rect">
            <a:avLst/>
          </a:prstGeom>
        </p:spPr>
      </p:pic>
      <p:pic>
        <p:nvPicPr>
          <p:cNvPr id="1028" name="Picture 4" descr="Afbeeldingsresultaat voor pinterest logo">
            <a:extLst>
              <a:ext uri="{FF2B5EF4-FFF2-40B4-BE49-F238E27FC236}">
                <a16:creationId xmlns:a16="http://schemas.microsoft.com/office/drawing/2014/main" id="{90AF9960-CA35-EF32-D4A9-AF36FD0B3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645" y="299845"/>
            <a:ext cx="1247775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8516A69-68D4-A120-3AA4-DB5C7241EF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4674" y="408380"/>
            <a:ext cx="2468033" cy="624626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09EA0C8C-54F0-3F02-50B1-C165800064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4674" y="1200916"/>
            <a:ext cx="2502000" cy="764781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9D7C769D-97A8-6B78-5DDD-F71CA66AF7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9943" y="4813124"/>
            <a:ext cx="2141785" cy="1013778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F7A05B9C-B26D-6052-BD68-969549FA4D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05539" y="2064379"/>
            <a:ext cx="3087168" cy="2182049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0C351A7D-7406-A187-D47D-944C3FB99E1C}"/>
              </a:ext>
            </a:extLst>
          </p:cNvPr>
          <p:cNvSpPr txBox="1"/>
          <p:nvPr/>
        </p:nvSpPr>
        <p:spPr>
          <a:xfrm>
            <a:off x="8731964" y="4345110"/>
            <a:ext cx="34874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/>
              <a:t>www.jasperderuiter.com/</a:t>
            </a:r>
          </a:p>
        </p:txBody>
      </p:sp>
      <p:pic>
        <p:nvPicPr>
          <p:cNvPr id="1026" name="Picture 2" descr="ObsIdentify - Apps op Google Play">
            <a:extLst>
              <a:ext uri="{FF2B5EF4-FFF2-40B4-BE49-F238E27FC236}">
                <a16:creationId xmlns:a16="http://schemas.microsoft.com/office/drawing/2014/main" id="{6302AFC8-7443-2B87-DADE-BD24B04C2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279" y="4380285"/>
            <a:ext cx="2349084" cy="234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FEB2130C-1E86-DA68-826B-F61FB9BFBE72}"/>
              </a:ext>
            </a:extLst>
          </p:cNvPr>
          <p:cNvSpPr txBox="1"/>
          <p:nvPr/>
        </p:nvSpPr>
        <p:spPr>
          <a:xfrm>
            <a:off x="7107297" y="5423252"/>
            <a:ext cx="1414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ObsIdentify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903936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0460F306-0F45-70F9-67E2-C05AA76E2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49" y="321733"/>
            <a:ext cx="2654216" cy="2236177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89A332DC-D824-49EF-0B7A-AB125E9F7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1820" y="313080"/>
            <a:ext cx="1441095" cy="226227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12839B5-6527-4FE1-B5CA-71D5FFC47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752928"/>
            <a:ext cx="7566298" cy="75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9B37F3-721E-4809-A50E-9EE306404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6483" y="0"/>
            <a:ext cx="91440" cy="2788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17F0653-8E72-3461-AF83-71146C930A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4822" y="3006496"/>
            <a:ext cx="4513545" cy="338515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E12D8E2-6088-4997-A8C6-1794DA9E1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813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BB30114-87D2-018A-4EC0-FB8250C575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2012" y="321735"/>
            <a:ext cx="2169874" cy="331278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AF10F47-1605-47C5-AE58-9062909AD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299" y="3862989"/>
            <a:ext cx="4625702" cy="822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E7F5C0D-20BE-B105-7D5B-051E2664B7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7137" y="4172622"/>
            <a:ext cx="1899102" cy="222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4854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Vlinders in een weide">
            <a:extLst>
              <a:ext uri="{FF2B5EF4-FFF2-40B4-BE49-F238E27FC236}">
                <a16:creationId xmlns:a16="http://schemas.microsoft.com/office/drawing/2014/main" id="{84988D63-11F2-B1F8-EA53-696FC2BE81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32" r="7931" b="-1"/>
          <a:stretch/>
        </p:blipFill>
        <p:spPr>
          <a:xfrm>
            <a:off x="225026" y="1357745"/>
            <a:ext cx="6471892" cy="513452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7C862A0-F758-EF38-2717-8A00670815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8291" y="-142408"/>
            <a:ext cx="11417255" cy="1684881"/>
          </a:xfrm>
        </p:spPr>
        <p:txBody>
          <a:bodyPr anchor="ctr">
            <a:normAutofit/>
          </a:bodyPr>
          <a:lstStyle/>
          <a:p>
            <a:r>
              <a:rPr lang="nl-NL" dirty="0">
                <a:solidFill>
                  <a:schemeClr val="tx1"/>
                </a:solidFill>
              </a:rPr>
              <a:t>De opdracht van vandaag: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E8E6712-EF28-3236-AC34-32F7F2872C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51040" y="1357745"/>
            <a:ext cx="4302759" cy="4903611"/>
          </a:xfrm>
        </p:spPr>
        <p:txBody>
          <a:bodyPr>
            <a:normAutofit fontScale="85000" lnSpcReduction="20000"/>
          </a:bodyPr>
          <a:lstStyle/>
          <a:p>
            <a:r>
              <a:rPr lang="nl-NL" dirty="0"/>
              <a:t>- Je gaat in tweetallen met de stereomicroscoop geleedpotigen bekijken en op naam brengen als dit mogelijk is, dit heet </a:t>
            </a:r>
            <a:r>
              <a:rPr lang="nl-NL" b="1" dirty="0"/>
              <a:t>determineren</a:t>
            </a:r>
            <a:r>
              <a:rPr lang="nl-NL" dirty="0"/>
              <a:t>.</a:t>
            </a:r>
          </a:p>
          <a:p>
            <a:r>
              <a:rPr lang="nl-NL" dirty="0"/>
              <a:t>- Jullie hebben per tweetal een stereomicroscoop en een  bakje met kleine doosjes waar geleedpotigen zitten, de doosjes zitten dichtgeplakt, de beestjes kunnen niet ontsnappen </a:t>
            </a:r>
            <a:r>
              <a:rPr lang="nl-NL" dirty="0">
                <a:sym typeface="Wingdings" panose="05000000000000000000" pitchFamily="2" charset="2"/>
              </a:rPr>
              <a:t></a:t>
            </a:r>
          </a:p>
          <a:p>
            <a:r>
              <a:rPr lang="nl-NL" dirty="0">
                <a:sym typeface="Wingdings" panose="05000000000000000000" pitchFamily="2" charset="2"/>
              </a:rPr>
              <a:t>- De doosjes niet schudden, want dan gaan de beestjes kapot.</a:t>
            </a:r>
          </a:p>
          <a:p>
            <a:r>
              <a:rPr lang="nl-NL" dirty="0">
                <a:sym typeface="Wingdings" panose="05000000000000000000" pitchFamily="2" charset="2"/>
              </a:rPr>
              <a:t>- Zoekkaarten liggen voor in de klas.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323274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Vlinders in een weide">
            <a:extLst>
              <a:ext uri="{FF2B5EF4-FFF2-40B4-BE49-F238E27FC236}">
                <a16:creationId xmlns:a16="http://schemas.microsoft.com/office/drawing/2014/main" id="{84988D63-11F2-B1F8-EA53-696FC2BE81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32" r="7931" b="-1"/>
          <a:stretch/>
        </p:blipFill>
        <p:spPr>
          <a:xfrm>
            <a:off x="250675" y="1003045"/>
            <a:ext cx="7140181" cy="566471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7C862A0-F758-EF38-2717-8A00670815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2509" y="821543"/>
            <a:ext cx="11085945" cy="678961"/>
          </a:xfrm>
        </p:spPr>
        <p:txBody>
          <a:bodyPr anchor="ctr">
            <a:normAutofit fontScale="90000"/>
          </a:bodyPr>
          <a:lstStyle/>
          <a:p>
            <a:r>
              <a:rPr kumimoji="0" lang="nl-NL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ngsana New" panose="02020603050405020304" pitchFamily="18" charset="-34"/>
              </a:rPr>
              <a:t>Bij de geleedpotigen in de doosjes zijn meerdere opdrachten te verzinnen:</a:t>
            </a:r>
            <a:b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ngsana New" panose="02020603050405020304" pitchFamily="18" charset="-34"/>
              </a:rPr>
            </a:br>
            <a:b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ngsana New" panose="02020603050405020304" pitchFamily="18" charset="-34"/>
              </a:rPr>
            </a:b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E8E6712-EF28-3236-AC34-32F7F2872C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18400" y="1003045"/>
            <a:ext cx="4590473" cy="453877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nl-NL" sz="2400" dirty="0"/>
              <a:t>-</a:t>
            </a:r>
            <a:r>
              <a:rPr lang="nl-NL" sz="2400" b="1" dirty="0"/>
              <a:t>Tekenen</a:t>
            </a:r>
            <a:r>
              <a:rPr lang="nl-NL" sz="2400" dirty="0"/>
              <a:t> van de hele organismen  of  onderdelen</a:t>
            </a:r>
            <a:br>
              <a:rPr lang="nl-NL" sz="2400" dirty="0"/>
            </a:br>
            <a:r>
              <a:rPr lang="nl-NL" sz="2400" dirty="0"/>
              <a:t>-</a:t>
            </a:r>
            <a:r>
              <a:rPr lang="nl-NL" sz="2400" b="1" dirty="0"/>
              <a:t>Determineren</a:t>
            </a:r>
            <a:r>
              <a:rPr lang="nl-NL" sz="2400" dirty="0"/>
              <a:t>, voor vmbo of  onderbouw h/v  met  zoekkaart, voor bovenbouw h/v met een  determineertabel.</a:t>
            </a:r>
          </a:p>
          <a:p>
            <a:pPr>
              <a:lnSpc>
                <a:spcPct val="100000"/>
              </a:lnSpc>
            </a:pPr>
            <a:r>
              <a:rPr lang="nl-NL" sz="2400" dirty="0"/>
              <a:t>- Gelede pootjes </a:t>
            </a:r>
            <a:r>
              <a:rPr lang="nl-NL" sz="2400" b="1" dirty="0"/>
              <a:t>bekijken</a:t>
            </a:r>
            <a:r>
              <a:rPr lang="nl-NL" sz="2400" dirty="0"/>
              <a:t> en  </a:t>
            </a:r>
            <a:r>
              <a:rPr lang="nl-NL" sz="2400" b="1" dirty="0"/>
              <a:t>vergelijken</a:t>
            </a:r>
          </a:p>
          <a:p>
            <a:pPr>
              <a:lnSpc>
                <a:spcPct val="100000"/>
              </a:lnSpc>
            </a:pPr>
            <a:r>
              <a:rPr lang="nl-NL" sz="2400" dirty="0"/>
              <a:t>- </a:t>
            </a:r>
            <a:r>
              <a:rPr lang="nl-NL" sz="2400" b="1" dirty="0"/>
              <a:t>Verwondering</a:t>
            </a:r>
            <a:r>
              <a:rPr lang="nl-NL" sz="2400" dirty="0"/>
              <a:t> kweken over het moois dat je ziet.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573477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Vlinders in een weide">
            <a:extLst>
              <a:ext uri="{FF2B5EF4-FFF2-40B4-BE49-F238E27FC236}">
                <a16:creationId xmlns:a16="http://schemas.microsoft.com/office/drawing/2014/main" id="{84988D63-11F2-B1F8-EA53-696FC2BE81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32" r="7931" b="-1"/>
          <a:stretch/>
        </p:blipFill>
        <p:spPr>
          <a:xfrm>
            <a:off x="594360" y="596644"/>
            <a:ext cx="7140181" cy="566471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7C862A0-F758-EF38-2717-8A00670815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21316" y="583688"/>
            <a:ext cx="10067636" cy="1623803"/>
          </a:xfrm>
        </p:spPr>
        <p:txBody>
          <a:bodyPr anchor="ctr">
            <a:normAutofit/>
          </a:bodyPr>
          <a:lstStyle/>
          <a:p>
            <a:r>
              <a:rPr lang="nl-NL" sz="66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“Niet alles wat klein is prikt!”</a:t>
            </a:r>
            <a:endParaRPr lang="nl-NL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E8E6712-EF28-3236-AC34-32F7F2872C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2819" y="3858878"/>
            <a:ext cx="3316398" cy="1961972"/>
          </a:xfrm>
        </p:spPr>
        <p:txBody>
          <a:bodyPr>
            <a:normAutofit/>
          </a:bodyPr>
          <a:lstStyle/>
          <a:p>
            <a:pPr algn="r"/>
            <a:r>
              <a:rPr lang="nl-NL" sz="3600" b="1" dirty="0"/>
              <a:t>Vragen???</a:t>
            </a:r>
          </a:p>
        </p:txBody>
      </p:sp>
    </p:spTree>
    <p:extLst>
      <p:ext uri="{BB962C8B-B14F-4D97-AF65-F5344CB8AC3E}">
        <p14:creationId xmlns:p14="http://schemas.microsoft.com/office/powerpoint/2010/main" val="3285345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Vlinders in een weide">
            <a:extLst>
              <a:ext uri="{FF2B5EF4-FFF2-40B4-BE49-F238E27FC236}">
                <a16:creationId xmlns:a16="http://schemas.microsoft.com/office/drawing/2014/main" id="{84988D63-11F2-B1F8-EA53-696FC2BE81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32" r="7931" b="-1"/>
          <a:stretch/>
        </p:blipFill>
        <p:spPr>
          <a:xfrm>
            <a:off x="594360" y="596644"/>
            <a:ext cx="7140181" cy="566471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7C862A0-F758-EF38-2717-8A00670815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21316" y="583688"/>
            <a:ext cx="10067636" cy="1623803"/>
          </a:xfrm>
        </p:spPr>
        <p:txBody>
          <a:bodyPr anchor="ctr">
            <a:normAutofit/>
          </a:bodyPr>
          <a:lstStyle/>
          <a:p>
            <a:r>
              <a:rPr lang="nl-NL" sz="66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“Niet alles wat klein is prikt!”</a:t>
            </a:r>
            <a:endParaRPr lang="nl-NL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E8E6712-EF28-3236-AC34-32F7F2872C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2819" y="3858878"/>
            <a:ext cx="3316398" cy="1961972"/>
          </a:xfrm>
        </p:spPr>
        <p:txBody>
          <a:bodyPr>
            <a:normAutofit lnSpcReduction="10000"/>
          </a:bodyPr>
          <a:lstStyle/>
          <a:p>
            <a:pPr algn="r"/>
            <a:r>
              <a:rPr lang="nl-NL"/>
              <a:t>Adri Delcour</a:t>
            </a:r>
          </a:p>
          <a:p>
            <a:pPr algn="r"/>
            <a:r>
              <a:rPr lang="nl-NL"/>
              <a:t>Bonhoeffer College</a:t>
            </a:r>
          </a:p>
          <a:p>
            <a:pPr algn="r"/>
            <a:r>
              <a:rPr lang="nl-NL"/>
              <a:t>Bruggertstraat</a:t>
            </a:r>
          </a:p>
          <a:p>
            <a:pPr algn="r"/>
            <a:r>
              <a:rPr lang="nl-NL"/>
              <a:t>Enschede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39684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103CC5C0-77ED-11C5-8070-3D15641B6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98" y="91522"/>
            <a:ext cx="4449971" cy="3337478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F85E031-0CEA-C68C-E1E9-B5F2B35D6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7649" y="91522"/>
            <a:ext cx="4449971" cy="3337478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29878EEB-8C01-162C-8536-FBD2D27840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397" y="3486728"/>
            <a:ext cx="4449971" cy="327290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BCCFE6B-D514-C93C-313D-3ED6428D0A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7649" y="3486728"/>
            <a:ext cx="4449971" cy="3272906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18EFB3E7-2E66-15E9-6BF1-E6A40CB011BB}"/>
              </a:ext>
            </a:extLst>
          </p:cNvPr>
          <p:cNvSpPr txBox="1"/>
          <p:nvPr/>
        </p:nvSpPr>
        <p:spPr>
          <a:xfrm>
            <a:off x="9432900" y="487680"/>
            <a:ext cx="22991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Inspiratie</a:t>
            </a:r>
          </a:p>
          <a:p>
            <a:r>
              <a:rPr lang="nl-NL" sz="2400" b="1" dirty="0"/>
              <a:t>NIBI 2016</a:t>
            </a:r>
          </a:p>
        </p:txBody>
      </p:sp>
    </p:spTree>
    <p:extLst>
      <p:ext uri="{BB962C8B-B14F-4D97-AF65-F5344CB8AC3E}">
        <p14:creationId xmlns:p14="http://schemas.microsoft.com/office/powerpoint/2010/main" val="2177761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Vlinders in een weide">
            <a:extLst>
              <a:ext uri="{FF2B5EF4-FFF2-40B4-BE49-F238E27FC236}">
                <a16:creationId xmlns:a16="http://schemas.microsoft.com/office/drawing/2014/main" id="{84988D63-11F2-B1F8-EA53-696FC2BE81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32" r="7931" b="-1"/>
          <a:stretch/>
        </p:blipFill>
        <p:spPr>
          <a:xfrm>
            <a:off x="594360" y="596644"/>
            <a:ext cx="7140181" cy="566471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7C862A0-F758-EF38-2717-8A00670815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21316" y="583688"/>
            <a:ext cx="10067636" cy="1623803"/>
          </a:xfrm>
        </p:spPr>
        <p:txBody>
          <a:bodyPr anchor="ctr">
            <a:normAutofit/>
          </a:bodyPr>
          <a:lstStyle/>
          <a:p>
            <a:r>
              <a:rPr lang="nl-NL" sz="6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“Niet alles wat klein is prikt!”</a:t>
            </a:r>
            <a:endParaRPr lang="nl-NL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E8E6712-EF28-3236-AC34-32F7F2872C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2819" y="2059710"/>
            <a:ext cx="3316398" cy="4201646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nl-NL" dirty="0"/>
              <a:t>Met schelpen kun je de leerlingen enthousiasmeren en een vrij droog onderwerp heel leuk maken.</a:t>
            </a:r>
          </a:p>
          <a:p>
            <a:pPr algn="r"/>
            <a:r>
              <a:rPr lang="nl-NL" b="1" dirty="0"/>
              <a:t>Zoektocht naar andere onderwerpen en diersoorten, geleedpotigen zijn erg talrijk, maar hoe krijg ik die in de klas?</a:t>
            </a:r>
          </a:p>
        </p:txBody>
      </p:sp>
    </p:spTree>
    <p:extLst>
      <p:ext uri="{BB962C8B-B14F-4D97-AF65-F5344CB8AC3E}">
        <p14:creationId xmlns:p14="http://schemas.microsoft.com/office/powerpoint/2010/main" val="29819056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D72B1061-82AD-DE5F-A352-56C009C59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670264"/>
            <a:ext cx="4824998" cy="2195374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817B4B8-5E01-4B44-BC25-876D56C12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0"/>
            <a:ext cx="0" cy="320040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fbeelding 2">
            <a:extLst>
              <a:ext uri="{FF2B5EF4-FFF2-40B4-BE49-F238E27FC236}">
                <a16:creationId xmlns:a16="http://schemas.microsoft.com/office/drawing/2014/main" id="{24183188-1AF5-0B48-0083-2C3CCBF9A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5148" y="624312"/>
            <a:ext cx="4641771" cy="2262863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683D1A4-93E5-4A4D-B103-8223A220EB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21742" y="3200400"/>
            <a:ext cx="0" cy="365760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0E8ABF4-C289-489E-BEFB-3077F9D9C7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52330" y="3200400"/>
            <a:ext cx="0" cy="365760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989CFA0-35DD-4943-B365-488C66B9B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3609790" y="3197412"/>
            <a:ext cx="4956048" cy="1754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88AD040-1A2B-4FB4-A345-7B9F3E5ED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0" y="3994133"/>
            <a:ext cx="3602736" cy="1754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23B704A-724B-41D6-8F33-76939E727D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8534400" y="3994133"/>
            <a:ext cx="3657600" cy="1754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fbeelding 4">
            <a:extLst>
              <a:ext uri="{FF2B5EF4-FFF2-40B4-BE49-F238E27FC236}">
                <a16:creationId xmlns:a16="http://schemas.microsoft.com/office/drawing/2014/main" id="{9A32959D-19DE-2E95-71E9-D034309592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561" y="4315866"/>
            <a:ext cx="2610018" cy="1947475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61F30FA0-142A-D777-07AC-7D3808776F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0330" y="3579657"/>
            <a:ext cx="4173070" cy="2608168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5D74D5E2-6050-C02C-223C-EED575BA14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4064" y="4375157"/>
            <a:ext cx="2674468" cy="178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206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E24CF921-D66C-B1E1-1BC9-4822625C0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973" y="321733"/>
            <a:ext cx="2981569" cy="2236177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73E80EF1-D67C-0DE3-30B2-91264E918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228" y="313080"/>
            <a:ext cx="2262279" cy="226227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12839B5-6527-4FE1-B5CA-71D5FFC47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752928"/>
            <a:ext cx="7566298" cy="75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9B37F3-721E-4809-A50E-9EE306404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6483" y="0"/>
            <a:ext cx="91440" cy="2788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03994F52-D47F-E3EA-3879-4C1867E093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910" y="3006496"/>
            <a:ext cx="6541370" cy="338515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E12D8E2-6088-4997-A8C6-1794DA9E1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813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04D4964-DE32-A0A6-FA14-FF12FA3A38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0556" y="321735"/>
            <a:ext cx="3312786" cy="331278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AF10F47-1605-47C5-AE58-9062909AD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299" y="3862989"/>
            <a:ext cx="4625702" cy="822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AD0C0F9-B86F-DD6C-26F0-C5F38342C3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2844" y="4172622"/>
            <a:ext cx="2227687" cy="222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012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Vlinders in een weide">
            <a:extLst>
              <a:ext uri="{FF2B5EF4-FFF2-40B4-BE49-F238E27FC236}">
                <a16:creationId xmlns:a16="http://schemas.microsoft.com/office/drawing/2014/main" id="{84988D63-11F2-B1F8-EA53-696FC2BE81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32" r="7931" b="-1"/>
          <a:stretch/>
        </p:blipFill>
        <p:spPr>
          <a:xfrm>
            <a:off x="594360" y="596644"/>
            <a:ext cx="7140181" cy="566471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7C862A0-F758-EF38-2717-8A00670815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21316" y="583688"/>
            <a:ext cx="10067636" cy="1623803"/>
          </a:xfrm>
        </p:spPr>
        <p:txBody>
          <a:bodyPr anchor="ctr">
            <a:normAutofit/>
          </a:bodyPr>
          <a:lstStyle/>
          <a:p>
            <a:r>
              <a:rPr lang="nl-NL" sz="66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“Niet alles wat klein is prikt!”</a:t>
            </a:r>
            <a:endParaRPr lang="nl-NL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E8E6712-EF28-3236-AC34-32F7F2872C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2819" y="2122714"/>
            <a:ext cx="3316398" cy="3698136"/>
          </a:xfrm>
        </p:spPr>
        <p:txBody>
          <a:bodyPr>
            <a:normAutofit/>
          </a:bodyPr>
          <a:lstStyle/>
          <a:p>
            <a:pPr algn="r"/>
            <a:r>
              <a:rPr lang="nl-NL" b="1" dirty="0"/>
              <a:t>Hoe kom ik aan genoeg insecten en andere kleine beestjes zonder zelf dieren dood te maken en dat het niet te veel geld kost?</a:t>
            </a:r>
          </a:p>
          <a:p>
            <a:pPr algn="r"/>
            <a:endParaRPr lang="nl-NL" b="1" dirty="0"/>
          </a:p>
          <a:p>
            <a:pPr algn="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84685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Vlinders in een weide">
            <a:extLst>
              <a:ext uri="{FF2B5EF4-FFF2-40B4-BE49-F238E27FC236}">
                <a16:creationId xmlns:a16="http://schemas.microsoft.com/office/drawing/2014/main" id="{84988D63-11F2-B1F8-EA53-696FC2BE81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32" r="7931" b="-1"/>
          <a:stretch/>
        </p:blipFill>
        <p:spPr>
          <a:xfrm>
            <a:off x="594360" y="596644"/>
            <a:ext cx="7140181" cy="566471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7C862A0-F758-EF38-2717-8A00670815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21316" y="583688"/>
            <a:ext cx="10067636" cy="1623803"/>
          </a:xfrm>
        </p:spPr>
        <p:txBody>
          <a:bodyPr anchor="ctr">
            <a:normAutofit/>
          </a:bodyPr>
          <a:lstStyle/>
          <a:p>
            <a:r>
              <a:rPr lang="nl-NL" sz="66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“Niet alles wat klein is prikt!”</a:t>
            </a:r>
            <a:endParaRPr lang="nl-NL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E8E6712-EF28-3236-AC34-32F7F2872C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2819" y="1943100"/>
            <a:ext cx="3316398" cy="3877750"/>
          </a:xfrm>
        </p:spPr>
        <p:txBody>
          <a:bodyPr>
            <a:normAutofit/>
          </a:bodyPr>
          <a:lstStyle/>
          <a:p>
            <a:pPr algn="r"/>
            <a:r>
              <a:rPr lang="nl-NL" dirty="0"/>
              <a:t>Hoe kom ik aan genoeg insecten en andere kleine beestjes zonder zelf dieren dood te maken en dat het niet te veel geld kost?</a:t>
            </a:r>
          </a:p>
          <a:p>
            <a:pPr algn="r"/>
            <a:r>
              <a:rPr lang="nl-NL" sz="3600" b="1" dirty="0"/>
              <a:t>Verzamelen!!</a:t>
            </a:r>
          </a:p>
          <a:p>
            <a:pPr algn="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434682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Vlinders in een weide">
            <a:extLst>
              <a:ext uri="{FF2B5EF4-FFF2-40B4-BE49-F238E27FC236}">
                <a16:creationId xmlns:a16="http://schemas.microsoft.com/office/drawing/2014/main" id="{84988D63-11F2-B1F8-EA53-696FC2BE81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32" r="7931" b="-1"/>
          <a:stretch/>
        </p:blipFill>
        <p:spPr>
          <a:xfrm>
            <a:off x="594360" y="596644"/>
            <a:ext cx="7140181" cy="566471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7C862A0-F758-EF38-2717-8A00670815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21316" y="583688"/>
            <a:ext cx="10067636" cy="1623803"/>
          </a:xfrm>
        </p:spPr>
        <p:txBody>
          <a:bodyPr anchor="ctr">
            <a:normAutofit/>
          </a:bodyPr>
          <a:lstStyle/>
          <a:p>
            <a:r>
              <a:rPr lang="nl-NL" sz="66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“Niet alles wat klein is prikt!”</a:t>
            </a:r>
            <a:endParaRPr lang="nl-NL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E8E6712-EF28-3236-AC34-32F7F2872C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2819" y="2122714"/>
            <a:ext cx="3316398" cy="3698136"/>
          </a:xfrm>
        </p:spPr>
        <p:txBody>
          <a:bodyPr>
            <a:normAutofit/>
          </a:bodyPr>
          <a:lstStyle/>
          <a:p>
            <a:pPr algn="r"/>
            <a:endParaRPr lang="nl-NL" b="1" dirty="0"/>
          </a:p>
          <a:p>
            <a:pPr algn="r"/>
            <a:endParaRPr lang="nl-NL" b="1" dirty="0"/>
          </a:p>
          <a:p>
            <a:pPr algn="r"/>
            <a:r>
              <a:rPr lang="nl-NL" b="1" dirty="0"/>
              <a:t>Hoe kan ik deze kleine beestjes goed bewaren?</a:t>
            </a:r>
          </a:p>
          <a:p>
            <a:pPr algn="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91227065"/>
      </p:ext>
    </p:extLst>
  </p:cSld>
  <p:clrMapOvr>
    <a:masterClrMapping/>
  </p:clrMapOvr>
</p:sld>
</file>

<file path=ppt/theme/theme1.xml><?xml version="1.0" encoding="utf-8"?>
<a:theme xmlns:a="http://schemas.openxmlformats.org/drawingml/2006/main" name="FadeVTI">
  <a:themeElements>
    <a:clrScheme name="gradient">
      <a:dk1>
        <a:sysClr val="windowText" lastClr="000000"/>
      </a:dk1>
      <a:lt1>
        <a:sysClr val="window" lastClr="FFFFFF"/>
      </a:lt1>
      <a:dk2>
        <a:srgbClr val="203040"/>
      </a:dk2>
      <a:lt2>
        <a:srgbClr val="ECF0F0"/>
      </a:lt2>
      <a:accent1>
        <a:srgbClr val="00BAC8"/>
      </a:accent1>
      <a:accent2>
        <a:srgbClr val="794DFF"/>
      </a:accent2>
      <a:accent3>
        <a:srgbClr val="00D17D"/>
      </a:accent3>
      <a:accent4>
        <a:srgbClr val="E69500"/>
      </a:accent4>
      <a:accent5>
        <a:srgbClr val="FE5D21"/>
      </a:accent5>
      <a:accent6>
        <a:srgbClr val="DA2A69"/>
      </a:accent6>
      <a:hlink>
        <a:srgbClr val="3E8FF1"/>
      </a:hlink>
      <a:folHlink>
        <a:srgbClr val="939393"/>
      </a:folHlink>
    </a:clrScheme>
    <a:fontScheme name="Custom 49">
      <a:majorFont>
        <a:latin typeface="Aharon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deVTI" id="{1194088A-B135-4437-9FD8-7466BBC13A13}" vid="{B787DE2F-1995-45D8-A8E2-6B5CC521AC5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1648</TotalTime>
  <Words>325</Words>
  <Application>Microsoft Office PowerPoint</Application>
  <PresentationFormat>Breedbeeld</PresentationFormat>
  <Paragraphs>38</Paragraphs>
  <Slides>18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4" baseType="lpstr">
      <vt:lpstr>Aharoni</vt:lpstr>
      <vt:lpstr>Arial</vt:lpstr>
      <vt:lpstr>Avenir Next LT Pro</vt:lpstr>
      <vt:lpstr>Bree Light</vt:lpstr>
      <vt:lpstr>Calibri</vt:lpstr>
      <vt:lpstr>FadeVTI</vt:lpstr>
      <vt:lpstr>“Niet alles wat klein is prikt!”</vt:lpstr>
      <vt:lpstr>“Niet alles wat klein is prikt!”</vt:lpstr>
      <vt:lpstr>PowerPoint-presentatie</vt:lpstr>
      <vt:lpstr>“Niet alles wat klein is prikt!”</vt:lpstr>
      <vt:lpstr>PowerPoint-presentatie</vt:lpstr>
      <vt:lpstr>PowerPoint-presentatie</vt:lpstr>
      <vt:lpstr>“Niet alles wat klein is prikt!”</vt:lpstr>
      <vt:lpstr>“Niet alles wat klein is prikt!”</vt:lpstr>
      <vt:lpstr>“Niet alles wat klein is prikt!”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De opdracht van vandaag:</vt:lpstr>
      <vt:lpstr>Bij de geleedpotigen in de doosjes zijn meerdere opdrachten te verzinnen:  </vt:lpstr>
      <vt:lpstr>“Niet alles wat klein is prikt!”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Adri Burgt</dc:creator>
  <cp:lastModifiedBy>Adri Burgt</cp:lastModifiedBy>
  <cp:revision>24</cp:revision>
  <dcterms:created xsi:type="dcterms:W3CDTF">2022-05-12T06:57:41Z</dcterms:created>
  <dcterms:modified xsi:type="dcterms:W3CDTF">2022-05-18T11:43:03Z</dcterms:modified>
</cp:coreProperties>
</file>