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374" r:id="rId3"/>
    <p:sldId id="375" r:id="rId4"/>
    <p:sldId id="432" r:id="rId5"/>
    <p:sldId id="376" r:id="rId6"/>
    <p:sldId id="537" r:id="rId7"/>
    <p:sldId id="353" r:id="rId8"/>
    <p:sldId id="433" r:id="rId9"/>
    <p:sldId id="393" r:id="rId10"/>
    <p:sldId id="439" r:id="rId11"/>
    <p:sldId id="355" r:id="rId12"/>
    <p:sldId id="539" r:id="rId13"/>
    <p:sldId id="435" r:id="rId14"/>
    <p:sldId id="538" r:id="rId15"/>
    <p:sldId id="398" r:id="rId16"/>
    <p:sldId id="543" r:id="rId17"/>
    <p:sldId id="544" r:id="rId18"/>
    <p:sldId id="541" r:id="rId19"/>
    <p:sldId id="502" r:id="rId20"/>
    <p:sldId id="429" r:id="rId21"/>
    <p:sldId id="401" r:id="rId22"/>
    <p:sldId id="440" r:id="rId23"/>
    <p:sldId id="441" r:id="rId24"/>
    <p:sldId id="44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 Kalisvaart" initials="MK" lastIdx="1" clrIdx="0">
    <p:extLst>
      <p:ext uri="{19B8F6BF-5375-455C-9EA6-DF929625EA0E}">
        <p15:presenceInfo xmlns:p15="http://schemas.microsoft.com/office/powerpoint/2012/main" userId="638cf860199246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74C"/>
    <a:srgbClr val="BE8A4F"/>
    <a:srgbClr val="BF9B77"/>
    <a:srgbClr val="D65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51" autoAdjust="0"/>
  </p:normalViewPr>
  <p:slideViewPr>
    <p:cSldViewPr>
      <p:cViewPr varScale="1">
        <p:scale>
          <a:sx n="87" d="100"/>
          <a:sy n="87" d="100"/>
        </p:scale>
        <p:origin x="2340" y="96"/>
      </p:cViewPr>
      <p:guideLst>
        <p:guide orient="horz" pos="2160"/>
        <p:guide pos="2880"/>
      </p:guideLst>
    </p:cSldViewPr>
  </p:slideViewPr>
  <p:outlineViewPr>
    <p:cViewPr>
      <p:scale>
        <a:sx n="33" d="100"/>
        <a:sy n="33" d="100"/>
      </p:scale>
      <p:origin x="0" y="156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21A62-DE20-47C9-B8CD-C3FBDD100B99}" type="datetimeFigureOut">
              <a:rPr lang="en-GB" smtClean="0"/>
              <a:pPr/>
              <a:t>28/10/2022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3471B-1618-449A-B02E-207FB5AC3C55}" type="slidenum">
              <a:rPr lang="en-GB" smtClean="0"/>
              <a:pPr/>
              <a:t>‹nr.›</a:t>
            </a:fld>
            <a:endParaRPr lang="en-GB"/>
          </a:p>
        </p:txBody>
      </p:sp>
    </p:spTree>
    <p:extLst>
      <p:ext uri="{BB962C8B-B14F-4D97-AF65-F5344CB8AC3E}">
        <p14:creationId xmlns:p14="http://schemas.microsoft.com/office/powerpoint/2010/main" val="210574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malmberg@nibi.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a:t>
            </a:fld>
            <a:endParaRPr lang="en-GB"/>
          </a:p>
        </p:txBody>
      </p:sp>
    </p:spTree>
    <p:extLst>
      <p:ext uri="{BB962C8B-B14F-4D97-AF65-F5344CB8AC3E}">
        <p14:creationId xmlns:p14="http://schemas.microsoft.com/office/powerpoint/2010/main" val="114870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Op </a:t>
            </a:r>
            <a:r>
              <a:rPr lang="en-GB" dirty="0" err="1"/>
              <a:t>pagina</a:t>
            </a:r>
            <a:r>
              <a:rPr lang="en-GB" dirty="0"/>
              <a:t> 5 van het </a:t>
            </a:r>
            <a:r>
              <a:rPr lang="en-GB" dirty="0" err="1"/>
              <a:t>werkboek</a:t>
            </a:r>
            <a:r>
              <a:rPr lang="en-GB" dirty="0"/>
              <a:t> de </a:t>
            </a:r>
            <a:r>
              <a:rPr lang="en-GB" dirty="0" err="1"/>
              <a:t>cel</a:t>
            </a:r>
            <a:r>
              <a:rPr lang="en-GB" dirty="0"/>
              <a:t> </a:t>
            </a:r>
            <a:r>
              <a:rPr lang="en-GB" dirty="0" err="1"/>
              <a:t>staat</a:t>
            </a:r>
            <a:r>
              <a:rPr lang="en-GB" dirty="0"/>
              <a:t> </a:t>
            </a:r>
            <a:r>
              <a:rPr lang="en-GB" dirty="0" err="1"/>
              <a:t>een</a:t>
            </a:r>
            <a:r>
              <a:rPr lang="en-GB" dirty="0"/>
              <a:t> </a:t>
            </a:r>
            <a:r>
              <a:rPr lang="en-GB" dirty="0" err="1"/>
              <a:t>opdracht</a:t>
            </a:r>
            <a:r>
              <a:rPr lang="en-GB" dirty="0"/>
              <a:t> om </a:t>
            </a:r>
            <a:r>
              <a:rPr lang="en-GB" dirty="0" err="1"/>
              <a:t>een</a:t>
            </a:r>
            <a:r>
              <a:rPr lang="en-GB" dirty="0"/>
              <a:t> practicum </a:t>
            </a:r>
            <a:r>
              <a:rPr lang="en-GB" dirty="0" err="1"/>
              <a:t>uit</a:t>
            </a:r>
            <a:r>
              <a:rPr lang="en-GB" dirty="0"/>
              <a:t> </a:t>
            </a:r>
            <a:r>
              <a:rPr lang="en-GB" dirty="0" err="1"/>
              <a:t>te</a:t>
            </a:r>
            <a:r>
              <a:rPr lang="en-GB" dirty="0"/>
              <a:t> </a:t>
            </a:r>
            <a:r>
              <a:rPr lang="en-GB" dirty="0" err="1"/>
              <a:t>voeren</a:t>
            </a:r>
            <a:r>
              <a:rPr lang="en-GB" dirty="0"/>
              <a:t> </a:t>
            </a:r>
            <a:r>
              <a:rPr lang="en-GB" dirty="0" err="1"/>
              <a:t>naar</a:t>
            </a:r>
            <a:r>
              <a:rPr lang="en-GB" dirty="0"/>
              <a:t> de </a:t>
            </a:r>
            <a:r>
              <a:rPr lang="en-GB" dirty="0" err="1"/>
              <a:t>zouttollerantie</a:t>
            </a:r>
            <a:r>
              <a:rPr lang="en-GB" dirty="0"/>
              <a:t> van </a:t>
            </a:r>
            <a:r>
              <a:rPr lang="en-GB" dirty="0" err="1"/>
              <a:t>tuinkers</a:t>
            </a:r>
            <a:r>
              <a:rPr lang="en-GB" dirty="0"/>
              <a:t>. </a:t>
            </a:r>
            <a:r>
              <a:rPr lang="en-GB" dirty="0" err="1"/>
              <a:t>Dit</a:t>
            </a:r>
            <a:r>
              <a:rPr lang="en-GB" dirty="0"/>
              <a:t> is </a:t>
            </a:r>
            <a:r>
              <a:rPr lang="en-GB" dirty="0" err="1"/>
              <a:t>een</a:t>
            </a:r>
            <a:r>
              <a:rPr lang="en-GB" dirty="0"/>
              <a:t> </a:t>
            </a:r>
            <a:r>
              <a:rPr lang="en-GB" dirty="0" err="1"/>
              <a:t>afbeelding</a:t>
            </a:r>
            <a:r>
              <a:rPr lang="en-GB" dirty="0"/>
              <a:t> van </a:t>
            </a:r>
            <a:r>
              <a:rPr lang="en-GB" dirty="0" err="1"/>
              <a:t>een</a:t>
            </a:r>
            <a:r>
              <a:rPr lang="en-GB" dirty="0"/>
              <a:t> </a:t>
            </a:r>
            <a:r>
              <a:rPr lang="en-GB" dirty="0" err="1"/>
              <a:t>mogelijke</a:t>
            </a:r>
            <a:r>
              <a:rPr lang="en-GB" dirty="0"/>
              <a:t> </a:t>
            </a:r>
            <a:r>
              <a:rPr lang="en-GB" dirty="0" err="1"/>
              <a:t>opzet</a:t>
            </a:r>
            <a:r>
              <a:rPr lang="en-GB" dirty="0"/>
              <a:t>. </a:t>
            </a:r>
            <a:r>
              <a:rPr lang="en-GB" dirty="0" err="1"/>
              <a:t>Bespreek</a:t>
            </a:r>
            <a:r>
              <a:rPr lang="en-GB" dirty="0"/>
              <a:t> met de </a:t>
            </a:r>
            <a:r>
              <a:rPr lang="en-GB" dirty="0" err="1"/>
              <a:t>leerlingen</a:t>
            </a:r>
            <a:r>
              <a:rPr lang="en-GB" dirty="0"/>
              <a:t>:</a:t>
            </a:r>
          </a:p>
          <a:p>
            <a:pPr marL="171450" indent="-171450">
              <a:buFontTx/>
              <a:buChar char="-"/>
            </a:pPr>
            <a:r>
              <a:rPr lang="en-GB" dirty="0" err="1"/>
              <a:t>Welke</a:t>
            </a:r>
            <a:r>
              <a:rPr lang="en-GB" dirty="0"/>
              <a:t> zit er in de </a:t>
            </a:r>
            <a:r>
              <a:rPr lang="en-GB" dirty="0" err="1"/>
              <a:t>bakjes</a:t>
            </a:r>
            <a:r>
              <a:rPr lang="en-GB" dirty="0"/>
              <a:t>?</a:t>
            </a:r>
          </a:p>
          <a:p>
            <a:pPr marL="171450" indent="-171450">
              <a:buFontTx/>
              <a:buChar char="-"/>
            </a:pPr>
            <a:r>
              <a:rPr lang="en-GB" dirty="0" err="1"/>
              <a:t>Hoeveel</a:t>
            </a:r>
            <a:r>
              <a:rPr lang="en-GB" dirty="0"/>
              <a:t> </a:t>
            </a:r>
            <a:r>
              <a:rPr lang="en-GB" dirty="0" err="1"/>
              <a:t>herhalingen</a:t>
            </a:r>
            <a:r>
              <a:rPr lang="en-GB" dirty="0"/>
              <a:t> </a:t>
            </a:r>
            <a:r>
              <a:rPr lang="en-GB" dirty="0" err="1"/>
              <a:t>heb</a:t>
            </a:r>
            <a:r>
              <a:rPr lang="en-GB" dirty="0"/>
              <a:t> je </a:t>
            </a:r>
            <a:r>
              <a:rPr lang="en-GB" dirty="0" err="1"/>
              <a:t>nodig</a:t>
            </a:r>
            <a:r>
              <a:rPr lang="en-GB" dirty="0"/>
              <a:t>?</a:t>
            </a:r>
          </a:p>
          <a:p>
            <a:pPr marL="171450" indent="-171450">
              <a:buFontTx/>
              <a:buChar char="-"/>
            </a:pPr>
            <a:r>
              <a:rPr lang="en-GB" dirty="0" err="1"/>
              <a:t>Waar</a:t>
            </a:r>
            <a:r>
              <a:rPr lang="en-GB" dirty="0"/>
              <a:t>(op) </a:t>
            </a:r>
            <a:r>
              <a:rPr lang="en-GB" dirty="0" err="1"/>
              <a:t>plaats</a:t>
            </a:r>
            <a:r>
              <a:rPr lang="en-GB" dirty="0"/>
              <a:t> je de </a:t>
            </a:r>
            <a:r>
              <a:rPr lang="en-GB" dirty="0" err="1"/>
              <a:t>zaden</a:t>
            </a:r>
            <a:r>
              <a:rPr lang="en-GB" dirty="0"/>
              <a:t>?</a:t>
            </a:r>
          </a:p>
          <a:p>
            <a:pPr marL="171450" indent="-171450">
              <a:buFontTx/>
              <a:buChar char="-"/>
            </a:pPr>
            <a:r>
              <a:rPr lang="en-GB" dirty="0"/>
              <a:t>Wat ga je </a:t>
            </a:r>
            <a:r>
              <a:rPr lang="en-GB" dirty="0" err="1"/>
              <a:t>meten</a:t>
            </a:r>
            <a:r>
              <a:rPr lang="en-GB" dirty="0"/>
              <a:t>?</a:t>
            </a:r>
          </a:p>
          <a:p>
            <a:pPr marL="171450" indent="-171450">
              <a:buFontTx/>
              <a:buChar char="-"/>
            </a:pPr>
            <a:r>
              <a:rPr lang="en-GB" dirty="0"/>
              <a:t>Hoe </a:t>
            </a:r>
            <a:r>
              <a:rPr lang="en-GB" dirty="0" err="1"/>
              <a:t>vaak</a:t>
            </a:r>
            <a:r>
              <a:rPr lang="en-GB" dirty="0"/>
              <a:t> </a:t>
            </a:r>
            <a:r>
              <a:rPr lang="en-GB" dirty="0" err="1"/>
              <a:t>en</a:t>
            </a:r>
            <a:r>
              <a:rPr lang="en-GB" dirty="0"/>
              <a:t> hoe lang meet je?</a:t>
            </a:r>
          </a:p>
          <a:p>
            <a:pPr marL="171450" indent="-171450">
              <a:buFontTx/>
              <a:buChar char="-"/>
            </a:pPr>
            <a:r>
              <a:rPr lang="en-GB" dirty="0" err="1"/>
              <a:t>Moeten</a:t>
            </a:r>
            <a:r>
              <a:rPr lang="en-GB" dirty="0"/>
              <a:t> de </a:t>
            </a:r>
            <a:r>
              <a:rPr lang="en-GB" dirty="0" err="1"/>
              <a:t>plantjes</a:t>
            </a:r>
            <a:r>
              <a:rPr lang="en-GB" dirty="0"/>
              <a:t> </a:t>
            </a:r>
            <a:r>
              <a:rPr lang="en-GB" dirty="0" err="1"/>
              <a:t>tussendoor</a:t>
            </a:r>
            <a:r>
              <a:rPr lang="en-GB" dirty="0"/>
              <a:t> water </a:t>
            </a:r>
            <a:r>
              <a:rPr lang="en-GB" dirty="0" err="1"/>
              <a:t>krijgen</a:t>
            </a:r>
            <a:r>
              <a:rPr lang="en-GB" dirty="0"/>
              <a:t>? Zit er </a:t>
            </a:r>
            <a:r>
              <a:rPr lang="en-GB" dirty="0" err="1"/>
              <a:t>zout</a:t>
            </a:r>
            <a:r>
              <a:rPr lang="en-GB" dirty="0"/>
              <a:t> in </a:t>
            </a:r>
            <a:r>
              <a:rPr lang="en-GB" dirty="0" err="1"/>
              <a:t>dit</a:t>
            </a:r>
            <a:r>
              <a:rPr lang="en-GB" dirty="0"/>
              <a:t> water?</a:t>
            </a:r>
          </a:p>
          <a:p>
            <a:pPr marL="171450" indent="-171450">
              <a:buFontTx/>
              <a:buChar char="-"/>
            </a:pPr>
            <a:r>
              <a:rPr lang="en-GB" dirty="0" err="1"/>
              <a:t>Onder</a:t>
            </a:r>
            <a:r>
              <a:rPr lang="en-GB" dirty="0"/>
              <a:t> </a:t>
            </a:r>
            <a:r>
              <a:rPr lang="en-GB" dirty="0" err="1"/>
              <a:t>welke</a:t>
            </a:r>
            <a:r>
              <a:rPr lang="en-GB" dirty="0"/>
              <a:t> </a:t>
            </a:r>
            <a:r>
              <a:rPr lang="en-GB" dirty="0" err="1"/>
              <a:t>omstandigheden</a:t>
            </a:r>
            <a:r>
              <a:rPr lang="en-GB" dirty="0"/>
              <a:t> </a:t>
            </a:r>
            <a:r>
              <a:rPr lang="en-GB" dirty="0" err="1"/>
              <a:t>plaats</a:t>
            </a:r>
            <a:r>
              <a:rPr lang="en-GB" dirty="0"/>
              <a:t> je de </a:t>
            </a:r>
            <a:r>
              <a:rPr lang="en-GB" dirty="0" err="1"/>
              <a:t>bakjes</a:t>
            </a:r>
            <a:r>
              <a:rPr lang="en-GB"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10</a:t>
            </a:fld>
            <a:endParaRPr lang="en-GB"/>
          </a:p>
        </p:txBody>
      </p:sp>
    </p:spTree>
    <p:extLst>
      <p:ext uri="{BB962C8B-B14F-4D97-AF65-F5344CB8AC3E}">
        <p14:creationId xmlns:p14="http://schemas.microsoft.com/office/powerpoint/2010/main" val="177617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err="1"/>
              <a:t>Dit</a:t>
            </a:r>
            <a:r>
              <a:rPr lang="en-GB" dirty="0"/>
              <a:t> is </a:t>
            </a:r>
            <a:r>
              <a:rPr lang="en-GB" dirty="0" err="1"/>
              <a:t>een</a:t>
            </a:r>
            <a:r>
              <a:rPr lang="en-GB" dirty="0"/>
              <a:t> </a:t>
            </a:r>
            <a:r>
              <a:rPr lang="en-GB" dirty="0" err="1"/>
              <a:t>voorbeeld</a:t>
            </a:r>
            <a:r>
              <a:rPr lang="en-GB" dirty="0"/>
              <a:t> van de </a:t>
            </a:r>
            <a:r>
              <a:rPr lang="en-GB" dirty="0" err="1"/>
              <a:t>resultaten</a:t>
            </a:r>
            <a:r>
              <a:rPr lang="en-GB" dirty="0"/>
              <a:t> </a:t>
            </a:r>
            <a:r>
              <a:rPr lang="en-GB" dirty="0" err="1"/>
              <a:t>na</a:t>
            </a:r>
            <a:r>
              <a:rPr lang="en-GB" dirty="0"/>
              <a:t> </a:t>
            </a:r>
            <a:r>
              <a:rPr lang="en-GB" dirty="0" err="1"/>
              <a:t>een</a:t>
            </a:r>
            <a:r>
              <a:rPr lang="en-GB" dirty="0"/>
              <a:t> </a:t>
            </a:r>
            <a:r>
              <a:rPr lang="en-GB" dirty="0" err="1"/>
              <a:t>uitwerking</a:t>
            </a:r>
            <a:r>
              <a:rPr lang="en-GB" dirty="0"/>
              <a:t> van het practicum </a:t>
            </a:r>
            <a:r>
              <a:rPr lang="en-GB" dirty="0" err="1"/>
              <a:t>zouttollerantie</a:t>
            </a:r>
            <a:r>
              <a:rPr lang="en-GB"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11</a:t>
            </a:fld>
            <a:endParaRPr lang="en-GB"/>
          </a:p>
        </p:txBody>
      </p:sp>
    </p:spTree>
    <p:extLst>
      <p:ext uri="{BB962C8B-B14F-4D97-AF65-F5344CB8AC3E}">
        <p14:creationId xmlns:p14="http://schemas.microsoft.com/office/powerpoint/2010/main" val="117951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De </a:t>
            </a:r>
            <a:r>
              <a:rPr lang="en-GB" dirty="0" err="1"/>
              <a:t>dia’s</a:t>
            </a:r>
            <a:r>
              <a:rPr lang="en-GB" dirty="0"/>
              <a:t> </a:t>
            </a:r>
            <a:r>
              <a:rPr lang="en-GB" i="1" dirty="0"/>
              <a:t>osmose </a:t>
            </a:r>
            <a:r>
              <a:rPr lang="en-GB" dirty="0" err="1"/>
              <a:t>horen</a:t>
            </a:r>
            <a:r>
              <a:rPr lang="en-GB" dirty="0"/>
              <a:t> </a:t>
            </a:r>
            <a:r>
              <a:rPr lang="en-GB" dirty="0" err="1"/>
              <a:t>bij</a:t>
            </a:r>
            <a:r>
              <a:rPr lang="en-GB" dirty="0"/>
              <a:t> </a:t>
            </a:r>
            <a:r>
              <a:rPr lang="en-GB" dirty="0" err="1"/>
              <a:t>pagina</a:t>
            </a:r>
            <a:r>
              <a:rPr lang="en-GB" dirty="0"/>
              <a:t> 9 t/m 11 van het </a:t>
            </a:r>
            <a:r>
              <a:rPr lang="en-GB" dirty="0" err="1"/>
              <a:t>werkboekje</a:t>
            </a:r>
            <a:r>
              <a:rPr lang="en-GB" dirty="0"/>
              <a:t> ‘’De </a:t>
            </a:r>
            <a:r>
              <a:rPr lang="en-GB" dirty="0" err="1"/>
              <a:t>Cel</a:t>
            </a:r>
            <a:r>
              <a:rPr lang="en-GB"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12</a:t>
            </a:fld>
            <a:endParaRPr lang="en-GB"/>
          </a:p>
        </p:txBody>
      </p:sp>
    </p:spTree>
    <p:extLst>
      <p:ext uri="{BB962C8B-B14F-4D97-AF65-F5344CB8AC3E}">
        <p14:creationId xmlns:p14="http://schemas.microsoft.com/office/powerpoint/2010/main" val="324925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gn="just"/>
            <a:r>
              <a:rPr lang="nl-NL" sz="2800" b="0" i="0" dirty="0">
                <a:solidFill>
                  <a:srgbClr val="474747"/>
                </a:solidFill>
                <a:effectLst/>
                <a:latin typeface="ABeeZee"/>
              </a:rPr>
              <a:t>Osmose is diffusie van water (door een </a:t>
            </a:r>
            <a:r>
              <a:rPr lang="nl-NL" sz="2800" b="0" i="0" dirty="0" err="1">
                <a:solidFill>
                  <a:srgbClr val="474747"/>
                </a:solidFill>
                <a:effectLst/>
                <a:latin typeface="ABeeZee"/>
              </a:rPr>
              <a:t>semi-permeabel</a:t>
            </a:r>
            <a:r>
              <a:rPr lang="nl-NL" sz="2800" b="0" i="0" dirty="0">
                <a:solidFill>
                  <a:srgbClr val="474747"/>
                </a:solidFill>
                <a:effectLst/>
                <a:latin typeface="ABeeZee"/>
              </a:rPr>
              <a:t> membraan). Bij osmose stroomt het water van een gebied met een lage concentratie opgeloste stoffen naar een gebied met een hoge concentratie opgeloste stoffen. Door deze waterverplaatsing wordt de oplossing die water verliest geconcentreerder, dus stijgt de osmotische waarde en wordt de oplossing die water ontvangt verdunt en daalt de osmotische waarde. Door deze waterverplaatsing proberen beide oplossingen een evenwichtige stoffenconcentratie te verkrijgen.   </a:t>
            </a:r>
          </a:p>
          <a:p>
            <a:br>
              <a:rPr lang="nl-NL" sz="2800" dirty="0"/>
            </a:br>
            <a:endParaRPr lang="nl-NL" sz="1800"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13</a:t>
            </a:fld>
            <a:endParaRPr lang="en-GB"/>
          </a:p>
        </p:txBody>
      </p:sp>
    </p:spTree>
    <p:extLst>
      <p:ext uri="{BB962C8B-B14F-4D97-AF65-F5344CB8AC3E}">
        <p14:creationId xmlns:p14="http://schemas.microsoft.com/office/powerpoint/2010/main" val="2810646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14</a:t>
            </a:fld>
            <a:endParaRPr lang="en-GB"/>
          </a:p>
        </p:txBody>
      </p:sp>
    </p:spTree>
    <p:extLst>
      <p:ext uri="{BB962C8B-B14F-4D97-AF65-F5344CB8AC3E}">
        <p14:creationId xmlns:p14="http://schemas.microsoft.com/office/powerpoint/2010/main" val="84406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In het </a:t>
            </a:r>
            <a:r>
              <a:rPr lang="en-GB" dirty="0" err="1"/>
              <a:t>bovenste</a:t>
            </a:r>
            <a:r>
              <a:rPr lang="en-GB" dirty="0"/>
              <a:t> </a:t>
            </a:r>
            <a:r>
              <a:rPr lang="en-GB" dirty="0" err="1"/>
              <a:t>plaatje</a:t>
            </a:r>
            <a:r>
              <a:rPr lang="en-GB" dirty="0"/>
              <a:t>: </a:t>
            </a:r>
            <a:r>
              <a:rPr lang="en-GB" dirty="0" err="1"/>
              <a:t>als</a:t>
            </a:r>
            <a:r>
              <a:rPr lang="en-GB" dirty="0"/>
              <a:t> </a:t>
            </a:r>
            <a:r>
              <a:rPr lang="en-GB" dirty="0" err="1"/>
              <a:t>zouten</a:t>
            </a:r>
            <a:r>
              <a:rPr lang="en-GB" dirty="0"/>
              <a:t>/</a:t>
            </a:r>
            <a:r>
              <a:rPr lang="en-GB" dirty="0" err="1"/>
              <a:t>mineralen</a:t>
            </a:r>
            <a:r>
              <a:rPr lang="en-GB" dirty="0"/>
              <a:t> </a:t>
            </a:r>
            <a:r>
              <a:rPr lang="en-GB" dirty="0" err="1"/>
              <a:t>worden</a:t>
            </a:r>
            <a:r>
              <a:rPr lang="en-GB" dirty="0"/>
              <a:t> </a:t>
            </a:r>
            <a:r>
              <a:rPr lang="en-GB" dirty="0" err="1"/>
              <a:t>opgenomen</a:t>
            </a:r>
            <a:r>
              <a:rPr lang="en-GB" dirty="0"/>
              <a:t> door de </a:t>
            </a:r>
            <a:r>
              <a:rPr lang="en-GB" dirty="0" err="1"/>
              <a:t>wortel</a:t>
            </a:r>
            <a:r>
              <a:rPr lang="en-GB" dirty="0"/>
              <a:t>, </a:t>
            </a:r>
            <a:r>
              <a:rPr lang="en-GB" dirty="0" err="1"/>
              <a:t>volgt</a:t>
            </a:r>
            <a:r>
              <a:rPr lang="en-GB" dirty="0"/>
              <a:t> water door osmose</a:t>
            </a:r>
          </a:p>
          <a:p>
            <a:r>
              <a:rPr lang="en-GB" dirty="0"/>
              <a:t>In het </a:t>
            </a:r>
            <a:r>
              <a:rPr lang="en-GB" dirty="0" err="1"/>
              <a:t>onderste</a:t>
            </a:r>
            <a:r>
              <a:rPr lang="en-GB" dirty="0"/>
              <a:t> </a:t>
            </a:r>
            <a:r>
              <a:rPr lang="en-GB" dirty="0" err="1"/>
              <a:t>plaatje</a:t>
            </a:r>
            <a:r>
              <a:rPr lang="en-GB" dirty="0"/>
              <a:t>: </a:t>
            </a:r>
            <a:r>
              <a:rPr lang="en-GB" dirty="0" err="1"/>
              <a:t>als</a:t>
            </a:r>
            <a:r>
              <a:rPr lang="en-GB" dirty="0"/>
              <a:t> er </a:t>
            </a:r>
            <a:r>
              <a:rPr lang="en-GB" dirty="0" err="1"/>
              <a:t>te</a:t>
            </a:r>
            <a:r>
              <a:rPr lang="en-GB" dirty="0"/>
              <a:t> </a:t>
            </a:r>
            <a:r>
              <a:rPr lang="en-GB" dirty="0" err="1"/>
              <a:t>veel</a:t>
            </a:r>
            <a:r>
              <a:rPr lang="en-GB" dirty="0"/>
              <a:t> </a:t>
            </a:r>
            <a:r>
              <a:rPr lang="en-GB" dirty="0" err="1"/>
              <a:t>zouten</a:t>
            </a:r>
            <a:r>
              <a:rPr lang="en-GB" dirty="0"/>
              <a:t> in de </a:t>
            </a:r>
            <a:r>
              <a:rPr lang="en-GB" dirty="0" err="1"/>
              <a:t>grond</a:t>
            </a:r>
            <a:r>
              <a:rPr lang="en-GB" dirty="0"/>
              <a:t> </a:t>
            </a:r>
            <a:r>
              <a:rPr lang="en-GB" dirty="0" err="1"/>
              <a:t>zitten</a:t>
            </a:r>
            <a:r>
              <a:rPr lang="en-GB" dirty="0"/>
              <a:t>, </a:t>
            </a:r>
            <a:r>
              <a:rPr lang="en-GB" dirty="0" err="1"/>
              <a:t>blijft</a:t>
            </a:r>
            <a:r>
              <a:rPr lang="en-GB" dirty="0"/>
              <a:t> de </a:t>
            </a:r>
            <a:r>
              <a:rPr lang="en-GB" dirty="0" err="1"/>
              <a:t>osmotische</a:t>
            </a:r>
            <a:r>
              <a:rPr lang="en-GB" dirty="0"/>
              <a:t> </a:t>
            </a:r>
            <a:r>
              <a:rPr lang="en-GB" dirty="0" err="1"/>
              <a:t>waarde</a:t>
            </a:r>
            <a:r>
              <a:rPr lang="en-GB" dirty="0"/>
              <a:t> van de </a:t>
            </a:r>
            <a:r>
              <a:rPr lang="en-GB" dirty="0" err="1"/>
              <a:t>wortelcellen</a:t>
            </a:r>
            <a:r>
              <a:rPr lang="en-GB" dirty="0"/>
              <a:t> </a:t>
            </a:r>
            <a:r>
              <a:rPr lang="en-GB" dirty="0" err="1"/>
              <a:t>ook</a:t>
            </a:r>
            <a:r>
              <a:rPr lang="en-GB" dirty="0"/>
              <a:t> </a:t>
            </a:r>
            <a:r>
              <a:rPr lang="en-GB" dirty="0" err="1"/>
              <a:t>bij</a:t>
            </a:r>
            <a:r>
              <a:rPr lang="en-GB" dirty="0"/>
              <a:t> </a:t>
            </a:r>
            <a:r>
              <a:rPr lang="en-GB" dirty="0" err="1"/>
              <a:t>opname</a:t>
            </a:r>
            <a:r>
              <a:rPr lang="en-GB" dirty="0"/>
              <a:t> van ‘’</a:t>
            </a:r>
            <a:r>
              <a:rPr lang="en-GB" dirty="0" err="1"/>
              <a:t>normale</a:t>
            </a:r>
            <a:r>
              <a:rPr lang="en-GB" dirty="0"/>
              <a:t>’’ </a:t>
            </a:r>
            <a:r>
              <a:rPr lang="en-GB" dirty="0" err="1"/>
              <a:t>hoeveelheid</a:t>
            </a:r>
            <a:r>
              <a:rPr lang="en-GB" dirty="0"/>
              <a:t> </a:t>
            </a:r>
            <a:r>
              <a:rPr lang="en-GB" dirty="0" err="1"/>
              <a:t>mineralen</a:t>
            </a:r>
            <a:r>
              <a:rPr lang="en-GB" dirty="0"/>
              <a:t> lager dan de </a:t>
            </a:r>
            <a:r>
              <a:rPr lang="en-GB" dirty="0" err="1"/>
              <a:t>omliggende</a:t>
            </a:r>
            <a:r>
              <a:rPr lang="en-GB" dirty="0"/>
              <a:t> </a:t>
            </a:r>
            <a:r>
              <a:rPr lang="en-GB" dirty="0" err="1"/>
              <a:t>grond</a:t>
            </a:r>
            <a:r>
              <a:rPr lang="en-GB" dirty="0"/>
              <a:t> </a:t>
            </a:r>
            <a:r>
              <a:rPr lang="en-GB" dirty="0" err="1"/>
              <a:t>en</a:t>
            </a:r>
            <a:r>
              <a:rPr lang="en-GB" dirty="0"/>
              <a:t> </a:t>
            </a:r>
            <a:r>
              <a:rPr lang="en-GB" dirty="0" err="1"/>
              <a:t>daardoor</a:t>
            </a:r>
            <a:r>
              <a:rPr lang="en-GB" dirty="0"/>
              <a:t> </a:t>
            </a:r>
            <a:r>
              <a:rPr lang="en-GB" dirty="0" err="1"/>
              <a:t>verliest</a:t>
            </a:r>
            <a:r>
              <a:rPr lang="en-GB" dirty="0"/>
              <a:t> de plant water door osmose</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15</a:t>
            </a:fld>
            <a:endParaRPr lang="en-GB"/>
          </a:p>
        </p:txBody>
      </p:sp>
    </p:spTree>
    <p:extLst>
      <p:ext uri="{BB962C8B-B14F-4D97-AF65-F5344CB8AC3E}">
        <p14:creationId xmlns:p14="http://schemas.microsoft.com/office/powerpoint/2010/main" val="264630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De </a:t>
            </a:r>
            <a:r>
              <a:rPr lang="en-GB" dirty="0" err="1"/>
              <a:t>dia’s</a:t>
            </a:r>
            <a:r>
              <a:rPr lang="en-GB" i="1" dirty="0"/>
              <a:t> </a:t>
            </a:r>
            <a:r>
              <a:rPr lang="en-GB" i="1" dirty="0" err="1"/>
              <a:t>planthormonen</a:t>
            </a:r>
            <a:r>
              <a:rPr lang="en-GB" i="1" dirty="0"/>
              <a:t> </a:t>
            </a:r>
            <a:r>
              <a:rPr lang="en-GB" dirty="0" err="1"/>
              <a:t>horen</a:t>
            </a:r>
            <a:r>
              <a:rPr lang="en-GB" dirty="0"/>
              <a:t> </a:t>
            </a:r>
            <a:r>
              <a:rPr lang="en-GB" dirty="0" err="1"/>
              <a:t>bij</a:t>
            </a:r>
            <a:r>
              <a:rPr lang="en-GB" dirty="0"/>
              <a:t> </a:t>
            </a:r>
            <a:r>
              <a:rPr lang="en-GB" dirty="0" err="1"/>
              <a:t>pagina</a:t>
            </a:r>
            <a:r>
              <a:rPr lang="en-GB" dirty="0"/>
              <a:t> 12 t/m 19 van het </a:t>
            </a:r>
            <a:r>
              <a:rPr lang="en-GB" dirty="0" err="1"/>
              <a:t>werkboekje</a:t>
            </a:r>
            <a:r>
              <a:rPr lang="en-GB" dirty="0"/>
              <a:t> ‘’De </a:t>
            </a:r>
            <a:r>
              <a:rPr lang="en-GB" dirty="0" err="1"/>
              <a:t>Cel</a:t>
            </a:r>
            <a:r>
              <a:rPr lang="en-GB"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16</a:t>
            </a:fld>
            <a:endParaRPr lang="en-GB"/>
          </a:p>
        </p:txBody>
      </p:sp>
    </p:spTree>
    <p:extLst>
      <p:ext uri="{BB962C8B-B14F-4D97-AF65-F5344CB8AC3E}">
        <p14:creationId xmlns:p14="http://schemas.microsoft.com/office/powerpoint/2010/main" val="3063383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Er zijn vijf hoofdgroepen planthormonen. In deze tabel worden de hoofdfuncties behandeld.</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17</a:t>
            </a:fld>
            <a:endParaRPr lang="en-GB"/>
          </a:p>
        </p:txBody>
      </p:sp>
    </p:spTree>
    <p:extLst>
      <p:ext uri="{BB962C8B-B14F-4D97-AF65-F5344CB8AC3E}">
        <p14:creationId xmlns:p14="http://schemas.microsoft.com/office/powerpoint/2010/main" val="36723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18</a:t>
            </a:fld>
            <a:endParaRPr lang="en-GB"/>
          </a:p>
        </p:txBody>
      </p:sp>
    </p:spTree>
    <p:extLst>
      <p:ext uri="{BB962C8B-B14F-4D97-AF65-F5344CB8AC3E}">
        <p14:creationId xmlns:p14="http://schemas.microsoft.com/office/powerpoint/2010/main" val="113147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Kleine practica met plantenhormonen waar leerlingen zelf mee aan de slag kunnen zijn: het kweken van tuinkers in licht en donker of het waarnemen van fototropie</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19</a:t>
            </a:fld>
            <a:endParaRPr lang="en-GB"/>
          </a:p>
        </p:txBody>
      </p:sp>
    </p:spTree>
    <p:extLst>
      <p:ext uri="{BB962C8B-B14F-4D97-AF65-F5344CB8AC3E}">
        <p14:creationId xmlns:p14="http://schemas.microsoft.com/office/powerpoint/2010/main" val="357088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2</a:t>
            </a:fld>
            <a:endParaRPr lang="en-GB"/>
          </a:p>
        </p:txBody>
      </p:sp>
    </p:spTree>
    <p:extLst>
      <p:ext uri="{BB962C8B-B14F-4D97-AF65-F5344CB8AC3E}">
        <p14:creationId xmlns:p14="http://schemas.microsoft.com/office/powerpoint/2010/main" val="208933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Als </a:t>
            </a:r>
            <a:r>
              <a:rPr lang="en-GB" dirty="0" err="1"/>
              <a:t>verdieping</a:t>
            </a:r>
            <a:r>
              <a:rPr lang="en-GB" dirty="0"/>
              <a:t> of </a:t>
            </a:r>
            <a:r>
              <a:rPr lang="en-GB" dirty="0" err="1"/>
              <a:t>profielwerkstuk</a:t>
            </a:r>
            <a:r>
              <a:rPr lang="en-GB" dirty="0"/>
              <a:t> is het </a:t>
            </a:r>
            <a:r>
              <a:rPr lang="en-GB" dirty="0" err="1"/>
              <a:t>mogelijk</a:t>
            </a:r>
            <a:r>
              <a:rPr lang="en-GB" dirty="0"/>
              <a:t> om </a:t>
            </a:r>
            <a:r>
              <a:rPr lang="en-GB" dirty="0" err="1"/>
              <a:t>een</a:t>
            </a:r>
            <a:r>
              <a:rPr lang="en-GB" dirty="0"/>
              <a:t> practicum </a:t>
            </a:r>
            <a:r>
              <a:rPr lang="en-GB" dirty="0" err="1"/>
              <a:t>weefselkweek</a:t>
            </a:r>
            <a:r>
              <a:rPr lang="en-GB" dirty="0"/>
              <a:t> </a:t>
            </a:r>
            <a:r>
              <a:rPr lang="en-GB" dirty="0" err="1"/>
              <a:t>uit</a:t>
            </a:r>
            <a:r>
              <a:rPr lang="en-GB" dirty="0"/>
              <a:t> </a:t>
            </a:r>
            <a:r>
              <a:rPr lang="en-GB" dirty="0" err="1"/>
              <a:t>te</a:t>
            </a:r>
            <a:r>
              <a:rPr lang="en-GB" dirty="0"/>
              <a:t> </a:t>
            </a:r>
            <a:r>
              <a:rPr lang="en-GB" dirty="0" err="1"/>
              <a:t>voeren</a:t>
            </a:r>
            <a:r>
              <a:rPr lang="en-GB" dirty="0"/>
              <a:t>.</a:t>
            </a:r>
          </a:p>
          <a:p>
            <a:r>
              <a:rPr lang="en-GB" dirty="0" err="1"/>
              <a:t>Materialen</a:t>
            </a:r>
            <a:r>
              <a:rPr lang="en-GB" dirty="0"/>
              <a:t> </a:t>
            </a:r>
            <a:r>
              <a:rPr lang="en-GB" dirty="0" err="1"/>
              <a:t>zijn</a:t>
            </a:r>
            <a:r>
              <a:rPr lang="en-GB" dirty="0"/>
              <a:t> </a:t>
            </a:r>
            <a:r>
              <a:rPr lang="en-GB" dirty="0" err="1"/>
              <a:t>te</a:t>
            </a:r>
            <a:r>
              <a:rPr lang="en-GB" dirty="0"/>
              <a:t> </a:t>
            </a:r>
            <a:r>
              <a:rPr lang="en-GB" dirty="0" err="1"/>
              <a:t>bestellen</a:t>
            </a:r>
            <a:r>
              <a:rPr lang="en-GB" dirty="0"/>
              <a:t> </a:t>
            </a:r>
            <a:r>
              <a:rPr lang="nl-NL" dirty="0"/>
              <a:t>NIBI &amp; </a:t>
            </a:r>
            <a:r>
              <a:rPr lang="nl-NL" dirty="0" err="1"/>
              <a:t>Iribov</a:t>
            </a:r>
            <a:r>
              <a:rPr lang="nl-NL" dirty="0"/>
              <a:t>. Mail hiervoor naar Tycho Malmberg (</a:t>
            </a:r>
            <a:r>
              <a:rPr lang="nl-NL" dirty="0">
                <a:hlinkClick r:id="rId3"/>
              </a:rPr>
              <a:t>malmberg@nibi.com</a:t>
            </a:r>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20</a:t>
            </a:fld>
            <a:endParaRPr lang="en-GB"/>
          </a:p>
        </p:txBody>
      </p:sp>
    </p:spTree>
    <p:extLst>
      <p:ext uri="{BB962C8B-B14F-4D97-AF65-F5344CB8AC3E}">
        <p14:creationId xmlns:p14="http://schemas.microsoft.com/office/powerpoint/2010/main" val="212884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Met het </a:t>
            </a:r>
            <a:r>
              <a:rPr lang="en-GB" dirty="0" err="1"/>
              <a:t>hormoon</a:t>
            </a:r>
            <a:r>
              <a:rPr lang="en-GB" dirty="0"/>
              <a:t> </a:t>
            </a:r>
            <a:r>
              <a:rPr lang="en-GB" dirty="0" err="1"/>
              <a:t>auxine</a:t>
            </a:r>
            <a:r>
              <a:rPr lang="en-GB" dirty="0"/>
              <a:t> in het medium van de </a:t>
            </a:r>
            <a:r>
              <a:rPr lang="en-GB" dirty="0" err="1"/>
              <a:t>weefselkweek</a:t>
            </a:r>
            <a:r>
              <a:rPr lang="en-GB" dirty="0"/>
              <a:t>, </a:t>
            </a:r>
            <a:r>
              <a:rPr lang="en-GB" dirty="0" err="1"/>
              <a:t>zal</a:t>
            </a:r>
            <a:r>
              <a:rPr lang="en-GB" dirty="0"/>
              <a:t> </a:t>
            </a:r>
            <a:r>
              <a:rPr lang="en-GB" dirty="0" err="1"/>
              <a:t>voornamelijk</a:t>
            </a:r>
            <a:r>
              <a:rPr lang="en-GB" dirty="0"/>
              <a:t> de </a:t>
            </a:r>
            <a:r>
              <a:rPr lang="en-GB" dirty="0" err="1"/>
              <a:t>ontwikkeling</a:t>
            </a:r>
            <a:r>
              <a:rPr lang="en-GB" dirty="0"/>
              <a:t> van </a:t>
            </a:r>
            <a:r>
              <a:rPr lang="en-GB" dirty="0" err="1"/>
              <a:t>wortels</a:t>
            </a:r>
            <a:r>
              <a:rPr lang="en-GB" dirty="0"/>
              <a:t> </a:t>
            </a:r>
            <a:r>
              <a:rPr lang="en-GB" dirty="0" err="1"/>
              <a:t>goed</a:t>
            </a:r>
            <a:r>
              <a:rPr lang="en-GB" dirty="0"/>
              <a:t> </a:t>
            </a:r>
            <a:r>
              <a:rPr lang="en-GB" dirty="0" err="1"/>
              <a:t>te</a:t>
            </a:r>
            <a:r>
              <a:rPr lang="en-GB" dirty="0"/>
              <a:t> </a:t>
            </a:r>
            <a:r>
              <a:rPr lang="en-GB" dirty="0" err="1"/>
              <a:t>zien</a:t>
            </a:r>
            <a:r>
              <a:rPr lang="en-GB" dirty="0"/>
              <a:t> </a:t>
            </a:r>
            <a:r>
              <a:rPr lang="en-GB" dirty="0" err="1"/>
              <a:t>zijn</a:t>
            </a:r>
            <a:r>
              <a:rPr lang="en-GB" dirty="0"/>
              <a:t> (</a:t>
            </a:r>
            <a:r>
              <a:rPr lang="en-GB" dirty="0" err="1"/>
              <a:t>buis</a:t>
            </a:r>
            <a:r>
              <a:rPr lang="en-GB" dirty="0"/>
              <a:t> 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 het </a:t>
            </a:r>
            <a:r>
              <a:rPr lang="en-GB" dirty="0" err="1"/>
              <a:t>hormoon</a:t>
            </a:r>
            <a:r>
              <a:rPr lang="en-GB" dirty="0"/>
              <a:t> </a:t>
            </a:r>
            <a:r>
              <a:rPr lang="en-GB" dirty="0" err="1"/>
              <a:t>cytokinine</a:t>
            </a:r>
            <a:r>
              <a:rPr lang="en-GB" dirty="0"/>
              <a:t> in het medium van de </a:t>
            </a:r>
            <a:r>
              <a:rPr lang="en-GB" dirty="0" err="1"/>
              <a:t>weefselkweek</a:t>
            </a:r>
            <a:r>
              <a:rPr lang="en-GB" dirty="0"/>
              <a:t>, </a:t>
            </a:r>
            <a:r>
              <a:rPr lang="en-GB" dirty="0" err="1"/>
              <a:t>zal</a:t>
            </a:r>
            <a:r>
              <a:rPr lang="en-GB" dirty="0"/>
              <a:t> </a:t>
            </a:r>
            <a:r>
              <a:rPr lang="en-GB" dirty="0" err="1"/>
              <a:t>voornamelijk</a:t>
            </a:r>
            <a:r>
              <a:rPr lang="en-GB" dirty="0"/>
              <a:t> de </a:t>
            </a:r>
            <a:r>
              <a:rPr lang="en-GB" dirty="0" err="1"/>
              <a:t>ontwikkeling</a:t>
            </a:r>
            <a:r>
              <a:rPr lang="en-GB" dirty="0"/>
              <a:t> van </a:t>
            </a:r>
            <a:r>
              <a:rPr lang="en-GB" dirty="0" err="1"/>
              <a:t>scheuten</a:t>
            </a:r>
            <a:r>
              <a:rPr lang="en-GB" dirty="0"/>
              <a:t> </a:t>
            </a:r>
            <a:r>
              <a:rPr lang="en-GB" dirty="0" err="1"/>
              <a:t>gestimuleerd</a:t>
            </a:r>
            <a:r>
              <a:rPr lang="en-GB" dirty="0"/>
              <a:t> </a:t>
            </a:r>
            <a:r>
              <a:rPr lang="en-GB" dirty="0" err="1"/>
              <a:t>worden</a:t>
            </a:r>
            <a:r>
              <a:rPr lang="en-GB" dirty="0"/>
              <a:t> (</a:t>
            </a:r>
            <a:r>
              <a:rPr lang="en-GB" dirty="0" err="1"/>
              <a:t>buis</a:t>
            </a:r>
            <a:r>
              <a:rPr lang="en-GB" dirty="0"/>
              <a: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Een</a:t>
            </a:r>
            <a:r>
              <a:rPr lang="en-GB" dirty="0"/>
              <a:t> </a:t>
            </a:r>
            <a:r>
              <a:rPr lang="en-GB" dirty="0" err="1"/>
              <a:t>combinatie</a:t>
            </a:r>
            <a:r>
              <a:rPr lang="en-GB" dirty="0"/>
              <a:t> van </a:t>
            </a:r>
            <a:r>
              <a:rPr lang="en-GB" dirty="0" err="1"/>
              <a:t>beide</a:t>
            </a:r>
            <a:r>
              <a:rPr lang="en-GB" dirty="0"/>
              <a:t> hormone in het medium </a:t>
            </a:r>
            <a:r>
              <a:rPr lang="en-GB" dirty="0" err="1"/>
              <a:t>zorgt</a:t>
            </a:r>
            <a:r>
              <a:rPr lang="en-GB" dirty="0"/>
              <a:t> </a:t>
            </a:r>
            <a:r>
              <a:rPr lang="en-GB" dirty="0" err="1"/>
              <a:t>voor</a:t>
            </a:r>
            <a:r>
              <a:rPr lang="en-GB" dirty="0"/>
              <a:t> de </a:t>
            </a:r>
            <a:r>
              <a:rPr lang="en-GB" dirty="0" err="1"/>
              <a:t>ontwikkeling</a:t>
            </a:r>
            <a:r>
              <a:rPr lang="en-GB" dirty="0"/>
              <a:t> van </a:t>
            </a:r>
            <a:r>
              <a:rPr lang="en-GB" dirty="0" err="1"/>
              <a:t>zowel</a:t>
            </a:r>
            <a:r>
              <a:rPr lang="en-GB" dirty="0"/>
              <a:t> </a:t>
            </a:r>
            <a:r>
              <a:rPr lang="en-GB" dirty="0" err="1"/>
              <a:t>veel</a:t>
            </a:r>
            <a:r>
              <a:rPr lang="en-GB" dirty="0"/>
              <a:t> </a:t>
            </a:r>
            <a:r>
              <a:rPr lang="en-GB" dirty="0" err="1"/>
              <a:t>wortels</a:t>
            </a:r>
            <a:r>
              <a:rPr lang="en-GB" dirty="0"/>
              <a:t> </a:t>
            </a:r>
            <a:r>
              <a:rPr lang="en-GB" dirty="0" err="1"/>
              <a:t>als</a:t>
            </a:r>
            <a:r>
              <a:rPr lang="en-GB" dirty="0"/>
              <a:t> </a:t>
            </a:r>
            <a:r>
              <a:rPr lang="en-GB" dirty="0" err="1"/>
              <a:t>scheuten</a:t>
            </a:r>
            <a:r>
              <a:rPr lang="en-GB" dirty="0"/>
              <a:t> (</a:t>
            </a:r>
            <a:r>
              <a:rPr lang="en-GB" dirty="0" err="1"/>
              <a:t>buis</a:t>
            </a:r>
            <a:r>
              <a:rPr lang="en-GB" dirty="0"/>
              <a:t> 3).</a:t>
            </a:r>
          </a:p>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21</a:t>
            </a:fld>
            <a:endParaRPr lang="en-GB"/>
          </a:p>
        </p:txBody>
      </p:sp>
    </p:spTree>
    <p:extLst>
      <p:ext uri="{BB962C8B-B14F-4D97-AF65-F5344CB8AC3E}">
        <p14:creationId xmlns:p14="http://schemas.microsoft.com/office/powerpoint/2010/main" val="87609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De </a:t>
            </a:r>
            <a:r>
              <a:rPr lang="en-GB" dirty="0" err="1"/>
              <a:t>dia’s</a:t>
            </a:r>
            <a:r>
              <a:rPr lang="en-GB" dirty="0"/>
              <a:t> </a:t>
            </a:r>
            <a:r>
              <a:rPr lang="en-GB" i="1" dirty="0"/>
              <a:t>casus </a:t>
            </a:r>
            <a:r>
              <a:rPr lang="en-GB" i="1" dirty="0" err="1"/>
              <a:t>coeliakie</a:t>
            </a:r>
            <a:r>
              <a:rPr lang="en-GB" i="1" dirty="0"/>
              <a:t> </a:t>
            </a:r>
            <a:r>
              <a:rPr lang="en-GB" dirty="0" err="1"/>
              <a:t>horen</a:t>
            </a:r>
            <a:r>
              <a:rPr lang="en-GB" dirty="0"/>
              <a:t> </a:t>
            </a:r>
            <a:r>
              <a:rPr lang="en-GB" dirty="0" err="1"/>
              <a:t>bij</a:t>
            </a:r>
            <a:r>
              <a:rPr lang="en-GB" dirty="0"/>
              <a:t> </a:t>
            </a:r>
            <a:r>
              <a:rPr lang="en-GB" dirty="0" err="1"/>
              <a:t>pagina</a:t>
            </a:r>
            <a:r>
              <a:rPr lang="en-GB" dirty="0"/>
              <a:t> 20 t/m 25 van het </a:t>
            </a:r>
            <a:r>
              <a:rPr lang="en-GB" dirty="0" err="1"/>
              <a:t>werkboekje</a:t>
            </a:r>
            <a:r>
              <a:rPr lang="en-GB" dirty="0"/>
              <a:t> ‘’De </a:t>
            </a:r>
            <a:r>
              <a:rPr lang="en-GB" dirty="0" err="1"/>
              <a:t>Cel</a:t>
            </a:r>
            <a:r>
              <a:rPr lang="en-GB" dirty="0"/>
              <a:t>’’.</a:t>
            </a:r>
          </a:p>
          <a:p>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22</a:t>
            </a:fld>
            <a:endParaRPr lang="en-GB"/>
          </a:p>
        </p:txBody>
      </p:sp>
    </p:spTree>
    <p:extLst>
      <p:ext uri="{BB962C8B-B14F-4D97-AF65-F5344CB8AC3E}">
        <p14:creationId xmlns:p14="http://schemas.microsoft.com/office/powerpoint/2010/main" val="14254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Coeliakie wordt vaak ten onrechte glutenallergie genoemd. Er is namelijk geen sprake van een allergische reactie. </a:t>
            </a:r>
          </a:p>
          <a:p>
            <a:r>
              <a:rPr lang="nl-NL" dirty="0"/>
              <a:t>Coeliakie is een chronische aandoening, veroorzaakt door een reactieketen van de T-cellen tegen gluten. Hierdoor raken de darmvlokken en het darmepitheel ernstig beschadigd. Symptomen van coeliakie zijn onder andere diarree en een opgeblazen gevoel. Veel coeliakie patiënten hebben ook last van vermoeidheid en vermagering.</a:t>
            </a:r>
          </a:p>
          <a:p>
            <a:endParaRPr lang="nl-NL"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23</a:t>
            </a:fld>
            <a:endParaRPr lang="en-GB"/>
          </a:p>
        </p:txBody>
      </p:sp>
    </p:spTree>
    <p:extLst>
      <p:ext uri="{BB962C8B-B14F-4D97-AF65-F5344CB8AC3E}">
        <p14:creationId xmlns:p14="http://schemas.microsoft.com/office/powerpoint/2010/main" val="1783785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 oorzaak van coeliakie ligt bij het </a:t>
            </a:r>
            <a:r>
              <a:rPr lang="nl-NL" dirty="0" err="1"/>
              <a:t>IgA</a:t>
            </a:r>
            <a:r>
              <a:rPr lang="nl-NL" dirty="0"/>
              <a:t>-</a:t>
            </a:r>
            <a:r>
              <a:rPr lang="nl-NL" dirty="0" err="1"/>
              <a:t>gliadine</a:t>
            </a:r>
            <a:r>
              <a:rPr lang="nl-NL" dirty="0"/>
              <a:t>-complex. Bij coeliakiepatiënten wordt het complex niet afgebroken en daardoor ontstaat deze </a:t>
            </a:r>
            <a:r>
              <a:rPr lang="nl-NL" dirty="0" err="1"/>
              <a:t>imuunreactie</a:t>
            </a:r>
            <a:r>
              <a:rPr lang="nl-NL" dirty="0"/>
              <a:t> tegen de eigen cellen.</a:t>
            </a:r>
            <a:endParaRPr lang="en-GB"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24</a:t>
            </a:fld>
            <a:endParaRPr lang="en-GB"/>
          </a:p>
        </p:txBody>
      </p:sp>
    </p:spTree>
    <p:extLst>
      <p:ext uri="{BB962C8B-B14F-4D97-AF65-F5344CB8AC3E}">
        <p14:creationId xmlns:p14="http://schemas.microsoft.com/office/powerpoint/2010/main" val="355439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a:t>De </a:t>
            </a:r>
            <a:r>
              <a:rPr lang="en-GB" dirty="0" err="1"/>
              <a:t>dia’s</a:t>
            </a:r>
            <a:r>
              <a:rPr lang="en-GB" dirty="0"/>
              <a:t> </a:t>
            </a:r>
            <a:r>
              <a:rPr lang="en-GB" i="1" dirty="0" err="1"/>
              <a:t>verzilting</a:t>
            </a:r>
            <a:r>
              <a:rPr lang="en-GB" dirty="0"/>
              <a:t> </a:t>
            </a:r>
            <a:r>
              <a:rPr lang="en-GB" dirty="0" err="1"/>
              <a:t>horen</a:t>
            </a:r>
            <a:r>
              <a:rPr lang="en-GB" dirty="0"/>
              <a:t> </a:t>
            </a:r>
            <a:r>
              <a:rPr lang="en-GB" dirty="0" err="1"/>
              <a:t>bij</a:t>
            </a:r>
            <a:r>
              <a:rPr lang="en-GB" dirty="0"/>
              <a:t> </a:t>
            </a:r>
            <a:r>
              <a:rPr lang="en-GB" dirty="0" err="1"/>
              <a:t>pagina</a:t>
            </a:r>
            <a:r>
              <a:rPr lang="en-GB" dirty="0"/>
              <a:t> 4 t/m 9 van het </a:t>
            </a:r>
            <a:r>
              <a:rPr lang="en-GB" dirty="0" err="1"/>
              <a:t>werkboekje</a:t>
            </a:r>
            <a:r>
              <a:rPr lang="en-GB" dirty="0"/>
              <a:t> ‘’De </a:t>
            </a:r>
            <a:r>
              <a:rPr lang="en-GB" dirty="0" err="1"/>
              <a:t>Cel</a:t>
            </a:r>
            <a:r>
              <a:rPr lang="en-GB" dirty="0"/>
              <a:t>’’.</a:t>
            </a:r>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3</a:t>
            </a:fld>
            <a:endParaRPr lang="en-GB"/>
          </a:p>
        </p:txBody>
      </p:sp>
    </p:spTree>
    <p:extLst>
      <p:ext uri="{BB962C8B-B14F-4D97-AF65-F5344CB8AC3E}">
        <p14:creationId xmlns:p14="http://schemas.microsoft.com/office/powerpoint/2010/main" val="404235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sz="1800" dirty="0">
                <a:effectLst/>
                <a:latin typeface="Calibri" panose="020F0502020204030204" pitchFamily="34" charset="0"/>
                <a:ea typeface="Calibri" panose="020F0502020204030204" pitchFamily="34" charset="0"/>
              </a:rPr>
              <a:t>Om in 2050 de naar schatting 9 miljard mensen van voedsel te kunnen voorzien, wordt hard gezocht naar steeds betere en gezondere voedingsgewassen die meer produceren per hectare of beter bestand zijn tegen plantenziektes en -plagen zodat de oogsten niet verloren gaan. Een andere mogelijkheid is het benutten van stukken grond die tot nu toe nog niets opleveren. Veel gebieden op aarde zijn te zout om gewassen op te verbouwen. Soms zijn dit gebieden die aan de kust grenzen zoals op de illustratie te zien is. Door klimaatverandering komt er steeds meer zoute grond bij. In Nederland komt dat omdat er diep in de grond een oude laag met zouter grondwater is dat naar boven komt. Dus niet alleen wereldwijd, ook in ons land zijn in de nabije toekomst zouttolerante gewassen nodig. Op sterk zoute bodems kunnen nu namelijk maar weinig plantensoorten groeien. De planten die er groeien, zoals lamsoor of zeekraal geven nog te weinig productie. Door gewassen zouttolerant te maken komt er naar schatting 1,5 miljard hectare landbouwgrond bij. </a:t>
            </a:r>
            <a:endParaRPr lang="nl-NL" sz="1800"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4</a:t>
            </a:fld>
            <a:endParaRPr lang="en-GB"/>
          </a:p>
        </p:txBody>
      </p:sp>
    </p:spTree>
    <p:extLst>
      <p:ext uri="{BB962C8B-B14F-4D97-AF65-F5344CB8AC3E}">
        <p14:creationId xmlns:p14="http://schemas.microsoft.com/office/powerpoint/2010/main" val="306787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Antwoorden op de kijkvragen:</a:t>
            </a:r>
          </a:p>
          <a:p>
            <a:pPr marL="285750" marR="0" lvl="0" indent="-285750" algn="l" defTabSz="914400" rtl="0" eaLnBrk="1" fontAlgn="auto" latinLnBrk="0" hangingPunct="1">
              <a:lnSpc>
                <a:spcPct val="115000"/>
              </a:lnSpc>
              <a:spcBef>
                <a:spcPts val="0"/>
              </a:spcBef>
              <a:spcAft>
                <a:spcPts val="1000"/>
              </a:spcAft>
              <a:buClrTx/>
              <a:buSzTx/>
              <a:buFontTx/>
              <a:buChar char="-"/>
              <a:tabLst/>
              <a:defRPr/>
            </a:pPr>
            <a:r>
              <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Onderzoekster Christa </a:t>
            </a:r>
            <a:r>
              <a:rPr lang="nl-NL" sz="1800" u="none" strike="noStrike"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Testerink</a:t>
            </a:r>
            <a:r>
              <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zoekt naar het mechanisme dat planten hebben om zout te vermijden. Haar doel is  om extra kennis te vergaren, niet per se om de onderzoeksresultaten toe te passen in de landbouw (fundamentele wetenschap).</a:t>
            </a:r>
          </a:p>
          <a:p>
            <a:pPr marL="285750" indent="-285750">
              <a:lnSpc>
                <a:spcPct val="115000"/>
              </a:lnSpc>
              <a:spcAft>
                <a:spcPts val="1000"/>
              </a:spcAft>
              <a:buFontTx/>
              <a:buChar char="-"/>
            </a:pPr>
            <a:r>
              <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Christa en haar team laten </a:t>
            </a:r>
            <a:r>
              <a:rPr lang="nl-NL" sz="1800" i="1" u="none" strike="noStrike"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Arabidopsis</a:t>
            </a:r>
            <a:r>
              <a:rPr lang="nl-NL" sz="1800" b="1" i="1"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nl-NL" sz="1800" b="0" i="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plantjes groeien op een medium waar wel of geen zout aan toegevoegd is. De reactie van de plant wordt op moleculair niveau onderzocht door te kijken welke stoffen er in de plantencellen aanwezig zijn. </a:t>
            </a:r>
            <a:endPar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nl-NL"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5</a:t>
            </a:fld>
            <a:endParaRPr lang="en-GB"/>
          </a:p>
        </p:txBody>
      </p:sp>
    </p:spTree>
    <p:extLst>
      <p:ext uri="{BB962C8B-B14F-4D97-AF65-F5344CB8AC3E}">
        <p14:creationId xmlns:p14="http://schemas.microsoft.com/office/powerpoint/2010/main" val="138154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b="0" i="0" u="none" dirty="0">
                <a:effectLst/>
                <a:latin typeface="Calibri" panose="020F0502020204030204" pitchFamily="34" charset="0"/>
                <a:ea typeface="Calibri" panose="020F0502020204030204" pitchFamily="34" charset="0"/>
                <a:cs typeface="Times New Roman" panose="02020603050405020304" pitchFamily="18" charset="0"/>
              </a:rPr>
              <a:t>Behalve kennis opdoen, is het voor leerlingen ook relevant om verschillende beroepen (binnen de biologie) te leren kennen. Vraag daarom ook eens naar hun mening over het werkveld!</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E3471B-1618-449A-B02E-207FB5AC3C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69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000000"/>
                </a:solidFill>
                <a:effectLst/>
                <a:latin typeface="Campton-Book"/>
              </a:rPr>
              <a:t>Even herhalen van de video: </a:t>
            </a:r>
          </a:p>
          <a:p>
            <a:pPr algn="l"/>
            <a:r>
              <a:rPr lang="nl-NL" b="0" i="0" dirty="0">
                <a:solidFill>
                  <a:srgbClr val="000000"/>
                </a:solidFill>
                <a:effectLst/>
                <a:latin typeface="Campton-Book"/>
              </a:rPr>
              <a:t>-In de experimenten van Christa worden de plantjes op een voedingsbodem geplaatst, met gewoon groeimedium in de controle-opstelling en daaraan toegevoegd </a:t>
            </a:r>
            <a:r>
              <a:rPr lang="nl-NL" b="0" i="0" dirty="0" err="1">
                <a:solidFill>
                  <a:srgbClr val="000000"/>
                </a:solidFill>
                <a:effectLst/>
                <a:latin typeface="Campton-Book"/>
              </a:rPr>
              <a:t>NaCl</a:t>
            </a:r>
            <a:r>
              <a:rPr lang="nl-NL" b="0" i="0" dirty="0">
                <a:solidFill>
                  <a:srgbClr val="000000"/>
                </a:solidFill>
                <a:effectLst/>
                <a:latin typeface="Campton-Book"/>
              </a:rPr>
              <a:t>, natriumchloride, (zout) in de experimentele opstelling. </a:t>
            </a:r>
          </a:p>
          <a:p>
            <a:pPr algn="l"/>
            <a:r>
              <a:rPr lang="nl-NL" b="0" i="0" dirty="0">
                <a:solidFill>
                  <a:srgbClr val="000000"/>
                </a:solidFill>
                <a:effectLst/>
                <a:latin typeface="Campton-Book"/>
              </a:rPr>
              <a:t>Op de afbeelding is duidelijk te zien dat plantenwortels niet meer naar beneden groeien, maar in reactie op de zoutoplossing hun groeirichting aanpassen. Dit heel halotropie (negatief omdat ze er juist vanaf groeien).</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7</a:t>
            </a:fld>
            <a:endParaRPr lang="en-GB"/>
          </a:p>
        </p:txBody>
      </p:sp>
    </p:spTree>
    <p:extLst>
      <p:ext uri="{BB962C8B-B14F-4D97-AF65-F5344CB8AC3E}">
        <p14:creationId xmlns:p14="http://schemas.microsoft.com/office/powerpoint/2010/main" val="124826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Uitbreiding van de video: </a:t>
            </a:r>
          </a:p>
          <a:p>
            <a:r>
              <a:rPr lang="nl-NL" dirty="0"/>
              <a:t>Het plantenhormoon auxine zorgt voor (een deel van) de regeling van wortelgroei op celniveau.</a:t>
            </a:r>
          </a:p>
        </p:txBody>
      </p:sp>
      <p:sp>
        <p:nvSpPr>
          <p:cNvPr id="4" name="Tijdelijke aanduiding voor dianummer 3"/>
          <p:cNvSpPr>
            <a:spLocks noGrp="1"/>
          </p:cNvSpPr>
          <p:nvPr>
            <p:ph type="sldNum" sz="quarter" idx="5"/>
          </p:nvPr>
        </p:nvSpPr>
        <p:spPr/>
        <p:txBody>
          <a:bodyPr/>
          <a:lstStyle/>
          <a:p>
            <a:fld id="{A7E3471B-1618-449A-B02E-207FB5AC3C55}" type="slidenum">
              <a:rPr lang="en-GB" smtClean="0"/>
              <a:pPr/>
              <a:t>8</a:t>
            </a:fld>
            <a:endParaRPr lang="en-GB"/>
          </a:p>
        </p:txBody>
      </p:sp>
    </p:spTree>
    <p:extLst>
      <p:ext uri="{BB962C8B-B14F-4D97-AF65-F5344CB8AC3E}">
        <p14:creationId xmlns:p14="http://schemas.microsoft.com/office/powerpoint/2010/main" val="89246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800" dirty="0"/>
          </a:p>
        </p:txBody>
      </p:sp>
      <p:sp>
        <p:nvSpPr>
          <p:cNvPr id="4" name="Tijdelijke aanduiding voor dianummer 3"/>
          <p:cNvSpPr>
            <a:spLocks noGrp="1"/>
          </p:cNvSpPr>
          <p:nvPr>
            <p:ph type="sldNum" sz="quarter" idx="10"/>
          </p:nvPr>
        </p:nvSpPr>
        <p:spPr/>
        <p:txBody>
          <a:bodyPr/>
          <a:lstStyle/>
          <a:p>
            <a:fld id="{A7E3471B-1618-449A-B02E-207FB5AC3C55}" type="slidenum">
              <a:rPr lang="en-GB" smtClean="0"/>
              <a:pPr/>
              <a:t>9</a:t>
            </a:fld>
            <a:endParaRPr lang="en-GB"/>
          </a:p>
        </p:txBody>
      </p:sp>
    </p:spTree>
    <p:extLst>
      <p:ext uri="{BB962C8B-B14F-4D97-AF65-F5344CB8AC3E}">
        <p14:creationId xmlns:p14="http://schemas.microsoft.com/office/powerpoint/2010/main" val="81233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40852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3363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55940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78741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8759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13980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60583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89708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337874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238806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522064-430A-4734-8E72-8BC9BBF88C20}" type="datetimeFigureOut">
              <a:rPr lang="en-GB" smtClean="0"/>
              <a:pPr/>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6385F8-4575-426A-9122-E7F87A102F77}" type="slidenum">
              <a:rPr lang="en-GB" smtClean="0"/>
              <a:pPr/>
              <a:t>‹nr.›</a:t>
            </a:fld>
            <a:endParaRPr lang="en-GB"/>
          </a:p>
        </p:txBody>
      </p:sp>
    </p:spTree>
    <p:extLst>
      <p:ext uri="{BB962C8B-B14F-4D97-AF65-F5344CB8AC3E}">
        <p14:creationId xmlns:p14="http://schemas.microsoft.com/office/powerpoint/2010/main" val="123094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2064-430A-4734-8E72-8BC9BBF88C20}" type="datetimeFigureOut">
              <a:rPr lang="en-GB" smtClean="0"/>
              <a:pPr/>
              <a:t>28/10/2022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385F8-4575-426A-9122-E7F87A102F77}" type="slidenum">
              <a:rPr lang="en-GB" smtClean="0"/>
              <a:pPr/>
              <a:t>‹nr.›</a:t>
            </a:fld>
            <a:endParaRPr lang="en-GB"/>
          </a:p>
        </p:txBody>
      </p:sp>
    </p:spTree>
    <p:extLst>
      <p:ext uri="{BB962C8B-B14F-4D97-AF65-F5344CB8AC3E}">
        <p14:creationId xmlns:p14="http://schemas.microsoft.com/office/powerpoint/2010/main" val="23420638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rekend.nl/2015/11/01/de-echte-reden-waarom-je-minder-vlees-zou-moeten-et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tgroenehuisamersfoort.nl/sites/default/files/profielwerkstuk%20zilte%20landbouw%20Joyce%20van%20Leeuwe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brekend.nl/2015/11/01/de-echte-reden-waarom-je-minder-vlees-zou-moeten-eten/" TargetMode="External"/><Relationship Id="rId7" Type="http://schemas.openxmlformats.org/officeDocument/2006/relationships/hyperlink" Target="https://biologielessen.nl/index.php/a-15/1828-turg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iologielessen.nl/index.php/dna-3/582-diffusie-en-osmose" TargetMode="External"/><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biologielessen.nl/index.php/dna-3/582-diffusie-en-osmose"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k8cE5itD8A&amp;ab_channel=SSLLeidenSSLLeid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meneerspoor.nl/osmos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brekend.nl/2015/11/01/de-echte-reden-waarom-je-minder-vlees-zou-moeten-eten/"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hyperlink" Target="https://pediaa.com/what-is-the-difference-between-phototropism-and-geotropism/" TargetMode="External"/><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hyperlink" Target="https://sjeftuintips.wordpress.com/2012/06/26/27-andijvie-kweken/" TargetMode="External"/><Relationship Id="rId12"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depot.wur.nl/206637" TargetMode="External"/><Relationship Id="rId11" Type="http://schemas.openxmlformats.org/officeDocument/2006/relationships/hyperlink" Target="https://www.nederlandvoedselland.nl/artikel/het-einde-van-de-fruitschaal/" TargetMode="External"/><Relationship Id="rId5" Type="http://schemas.openxmlformats.org/officeDocument/2006/relationships/image" Target="../media/image20.jpeg"/><Relationship Id="rId10" Type="http://schemas.openxmlformats.org/officeDocument/2006/relationships/hyperlink" Target="https://www.onzenatuur.be/artikel/waarom-verliezen-sommige-bomen-hun-bladeren-sneller" TargetMode="External"/><Relationship Id="rId4" Type="http://schemas.openxmlformats.org/officeDocument/2006/relationships/image" Target="../media/image19.png"/><Relationship Id="rId9" Type="http://schemas.openxmlformats.org/officeDocument/2006/relationships/hyperlink" Target="https://edepot.wur.nl/472678" TargetMode="External"/><Relationship Id="rId1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TW_hSubBEP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0KyTrgsZmo8&amp;t=1609s" TargetMode="External"/><Relationship Id="rId5" Type="http://schemas.openxmlformats.org/officeDocument/2006/relationships/hyperlink" Target="https://www.youtube.com/watch?v=yk8cE5itD8A&amp;ab_channel=SSLLeidenSSLLeiden" TargetMode="External"/><Relationship Id="rId4" Type="http://schemas.openxmlformats.org/officeDocument/2006/relationships/hyperlink" Target="https://www.youtube.com/watch?v=UZfnZgKdUa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LdZS7RtblM8" TargetMode="External"/><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youtu.be/OQZSzjHwoP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rekend.nl/2015/11/01/de-echte-reden-waarom-je-minder-vlees-zou-moeten-et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brekend.nl/2015/11/01/de-echte-reden-waarom-je-minder-vlees-zou-moeten-et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9nRvm8j4RO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zapp.nl/programmas/het-klokhuis/gemist/VPWON_1259035" TargetMode="External"/><Relationship Id="rId4" Type="http://schemas.openxmlformats.org/officeDocument/2006/relationships/hyperlink" Target="https://www.npo3.nl/wat-zit-er-in-glutenvrije-product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volkskrant.nl/nieuws-achtergrond/bij-droogte-stijgt-zout-water-op-naar-de-akkers-een-nachtmerrie-voor-boeren~b15b014d/?referrer=https%3A%2F%2Fwww.google.com%2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afPN_XeuaHU?start=308&amp;feature=oembed"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afPN_XeuaHU?start=308&amp;feature=oembed"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emokennislink.nl/publicaties/op-zoek-naar-een-gen-voor-zouttolerant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www.nemokennislink.nl/publicaties/op-zoek-naar-een-gen-voor-zouttoleranti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b7TMats5PQ" TargetMode="Externa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ieuweoogst.nl/nieuws/2021/06/25/zoutwater-en-landbouw-gaat-dat-samen" TargetMode="External"/><Relationship Id="rId5" Type="http://schemas.openxmlformats.org/officeDocument/2006/relationships/hyperlink" Target="https://binnenstebuiten.kro-ncrv.nl/passie-voor-eten/video/zilte-groente-en-zeewier-texel" TargetMode="External"/><Relationship Id="rId4" Type="http://schemas.openxmlformats.org/officeDocument/2006/relationships/hyperlink" Target="https://www.youtube.com/watch?v=aWBFibatlt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787703"/>
            <a:ext cx="6858000" cy="1071563"/>
          </a:xfrm>
        </p:spPr>
        <p:txBody>
          <a:bodyPr/>
          <a:lstStyle/>
          <a:p>
            <a:r>
              <a:rPr lang="nl-NL" noProof="0" dirty="0">
                <a:latin typeface="Calibri" pitchFamily="34" charset="0"/>
              </a:rPr>
              <a:t>Plantkracht</a:t>
            </a:r>
          </a:p>
        </p:txBody>
      </p:sp>
      <p:sp>
        <p:nvSpPr>
          <p:cNvPr id="3" name="Ondertitel 2"/>
          <p:cNvSpPr>
            <a:spLocks noGrp="1"/>
          </p:cNvSpPr>
          <p:nvPr>
            <p:ph type="subTitle" idx="1"/>
          </p:nvPr>
        </p:nvSpPr>
        <p:spPr>
          <a:xfrm>
            <a:off x="1143000" y="4267200"/>
            <a:ext cx="7315200" cy="1655762"/>
          </a:xfrm>
        </p:spPr>
        <p:txBody>
          <a:bodyPr>
            <a:normAutofit/>
          </a:bodyPr>
          <a:lstStyle/>
          <a:p>
            <a:r>
              <a:rPr lang="nl-NL" dirty="0">
                <a:latin typeface="Calibri" pitchFamily="34" charset="0"/>
              </a:rPr>
              <a:t>Contexten en nabespreking van opdrachten</a:t>
            </a:r>
            <a:endParaRPr lang="nl-NL" noProof="0" dirty="0">
              <a:latin typeface="Calibri" pitchFamily="34" charset="0"/>
            </a:endParaRPr>
          </a:p>
          <a:p>
            <a:r>
              <a:rPr lang="nl-NL" sz="1800" dirty="0">
                <a:latin typeface="Calibri" pitchFamily="34" charset="0"/>
              </a:rPr>
              <a:t>Laatste update: november 2022</a:t>
            </a:r>
            <a:endParaRPr lang="nl-NL" sz="1800" noProof="0" dirty="0">
              <a:latin typeface="Calibri" pitchFamily="34" charset="0"/>
            </a:endParaRPr>
          </a:p>
        </p:txBody>
      </p:sp>
      <p:pic>
        <p:nvPicPr>
          <p:cNvPr id="7" name="Afbeelding 6">
            <a:extLst>
              <a:ext uri="{FF2B5EF4-FFF2-40B4-BE49-F238E27FC236}">
                <a16:creationId xmlns:a16="http://schemas.microsoft.com/office/drawing/2014/main" id="{9E7C1878-7FCA-47DD-A1DD-32F920C821BB}"/>
              </a:ext>
            </a:extLst>
          </p:cNvPr>
          <p:cNvPicPr>
            <a:picLocks noChangeAspect="1"/>
          </p:cNvPicPr>
          <p:nvPr/>
        </p:nvPicPr>
        <p:blipFill>
          <a:blip r:embed="rId3"/>
          <a:stretch>
            <a:fillRect/>
          </a:stretch>
        </p:blipFill>
        <p:spPr>
          <a:xfrm>
            <a:off x="-2822" y="-22915"/>
            <a:ext cx="9144000" cy="36212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09088"/>
            <a:ext cx="9144000" cy="1325563"/>
          </a:xfrm>
        </p:spPr>
        <p:txBody>
          <a:bodyPr>
            <a:normAutofit/>
          </a:bodyPr>
          <a:lstStyle/>
          <a:p>
            <a:pPr algn="ctr"/>
            <a:r>
              <a:rPr lang="nl-NL" sz="3200" dirty="0">
                <a:latin typeface="+mn-lt"/>
                <a:ea typeface="+mn-ea"/>
                <a:cs typeface="+mn-cs"/>
              </a:rPr>
              <a:t>Mogelijke opzet practicum zouttolerantie </a:t>
            </a:r>
          </a:p>
        </p:txBody>
      </p:sp>
      <p:sp>
        <p:nvSpPr>
          <p:cNvPr id="3" name="Tijdelijke aanduiding voor inhoud 2"/>
          <p:cNvSpPr>
            <a:spLocks noGrp="1"/>
          </p:cNvSpPr>
          <p:nvPr>
            <p:ph idx="1"/>
          </p:nvPr>
        </p:nvSpPr>
        <p:spPr>
          <a:xfrm>
            <a:off x="1410703" y="2209800"/>
            <a:ext cx="7886700" cy="4351338"/>
          </a:xfrm>
        </p:spPr>
        <p:txBody>
          <a:bodyPr>
            <a:normAutofit/>
          </a:bodyPr>
          <a:lstStyle/>
          <a:p>
            <a:pPr marL="0" indent="0">
              <a:buNone/>
            </a:pPr>
            <a:endParaRPr lang="nl-NL" dirty="0">
              <a:hlinkClick r:id="rId3"/>
            </a:endParaRPr>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F180136F-D699-4217-8F36-04098E3DF5DA}"/>
              </a:ext>
            </a:extLst>
          </p:cNvPr>
          <p:cNvPicPr>
            <a:picLocks noChangeAspect="1"/>
          </p:cNvPicPr>
          <p:nvPr/>
        </p:nvPicPr>
        <p:blipFill>
          <a:blip r:embed="rId4"/>
          <a:stretch>
            <a:fillRect/>
          </a:stretch>
        </p:blipFill>
        <p:spPr>
          <a:xfrm>
            <a:off x="1554747" y="2134651"/>
            <a:ext cx="6153150" cy="4276725"/>
          </a:xfrm>
          <a:prstGeom prst="rect">
            <a:avLst/>
          </a:prstGeom>
        </p:spPr>
      </p:pic>
      <p:grpSp>
        <p:nvGrpSpPr>
          <p:cNvPr id="14" name="Groep 13">
            <a:extLst>
              <a:ext uri="{FF2B5EF4-FFF2-40B4-BE49-F238E27FC236}">
                <a16:creationId xmlns:a16="http://schemas.microsoft.com/office/drawing/2014/main" id="{F584C402-5F22-41F3-912F-3DC9FF5551F4}"/>
              </a:ext>
            </a:extLst>
          </p:cNvPr>
          <p:cNvGrpSpPr/>
          <p:nvPr/>
        </p:nvGrpSpPr>
        <p:grpSpPr>
          <a:xfrm>
            <a:off x="0" y="-20223"/>
            <a:ext cx="9144000" cy="629824"/>
            <a:chOff x="0" y="-20223"/>
            <a:chExt cx="9144000" cy="629824"/>
          </a:xfrm>
        </p:grpSpPr>
        <p:pic>
          <p:nvPicPr>
            <p:cNvPr id="15" name="Afbeelding 14">
              <a:extLst>
                <a:ext uri="{FF2B5EF4-FFF2-40B4-BE49-F238E27FC236}">
                  <a16:creationId xmlns:a16="http://schemas.microsoft.com/office/drawing/2014/main" id="{D72A373B-DAA1-4180-B3E1-9DBBFE9FC0D1}"/>
                </a:ext>
              </a:extLst>
            </p:cNvPr>
            <p:cNvPicPr>
              <a:picLocks noChangeAspect="1"/>
            </p:cNvPicPr>
            <p:nvPr/>
          </p:nvPicPr>
          <p:blipFill>
            <a:blip r:embed="rId5">
              <a:duotone>
                <a:prstClr val="black"/>
                <a:srgbClr val="BE8A4F">
                  <a:tint val="45000"/>
                  <a:satMod val="400000"/>
                </a:srgbClr>
              </a:duotone>
            </a:blip>
            <a:stretch>
              <a:fillRect/>
            </a:stretch>
          </p:blipFill>
          <p:spPr>
            <a:xfrm>
              <a:off x="0" y="-20223"/>
              <a:ext cx="9144000" cy="629824"/>
            </a:xfrm>
            <a:prstGeom prst="rect">
              <a:avLst/>
            </a:prstGeom>
          </p:spPr>
        </p:pic>
        <p:sp>
          <p:nvSpPr>
            <p:cNvPr id="16" name="Tekstvak 15">
              <a:extLst>
                <a:ext uri="{FF2B5EF4-FFF2-40B4-BE49-F238E27FC236}">
                  <a16:creationId xmlns:a16="http://schemas.microsoft.com/office/drawing/2014/main" id="{F34EFD76-4FF5-442B-B305-488CAA531F48}"/>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spTree>
    <p:extLst>
      <p:ext uri="{BB962C8B-B14F-4D97-AF65-F5344CB8AC3E}">
        <p14:creationId xmlns:p14="http://schemas.microsoft.com/office/powerpoint/2010/main" val="52389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9144000" cy="1325563"/>
          </a:xfrm>
        </p:spPr>
        <p:txBody>
          <a:bodyPr>
            <a:normAutofit/>
          </a:bodyPr>
          <a:lstStyle/>
          <a:p>
            <a:pPr algn="ctr"/>
            <a:r>
              <a:rPr lang="nl-NL" sz="3200" dirty="0">
                <a:latin typeface="+mn-lt"/>
                <a:ea typeface="+mn-ea"/>
                <a:cs typeface="+mn-cs"/>
              </a:rPr>
              <a:t>Mogelijke resultaten practicum zouttolerantie </a:t>
            </a:r>
          </a:p>
        </p:txBody>
      </p:sp>
      <p:sp>
        <p:nvSpPr>
          <p:cNvPr id="3" name="Tijdelijke aanduiding voor inhoud 2"/>
          <p:cNvSpPr>
            <a:spLocks noGrp="1"/>
          </p:cNvSpPr>
          <p:nvPr>
            <p:ph idx="1"/>
          </p:nvPr>
        </p:nvSpPr>
        <p:spPr>
          <a:xfrm>
            <a:off x="14689" y="6492874"/>
            <a:ext cx="8900711" cy="293515"/>
          </a:xfrm>
        </p:spPr>
        <p:txBody>
          <a:bodyPr>
            <a:normAutofit/>
          </a:bodyPr>
          <a:lstStyle/>
          <a:p>
            <a:pPr marL="0" indent="0">
              <a:buNone/>
            </a:pPr>
            <a:r>
              <a:rPr lang="nl-NL" sz="1200" dirty="0"/>
              <a:t>Bron: </a:t>
            </a:r>
            <a:r>
              <a:rPr lang="nl-NL" sz="1200" dirty="0">
                <a:solidFill>
                  <a:srgbClr val="80674C"/>
                </a:solidFill>
                <a:hlinkClick r:id="rId3">
                  <a:extLst>
                    <a:ext uri="{A12FA001-AC4F-418D-AE19-62706E023703}">
                      <ahyp:hlinkClr xmlns:ahyp="http://schemas.microsoft.com/office/drawing/2018/hyperlinkcolor" val="tx"/>
                    </a:ext>
                  </a:extLst>
                </a:hlinkClick>
              </a:rPr>
              <a:t>Joyce van Leeuwen, 2018,  Zoute planten - Een overzicht van de huidige stand van zaken in de zilte landbouw. Profielwerkstuk vwo 6 </a:t>
            </a:r>
            <a:endParaRPr lang="nl-NL" sz="1200" dirty="0">
              <a:solidFill>
                <a:srgbClr val="80674C"/>
              </a:solidFill>
            </a:endParaRPr>
          </a:p>
          <a:p>
            <a:pPr marL="0" indent="0">
              <a:buNone/>
            </a:pPr>
            <a:endParaRPr lang="nl-NL" sz="1200" dirty="0"/>
          </a:p>
          <a:p>
            <a:endParaRPr lang="nl-NL" sz="1200" dirty="0"/>
          </a:p>
          <a:p>
            <a:endParaRPr lang="nl-NL" sz="1200" dirty="0"/>
          </a:p>
          <a:p>
            <a:endParaRPr lang="nl-NL" sz="1200" dirty="0"/>
          </a:p>
          <a:p>
            <a:pPr marL="0" indent="0">
              <a:buNone/>
            </a:pPr>
            <a:endParaRPr lang="nl-NL" sz="1200" dirty="0"/>
          </a:p>
        </p:txBody>
      </p:sp>
      <p:grpSp>
        <p:nvGrpSpPr>
          <p:cNvPr id="8" name="Groep 7">
            <a:extLst>
              <a:ext uri="{FF2B5EF4-FFF2-40B4-BE49-F238E27FC236}">
                <a16:creationId xmlns:a16="http://schemas.microsoft.com/office/drawing/2014/main" id="{997F744E-7BC6-4795-9A49-63743140306B}"/>
              </a:ext>
            </a:extLst>
          </p:cNvPr>
          <p:cNvGrpSpPr/>
          <p:nvPr/>
        </p:nvGrpSpPr>
        <p:grpSpPr>
          <a:xfrm>
            <a:off x="0" y="-20223"/>
            <a:ext cx="9144000" cy="629824"/>
            <a:chOff x="0" y="-20223"/>
            <a:chExt cx="9144000" cy="629824"/>
          </a:xfrm>
        </p:grpSpPr>
        <p:pic>
          <p:nvPicPr>
            <p:cNvPr id="12" name="Afbeelding 11">
              <a:extLst>
                <a:ext uri="{FF2B5EF4-FFF2-40B4-BE49-F238E27FC236}">
                  <a16:creationId xmlns:a16="http://schemas.microsoft.com/office/drawing/2014/main" id="{F32F2CA5-8F41-40B1-BFED-52A90E7D8FD5}"/>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3" name="Tekstvak 12">
              <a:extLst>
                <a:ext uri="{FF2B5EF4-FFF2-40B4-BE49-F238E27FC236}">
                  <a16:creationId xmlns:a16="http://schemas.microsoft.com/office/drawing/2014/main" id="{2D155663-5937-4EEE-A9BA-183842758049}"/>
                </a:ext>
              </a:extLst>
            </p:cNvPr>
            <p:cNvSpPr txBox="1"/>
            <p:nvPr/>
          </p:nvSpPr>
          <p:spPr>
            <a:xfrm>
              <a:off x="14689" y="71033"/>
              <a:ext cx="9129311"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Verzilting</a:t>
              </a:r>
            </a:p>
          </p:txBody>
        </p:sp>
      </p:grpSp>
      <p:pic>
        <p:nvPicPr>
          <p:cNvPr id="4" name="Afbeelding 3">
            <a:extLst>
              <a:ext uri="{FF2B5EF4-FFF2-40B4-BE49-F238E27FC236}">
                <a16:creationId xmlns:a16="http://schemas.microsoft.com/office/drawing/2014/main" id="{908E44D3-8A36-9A13-38B2-DF9CB8FAC21C}"/>
              </a:ext>
            </a:extLst>
          </p:cNvPr>
          <p:cNvPicPr>
            <a:picLocks noChangeAspect="1"/>
          </p:cNvPicPr>
          <p:nvPr/>
        </p:nvPicPr>
        <p:blipFill>
          <a:blip r:embed="rId5"/>
          <a:stretch>
            <a:fillRect/>
          </a:stretch>
        </p:blipFill>
        <p:spPr>
          <a:xfrm>
            <a:off x="609600" y="1600200"/>
            <a:ext cx="7924800" cy="4532244"/>
          </a:xfrm>
          <a:prstGeom prst="rect">
            <a:avLst/>
          </a:prstGeom>
        </p:spPr>
      </p:pic>
    </p:spTree>
    <p:extLst>
      <p:ext uri="{BB962C8B-B14F-4D97-AF65-F5344CB8AC3E}">
        <p14:creationId xmlns:p14="http://schemas.microsoft.com/office/powerpoint/2010/main" val="43173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9B77">
            <a:alpha val="50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809088"/>
            <a:ext cx="9144000" cy="1325563"/>
          </a:xfrm>
        </p:spPr>
        <p:txBody>
          <a:bodyPr>
            <a:normAutofit/>
          </a:bodyPr>
          <a:lstStyle/>
          <a:p>
            <a:pPr algn="ctr"/>
            <a:r>
              <a:rPr lang="nl-NL" sz="3200" dirty="0">
                <a:latin typeface="+mn-lt"/>
                <a:ea typeface="+mn-ea"/>
                <a:cs typeface="+mn-cs"/>
              </a:rPr>
              <a:t>Osmose</a:t>
            </a:r>
          </a:p>
        </p:txBody>
      </p:sp>
      <p:sp>
        <p:nvSpPr>
          <p:cNvPr id="3" name="Tijdelijke aanduiding voor inhoud 2"/>
          <p:cNvSpPr>
            <a:spLocks noGrp="1"/>
          </p:cNvSpPr>
          <p:nvPr>
            <p:ph idx="1"/>
          </p:nvPr>
        </p:nvSpPr>
        <p:spPr>
          <a:xfrm>
            <a:off x="1410703" y="2209800"/>
            <a:ext cx="7886700" cy="4351338"/>
          </a:xfrm>
        </p:spPr>
        <p:txBody>
          <a:bodyPr>
            <a:normAutofit/>
          </a:bodyPr>
          <a:lstStyle/>
          <a:p>
            <a:pPr marL="0" indent="0">
              <a:buNone/>
            </a:pPr>
            <a:endParaRPr lang="nl-NL" dirty="0">
              <a:hlinkClick r:id="rId3"/>
            </a:endParaRPr>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grpSp>
        <p:nvGrpSpPr>
          <p:cNvPr id="14" name="Groep 13">
            <a:extLst>
              <a:ext uri="{FF2B5EF4-FFF2-40B4-BE49-F238E27FC236}">
                <a16:creationId xmlns:a16="http://schemas.microsoft.com/office/drawing/2014/main" id="{F584C402-5F22-41F3-912F-3DC9FF5551F4}"/>
              </a:ext>
            </a:extLst>
          </p:cNvPr>
          <p:cNvGrpSpPr/>
          <p:nvPr/>
        </p:nvGrpSpPr>
        <p:grpSpPr>
          <a:xfrm>
            <a:off x="0" y="-20223"/>
            <a:ext cx="9144000" cy="629824"/>
            <a:chOff x="0" y="-20223"/>
            <a:chExt cx="9144000" cy="629824"/>
          </a:xfrm>
        </p:grpSpPr>
        <p:pic>
          <p:nvPicPr>
            <p:cNvPr id="15" name="Afbeelding 14">
              <a:extLst>
                <a:ext uri="{FF2B5EF4-FFF2-40B4-BE49-F238E27FC236}">
                  <a16:creationId xmlns:a16="http://schemas.microsoft.com/office/drawing/2014/main" id="{D72A373B-DAA1-4180-B3E1-9DBBFE9FC0D1}"/>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6" name="Tekstvak 15">
              <a:extLst>
                <a:ext uri="{FF2B5EF4-FFF2-40B4-BE49-F238E27FC236}">
                  <a16:creationId xmlns:a16="http://schemas.microsoft.com/office/drawing/2014/main" id="{F34EFD76-4FF5-442B-B305-488CAA531F48}"/>
                </a:ext>
              </a:extLst>
            </p:cNvPr>
            <p:cNvSpPr txBox="1"/>
            <p:nvPr/>
          </p:nvSpPr>
          <p:spPr>
            <a:xfrm>
              <a:off x="3962400" y="74891"/>
              <a:ext cx="2286000" cy="369332"/>
            </a:xfrm>
            <a:prstGeom prst="rect">
              <a:avLst/>
            </a:prstGeom>
            <a:noFill/>
          </p:spPr>
          <p:txBody>
            <a:bodyPr wrap="square" rtlCol="0">
              <a:spAutoFit/>
            </a:bodyPr>
            <a:lstStyle/>
            <a:p>
              <a:endParaRPr lang="nl-NL" b="1" dirty="0">
                <a:solidFill>
                  <a:schemeClr val="bg1"/>
                </a:solidFill>
                <a:latin typeface="Calibri" panose="020F0502020204030204" pitchFamily="34" charset="0"/>
                <a:cs typeface="Calibri" panose="020F0502020204030204" pitchFamily="34" charset="0"/>
              </a:endParaRPr>
            </a:p>
          </p:txBody>
        </p:sp>
      </p:grpSp>
      <p:pic>
        <p:nvPicPr>
          <p:cNvPr id="1028" name="Picture 4">
            <a:extLst>
              <a:ext uri="{FF2B5EF4-FFF2-40B4-BE49-F238E27FC236}">
                <a16:creationId xmlns:a16="http://schemas.microsoft.com/office/drawing/2014/main" id="{67FAA923-2598-03FF-5869-C7B043E5E4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55" t="3092" r="7720" b="46576"/>
          <a:stretch/>
        </p:blipFill>
        <p:spPr bwMode="auto">
          <a:xfrm>
            <a:off x="1441381" y="2246416"/>
            <a:ext cx="6133097" cy="336073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5F649ED-9C61-80BA-D6A3-AB0791C21F8E}"/>
              </a:ext>
            </a:extLst>
          </p:cNvPr>
          <p:cNvSpPr txBox="1"/>
          <p:nvPr/>
        </p:nvSpPr>
        <p:spPr>
          <a:xfrm>
            <a:off x="1400807" y="5668647"/>
            <a:ext cx="3596530" cy="276999"/>
          </a:xfrm>
          <a:prstGeom prst="rect">
            <a:avLst/>
          </a:prstGeom>
          <a:noFill/>
        </p:spPr>
        <p:txBody>
          <a:bodyPr wrap="square">
            <a:spAutoFit/>
          </a:bodyPr>
          <a:lstStyle/>
          <a:p>
            <a:r>
              <a:rPr lang="nl-NL" sz="1200" dirty="0"/>
              <a:t>Bron: </a:t>
            </a:r>
            <a:r>
              <a:rPr lang="nl-NL" sz="1200" dirty="0">
                <a:solidFill>
                  <a:schemeClr val="bg2">
                    <a:lumMod val="50000"/>
                  </a:schemeClr>
                </a:solidFill>
                <a:hlinkClick r:id="rId6">
                  <a:extLst>
                    <a:ext uri="{A12FA001-AC4F-418D-AE19-62706E023703}">
                      <ahyp:hlinkClr xmlns:ahyp="http://schemas.microsoft.com/office/drawing/2018/hyperlinkcolor" val="tx"/>
                    </a:ext>
                  </a:extLst>
                </a:hlinkClick>
              </a:rPr>
              <a:t>b</a:t>
            </a:r>
            <a:r>
              <a:rPr lang="nl-NL" sz="1200" dirty="0">
                <a:solidFill>
                  <a:schemeClr val="bg2">
                    <a:lumMod val="50000"/>
                  </a:schemeClr>
                </a:solidFill>
                <a:hlinkClick r:id="rId7">
                  <a:extLst>
                    <a:ext uri="{A12FA001-AC4F-418D-AE19-62706E023703}">
                      <ahyp:hlinkClr xmlns:ahyp="http://schemas.microsoft.com/office/drawing/2018/hyperlinkcolor" val="tx"/>
                    </a:ext>
                  </a:extLst>
                </a:hlinkClick>
              </a:rPr>
              <a:t>iologielessen</a:t>
            </a:r>
            <a:r>
              <a:rPr lang="nl-NL" sz="1200" dirty="0"/>
              <a:t> </a:t>
            </a:r>
          </a:p>
        </p:txBody>
      </p:sp>
    </p:spTree>
    <p:extLst>
      <p:ext uri="{BB962C8B-B14F-4D97-AF65-F5344CB8AC3E}">
        <p14:creationId xmlns:p14="http://schemas.microsoft.com/office/powerpoint/2010/main" val="8855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838200"/>
            <a:ext cx="7162800" cy="56388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3200" dirty="0"/>
              <a:t>Uitleg: wat is osmose</a:t>
            </a:r>
          </a:p>
          <a:p>
            <a:pPr marL="0" indent="0">
              <a:buNone/>
            </a:pPr>
            <a:endParaRPr lang="nl-NL" sz="3200" dirty="0"/>
          </a:p>
          <a:p>
            <a:pPr lvl="2"/>
            <a:endParaRPr lang="nl-NL" dirty="0">
              <a:solidFill>
                <a:srgbClr val="FF0000"/>
              </a:solidFill>
            </a:endParaRPr>
          </a:p>
          <a:p>
            <a:pPr marL="0" indent="0">
              <a:buFont typeface="Wingdings 2"/>
              <a:buNone/>
            </a:pPr>
            <a:endParaRPr lang="nl-NL" dirty="0"/>
          </a:p>
        </p:txBody>
      </p:sp>
      <p:grpSp>
        <p:nvGrpSpPr>
          <p:cNvPr id="6" name="Groep 5">
            <a:extLst>
              <a:ext uri="{FF2B5EF4-FFF2-40B4-BE49-F238E27FC236}">
                <a16:creationId xmlns:a16="http://schemas.microsoft.com/office/drawing/2014/main" id="{C9EB0998-0815-4665-AEDD-0A5E2AA37B20}"/>
              </a:ext>
            </a:extLst>
          </p:cNvPr>
          <p:cNvGrpSpPr/>
          <p:nvPr/>
        </p:nvGrpSpPr>
        <p:grpSpPr>
          <a:xfrm>
            <a:off x="0" y="-20223"/>
            <a:ext cx="9144000" cy="629824"/>
            <a:chOff x="0" y="-20223"/>
            <a:chExt cx="9144000" cy="629824"/>
          </a:xfrm>
        </p:grpSpPr>
        <p:pic>
          <p:nvPicPr>
            <p:cNvPr id="8" name="Afbeelding 7">
              <a:extLst>
                <a:ext uri="{FF2B5EF4-FFF2-40B4-BE49-F238E27FC236}">
                  <a16:creationId xmlns:a16="http://schemas.microsoft.com/office/drawing/2014/main" id="{42ACD681-565E-410D-9B44-DAC709E6F7D8}"/>
                </a:ext>
              </a:extLst>
            </p:cNvPr>
            <p:cNvPicPr>
              <a:picLocks noChangeAspect="1"/>
            </p:cNvPicPr>
            <p:nvPr/>
          </p:nvPicPr>
          <p:blipFill>
            <a:blip r:embed="rId3">
              <a:duotone>
                <a:prstClr val="black"/>
                <a:srgbClr val="BE8A4F">
                  <a:tint val="45000"/>
                  <a:satMod val="400000"/>
                </a:srgbClr>
              </a:duotone>
            </a:blip>
            <a:stretch>
              <a:fillRect/>
            </a:stretch>
          </p:blipFill>
          <p:spPr>
            <a:xfrm>
              <a:off x="0" y="-20223"/>
              <a:ext cx="9144000" cy="629824"/>
            </a:xfrm>
            <a:prstGeom prst="rect">
              <a:avLst/>
            </a:prstGeom>
          </p:spPr>
        </p:pic>
        <p:sp>
          <p:nvSpPr>
            <p:cNvPr id="12" name="Tekstvak 11">
              <a:extLst>
                <a:ext uri="{FF2B5EF4-FFF2-40B4-BE49-F238E27FC236}">
                  <a16:creationId xmlns:a16="http://schemas.microsoft.com/office/drawing/2014/main" id="{C9A58712-4AE9-4242-AF9D-095AD6DE840A}"/>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Osmose</a:t>
              </a:r>
            </a:p>
          </p:txBody>
        </p:sp>
      </p:grpSp>
      <p:pic>
        <p:nvPicPr>
          <p:cNvPr id="2" name="Picture 2" descr="Osmose">
            <a:extLst>
              <a:ext uri="{FF2B5EF4-FFF2-40B4-BE49-F238E27FC236}">
                <a16:creationId xmlns:a16="http://schemas.microsoft.com/office/drawing/2014/main" id="{B75394EF-DF4A-F911-D875-8E9D0FEEA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7791"/>
            <a:ext cx="4217039" cy="477650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04BC7D8-190D-4052-EF06-C3B74E3FB0AC}"/>
              </a:ext>
            </a:extLst>
          </p:cNvPr>
          <p:cNvSpPr txBox="1"/>
          <p:nvPr/>
        </p:nvSpPr>
        <p:spPr>
          <a:xfrm>
            <a:off x="457200" y="6477000"/>
            <a:ext cx="3596530" cy="276999"/>
          </a:xfrm>
          <a:prstGeom prst="rect">
            <a:avLst/>
          </a:prstGeom>
          <a:noFill/>
        </p:spPr>
        <p:txBody>
          <a:bodyPr wrap="square">
            <a:spAutoFit/>
          </a:bodyPr>
          <a:lstStyle/>
          <a:p>
            <a:r>
              <a:rPr lang="nl-NL" sz="1200" dirty="0"/>
              <a:t>Bron: </a:t>
            </a:r>
            <a:r>
              <a:rPr lang="nl-NL" sz="1200" dirty="0">
                <a:solidFill>
                  <a:schemeClr val="bg2">
                    <a:lumMod val="50000"/>
                  </a:schemeClr>
                </a:solidFill>
                <a:hlinkClick r:id="rId5">
                  <a:extLst>
                    <a:ext uri="{A12FA001-AC4F-418D-AE19-62706E023703}">
                      <ahyp:hlinkClr xmlns:ahyp="http://schemas.microsoft.com/office/drawing/2018/hyperlinkcolor" val="tx"/>
                    </a:ext>
                  </a:extLst>
                </a:hlinkClick>
              </a:rPr>
              <a:t>biologielessen</a:t>
            </a:r>
            <a:r>
              <a:rPr lang="nl-NL" sz="1200" dirty="0"/>
              <a:t> </a:t>
            </a:r>
          </a:p>
        </p:txBody>
      </p:sp>
      <p:sp>
        <p:nvSpPr>
          <p:cNvPr id="4" name="Tekstvak 3">
            <a:extLst>
              <a:ext uri="{FF2B5EF4-FFF2-40B4-BE49-F238E27FC236}">
                <a16:creationId xmlns:a16="http://schemas.microsoft.com/office/drawing/2014/main" id="{9FBC2EE6-2B46-1032-4097-3AF1A1C9FA55}"/>
              </a:ext>
            </a:extLst>
          </p:cNvPr>
          <p:cNvSpPr txBox="1"/>
          <p:nvPr/>
        </p:nvSpPr>
        <p:spPr>
          <a:xfrm>
            <a:off x="4902839" y="2895600"/>
            <a:ext cx="3934904" cy="2031325"/>
          </a:xfrm>
          <a:prstGeom prst="rect">
            <a:avLst/>
          </a:prstGeom>
          <a:noFill/>
        </p:spPr>
        <p:txBody>
          <a:bodyPr wrap="square">
            <a:spAutoFit/>
          </a:bodyPr>
          <a:lstStyle/>
          <a:p>
            <a:pPr marL="285750" indent="-285750" algn="l">
              <a:buClr>
                <a:srgbClr val="80674C"/>
              </a:buClr>
              <a:buFont typeface="Arial" panose="020B0604020202020204" pitchFamily="34" charset="0"/>
              <a:buChar char="•"/>
            </a:pPr>
            <a:r>
              <a:rPr lang="nl-NL" b="0" i="0" dirty="0">
                <a:solidFill>
                  <a:srgbClr val="000000"/>
                </a:solidFill>
                <a:effectLst/>
                <a:latin typeface="Campton-Book"/>
              </a:rPr>
              <a:t>Passief transport</a:t>
            </a:r>
          </a:p>
          <a:p>
            <a:pPr marL="285750" indent="-285750" algn="l">
              <a:buClr>
                <a:srgbClr val="80674C"/>
              </a:buClr>
              <a:buFont typeface="Arial" panose="020B0604020202020204" pitchFamily="34" charset="0"/>
              <a:buChar char="•"/>
            </a:pPr>
            <a:endParaRPr lang="nl-NL" b="0" i="0" dirty="0">
              <a:solidFill>
                <a:srgbClr val="000000"/>
              </a:solidFill>
              <a:effectLst/>
              <a:latin typeface="Campton-Book"/>
            </a:endParaRPr>
          </a:p>
          <a:p>
            <a:pPr marL="285750" indent="-285750" algn="l">
              <a:buClr>
                <a:srgbClr val="80674C"/>
              </a:buClr>
              <a:buFont typeface="Arial" panose="020B0604020202020204" pitchFamily="34" charset="0"/>
              <a:buChar char="•"/>
            </a:pPr>
            <a:r>
              <a:rPr lang="nl-NL" b="0" i="0" dirty="0">
                <a:solidFill>
                  <a:srgbClr val="000000"/>
                </a:solidFill>
                <a:effectLst/>
                <a:latin typeface="Campton-Book"/>
              </a:rPr>
              <a:t>Alleen verplaatsing van water</a:t>
            </a:r>
          </a:p>
          <a:p>
            <a:pPr marL="285750" indent="-285750" algn="l">
              <a:buClr>
                <a:srgbClr val="80674C"/>
              </a:buClr>
              <a:buFont typeface="Arial" panose="020B0604020202020204" pitchFamily="34" charset="0"/>
              <a:buChar char="•"/>
            </a:pPr>
            <a:endParaRPr lang="nl-NL" b="0" i="0" dirty="0">
              <a:solidFill>
                <a:srgbClr val="000000"/>
              </a:solidFill>
              <a:effectLst/>
              <a:latin typeface="Campton-Book"/>
            </a:endParaRPr>
          </a:p>
          <a:p>
            <a:pPr marL="285750" indent="-285750" algn="l">
              <a:buClr>
                <a:srgbClr val="80674C"/>
              </a:buClr>
              <a:buFont typeface="Arial" panose="020B0604020202020204" pitchFamily="34" charset="0"/>
              <a:buChar char="•"/>
            </a:pPr>
            <a:r>
              <a:rPr lang="nl-NL" b="0" i="0" dirty="0">
                <a:solidFill>
                  <a:srgbClr val="000000"/>
                </a:solidFill>
                <a:effectLst/>
                <a:latin typeface="Campton-Book"/>
              </a:rPr>
              <a:t>De osmotische waarde wordt bepaald door opgeloste ionen en suikers.</a:t>
            </a:r>
          </a:p>
        </p:txBody>
      </p:sp>
    </p:spTree>
    <p:extLst>
      <p:ext uri="{BB962C8B-B14F-4D97-AF65-F5344CB8AC3E}">
        <p14:creationId xmlns:p14="http://schemas.microsoft.com/office/powerpoint/2010/main" val="338336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1066800"/>
            <a:ext cx="7162800" cy="5410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3200" dirty="0"/>
              <a:t>Extra uitleg osmose</a:t>
            </a:r>
          </a:p>
          <a:p>
            <a:pPr marL="0" indent="0" algn="ctr">
              <a:buNone/>
            </a:pPr>
            <a:endParaRPr lang="nl-NL" sz="2000" dirty="0"/>
          </a:p>
          <a:p>
            <a:pPr>
              <a:buClr>
                <a:srgbClr val="80674C"/>
              </a:buClr>
              <a:buFont typeface="Arial" panose="020B0604020202020204" pitchFamily="34" charset="0"/>
              <a:buChar char="•"/>
            </a:pPr>
            <a:r>
              <a:rPr lang="nl-NL" sz="2400" dirty="0">
                <a:solidFill>
                  <a:srgbClr val="80674C"/>
                </a:solidFill>
                <a:hlinkClick r:id="rId3">
                  <a:extLst>
                    <a:ext uri="{A12FA001-AC4F-418D-AE19-62706E023703}">
                      <ahyp:hlinkClr xmlns:ahyp="http://schemas.microsoft.com/office/drawing/2018/hyperlinkcolor" val="tx"/>
                    </a:ext>
                  </a:extLst>
                </a:hlinkClick>
              </a:rPr>
              <a:t>Stichting Studiebegeleiding Leiden (SSL)</a:t>
            </a:r>
          </a:p>
          <a:p>
            <a:pPr marL="320040" lvl="1" indent="0">
              <a:buClr>
                <a:srgbClr val="80674C"/>
              </a:buClr>
              <a:buNone/>
            </a:pPr>
            <a:r>
              <a:rPr lang="nl-NL" sz="2000" dirty="0"/>
              <a:t>3 oktober 2016 – 6:57</a:t>
            </a:r>
          </a:p>
          <a:p>
            <a:pPr lvl="1">
              <a:buClr>
                <a:srgbClr val="80674C"/>
              </a:buClr>
              <a:buFont typeface="Arial" panose="020B0604020202020204" pitchFamily="34" charset="0"/>
              <a:buChar char="•"/>
            </a:pPr>
            <a:endParaRPr lang="nl-NL" sz="2000" dirty="0"/>
          </a:p>
          <a:p>
            <a:pPr>
              <a:buClr>
                <a:srgbClr val="80674C"/>
              </a:buClr>
              <a:buFont typeface="Arial" panose="020B0604020202020204" pitchFamily="34" charset="0"/>
              <a:buChar char="•"/>
            </a:pPr>
            <a:r>
              <a:rPr lang="nl-NL" sz="2400" dirty="0">
                <a:solidFill>
                  <a:srgbClr val="80674C"/>
                </a:solidFill>
                <a:hlinkClick r:id="rId4">
                  <a:extLst>
                    <a:ext uri="{A12FA001-AC4F-418D-AE19-62706E023703}">
                      <ahyp:hlinkClr xmlns:ahyp="http://schemas.microsoft.com/office/drawing/2018/hyperlinkcolor" val="tx"/>
                    </a:ext>
                  </a:extLst>
                </a:hlinkClick>
              </a:rPr>
              <a:t>Website van Meneer spoor</a:t>
            </a:r>
            <a:endParaRPr lang="nl-NL" sz="2400" dirty="0">
              <a:solidFill>
                <a:srgbClr val="80674C"/>
              </a:solidFill>
            </a:endParaRPr>
          </a:p>
          <a:p>
            <a:pPr>
              <a:buFont typeface="Arial" panose="020B0604020202020204" pitchFamily="34" charset="0"/>
              <a:buChar char="•"/>
            </a:pPr>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grpSp>
        <p:nvGrpSpPr>
          <p:cNvPr id="6" name="Groep 5">
            <a:extLst>
              <a:ext uri="{FF2B5EF4-FFF2-40B4-BE49-F238E27FC236}">
                <a16:creationId xmlns:a16="http://schemas.microsoft.com/office/drawing/2014/main" id="{C9EB0998-0815-4665-AEDD-0A5E2AA37B20}"/>
              </a:ext>
            </a:extLst>
          </p:cNvPr>
          <p:cNvGrpSpPr/>
          <p:nvPr/>
        </p:nvGrpSpPr>
        <p:grpSpPr>
          <a:xfrm>
            <a:off x="0" y="-20223"/>
            <a:ext cx="9144000" cy="629824"/>
            <a:chOff x="0" y="-20223"/>
            <a:chExt cx="9144000" cy="629824"/>
          </a:xfrm>
        </p:grpSpPr>
        <p:pic>
          <p:nvPicPr>
            <p:cNvPr id="8" name="Afbeelding 7">
              <a:extLst>
                <a:ext uri="{FF2B5EF4-FFF2-40B4-BE49-F238E27FC236}">
                  <a16:creationId xmlns:a16="http://schemas.microsoft.com/office/drawing/2014/main" id="{42ACD681-565E-410D-9B44-DAC709E6F7D8}"/>
                </a:ext>
              </a:extLst>
            </p:cNvPr>
            <p:cNvPicPr>
              <a:picLocks noChangeAspect="1"/>
            </p:cNvPicPr>
            <p:nvPr/>
          </p:nvPicPr>
          <p:blipFill>
            <a:blip r:embed="rId5">
              <a:duotone>
                <a:prstClr val="black"/>
                <a:srgbClr val="BE8A4F">
                  <a:tint val="45000"/>
                  <a:satMod val="400000"/>
                </a:srgbClr>
              </a:duotone>
            </a:blip>
            <a:stretch>
              <a:fillRect/>
            </a:stretch>
          </p:blipFill>
          <p:spPr>
            <a:xfrm>
              <a:off x="0" y="-20223"/>
              <a:ext cx="9144000" cy="629824"/>
            </a:xfrm>
            <a:prstGeom prst="rect">
              <a:avLst/>
            </a:prstGeom>
          </p:spPr>
        </p:pic>
        <p:sp>
          <p:nvSpPr>
            <p:cNvPr id="12" name="Tekstvak 11">
              <a:extLst>
                <a:ext uri="{FF2B5EF4-FFF2-40B4-BE49-F238E27FC236}">
                  <a16:creationId xmlns:a16="http://schemas.microsoft.com/office/drawing/2014/main" id="{C9A58712-4AE9-4242-AF9D-095AD6DE840A}"/>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Osmose</a:t>
              </a:r>
            </a:p>
          </p:txBody>
        </p:sp>
      </p:grpSp>
    </p:spTree>
    <p:extLst>
      <p:ext uri="{BB962C8B-B14F-4D97-AF65-F5344CB8AC3E}">
        <p14:creationId xmlns:p14="http://schemas.microsoft.com/office/powerpoint/2010/main" val="241553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722438"/>
            <a:ext cx="7772400" cy="4572000"/>
          </a:xfrm>
        </p:spPr>
        <p:txBody>
          <a:bodyPr>
            <a:normAutofit/>
          </a:bodyPr>
          <a:lstStyle/>
          <a:p>
            <a:endParaRPr lang="nl-NL" dirty="0"/>
          </a:p>
          <a:p>
            <a:pPr marL="0" indent="0">
              <a:buNone/>
            </a:pPr>
            <a:endParaRPr lang="nl-NL" dirty="0"/>
          </a:p>
        </p:txBody>
      </p:sp>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grpSp>
        <p:nvGrpSpPr>
          <p:cNvPr id="10" name="Groep 9">
            <a:extLst>
              <a:ext uri="{FF2B5EF4-FFF2-40B4-BE49-F238E27FC236}">
                <a16:creationId xmlns:a16="http://schemas.microsoft.com/office/drawing/2014/main" id="{815AB5B5-A254-494B-8D11-5248B1CC56CF}"/>
              </a:ext>
            </a:extLst>
          </p:cNvPr>
          <p:cNvGrpSpPr/>
          <p:nvPr/>
        </p:nvGrpSpPr>
        <p:grpSpPr>
          <a:xfrm>
            <a:off x="575749" y="1663699"/>
            <a:ext cx="5734050" cy="5104329"/>
            <a:chOff x="0" y="38100"/>
            <a:chExt cx="5770245" cy="5329555"/>
          </a:xfrm>
        </p:grpSpPr>
        <p:pic>
          <p:nvPicPr>
            <p:cNvPr id="12" name="Afbeelding 11">
              <a:extLst>
                <a:ext uri="{FF2B5EF4-FFF2-40B4-BE49-F238E27FC236}">
                  <a16:creationId xmlns:a16="http://schemas.microsoft.com/office/drawing/2014/main" id="{ECEA694A-683C-4DFA-9099-1397E0799C1D}"/>
                </a:ext>
              </a:extLst>
            </p:cNvPr>
            <p:cNvPicPr>
              <a:picLocks noChangeAspect="1"/>
            </p:cNvPicPr>
            <p:nvPr/>
          </p:nvPicPr>
          <p:blipFill>
            <a:blip r:embed="rId3"/>
            <a:stretch>
              <a:fillRect/>
            </a:stretch>
          </p:blipFill>
          <p:spPr>
            <a:xfrm>
              <a:off x="9525" y="38100"/>
              <a:ext cx="5760720" cy="2681605"/>
            </a:xfrm>
            <a:prstGeom prst="rect">
              <a:avLst/>
            </a:prstGeom>
          </p:spPr>
        </p:pic>
        <p:pic>
          <p:nvPicPr>
            <p:cNvPr id="13" name="Afbeelding 12">
              <a:extLst>
                <a:ext uri="{FF2B5EF4-FFF2-40B4-BE49-F238E27FC236}">
                  <a16:creationId xmlns:a16="http://schemas.microsoft.com/office/drawing/2014/main" id="{8CDF7B85-7660-48C9-94F3-CE591CD04819}"/>
                </a:ext>
              </a:extLst>
            </p:cNvPr>
            <p:cNvPicPr>
              <a:picLocks noChangeAspect="1"/>
            </p:cNvPicPr>
            <p:nvPr/>
          </p:nvPicPr>
          <p:blipFill>
            <a:blip r:embed="rId4"/>
            <a:stretch>
              <a:fillRect/>
            </a:stretch>
          </p:blipFill>
          <p:spPr>
            <a:xfrm>
              <a:off x="0" y="2686050"/>
              <a:ext cx="5760720" cy="2681605"/>
            </a:xfrm>
            <a:prstGeom prst="rect">
              <a:avLst/>
            </a:prstGeom>
          </p:spPr>
        </p:pic>
      </p:grpSp>
      <p:sp>
        <p:nvSpPr>
          <p:cNvPr id="11" name="Tijdelijke aanduiding voor inhoud 2">
            <a:extLst>
              <a:ext uri="{FF2B5EF4-FFF2-40B4-BE49-F238E27FC236}">
                <a16:creationId xmlns:a16="http://schemas.microsoft.com/office/drawing/2014/main" id="{151C0217-3BBF-45C5-8F1E-A9527C555552}"/>
              </a:ext>
            </a:extLst>
          </p:cNvPr>
          <p:cNvSpPr txBox="1">
            <a:spLocks/>
          </p:cNvSpPr>
          <p:nvPr/>
        </p:nvSpPr>
        <p:spPr>
          <a:xfrm>
            <a:off x="5018587" y="1840132"/>
            <a:ext cx="2209800" cy="7404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1200" dirty="0"/>
              <a:t>Intercellulair milieu</a:t>
            </a:r>
          </a:p>
        </p:txBody>
      </p:sp>
      <p:sp>
        <p:nvSpPr>
          <p:cNvPr id="14" name="Tijdelijke aanduiding voor inhoud 2">
            <a:extLst>
              <a:ext uri="{FF2B5EF4-FFF2-40B4-BE49-F238E27FC236}">
                <a16:creationId xmlns:a16="http://schemas.microsoft.com/office/drawing/2014/main" id="{31608237-2C02-46F6-AB52-04BC9CF82551}"/>
              </a:ext>
            </a:extLst>
          </p:cNvPr>
          <p:cNvSpPr txBox="1">
            <a:spLocks/>
          </p:cNvSpPr>
          <p:nvPr/>
        </p:nvSpPr>
        <p:spPr>
          <a:xfrm>
            <a:off x="4211946" y="2219989"/>
            <a:ext cx="2209800" cy="7404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1200" dirty="0"/>
              <a:t>Celkern</a:t>
            </a:r>
          </a:p>
          <a:p>
            <a:pPr marL="0" indent="0">
              <a:buNone/>
            </a:pPr>
            <a:endParaRPr lang="nl-NL" dirty="0"/>
          </a:p>
        </p:txBody>
      </p:sp>
      <p:sp>
        <p:nvSpPr>
          <p:cNvPr id="15" name="Tijdelijke aanduiding voor inhoud 2">
            <a:extLst>
              <a:ext uri="{FF2B5EF4-FFF2-40B4-BE49-F238E27FC236}">
                <a16:creationId xmlns:a16="http://schemas.microsoft.com/office/drawing/2014/main" id="{C5E4CEF8-3BC0-4714-829D-48F80FB61F8E}"/>
              </a:ext>
            </a:extLst>
          </p:cNvPr>
          <p:cNvSpPr txBox="1">
            <a:spLocks/>
          </p:cNvSpPr>
          <p:nvPr/>
        </p:nvSpPr>
        <p:spPr>
          <a:xfrm>
            <a:off x="5006477" y="2407271"/>
            <a:ext cx="2709231" cy="7404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1200" dirty="0"/>
              <a:t>Zoutdeeltje (bijvoorbeeld een Na</a:t>
            </a:r>
            <a:r>
              <a:rPr lang="nl-NL" sz="1200" baseline="30000" dirty="0"/>
              <a:t>+</a:t>
            </a:r>
            <a:r>
              <a:rPr lang="nl-NL" sz="1200" dirty="0"/>
              <a:t>-ion)</a:t>
            </a:r>
            <a:endParaRPr lang="nl-NL" dirty="0"/>
          </a:p>
        </p:txBody>
      </p:sp>
      <p:sp>
        <p:nvSpPr>
          <p:cNvPr id="17" name="Tijdelijke aanduiding voor inhoud 2">
            <a:extLst>
              <a:ext uri="{FF2B5EF4-FFF2-40B4-BE49-F238E27FC236}">
                <a16:creationId xmlns:a16="http://schemas.microsoft.com/office/drawing/2014/main" id="{FF4EFF2E-0411-428C-B4AB-173F68DA1E7B}"/>
              </a:ext>
            </a:extLst>
          </p:cNvPr>
          <p:cNvSpPr txBox="1">
            <a:spLocks/>
          </p:cNvSpPr>
          <p:nvPr/>
        </p:nvSpPr>
        <p:spPr>
          <a:xfrm>
            <a:off x="4510923" y="2708904"/>
            <a:ext cx="2209800" cy="7404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1200" dirty="0"/>
              <a:t>Water in de grond</a:t>
            </a:r>
          </a:p>
          <a:p>
            <a:pPr marL="0" indent="0">
              <a:buNone/>
            </a:pPr>
            <a:endParaRPr lang="nl-NL" dirty="0"/>
          </a:p>
        </p:txBody>
      </p:sp>
      <p:sp>
        <p:nvSpPr>
          <p:cNvPr id="21" name="Tijdelijke aanduiding voor inhoud 2">
            <a:extLst>
              <a:ext uri="{FF2B5EF4-FFF2-40B4-BE49-F238E27FC236}">
                <a16:creationId xmlns:a16="http://schemas.microsoft.com/office/drawing/2014/main" id="{BF852538-434E-409D-B191-799DCA486610}"/>
              </a:ext>
            </a:extLst>
          </p:cNvPr>
          <p:cNvSpPr txBox="1">
            <a:spLocks/>
          </p:cNvSpPr>
          <p:nvPr/>
        </p:nvSpPr>
        <p:spPr>
          <a:xfrm>
            <a:off x="4968540" y="2902150"/>
            <a:ext cx="2697121" cy="7404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1200" dirty="0"/>
              <a:t>Waterkanaaltje in het celmembraan</a:t>
            </a:r>
          </a:p>
          <a:p>
            <a:pPr marL="0" indent="0">
              <a:buNone/>
            </a:pPr>
            <a:endParaRPr lang="nl-NL" dirty="0"/>
          </a:p>
        </p:txBody>
      </p:sp>
      <p:sp>
        <p:nvSpPr>
          <p:cNvPr id="22" name="Tijdelijke aanduiding voor inhoud 2">
            <a:extLst>
              <a:ext uri="{FF2B5EF4-FFF2-40B4-BE49-F238E27FC236}">
                <a16:creationId xmlns:a16="http://schemas.microsoft.com/office/drawing/2014/main" id="{40808F69-3BC1-4041-8B6C-68EA66401B3E}"/>
              </a:ext>
            </a:extLst>
          </p:cNvPr>
          <p:cNvSpPr txBox="1">
            <a:spLocks/>
          </p:cNvSpPr>
          <p:nvPr/>
        </p:nvSpPr>
        <p:spPr>
          <a:xfrm>
            <a:off x="4383654" y="3157712"/>
            <a:ext cx="2209800" cy="74040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1200" dirty="0"/>
              <a:t>Gronddeeltje</a:t>
            </a:r>
          </a:p>
          <a:p>
            <a:pPr marL="0" indent="0">
              <a:buNone/>
            </a:pPr>
            <a:endParaRPr lang="nl-NL" dirty="0"/>
          </a:p>
        </p:txBody>
      </p:sp>
      <p:sp>
        <p:nvSpPr>
          <p:cNvPr id="4" name="Pijl: rechts 3">
            <a:extLst>
              <a:ext uri="{FF2B5EF4-FFF2-40B4-BE49-F238E27FC236}">
                <a16:creationId xmlns:a16="http://schemas.microsoft.com/office/drawing/2014/main" id="{B31B2C94-F492-4AD8-B310-BC20D50CB645}"/>
              </a:ext>
            </a:extLst>
          </p:cNvPr>
          <p:cNvSpPr/>
          <p:nvPr/>
        </p:nvSpPr>
        <p:spPr>
          <a:xfrm>
            <a:off x="3072907" y="5014602"/>
            <a:ext cx="1104901" cy="49721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Water</a:t>
            </a:r>
          </a:p>
        </p:txBody>
      </p:sp>
      <p:sp>
        <p:nvSpPr>
          <p:cNvPr id="5" name="Pijl: links 4">
            <a:extLst>
              <a:ext uri="{FF2B5EF4-FFF2-40B4-BE49-F238E27FC236}">
                <a16:creationId xmlns:a16="http://schemas.microsoft.com/office/drawing/2014/main" id="{4323008A-C8A9-4D75-9FF8-757D995229C6}"/>
              </a:ext>
            </a:extLst>
          </p:cNvPr>
          <p:cNvSpPr/>
          <p:nvPr/>
        </p:nvSpPr>
        <p:spPr>
          <a:xfrm>
            <a:off x="3064649" y="2536401"/>
            <a:ext cx="1104901" cy="26354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50" dirty="0"/>
              <a:t>Water</a:t>
            </a:r>
          </a:p>
        </p:txBody>
      </p:sp>
      <p:grpSp>
        <p:nvGrpSpPr>
          <p:cNvPr id="23" name="Groep 22">
            <a:extLst>
              <a:ext uri="{FF2B5EF4-FFF2-40B4-BE49-F238E27FC236}">
                <a16:creationId xmlns:a16="http://schemas.microsoft.com/office/drawing/2014/main" id="{A0C8849C-88C7-4113-8220-FAB2CF5969F6}"/>
              </a:ext>
            </a:extLst>
          </p:cNvPr>
          <p:cNvGrpSpPr/>
          <p:nvPr/>
        </p:nvGrpSpPr>
        <p:grpSpPr>
          <a:xfrm>
            <a:off x="0" y="-20223"/>
            <a:ext cx="9144000" cy="629824"/>
            <a:chOff x="0" y="-20223"/>
            <a:chExt cx="9144000" cy="629824"/>
          </a:xfrm>
        </p:grpSpPr>
        <p:pic>
          <p:nvPicPr>
            <p:cNvPr id="24" name="Afbeelding 23">
              <a:extLst>
                <a:ext uri="{FF2B5EF4-FFF2-40B4-BE49-F238E27FC236}">
                  <a16:creationId xmlns:a16="http://schemas.microsoft.com/office/drawing/2014/main" id="{B095FDBF-D10A-4CE0-BA39-AD2EFEC3D438}"/>
                </a:ext>
              </a:extLst>
            </p:cNvPr>
            <p:cNvPicPr>
              <a:picLocks noChangeAspect="1"/>
            </p:cNvPicPr>
            <p:nvPr/>
          </p:nvPicPr>
          <p:blipFill>
            <a:blip r:embed="rId5">
              <a:duotone>
                <a:prstClr val="black"/>
                <a:srgbClr val="BE8A4F">
                  <a:tint val="45000"/>
                  <a:satMod val="400000"/>
                </a:srgbClr>
              </a:duotone>
            </a:blip>
            <a:stretch>
              <a:fillRect/>
            </a:stretch>
          </p:blipFill>
          <p:spPr>
            <a:xfrm>
              <a:off x="0" y="-20223"/>
              <a:ext cx="9144000" cy="629824"/>
            </a:xfrm>
            <a:prstGeom prst="rect">
              <a:avLst/>
            </a:prstGeom>
          </p:spPr>
        </p:pic>
        <p:sp>
          <p:nvSpPr>
            <p:cNvPr id="25" name="Tekstvak 24">
              <a:extLst>
                <a:ext uri="{FF2B5EF4-FFF2-40B4-BE49-F238E27FC236}">
                  <a16:creationId xmlns:a16="http://schemas.microsoft.com/office/drawing/2014/main" id="{2028DEC1-67A2-48F9-AF63-EE58F8E0698B}"/>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Osmose</a:t>
              </a:r>
            </a:p>
          </p:txBody>
        </p:sp>
      </p:grpSp>
      <p:sp>
        <p:nvSpPr>
          <p:cNvPr id="6" name="Tekstvak 5">
            <a:extLst>
              <a:ext uri="{FF2B5EF4-FFF2-40B4-BE49-F238E27FC236}">
                <a16:creationId xmlns:a16="http://schemas.microsoft.com/office/drawing/2014/main" id="{C2E1634D-91E1-D516-3400-1E1AB6C4A3DD}"/>
              </a:ext>
            </a:extLst>
          </p:cNvPr>
          <p:cNvSpPr txBox="1"/>
          <p:nvPr/>
        </p:nvSpPr>
        <p:spPr>
          <a:xfrm>
            <a:off x="2224923" y="859947"/>
            <a:ext cx="4572000" cy="584775"/>
          </a:xfrm>
          <a:prstGeom prst="rect">
            <a:avLst/>
          </a:prstGeom>
          <a:noFill/>
        </p:spPr>
        <p:txBody>
          <a:bodyPr wrap="square">
            <a:spAutoFit/>
          </a:bodyPr>
          <a:lstStyle/>
          <a:p>
            <a:pPr marL="0" indent="0" algn="ctr">
              <a:buNone/>
            </a:pPr>
            <a:r>
              <a:rPr lang="nl-NL" sz="3200" dirty="0"/>
              <a:t>Extra uitleg osmose</a:t>
            </a:r>
          </a:p>
        </p:txBody>
      </p:sp>
    </p:spTree>
    <p:extLst>
      <p:ext uri="{BB962C8B-B14F-4D97-AF65-F5344CB8AC3E}">
        <p14:creationId xmlns:p14="http://schemas.microsoft.com/office/powerpoint/2010/main" val="297935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9B77">
            <a:alpha val="50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809088"/>
            <a:ext cx="9144000" cy="812955"/>
          </a:xfrm>
        </p:spPr>
        <p:txBody>
          <a:bodyPr>
            <a:normAutofit/>
          </a:bodyPr>
          <a:lstStyle/>
          <a:p>
            <a:pPr algn="ctr"/>
            <a:r>
              <a:rPr lang="nl-NL" sz="3200" dirty="0">
                <a:latin typeface="+mn-lt"/>
                <a:ea typeface="+mn-ea"/>
                <a:cs typeface="+mn-cs"/>
              </a:rPr>
              <a:t>Planthormonen </a:t>
            </a:r>
          </a:p>
        </p:txBody>
      </p:sp>
      <p:sp>
        <p:nvSpPr>
          <p:cNvPr id="3" name="Tijdelijke aanduiding voor inhoud 2"/>
          <p:cNvSpPr>
            <a:spLocks noGrp="1"/>
          </p:cNvSpPr>
          <p:nvPr>
            <p:ph idx="1"/>
          </p:nvPr>
        </p:nvSpPr>
        <p:spPr>
          <a:xfrm>
            <a:off x="1410703" y="2209800"/>
            <a:ext cx="7886700" cy="4351338"/>
          </a:xfrm>
        </p:spPr>
        <p:txBody>
          <a:bodyPr>
            <a:normAutofit/>
          </a:bodyPr>
          <a:lstStyle/>
          <a:p>
            <a:pPr marL="0" indent="0">
              <a:buNone/>
            </a:pPr>
            <a:endParaRPr lang="nl-NL" dirty="0">
              <a:hlinkClick r:id="rId3"/>
            </a:endParaRPr>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grpSp>
        <p:nvGrpSpPr>
          <p:cNvPr id="14" name="Groep 13">
            <a:extLst>
              <a:ext uri="{FF2B5EF4-FFF2-40B4-BE49-F238E27FC236}">
                <a16:creationId xmlns:a16="http://schemas.microsoft.com/office/drawing/2014/main" id="{F584C402-5F22-41F3-912F-3DC9FF5551F4}"/>
              </a:ext>
            </a:extLst>
          </p:cNvPr>
          <p:cNvGrpSpPr/>
          <p:nvPr/>
        </p:nvGrpSpPr>
        <p:grpSpPr>
          <a:xfrm>
            <a:off x="0" y="-20223"/>
            <a:ext cx="9144000" cy="629824"/>
            <a:chOff x="0" y="-20223"/>
            <a:chExt cx="9144000" cy="629824"/>
          </a:xfrm>
        </p:grpSpPr>
        <p:pic>
          <p:nvPicPr>
            <p:cNvPr id="15" name="Afbeelding 14">
              <a:extLst>
                <a:ext uri="{FF2B5EF4-FFF2-40B4-BE49-F238E27FC236}">
                  <a16:creationId xmlns:a16="http://schemas.microsoft.com/office/drawing/2014/main" id="{D72A373B-DAA1-4180-B3E1-9DBBFE9FC0D1}"/>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6" name="Tekstvak 15">
              <a:extLst>
                <a:ext uri="{FF2B5EF4-FFF2-40B4-BE49-F238E27FC236}">
                  <a16:creationId xmlns:a16="http://schemas.microsoft.com/office/drawing/2014/main" id="{F34EFD76-4FF5-442B-B305-488CAA531F48}"/>
                </a:ext>
              </a:extLst>
            </p:cNvPr>
            <p:cNvSpPr txBox="1"/>
            <p:nvPr/>
          </p:nvSpPr>
          <p:spPr>
            <a:xfrm>
              <a:off x="3962400" y="74891"/>
              <a:ext cx="2286000" cy="369332"/>
            </a:xfrm>
            <a:prstGeom prst="rect">
              <a:avLst/>
            </a:prstGeom>
            <a:noFill/>
          </p:spPr>
          <p:txBody>
            <a:bodyPr wrap="square" rtlCol="0">
              <a:spAutoFit/>
            </a:bodyPr>
            <a:lstStyle/>
            <a:p>
              <a:endParaRPr lang="nl-NL" b="1" dirty="0">
                <a:solidFill>
                  <a:schemeClr val="bg1"/>
                </a:solidFill>
                <a:latin typeface="Calibri" panose="020F0502020204030204" pitchFamily="34" charset="0"/>
                <a:cs typeface="Calibri" panose="020F0502020204030204" pitchFamily="34" charset="0"/>
              </a:endParaRPr>
            </a:p>
          </p:txBody>
        </p:sp>
      </p:grpSp>
      <p:pic>
        <p:nvPicPr>
          <p:cNvPr id="2050" name="Picture 2" descr="Cytokinine - Wikipedia">
            <a:extLst>
              <a:ext uri="{FF2B5EF4-FFF2-40B4-BE49-F238E27FC236}">
                <a16:creationId xmlns:a16="http://schemas.microsoft.com/office/drawing/2014/main" id="{5DCFDC1B-887C-B34F-3165-58B52FA02B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62" y="1883453"/>
            <a:ext cx="2077103" cy="1796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scisinezuur - Wikipedia">
            <a:extLst>
              <a:ext uri="{FF2B5EF4-FFF2-40B4-BE49-F238E27FC236}">
                <a16:creationId xmlns:a16="http://schemas.microsoft.com/office/drawing/2014/main" id="{42EC32A7-509B-23CD-CEF4-7A6020822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6180" y="4877318"/>
            <a:ext cx="2190750" cy="10287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16000B5-AF1B-7832-CDC2-F3FBD268D2C8}"/>
              </a:ext>
            </a:extLst>
          </p:cNvPr>
          <p:cNvSpPr txBox="1"/>
          <p:nvPr/>
        </p:nvSpPr>
        <p:spPr>
          <a:xfrm>
            <a:off x="3156768" y="6048912"/>
            <a:ext cx="1885297" cy="369332"/>
          </a:xfrm>
          <a:prstGeom prst="rect">
            <a:avLst/>
          </a:prstGeom>
          <a:noFill/>
        </p:spPr>
        <p:txBody>
          <a:bodyPr wrap="square" rtlCol="0">
            <a:spAutoFit/>
          </a:bodyPr>
          <a:lstStyle/>
          <a:p>
            <a:r>
              <a:rPr lang="nl-NL" dirty="0" err="1"/>
              <a:t>Abscisinezuur</a:t>
            </a:r>
            <a:endParaRPr lang="nl-NL" dirty="0"/>
          </a:p>
        </p:txBody>
      </p:sp>
      <p:sp>
        <p:nvSpPr>
          <p:cNvPr id="5" name="Tekstvak 4">
            <a:extLst>
              <a:ext uri="{FF2B5EF4-FFF2-40B4-BE49-F238E27FC236}">
                <a16:creationId xmlns:a16="http://schemas.microsoft.com/office/drawing/2014/main" id="{3DF79BB4-6957-5CF6-A2AB-C5A992419DB4}"/>
              </a:ext>
            </a:extLst>
          </p:cNvPr>
          <p:cNvSpPr txBox="1"/>
          <p:nvPr/>
        </p:nvSpPr>
        <p:spPr>
          <a:xfrm>
            <a:off x="468054" y="3761405"/>
            <a:ext cx="1885297" cy="369332"/>
          </a:xfrm>
          <a:prstGeom prst="rect">
            <a:avLst/>
          </a:prstGeom>
          <a:noFill/>
        </p:spPr>
        <p:txBody>
          <a:bodyPr wrap="square" rtlCol="0">
            <a:spAutoFit/>
          </a:bodyPr>
          <a:lstStyle/>
          <a:p>
            <a:r>
              <a:rPr lang="nl-NL" dirty="0" err="1"/>
              <a:t>Cytokinine</a:t>
            </a:r>
            <a:endParaRPr lang="nl-NL" dirty="0"/>
          </a:p>
        </p:txBody>
      </p:sp>
      <p:sp>
        <p:nvSpPr>
          <p:cNvPr id="6" name="Tekstvak 5">
            <a:extLst>
              <a:ext uri="{FF2B5EF4-FFF2-40B4-BE49-F238E27FC236}">
                <a16:creationId xmlns:a16="http://schemas.microsoft.com/office/drawing/2014/main" id="{C0D8A9D6-B174-FFCA-0A6A-F5B532BE440F}"/>
              </a:ext>
            </a:extLst>
          </p:cNvPr>
          <p:cNvSpPr txBox="1"/>
          <p:nvPr/>
        </p:nvSpPr>
        <p:spPr>
          <a:xfrm>
            <a:off x="4826979" y="3958821"/>
            <a:ext cx="901552" cy="369332"/>
          </a:xfrm>
          <a:prstGeom prst="rect">
            <a:avLst/>
          </a:prstGeom>
          <a:noFill/>
        </p:spPr>
        <p:txBody>
          <a:bodyPr wrap="square" rtlCol="0">
            <a:spAutoFit/>
          </a:bodyPr>
          <a:lstStyle/>
          <a:p>
            <a:r>
              <a:rPr lang="nl-NL" dirty="0"/>
              <a:t>Auxine</a:t>
            </a:r>
          </a:p>
        </p:txBody>
      </p:sp>
      <p:pic>
        <p:nvPicPr>
          <p:cNvPr id="2056" name="Picture 8">
            <a:extLst>
              <a:ext uri="{FF2B5EF4-FFF2-40B4-BE49-F238E27FC236}">
                <a16:creationId xmlns:a16="http://schemas.microsoft.com/office/drawing/2014/main" id="{83E4E0D9-EB2F-146D-5C1C-A396BE172BB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306" b="97521" l="3462" r="97308">
                        <a14:foregroundMark x1="56538" y1="84298" x2="56538" y2="84298"/>
                        <a14:foregroundMark x1="56538" y1="92975" x2="56538" y2="92975"/>
                        <a14:foregroundMark x1="92308" y1="40496" x2="92308" y2="40496"/>
                        <a14:foregroundMark x1="90769" y1="11157" x2="90769" y2="11157"/>
                        <a14:foregroundMark x1="90769" y1="3719" x2="90769" y2="3719"/>
                        <a14:foregroundMark x1="97308" y1="3719" x2="97308" y2="3719"/>
                        <a14:foregroundMark x1="3462" y1="66529" x2="3462" y2="66529"/>
                        <a14:foregroundMark x1="13462" y1="55372" x2="13462" y2="55372"/>
                        <a14:foregroundMark x1="16923" y1="79339" x2="16923" y2="79339"/>
                        <a14:foregroundMark x1="61538" y1="63636" x2="61538" y2="63636"/>
                        <a14:foregroundMark x1="56923" y1="94628" x2="52308" y2="97521"/>
                        <a14:foregroundMark x1="60000" y1="96694" x2="56154" y2="92562"/>
                        <a14:foregroundMark x1="56923" y1="83884" x2="55000" y2="81818"/>
                        <a14:backgroundMark x1="55769" y1="98760" x2="55769" y2="98760"/>
                      </a14:backgroundRemoval>
                    </a14:imgEffect>
                  </a14:imgLayer>
                </a14:imgProps>
              </a:ext>
              <a:ext uri="{28A0092B-C50C-407E-A947-70E740481C1C}">
                <a14:useLocalDpi xmlns:a14="http://schemas.microsoft.com/office/drawing/2010/main" val="0"/>
              </a:ext>
            </a:extLst>
          </a:blip>
          <a:srcRect/>
          <a:stretch>
            <a:fillRect/>
          </a:stretch>
        </p:blipFill>
        <p:spPr bwMode="auto">
          <a:xfrm>
            <a:off x="3632055" y="2277545"/>
            <a:ext cx="1826052" cy="16996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leculaire stoffen - Mr. Chadd Academy">
            <a:extLst>
              <a:ext uri="{FF2B5EF4-FFF2-40B4-BE49-F238E27FC236}">
                <a16:creationId xmlns:a16="http://schemas.microsoft.com/office/drawing/2014/main" id="{5B0AEAAB-5A9E-B638-EC1A-BBC6C6C289E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4509" y="4740412"/>
            <a:ext cx="1037572" cy="97577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705CD89D-47BF-1362-F7E7-595B062BC643}"/>
              </a:ext>
            </a:extLst>
          </p:cNvPr>
          <p:cNvSpPr txBox="1"/>
          <p:nvPr/>
        </p:nvSpPr>
        <p:spPr>
          <a:xfrm>
            <a:off x="6790648" y="5829300"/>
            <a:ext cx="1885297" cy="369332"/>
          </a:xfrm>
          <a:prstGeom prst="rect">
            <a:avLst/>
          </a:prstGeom>
          <a:noFill/>
        </p:spPr>
        <p:txBody>
          <a:bodyPr wrap="square" rtlCol="0">
            <a:spAutoFit/>
          </a:bodyPr>
          <a:lstStyle/>
          <a:p>
            <a:r>
              <a:rPr lang="nl-NL" dirty="0"/>
              <a:t>Ethyleen</a:t>
            </a:r>
          </a:p>
        </p:txBody>
      </p:sp>
      <p:pic>
        <p:nvPicPr>
          <p:cNvPr id="2060" name="Picture 12" descr="Gibberellinezuur - Wikipedia">
            <a:extLst>
              <a:ext uri="{FF2B5EF4-FFF2-40B4-BE49-F238E27FC236}">
                <a16:creationId xmlns:a16="http://schemas.microsoft.com/office/drawing/2014/main" id="{60C55F30-588D-FE80-B773-F50CE0986B3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9937" y="1787421"/>
            <a:ext cx="2265867" cy="135279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08B5EF5-67BE-CF3C-74E9-BC88FFFFAB11}"/>
              </a:ext>
            </a:extLst>
          </p:cNvPr>
          <p:cNvSpPr txBox="1"/>
          <p:nvPr/>
        </p:nvSpPr>
        <p:spPr>
          <a:xfrm>
            <a:off x="6900507" y="3209016"/>
            <a:ext cx="1885297" cy="369332"/>
          </a:xfrm>
          <a:prstGeom prst="rect">
            <a:avLst/>
          </a:prstGeom>
          <a:noFill/>
        </p:spPr>
        <p:txBody>
          <a:bodyPr wrap="square" rtlCol="0">
            <a:spAutoFit/>
          </a:bodyPr>
          <a:lstStyle/>
          <a:p>
            <a:r>
              <a:rPr lang="nl-NL" dirty="0"/>
              <a:t>Gibberellinezuur</a:t>
            </a:r>
          </a:p>
        </p:txBody>
      </p:sp>
    </p:spTree>
    <p:extLst>
      <p:ext uri="{BB962C8B-B14F-4D97-AF65-F5344CB8AC3E}">
        <p14:creationId xmlns:p14="http://schemas.microsoft.com/office/powerpoint/2010/main" val="411968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8730" y="749866"/>
            <a:ext cx="7886700" cy="4351338"/>
          </a:xfrm>
        </p:spPr>
        <p:txBody>
          <a:bodyPr>
            <a:normAutofit/>
          </a:bodyPr>
          <a:lstStyle/>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grpSp>
        <p:nvGrpSpPr>
          <p:cNvPr id="8" name="Groep 7">
            <a:extLst>
              <a:ext uri="{FF2B5EF4-FFF2-40B4-BE49-F238E27FC236}">
                <a16:creationId xmlns:a16="http://schemas.microsoft.com/office/drawing/2014/main" id="{967F2639-1579-412B-B2A5-910DFD95F0EB}"/>
              </a:ext>
            </a:extLst>
          </p:cNvPr>
          <p:cNvGrpSpPr/>
          <p:nvPr/>
        </p:nvGrpSpPr>
        <p:grpSpPr>
          <a:xfrm>
            <a:off x="0" y="-20223"/>
            <a:ext cx="9144000" cy="629824"/>
            <a:chOff x="0" y="-20223"/>
            <a:chExt cx="9144000" cy="629824"/>
          </a:xfrm>
        </p:grpSpPr>
        <p:pic>
          <p:nvPicPr>
            <p:cNvPr id="12" name="Afbeelding 11">
              <a:extLst>
                <a:ext uri="{FF2B5EF4-FFF2-40B4-BE49-F238E27FC236}">
                  <a16:creationId xmlns:a16="http://schemas.microsoft.com/office/drawing/2014/main" id="{5A7D2B8C-869F-4C75-8B4E-076B4918CE61}"/>
                </a:ext>
              </a:extLst>
            </p:cNvPr>
            <p:cNvPicPr>
              <a:picLocks noChangeAspect="1"/>
            </p:cNvPicPr>
            <p:nvPr/>
          </p:nvPicPr>
          <p:blipFill>
            <a:blip r:embed="rId3">
              <a:duotone>
                <a:prstClr val="black"/>
                <a:srgbClr val="BE8A4F">
                  <a:tint val="45000"/>
                  <a:satMod val="400000"/>
                </a:srgbClr>
              </a:duotone>
            </a:blip>
            <a:stretch>
              <a:fillRect/>
            </a:stretch>
          </p:blipFill>
          <p:spPr>
            <a:xfrm>
              <a:off x="0" y="-20223"/>
              <a:ext cx="9144000" cy="629824"/>
            </a:xfrm>
            <a:prstGeom prst="rect">
              <a:avLst/>
            </a:prstGeom>
          </p:spPr>
        </p:pic>
        <p:sp>
          <p:nvSpPr>
            <p:cNvPr id="13" name="Tekstvak 12">
              <a:extLst>
                <a:ext uri="{FF2B5EF4-FFF2-40B4-BE49-F238E27FC236}">
                  <a16:creationId xmlns:a16="http://schemas.microsoft.com/office/drawing/2014/main" id="{C1BE858B-E44F-43FA-8DB9-1C6E586BA335}"/>
                </a:ext>
              </a:extLst>
            </p:cNvPr>
            <p:cNvSpPr txBox="1"/>
            <p:nvPr/>
          </p:nvSpPr>
          <p:spPr>
            <a:xfrm>
              <a:off x="3962400" y="74891"/>
              <a:ext cx="3529414"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Planthormonen</a:t>
              </a:r>
            </a:p>
          </p:txBody>
        </p:sp>
      </p:grpSp>
      <p:graphicFrame>
        <p:nvGraphicFramePr>
          <p:cNvPr id="4" name="Tabel 4">
            <a:extLst>
              <a:ext uri="{FF2B5EF4-FFF2-40B4-BE49-F238E27FC236}">
                <a16:creationId xmlns:a16="http://schemas.microsoft.com/office/drawing/2014/main" id="{37D11466-9278-0874-D9F3-1AADD344F97B}"/>
              </a:ext>
            </a:extLst>
          </p:cNvPr>
          <p:cNvGraphicFramePr>
            <a:graphicFrameLocks noGrp="1"/>
          </p:cNvGraphicFramePr>
          <p:nvPr>
            <p:extLst>
              <p:ext uri="{D42A27DB-BD31-4B8C-83A1-F6EECF244321}">
                <p14:modId xmlns:p14="http://schemas.microsoft.com/office/powerpoint/2010/main" val="3055717661"/>
              </p:ext>
            </p:extLst>
          </p:nvPr>
        </p:nvGraphicFramePr>
        <p:xfrm>
          <a:off x="136057" y="704714"/>
          <a:ext cx="7081838" cy="5863726"/>
        </p:xfrm>
        <a:graphic>
          <a:graphicData uri="http://schemas.openxmlformats.org/drawingml/2006/table">
            <a:tbl>
              <a:tblPr firstRow="1" bandRow="1">
                <a:tableStyleId>{5C22544A-7EE6-4342-B048-85BDC9FD1C3A}</a:tableStyleId>
              </a:tblPr>
              <a:tblGrid>
                <a:gridCol w="1921343">
                  <a:extLst>
                    <a:ext uri="{9D8B030D-6E8A-4147-A177-3AD203B41FA5}">
                      <a16:colId xmlns:a16="http://schemas.microsoft.com/office/drawing/2014/main" val="2077326177"/>
                    </a:ext>
                  </a:extLst>
                </a:gridCol>
                <a:gridCol w="2743200">
                  <a:extLst>
                    <a:ext uri="{9D8B030D-6E8A-4147-A177-3AD203B41FA5}">
                      <a16:colId xmlns:a16="http://schemas.microsoft.com/office/drawing/2014/main" val="2684448481"/>
                    </a:ext>
                  </a:extLst>
                </a:gridCol>
                <a:gridCol w="2417295">
                  <a:extLst>
                    <a:ext uri="{9D8B030D-6E8A-4147-A177-3AD203B41FA5}">
                      <a16:colId xmlns:a16="http://schemas.microsoft.com/office/drawing/2014/main" val="1220898406"/>
                    </a:ext>
                  </a:extLst>
                </a:gridCol>
              </a:tblGrid>
              <a:tr h="387618">
                <a:tc>
                  <a:txBody>
                    <a:bodyPr/>
                    <a:lstStyle/>
                    <a:p>
                      <a:r>
                        <a:rPr lang="nl-NL" sz="1400" dirty="0"/>
                        <a:t>Hormoon</a:t>
                      </a:r>
                    </a:p>
                  </a:txBody>
                  <a:tcPr>
                    <a:solidFill>
                      <a:srgbClr val="80674C"/>
                    </a:solidFill>
                  </a:tcPr>
                </a:tc>
                <a:tc>
                  <a:txBody>
                    <a:bodyPr/>
                    <a:lstStyle/>
                    <a:p>
                      <a:r>
                        <a:rPr lang="nl-NL" sz="1400" dirty="0"/>
                        <a:t>Hoofdfunctie(s)</a:t>
                      </a:r>
                    </a:p>
                  </a:txBody>
                  <a:tcPr>
                    <a:solidFill>
                      <a:srgbClr val="80674C"/>
                    </a:solidFill>
                  </a:tcPr>
                </a:tc>
                <a:tc>
                  <a:txBody>
                    <a:bodyPr/>
                    <a:lstStyle/>
                    <a:p>
                      <a:r>
                        <a:rPr lang="nl-NL" sz="1400" dirty="0"/>
                        <a:t>Voorbeeld</a:t>
                      </a:r>
                    </a:p>
                  </a:txBody>
                  <a:tcPr>
                    <a:solidFill>
                      <a:srgbClr val="80674C"/>
                    </a:solidFill>
                  </a:tcPr>
                </a:tc>
                <a:extLst>
                  <a:ext uri="{0D108BD9-81ED-4DB2-BD59-A6C34878D82A}">
                    <a16:rowId xmlns:a16="http://schemas.microsoft.com/office/drawing/2014/main" val="666589956"/>
                  </a:ext>
                </a:extLst>
              </a:tr>
              <a:tr h="915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1) </a:t>
                      </a:r>
                      <a:r>
                        <a:rPr lang="nl-NL" sz="1400" dirty="0" err="1"/>
                        <a:t>Gibberellinen</a:t>
                      </a:r>
                      <a:endParaRPr lang="nl-NL" sz="1400" dirty="0"/>
                    </a:p>
                  </a:txBody>
                  <a:tcPr>
                    <a:solidFill>
                      <a:schemeClr val="bg2">
                        <a:lumMod val="90000"/>
                      </a:schemeClr>
                    </a:solidFill>
                  </a:tcPr>
                </a:tc>
                <a:tc>
                  <a:txBody>
                    <a:bodyPr/>
                    <a:lstStyle/>
                    <a:p>
                      <a:r>
                        <a:rPr lang="nl-NL" sz="1400" dirty="0"/>
                        <a:t>Celdeling en </a:t>
                      </a:r>
                      <a:r>
                        <a:rPr lang="nl-NL" sz="1400" dirty="0" err="1"/>
                        <a:t>celstrekking</a:t>
                      </a:r>
                      <a:r>
                        <a:rPr lang="nl-NL" sz="1400" dirty="0"/>
                        <a:t>, vooral bij lengtegroei </a:t>
                      </a:r>
                    </a:p>
                  </a:txBody>
                  <a:tcPr>
                    <a:solidFill>
                      <a:schemeClr val="bg2">
                        <a:lumMod val="90000"/>
                      </a:schemeClr>
                    </a:solidFill>
                  </a:tcPr>
                </a:tc>
                <a:tc>
                  <a:txBody>
                    <a:bodyPr/>
                    <a:lstStyle/>
                    <a:p>
                      <a:r>
                        <a:rPr lang="nl-NL" sz="1400" dirty="0"/>
                        <a:t>Doorgeschoten andijvie</a:t>
                      </a:r>
                    </a:p>
                    <a:p>
                      <a:endParaRPr lang="nl-NL" sz="1400" dirty="0"/>
                    </a:p>
                  </a:txBody>
                  <a:tcPr>
                    <a:solidFill>
                      <a:schemeClr val="bg2">
                        <a:lumMod val="90000"/>
                      </a:schemeClr>
                    </a:solidFill>
                  </a:tcPr>
                </a:tc>
                <a:extLst>
                  <a:ext uri="{0D108BD9-81ED-4DB2-BD59-A6C34878D82A}">
                    <a16:rowId xmlns:a16="http://schemas.microsoft.com/office/drawing/2014/main" val="3697882500"/>
                  </a:ext>
                </a:extLst>
              </a:tr>
              <a:tr h="1220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2) Auxine</a:t>
                      </a:r>
                    </a:p>
                  </a:txBody>
                  <a:tcPr>
                    <a:solidFill>
                      <a:schemeClr val="bg2">
                        <a:lumMod val="90000"/>
                      </a:schemeClr>
                    </a:solidFill>
                  </a:tcPr>
                </a:tc>
                <a:tc>
                  <a:txBody>
                    <a:bodyPr/>
                    <a:lstStyle/>
                    <a:p>
                      <a:r>
                        <a:rPr lang="nl-NL" sz="1400" dirty="0"/>
                        <a:t>Regelt de richting van de groei van de top van de plant </a:t>
                      </a:r>
                    </a:p>
                    <a:p>
                      <a:r>
                        <a:rPr lang="nl-NL" sz="1400" dirty="0"/>
                        <a:t>Zorg voor apicale dominantie</a:t>
                      </a:r>
                    </a:p>
                    <a:p>
                      <a:r>
                        <a:rPr lang="nl-NL" sz="1400" dirty="0"/>
                        <a:t>Regelt de groei en richting van worteltopjes. </a:t>
                      </a:r>
                    </a:p>
                  </a:txBody>
                  <a:tcPr>
                    <a:solidFill>
                      <a:schemeClr val="bg2">
                        <a:lumMod val="90000"/>
                      </a:schemeClr>
                    </a:solidFill>
                  </a:tcPr>
                </a:tc>
                <a:tc>
                  <a:txBody>
                    <a:bodyPr/>
                    <a:lstStyle/>
                    <a:p>
                      <a:r>
                        <a:rPr lang="nl-NL" sz="1400" dirty="0"/>
                        <a:t>Kruiden in de vensterbank buigen naar het licht</a:t>
                      </a:r>
                    </a:p>
                  </a:txBody>
                  <a:tcPr>
                    <a:solidFill>
                      <a:schemeClr val="bg2">
                        <a:lumMod val="90000"/>
                      </a:schemeClr>
                    </a:solidFill>
                  </a:tcPr>
                </a:tc>
                <a:extLst>
                  <a:ext uri="{0D108BD9-81ED-4DB2-BD59-A6C34878D82A}">
                    <a16:rowId xmlns:a16="http://schemas.microsoft.com/office/drawing/2014/main" val="2915161785"/>
                  </a:ext>
                </a:extLst>
              </a:tr>
              <a:tr h="1395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3) </a:t>
                      </a:r>
                      <a:r>
                        <a:rPr lang="nl-NL" sz="1400" dirty="0" err="1"/>
                        <a:t>Cytokininen</a:t>
                      </a:r>
                      <a:endParaRPr lang="nl-NL" sz="1400" dirty="0"/>
                    </a:p>
                  </a:txBody>
                  <a:tcPr>
                    <a:solidFill>
                      <a:schemeClr val="bg2">
                        <a:lumMod val="90000"/>
                      </a:schemeClr>
                    </a:solidFill>
                  </a:tcPr>
                </a:tc>
                <a:tc>
                  <a:txBody>
                    <a:bodyPr/>
                    <a:lstStyle/>
                    <a:p>
                      <a:r>
                        <a:rPr lang="nl-NL" sz="1400" dirty="0"/>
                        <a:t>Bevorderen celdeling bij gedifferentieerde cellen. Ze kunnen opnieuw stamcellen laten ontstaan.</a:t>
                      </a:r>
                    </a:p>
                    <a:p>
                      <a:r>
                        <a:rPr lang="nl-NL" sz="1400" dirty="0"/>
                        <a:t>Kan apicale dominantie opheffen.</a:t>
                      </a:r>
                    </a:p>
                  </a:txBody>
                  <a:tcPr>
                    <a:solidFill>
                      <a:schemeClr val="bg2">
                        <a:lumMod val="90000"/>
                      </a:schemeClr>
                    </a:solidFill>
                  </a:tcPr>
                </a:tc>
                <a:tc>
                  <a:txBody>
                    <a:bodyPr/>
                    <a:lstStyle/>
                    <a:p>
                      <a:r>
                        <a:rPr lang="nl-NL" sz="1400" dirty="0"/>
                        <a:t>Scheutontwikkeling bij weefselkweek</a:t>
                      </a:r>
                    </a:p>
                  </a:txBody>
                  <a:tcPr>
                    <a:solidFill>
                      <a:schemeClr val="bg2">
                        <a:lumMod val="90000"/>
                      </a:schemeClr>
                    </a:solidFill>
                  </a:tcPr>
                </a:tc>
                <a:extLst>
                  <a:ext uri="{0D108BD9-81ED-4DB2-BD59-A6C34878D82A}">
                    <a16:rowId xmlns:a16="http://schemas.microsoft.com/office/drawing/2014/main" val="3067625316"/>
                  </a:ext>
                </a:extLst>
              </a:tr>
              <a:tr h="785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4) </a:t>
                      </a:r>
                      <a:r>
                        <a:rPr lang="nl-NL" sz="1400" dirty="0" err="1"/>
                        <a:t>Abscisinezuur</a:t>
                      </a:r>
                      <a:endParaRPr lang="nl-NL" sz="1400" dirty="0"/>
                    </a:p>
                  </a:txBody>
                  <a:tcPr>
                    <a:solidFill>
                      <a:schemeClr val="bg2">
                        <a:lumMod val="90000"/>
                      </a:schemeClr>
                    </a:solidFill>
                  </a:tcPr>
                </a:tc>
                <a:tc>
                  <a:txBody>
                    <a:bodyPr/>
                    <a:lstStyle/>
                    <a:p>
                      <a:r>
                        <a:rPr lang="nl-NL" sz="1400" dirty="0"/>
                        <a:t>Remt groei, houdt zaden in rust,  remt uitloop knoppen en sluit huidmondjes</a:t>
                      </a: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Speelt in rol in verouderen van blad en bladafval in de herfst</a:t>
                      </a:r>
                    </a:p>
                    <a:p>
                      <a:endParaRPr lang="nl-NL" sz="1400" dirty="0"/>
                    </a:p>
                  </a:txBody>
                  <a:tcPr>
                    <a:solidFill>
                      <a:schemeClr val="bg2">
                        <a:lumMod val="90000"/>
                      </a:schemeClr>
                    </a:solidFill>
                  </a:tcPr>
                </a:tc>
                <a:extLst>
                  <a:ext uri="{0D108BD9-81ED-4DB2-BD59-A6C34878D82A}">
                    <a16:rowId xmlns:a16="http://schemas.microsoft.com/office/drawing/2014/main" val="2361107996"/>
                  </a:ext>
                </a:extLst>
              </a:tr>
              <a:tr h="966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5) Ethyleen</a:t>
                      </a:r>
                    </a:p>
                  </a:txBody>
                  <a:tcPr>
                    <a:solidFill>
                      <a:schemeClr val="bg2">
                        <a:lumMod val="90000"/>
                      </a:schemeClr>
                    </a:solidFill>
                  </a:tcPr>
                </a:tc>
                <a:tc>
                  <a:txBody>
                    <a:bodyPr/>
                    <a:lstStyle/>
                    <a:p>
                      <a:r>
                        <a:rPr lang="nl-NL" sz="1400" dirty="0"/>
                        <a:t>Vruchtrijping, veroudering en stresshormoon.</a:t>
                      </a:r>
                    </a:p>
                  </a:txBody>
                  <a:tcPr>
                    <a:solidFill>
                      <a:schemeClr val="bg2">
                        <a:lumMod val="90000"/>
                      </a:schemeClr>
                    </a:solidFill>
                  </a:tcPr>
                </a:tc>
                <a:tc>
                  <a:txBody>
                    <a:bodyPr/>
                    <a:lstStyle/>
                    <a:p>
                      <a:r>
                        <a:rPr lang="nl-NL" sz="1400" dirty="0"/>
                        <a:t>Rijpende bananen zorgen voor rijping van op andere vruchten op de fruitschaal</a:t>
                      </a:r>
                    </a:p>
                    <a:p>
                      <a:endParaRPr lang="nl-NL" sz="1400" dirty="0"/>
                    </a:p>
                    <a:p>
                      <a:endParaRPr lang="nl-NL" sz="1400" dirty="0"/>
                    </a:p>
                  </a:txBody>
                  <a:tcPr>
                    <a:solidFill>
                      <a:schemeClr val="bg2">
                        <a:lumMod val="90000"/>
                      </a:schemeClr>
                    </a:solidFill>
                  </a:tcPr>
                </a:tc>
                <a:extLst>
                  <a:ext uri="{0D108BD9-81ED-4DB2-BD59-A6C34878D82A}">
                    <a16:rowId xmlns:a16="http://schemas.microsoft.com/office/drawing/2014/main" val="3925172994"/>
                  </a:ext>
                </a:extLst>
              </a:tr>
            </a:tbl>
          </a:graphicData>
        </a:graphic>
      </p:graphicFrame>
      <p:pic>
        <p:nvPicPr>
          <p:cNvPr id="7" name="Afbeelding 6">
            <a:extLst>
              <a:ext uri="{FF2B5EF4-FFF2-40B4-BE49-F238E27FC236}">
                <a16:creationId xmlns:a16="http://schemas.microsoft.com/office/drawing/2014/main" id="{1DB0A23B-5446-F51B-42B0-7630FD986304}"/>
              </a:ext>
            </a:extLst>
          </p:cNvPr>
          <p:cNvPicPr>
            <a:picLocks noChangeAspect="1"/>
          </p:cNvPicPr>
          <p:nvPr/>
        </p:nvPicPr>
        <p:blipFill>
          <a:blip r:embed="rId4"/>
          <a:stretch>
            <a:fillRect/>
          </a:stretch>
        </p:blipFill>
        <p:spPr>
          <a:xfrm>
            <a:off x="7328991" y="192163"/>
            <a:ext cx="1678952" cy="1462492"/>
          </a:xfrm>
          <a:prstGeom prst="rect">
            <a:avLst/>
          </a:prstGeom>
        </p:spPr>
      </p:pic>
      <p:pic>
        <p:nvPicPr>
          <p:cNvPr id="3074" name="Picture 2" descr="What is the Difference Between Phototropism and Geotropism">
            <a:extLst>
              <a:ext uri="{FF2B5EF4-FFF2-40B4-BE49-F238E27FC236}">
                <a16:creationId xmlns:a16="http://schemas.microsoft.com/office/drawing/2014/main" id="{1620CC1D-C3E7-A7B7-3A80-B4A728BC29D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09"/>
          <a:stretch/>
        </p:blipFill>
        <p:spPr bwMode="auto">
          <a:xfrm>
            <a:off x="7329789" y="1701559"/>
            <a:ext cx="1736763" cy="1247667"/>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019A6D51-7D61-47F2-E6A5-A789C82B40CD}"/>
              </a:ext>
            </a:extLst>
          </p:cNvPr>
          <p:cNvSpPr txBox="1"/>
          <p:nvPr/>
        </p:nvSpPr>
        <p:spPr>
          <a:xfrm>
            <a:off x="-4590" y="6581001"/>
            <a:ext cx="4572000" cy="276999"/>
          </a:xfrm>
          <a:prstGeom prst="rect">
            <a:avLst/>
          </a:prstGeom>
          <a:noFill/>
        </p:spPr>
        <p:txBody>
          <a:bodyPr wrap="square">
            <a:spAutoFit/>
          </a:bodyPr>
          <a:lstStyle/>
          <a:p>
            <a:r>
              <a:rPr lang="nl-NL" sz="1200" dirty="0"/>
              <a:t>Bron tabel: </a:t>
            </a:r>
            <a:r>
              <a:rPr lang="nl-NL" sz="1200" dirty="0">
                <a:solidFill>
                  <a:srgbClr val="80674C"/>
                </a:solidFill>
                <a:hlinkClick r:id="rId6">
                  <a:extLst>
                    <a:ext uri="{A12FA001-AC4F-418D-AE19-62706E023703}">
                      <ahyp:hlinkClr xmlns:ahyp="http://schemas.microsoft.com/office/drawing/2018/hyperlinkcolor" val="tx"/>
                    </a:ext>
                  </a:extLst>
                </a:hlinkClick>
              </a:rPr>
              <a:t>WUR</a:t>
            </a:r>
            <a:r>
              <a:rPr lang="nl-NL" sz="1200" dirty="0"/>
              <a:t>  </a:t>
            </a:r>
          </a:p>
        </p:txBody>
      </p:sp>
      <p:sp>
        <p:nvSpPr>
          <p:cNvPr id="17" name="Tekstvak 16">
            <a:extLst>
              <a:ext uri="{FF2B5EF4-FFF2-40B4-BE49-F238E27FC236}">
                <a16:creationId xmlns:a16="http://schemas.microsoft.com/office/drawing/2014/main" id="{82B9270A-3E25-FD05-6039-CAD79A3E3DAE}"/>
              </a:ext>
            </a:extLst>
          </p:cNvPr>
          <p:cNvSpPr txBox="1"/>
          <p:nvPr/>
        </p:nvSpPr>
        <p:spPr>
          <a:xfrm>
            <a:off x="1213691" y="6587294"/>
            <a:ext cx="6705600" cy="276999"/>
          </a:xfrm>
          <a:prstGeom prst="rect">
            <a:avLst/>
          </a:prstGeom>
          <a:noFill/>
        </p:spPr>
        <p:txBody>
          <a:bodyPr wrap="square">
            <a:spAutoFit/>
          </a:bodyPr>
          <a:lstStyle/>
          <a:p>
            <a:r>
              <a:rPr lang="nl-NL" sz="1200" dirty="0"/>
              <a:t>Bron afbeeldingen: 1) </a:t>
            </a:r>
            <a:r>
              <a:rPr lang="nl-NL" sz="1200" dirty="0">
                <a:solidFill>
                  <a:srgbClr val="80674C"/>
                </a:solidFill>
                <a:hlinkClick r:id="rId7">
                  <a:extLst>
                    <a:ext uri="{A12FA001-AC4F-418D-AE19-62706E023703}">
                      <ahyp:hlinkClr xmlns:ahyp="http://schemas.microsoft.com/office/drawing/2018/hyperlinkcolor" val="tx"/>
                    </a:ext>
                  </a:extLst>
                </a:hlinkClick>
              </a:rPr>
              <a:t>Sjeftuintips</a:t>
            </a:r>
            <a:r>
              <a:rPr lang="nl-NL" sz="1200" dirty="0">
                <a:solidFill>
                  <a:srgbClr val="80674C"/>
                </a:solidFill>
              </a:rPr>
              <a:t> </a:t>
            </a:r>
            <a:r>
              <a:rPr lang="nl-NL" sz="1200" dirty="0"/>
              <a:t>2) </a:t>
            </a:r>
            <a:r>
              <a:rPr lang="nl-NL" sz="1200" dirty="0" err="1">
                <a:solidFill>
                  <a:srgbClr val="80674C"/>
                </a:solidFill>
                <a:hlinkClick r:id="rId8">
                  <a:extLst>
                    <a:ext uri="{A12FA001-AC4F-418D-AE19-62706E023703}">
                      <ahyp:hlinkClr xmlns:ahyp="http://schemas.microsoft.com/office/drawing/2018/hyperlinkcolor" val="tx"/>
                    </a:ext>
                  </a:extLst>
                </a:hlinkClick>
              </a:rPr>
              <a:t>Peedia</a:t>
            </a:r>
            <a:r>
              <a:rPr lang="nl-NL" sz="1200" dirty="0"/>
              <a:t> 3) </a:t>
            </a:r>
            <a:r>
              <a:rPr lang="nl-NL" sz="1200" dirty="0">
                <a:solidFill>
                  <a:srgbClr val="80674C"/>
                </a:solidFill>
                <a:hlinkClick r:id="rId9">
                  <a:extLst>
                    <a:ext uri="{A12FA001-AC4F-418D-AE19-62706E023703}">
                      <ahyp:hlinkClr xmlns:ahyp="http://schemas.microsoft.com/office/drawing/2018/hyperlinkcolor" val="tx"/>
                    </a:ext>
                  </a:extLst>
                </a:hlinkClick>
              </a:rPr>
              <a:t>WUR</a:t>
            </a:r>
            <a:r>
              <a:rPr lang="nl-NL" sz="1200" dirty="0">
                <a:solidFill>
                  <a:srgbClr val="80674C"/>
                </a:solidFill>
              </a:rPr>
              <a:t> </a:t>
            </a:r>
            <a:r>
              <a:rPr lang="nl-NL" sz="1200" dirty="0"/>
              <a:t>4) </a:t>
            </a:r>
            <a:r>
              <a:rPr lang="nl-NL" sz="1200" dirty="0" err="1">
                <a:solidFill>
                  <a:srgbClr val="80674C"/>
                </a:solidFill>
                <a:hlinkClick r:id="rId10">
                  <a:extLst>
                    <a:ext uri="{A12FA001-AC4F-418D-AE19-62706E023703}">
                      <ahyp:hlinkClr xmlns:ahyp="http://schemas.microsoft.com/office/drawing/2018/hyperlinkcolor" val="tx"/>
                    </a:ext>
                  </a:extLst>
                </a:hlinkClick>
              </a:rPr>
              <a:t>Onzenatuur</a:t>
            </a:r>
            <a:r>
              <a:rPr lang="nl-NL" sz="1200" dirty="0">
                <a:solidFill>
                  <a:srgbClr val="80674C"/>
                </a:solidFill>
              </a:rPr>
              <a:t> </a:t>
            </a:r>
            <a:r>
              <a:rPr lang="nl-NL" sz="1200" dirty="0"/>
              <a:t>5) </a:t>
            </a:r>
            <a:r>
              <a:rPr lang="nl-NL" sz="1200" dirty="0">
                <a:solidFill>
                  <a:srgbClr val="80674C"/>
                </a:solidFill>
                <a:hlinkClick r:id="rId11">
                  <a:extLst>
                    <a:ext uri="{A12FA001-AC4F-418D-AE19-62706E023703}">
                      <ahyp:hlinkClr xmlns:ahyp="http://schemas.microsoft.com/office/drawing/2018/hyperlinkcolor" val="tx"/>
                    </a:ext>
                  </a:extLst>
                </a:hlinkClick>
              </a:rPr>
              <a:t>Nederland Voedselland</a:t>
            </a:r>
            <a:r>
              <a:rPr lang="nl-NL" sz="1200" dirty="0">
                <a:solidFill>
                  <a:srgbClr val="80674C"/>
                </a:solidFill>
              </a:rPr>
              <a:t> </a:t>
            </a:r>
          </a:p>
        </p:txBody>
      </p:sp>
      <p:pic>
        <p:nvPicPr>
          <p:cNvPr id="20" name="Afbeelding 19">
            <a:extLst>
              <a:ext uri="{FF2B5EF4-FFF2-40B4-BE49-F238E27FC236}">
                <a16:creationId xmlns:a16="http://schemas.microsoft.com/office/drawing/2014/main" id="{84067FCE-9CAF-6A9C-BAD3-30C36D9636C4}"/>
              </a:ext>
            </a:extLst>
          </p:cNvPr>
          <p:cNvPicPr>
            <a:picLocks noChangeAspect="1"/>
          </p:cNvPicPr>
          <p:nvPr/>
        </p:nvPicPr>
        <p:blipFill rotWithShape="1">
          <a:blip r:embed="rId12"/>
          <a:srcRect r="2246"/>
          <a:stretch/>
        </p:blipFill>
        <p:spPr>
          <a:xfrm>
            <a:off x="7328991" y="2989173"/>
            <a:ext cx="1737562" cy="1311266"/>
          </a:xfrm>
          <a:prstGeom prst="rect">
            <a:avLst/>
          </a:prstGeom>
        </p:spPr>
      </p:pic>
      <p:pic>
        <p:nvPicPr>
          <p:cNvPr id="3082" name="Picture 10" descr="Waarom verliezen sommige bomen hun bladeren sneller? - Onze Natuur">
            <a:extLst>
              <a:ext uri="{FF2B5EF4-FFF2-40B4-BE49-F238E27FC236}">
                <a16:creationId xmlns:a16="http://schemas.microsoft.com/office/drawing/2014/main" id="{4E783BD2-7243-B866-37C4-2415F46AD93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5021"/>
          <a:stretch/>
        </p:blipFill>
        <p:spPr bwMode="auto">
          <a:xfrm>
            <a:off x="7305587" y="4340536"/>
            <a:ext cx="1761901" cy="123668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et einde van de fruitschaal - Nederland Voedselland">
            <a:extLst>
              <a:ext uri="{FF2B5EF4-FFF2-40B4-BE49-F238E27FC236}">
                <a16:creationId xmlns:a16="http://schemas.microsoft.com/office/drawing/2014/main" id="{302E0130-7043-B21B-B39E-4DBBB106848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15818"/>
          <a:stretch/>
        </p:blipFill>
        <p:spPr bwMode="auto">
          <a:xfrm>
            <a:off x="7305587" y="5647523"/>
            <a:ext cx="1760966" cy="117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0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967F2639-1579-412B-B2A5-910DFD95F0EB}"/>
              </a:ext>
            </a:extLst>
          </p:cNvPr>
          <p:cNvGrpSpPr/>
          <p:nvPr/>
        </p:nvGrpSpPr>
        <p:grpSpPr>
          <a:xfrm>
            <a:off x="0" y="-20223"/>
            <a:ext cx="9144000" cy="629824"/>
            <a:chOff x="0" y="-20223"/>
            <a:chExt cx="9144000" cy="629824"/>
          </a:xfrm>
        </p:grpSpPr>
        <p:pic>
          <p:nvPicPr>
            <p:cNvPr id="12" name="Afbeelding 11">
              <a:extLst>
                <a:ext uri="{FF2B5EF4-FFF2-40B4-BE49-F238E27FC236}">
                  <a16:creationId xmlns:a16="http://schemas.microsoft.com/office/drawing/2014/main" id="{5A7D2B8C-869F-4C75-8B4E-076B4918CE61}"/>
                </a:ext>
              </a:extLst>
            </p:cNvPr>
            <p:cNvPicPr>
              <a:picLocks noChangeAspect="1"/>
            </p:cNvPicPr>
            <p:nvPr/>
          </p:nvPicPr>
          <p:blipFill>
            <a:blip r:embed="rId3">
              <a:duotone>
                <a:prstClr val="black"/>
                <a:srgbClr val="BE8A4F">
                  <a:tint val="45000"/>
                  <a:satMod val="400000"/>
                </a:srgbClr>
              </a:duotone>
            </a:blip>
            <a:stretch>
              <a:fillRect/>
            </a:stretch>
          </p:blipFill>
          <p:spPr>
            <a:xfrm>
              <a:off x="0" y="-20223"/>
              <a:ext cx="9144000" cy="629824"/>
            </a:xfrm>
            <a:prstGeom prst="rect">
              <a:avLst/>
            </a:prstGeom>
          </p:spPr>
        </p:pic>
        <p:sp>
          <p:nvSpPr>
            <p:cNvPr id="13" name="Tekstvak 12">
              <a:extLst>
                <a:ext uri="{FF2B5EF4-FFF2-40B4-BE49-F238E27FC236}">
                  <a16:creationId xmlns:a16="http://schemas.microsoft.com/office/drawing/2014/main" id="{C1BE858B-E44F-43FA-8DB9-1C6E586BA335}"/>
                </a:ext>
              </a:extLst>
            </p:cNvPr>
            <p:cNvSpPr txBox="1"/>
            <p:nvPr/>
          </p:nvSpPr>
          <p:spPr>
            <a:xfrm>
              <a:off x="1447800" y="74891"/>
              <a:ext cx="6044014"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Planthormonen</a:t>
              </a:r>
            </a:p>
          </p:txBody>
        </p:sp>
      </p:grpSp>
      <p:sp>
        <p:nvSpPr>
          <p:cNvPr id="7" name="Tijdelijke aanduiding voor inhoud 2">
            <a:extLst>
              <a:ext uri="{FF2B5EF4-FFF2-40B4-BE49-F238E27FC236}">
                <a16:creationId xmlns:a16="http://schemas.microsoft.com/office/drawing/2014/main" id="{166E8623-F5F1-44BD-2C98-EDF971A5B2FD}"/>
              </a:ext>
            </a:extLst>
          </p:cNvPr>
          <p:cNvSpPr txBox="1">
            <a:spLocks/>
          </p:cNvSpPr>
          <p:nvPr/>
        </p:nvSpPr>
        <p:spPr>
          <a:xfrm>
            <a:off x="756135" y="914400"/>
            <a:ext cx="7162800" cy="5410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3200" dirty="0"/>
              <a:t>Extra uitleg plantenhormonen</a:t>
            </a:r>
          </a:p>
          <a:p>
            <a:pPr algn="ctr">
              <a:buClr>
                <a:srgbClr val="80674C"/>
              </a:buClr>
              <a:buFont typeface="Arial" panose="020B0604020202020204" pitchFamily="34" charset="0"/>
              <a:buChar char="•"/>
            </a:pPr>
            <a:endParaRPr lang="nl-NL" sz="2000" dirty="0"/>
          </a:p>
          <a:p>
            <a:pPr>
              <a:buClr>
                <a:srgbClr val="80674C"/>
              </a:buClr>
              <a:buFont typeface="Arial" panose="020B0604020202020204" pitchFamily="34" charset="0"/>
              <a:buChar char="•"/>
            </a:pPr>
            <a:r>
              <a:rPr lang="nl-NL" sz="2400" dirty="0" err="1">
                <a:solidFill>
                  <a:srgbClr val="80674C"/>
                </a:solidFill>
                <a:hlinkClick r:id="rId4">
                  <a:extLst>
                    <a:ext uri="{A12FA001-AC4F-418D-AE19-62706E023703}">
                      <ahyp:hlinkClr xmlns:ahyp="http://schemas.microsoft.com/office/drawing/2018/hyperlinkcolor" val="tx"/>
                    </a:ext>
                  </a:extLst>
                </a:hlinkClick>
              </a:rPr>
              <a:t>Your</a:t>
            </a:r>
            <a:r>
              <a:rPr lang="nl-NL" sz="2400" dirty="0">
                <a:solidFill>
                  <a:srgbClr val="80674C"/>
                </a:solidFill>
                <a:hlinkClick r:id="rId4">
                  <a:extLst>
                    <a:ext uri="{A12FA001-AC4F-418D-AE19-62706E023703}">
                      <ahyp:hlinkClr xmlns:ahyp="http://schemas.microsoft.com/office/drawing/2018/hyperlinkcolor" val="tx"/>
                    </a:ext>
                  </a:extLst>
                </a:hlinkClick>
              </a:rPr>
              <a:t> biologie  - Planten reageren op de omgeving</a:t>
            </a:r>
            <a:endParaRPr lang="nl-NL" sz="2400" dirty="0">
              <a:solidFill>
                <a:srgbClr val="80674C"/>
              </a:solidFill>
              <a:hlinkClick r:id="rId5">
                <a:extLst>
                  <a:ext uri="{A12FA001-AC4F-418D-AE19-62706E023703}">
                    <ahyp:hlinkClr xmlns:ahyp="http://schemas.microsoft.com/office/drawing/2018/hyperlinkcolor" val="tx"/>
                  </a:ext>
                </a:extLst>
              </a:hlinkClick>
            </a:endParaRPr>
          </a:p>
          <a:p>
            <a:pPr marL="320040" lvl="1" indent="0">
              <a:buClr>
                <a:srgbClr val="80674C"/>
              </a:buClr>
              <a:buNone/>
            </a:pPr>
            <a:r>
              <a:rPr lang="nl-NL" sz="2000" dirty="0"/>
              <a:t>10 december 2020 – 9:35 min</a:t>
            </a:r>
          </a:p>
          <a:p>
            <a:pPr lvl="1">
              <a:buClr>
                <a:srgbClr val="80674C"/>
              </a:buClr>
              <a:buFont typeface="Arial" panose="020B0604020202020204" pitchFamily="34" charset="0"/>
              <a:buChar char="•"/>
            </a:pPr>
            <a:endParaRPr lang="nl-NL" sz="2000" dirty="0"/>
          </a:p>
          <a:p>
            <a:pPr>
              <a:buClr>
                <a:srgbClr val="80674C"/>
              </a:buClr>
              <a:buFont typeface="Arial" panose="020B0604020202020204" pitchFamily="34" charset="0"/>
              <a:buChar char="•"/>
            </a:pPr>
            <a:r>
              <a:rPr lang="nl-NL" sz="2400" dirty="0" err="1">
                <a:solidFill>
                  <a:srgbClr val="80674C"/>
                </a:solidFill>
                <a:hlinkClick r:id="rId6">
                  <a:extLst>
                    <a:ext uri="{A12FA001-AC4F-418D-AE19-62706E023703}">
                      <ahyp:hlinkClr xmlns:ahyp="http://schemas.microsoft.com/office/drawing/2018/hyperlinkcolor" val="tx"/>
                    </a:ext>
                  </a:extLst>
                </a:hlinkClick>
              </a:rPr>
              <a:t>Lewenswetenskap</a:t>
            </a:r>
            <a:r>
              <a:rPr lang="nl-NL" sz="2400" dirty="0">
                <a:solidFill>
                  <a:srgbClr val="80674C"/>
                </a:solidFill>
                <a:hlinkClick r:id="rId6">
                  <a:extLst>
                    <a:ext uri="{A12FA001-AC4F-418D-AE19-62706E023703}">
                      <ahyp:hlinkClr xmlns:ahyp="http://schemas.microsoft.com/office/drawing/2018/hyperlinkcolor" val="tx"/>
                    </a:ext>
                  </a:extLst>
                </a:hlinkClick>
              </a:rPr>
              <a:t> - Planthormonen</a:t>
            </a:r>
            <a:endParaRPr lang="nl-NL" sz="2400" dirty="0">
              <a:solidFill>
                <a:srgbClr val="80674C"/>
              </a:solidFill>
              <a:hlinkClick r:id="rId5">
                <a:extLst>
                  <a:ext uri="{A12FA001-AC4F-418D-AE19-62706E023703}">
                    <ahyp:hlinkClr xmlns:ahyp="http://schemas.microsoft.com/office/drawing/2018/hyperlinkcolor" val="tx"/>
                  </a:ext>
                </a:extLst>
              </a:hlinkClick>
            </a:endParaRPr>
          </a:p>
          <a:p>
            <a:pPr marL="320040" lvl="1" indent="0">
              <a:buClr>
                <a:srgbClr val="80674C"/>
              </a:buClr>
              <a:buNone/>
            </a:pPr>
            <a:r>
              <a:rPr lang="nl-NL" sz="2000" dirty="0"/>
              <a:t>18 mei 2020 – 39:35 min (Afrikaans gesproken)</a:t>
            </a:r>
          </a:p>
          <a:p>
            <a:pPr lvl="1">
              <a:buClr>
                <a:srgbClr val="80674C"/>
              </a:buClr>
              <a:buFont typeface="Arial" panose="020B0604020202020204" pitchFamily="34" charset="0"/>
              <a:buChar char="•"/>
            </a:pPr>
            <a:endParaRPr lang="nl-NL" sz="2000" dirty="0"/>
          </a:p>
          <a:p>
            <a:pPr>
              <a:buClr>
                <a:srgbClr val="80674C"/>
              </a:buClr>
              <a:buFont typeface="Arial" panose="020B0604020202020204" pitchFamily="34" charset="0"/>
              <a:buChar char="•"/>
            </a:pPr>
            <a:r>
              <a:rPr lang="nl-NL" sz="2400" dirty="0">
                <a:solidFill>
                  <a:srgbClr val="80674C"/>
                </a:solidFill>
                <a:hlinkClick r:id="rId7">
                  <a:extLst>
                    <a:ext uri="{A12FA001-AC4F-418D-AE19-62706E023703}">
                      <ahyp:hlinkClr xmlns:ahyp="http://schemas.microsoft.com/office/drawing/2018/hyperlinkcolor" val="tx"/>
                    </a:ext>
                  </a:extLst>
                </a:hlinkClick>
              </a:rPr>
              <a:t>Grappige visualisatie over werking ethyleen</a:t>
            </a:r>
            <a:endParaRPr lang="nl-NL" sz="2400" dirty="0">
              <a:solidFill>
                <a:srgbClr val="80674C"/>
              </a:solidFill>
            </a:endParaRPr>
          </a:p>
          <a:p>
            <a:pPr marL="320040" lvl="1" indent="0">
              <a:buClr>
                <a:srgbClr val="80674C"/>
              </a:buClr>
              <a:buNone/>
            </a:pPr>
            <a:r>
              <a:rPr lang="nl-NL" sz="2000" dirty="0"/>
              <a:t>18 december 2018 – 1:34 min (Engels gesproken)</a:t>
            </a:r>
          </a:p>
          <a:p>
            <a:pPr marL="0" indent="0">
              <a:buNone/>
            </a:pPr>
            <a:endParaRPr lang="nl-NL" dirty="0">
              <a:solidFill>
                <a:srgbClr val="FF0000"/>
              </a:solidFill>
            </a:endParaRPr>
          </a:p>
        </p:txBody>
      </p:sp>
    </p:spTree>
    <p:extLst>
      <p:ext uri="{BB962C8B-B14F-4D97-AF65-F5344CB8AC3E}">
        <p14:creationId xmlns:p14="http://schemas.microsoft.com/office/powerpoint/2010/main" val="363557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457200" y="365126"/>
            <a:ext cx="8058150" cy="1325563"/>
          </a:xfrm>
        </p:spPr>
        <p:txBody>
          <a:bodyPr>
            <a:normAutofit/>
          </a:bodyPr>
          <a:lstStyle/>
          <a:p>
            <a:pPr algn="ctr"/>
            <a:r>
              <a:rPr lang="nl-NL" sz="3200" dirty="0">
                <a:latin typeface="+mn-lt"/>
                <a:ea typeface="+mn-ea"/>
                <a:cs typeface="+mn-cs"/>
              </a:rPr>
              <a:t>Practicum - de functie van auxine</a:t>
            </a:r>
          </a:p>
        </p:txBody>
      </p:sp>
      <p:sp>
        <p:nvSpPr>
          <p:cNvPr id="6" name="Tijdelijke aanduiding voor inhoud 2">
            <a:extLst>
              <a:ext uri="{FF2B5EF4-FFF2-40B4-BE49-F238E27FC236}">
                <a16:creationId xmlns:a16="http://schemas.microsoft.com/office/drawing/2014/main" id="{DEE402B8-82F1-4F4F-A745-05555CBA2953}"/>
              </a:ext>
            </a:extLst>
          </p:cNvPr>
          <p:cNvSpPr txBox="1">
            <a:spLocks/>
          </p:cNvSpPr>
          <p:nvPr/>
        </p:nvSpPr>
        <p:spPr>
          <a:xfrm>
            <a:off x="600074" y="1447419"/>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grpSp>
        <p:nvGrpSpPr>
          <p:cNvPr id="13" name="Groep 12">
            <a:extLst>
              <a:ext uri="{FF2B5EF4-FFF2-40B4-BE49-F238E27FC236}">
                <a16:creationId xmlns:a16="http://schemas.microsoft.com/office/drawing/2014/main" id="{4D1AEDF4-272E-48FB-9882-37B2E582A43D}"/>
              </a:ext>
            </a:extLst>
          </p:cNvPr>
          <p:cNvGrpSpPr/>
          <p:nvPr/>
        </p:nvGrpSpPr>
        <p:grpSpPr>
          <a:xfrm>
            <a:off x="0" y="-20223"/>
            <a:ext cx="9144000" cy="629824"/>
            <a:chOff x="0" y="-20223"/>
            <a:chExt cx="9144000" cy="629824"/>
          </a:xfrm>
        </p:grpSpPr>
        <p:pic>
          <p:nvPicPr>
            <p:cNvPr id="14" name="Afbeelding 13">
              <a:extLst>
                <a:ext uri="{FF2B5EF4-FFF2-40B4-BE49-F238E27FC236}">
                  <a16:creationId xmlns:a16="http://schemas.microsoft.com/office/drawing/2014/main" id="{3ECD9DB3-0F4A-48AE-A774-DD62AB1F0B82}"/>
                </a:ext>
              </a:extLst>
            </p:cNvPr>
            <p:cNvPicPr>
              <a:picLocks noChangeAspect="1"/>
            </p:cNvPicPr>
            <p:nvPr/>
          </p:nvPicPr>
          <p:blipFill>
            <a:blip r:embed="rId3">
              <a:duotone>
                <a:prstClr val="black"/>
                <a:srgbClr val="BE8A4F">
                  <a:tint val="45000"/>
                  <a:satMod val="400000"/>
                </a:srgbClr>
              </a:duotone>
            </a:blip>
            <a:stretch>
              <a:fillRect/>
            </a:stretch>
          </p:blipFill>
          <p:spPr>
            <a:xfrm>
              <a:off x="0" y="-20223"/>
              <a:ext cx="9144000" cy="629824"/>
            </a:xfrm>
            <a:prstGeom prst="rect">
              <a:avLst/>
            </a:prstGeom>
          </p:spPr>
        </p:pic>
        <p:sp>
          <p:nvSpPr>
            <p:cNvPr id="15" name="Tekstvak 14">
              <a:extLst>
                <a:ext uri="{FF2B5EF4-FFF2-40B4-BE49-F238E27FC236}">
                  <a16:creationId xmlns:a16="http://schemas.microsoft.com/office/drawing/2014/main" id="{9056DDB8-558F-414F-A61C-422D6ACF3776}"/>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Planthormonen</a:t>
              </a:r>
            </a:p>
          </p:txBody>
        </p:sp>
      </p:grpSp>
      <p:pic>
        <p:nvPicPr>
          <p:cNvPr id="7" name="Picture 2">
            <a:extLst>
              <a:ext uri="{FF2B5EF4-FFF2-40B4-BE49-F238E27FC236}">
                <a16:creationId xmlns:a16="http://schemas.microsoft.com/office/drawing/2014/main" id="{B738C0C2-4BA7-931B-14CE-39CEDD933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0" y="1958384"/>
            <a:ext cx="4870875" cy="2738438"/>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E76A09AB-AD48-562C-8C60-02BF1D7ABF32}"/>
              </a:ext>
            </a:extLst>
          </p:cNvPr>
          <p:cNvPicPr>
            <a:picLocks noChangeAspect="1"/>
          </p:cNvPicPr>
          <p:nvPr/>
        </p:nvPicPr>
        <p:blipFill>
          <a:blip r:embed="rId5"/>
          <a:stretch>
            <a:fillRect/>
          </a:stretch>
        </p:blipFill>
        <p:spPr>
          <a:xfrm>
            <a:off x="4987962" y="1947873"/>
            <a:ext cx="4537038" cy="2755830"/>
          </a:xfrm>
          <a:prstGeom prst="rect">
            <a:avLst/>
          </a:prstGeom>
        </p:spPr>
      </p:pic>
      <p:sp>
        <p:nvSpPr>
          <p:cNvPr id="5" name="Tekstvak 4">
            <a:extLst>
              <a:ext uri="{FF2B5EF4-FFF2-40B4-BE49-F238E27FC236}">
                <a16:creationId xmlns:a16="http://schemas.microsoft.com/office/drawing/2014/main" id="{BCBAD573-E0BA-D11F-D27F-9183608F0B62}"/>
              </a:ext>
            </a:extLst>
          </p:cNvPr>
          <p:cNvSpPr txBox="1"/>
          <p:nvPr/>
        </p:nvSpPr>
        <p:spPr>
          <a:xfrm>
            <a:off x="0" y="4831344"/>
            <a:ext cx="4038600" cy="1077218"/>
          </a:xfrm>
          <a:prstGeom prst="rect">
            <a:avLst/>
          </a:prstGeom>
          <a:noFill/>
        </p:spPr>
        <p:txBody>
          <a:bodyPr wrap="square">
            <a:spAutoFit/>
          </a:bodyPr>
          <a:lstStyle/>
          <a:p>
            <a:pPr marL="605790" lvl="1" indent="-285750">
              <a:buClr>
                <a:srgbClr val="80674C"/>
              </a:buClr>
              <a:buFont typeface="Arial" panose="020B0604020202020204" pitchFamily="34" charset="0"/>
              <a:buChar char="•"/>
            </a:pPr>
            <a:r>
              <a:rPr lang="nl-NL" sz="1600" dirty="0"/>
              <a:t>Zonder licht is er een hoge productie van auxine in de top van de stengel. Dit zorgt voor </a:t>
            </a:r>
            <a:r>
              <a:rPr lang="nl-NL" sz="1600" dirty="0" err="1"/>
              <a:t>celstrekking</a:t>
            </a:r>
            <a:r>
              <a:rPr lang="nl-NL" sz="1600" dirty="0"/>
              <a:t> over de gehele plant.</a:t>
            </a:r>
          </a:p>
        </p:txBody>
      </p:sp>
      <p:sp>
        <p:nvSpPr>
          <p:cNvPr id="10" name="Tekstvak 9">
            <a:extLst>
              <a:ext uri="{FF2B5EF4-FFF2-40B4-BE49-F238E27FC236}">
                <a16:creationId xmlns:a16="http://schemas.microsoft.com/office/drawing/2014/main" id="{87A1204E-A1F9-522A-F87E-38D198FA65AC}"/>
              </a:ext>
            </a:extLst>
          </p:cNvPr>
          <p:cNvSpPr txBox="1"/>
          <p:nvPr/>
        </p:nvSpPr>
        <p:spPr>
          <a:xfrm>
            <a:off x="4953074" y="4831344"/>
            <a:ext cx="4190925" cy="1077218"/>
          </a:xfrm>
          <a:prstGeom prst="rect">
            <a:avLst/>
          </a:prstGeom>
          <a:noFill/>
        </p:spPr>
        <p:txBody>
          <a:bodyPr wrap="square">
            <a:spAutoFit/>
          </a:bodyPr>
          <a:lstStyle/>
          <a:p>
            <a:pPr marL="605790" lvl="1" indent="-285750">
              <a:buClr>
                <a:srgbClr val="80674C"/>
              </a:buClr>
              <a:buFont typeface="Arial" panose="020B0604020202020204" pitchFamily="34" charset="0"/>
              <a:buChar char="•"/>
            </a:pPr>
            <a:r>
              <a:rPr lang="nl-NL" sz="1600" dirty="0"/>
              <a:t>Bij licht van één kant, zorgt de ophoping van  auxine aan de donkere kant voor </a:t>
            </a:r>
            <a:r>
              <a:rPr lang="nl-NL" sz="1600" dirty="0" err="1"/>
              <a:t>celstrekking</a:t>
            </a:r>
            <a:r>
              <a:rPr lang="nl-NL" sz="1600" dirty="0"/>
              <a:t>. De groei gaat richting het licht: fototropie</a:t>
            </a:r>
          </a:p>
        </p:txBody>
      </p:sp>
    </p:spTree>
    <p:extLst>
      <p:ext uri="{BB962C8B-B14F-4D97-AF65-F5344CB8AC3E}">
        <p14:creationId xmlns:p14="http://schemas.microsoft.com/office/powerpoint/2010/main" val="296326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628650" y="596623"/>
            <a:ext cx="7886700" cy="1325563"/>
          </a:xfrm>
        </p:spPr>
        <p:txBody>
          <a:bodyPr>
            <a:normAutofit/>
          </a:bodyPr>
          <a:lstStyle/>
          <a:p>
            <a:pPr algn="ctr"/>
            <a:r>
              <a:rPr lang="nl-NL" sz="3200" dirty="0"/>
              <a:t>Inhoud van deze presentatie</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grpSp>
        <p:nvGrpSpPr>
          <p:cNvPr id="6" name="Groep 5">
            <a:extLst>
              <a:ext uri="{FF2B5EF4-FFF2-40B4-BE49-F238E27FC236}">
                <a16:creationId xmlns:a16="http://schemas.microsoft.com/office/drawing/2014/main" id="{8345FB54-2766-43C6-B39A-D7DCEFE58FA7}"/>
              </a:ext>
            </a:extLst>
          </p:cNvPr>
          <p:cNvGrpSpPr/>
          <p:nvPr/>
        </p:nvGrpSpPr>
        <p:grpSpPr>
          <a:xfrm>
            <a:off x="0" y="-20223"/>
            <a:ext cx="9144000" cy="629824"/>
            <a:chOff x="0" y="-20223"/>
            <a:chExt cx="9144000" cy="629824"/>
          </a:xfrm>
        </p:grpSpPr>
        <p:pic>
          <p:nvPicPr>
            <p:cNvPr id="7" name="Afbeelding 6">
              <a:extLst>
                <a:ext uri="{FF2B5EF4-FFF2-40B4-BE49-F238E27FC236}">
                  <a16:creationId xmlns:a16="http://schemas.microsoft.com/office/drawing/2014/main" id="{4167CD0B-2D22-407A-8827-E9B4DB2AE6C2}"/>
                </a:ext>
              </a:extLst>
            </p:cNvPr>
            <p:cNvPicPr>
              <a:picLocks noChangeAspect="1"/>
            </p:cNvPicPr>
            <p:nvPr/>
          </p:nvPicPr>
          <p:blipFill>
            <a:blip r:embed="rId3">
              <a:duotone>
                <a:prstClr val="black"/>
                <a:srgbClr val="BE8A4F">
                  <a:tint val="45000"/>
                  <a:satMod val="400000"/>
                </a:srgbClr>
              </a:duotone>
            </a:blip>
            <a:stretch>
              <a:fillRect/>
            </a:stretch>
          </p:blipFill>
          <p:spPr>
            <a:xfrm>
              <a:off x="0" y="-20223"/>
              <a:ext cx="9144000" cy="629824"/>
            </a:xfrm>
            <a:prstGeom prst="rect">
              <a:avLst/>
            </a:prstGeom>
          </p:spPr>
        </p:pic>
        <p:sp>
          <p:nvSpPr>
            <p:cNvPr id="8" name="Tekstvak 7">
              <a:extLst>
                <a:ext uri="{FF2B5EF4-FFF2-40B4-BE49-F238E27FC236}">
                  <a16:creationId xmlns:a16="http://schemas.microsoft.com/office/drawing/2014/main" id="{99EDC913-40DB-49A9-A5A6-929D9836EA08}"/>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Inhoudsopgave</a:t>
              </a:r>
            </a:p>
          </p:txBody>
        </p:sp>
      </p:grpSp>
      <p:sp>
        <p:nvSpPr>
          <p:cNvPr id="12" name="Tijdelijke aanduiding voor inhoud 2">
            <a:extLst>
              <a:ext uri="{FF2B5EF4-FFF2-40B4-BE49-F238E27FC236}">
                <a16:creationId xmlns:a16="http://schemas.microsoft.com/office/drawing/2014/main" id="{29BCFACE-3B2C-40B5-BE4B-BA3D34B98DA0}"/>
              </a:ext>
            </a:extLst>
          </p:cNvPr>
          <p:cNvSpPr txBox="1">
            <a:spLocks/>
          </p:cNvSpPr>
          <p:nvPr/>
        </p:nvSpPr>
        <p:spPr>
          <a:xfrm>
            <a:off x="685800" y="1922186"/>
            <a:ext cx="7772400" cy="4339191"/>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80674C"/>
              </a:buClr>
              <a:buFont typeface="Arial" panose="020B0604020202020204" pitchFamily="34" charset="0"/>
              <a:buChar char="•"/>
            </a:pPr>
            <a:r>
              <a:rPr lang="nl-NL" sz="2200" dirty="0"/>
              <a:t>Verzilting</a:t>
            </a:r>
          </a:p>
          <a:p>
            <a:pPr marL="320040" lvl="1" indent="0">
              <a:buClr>
                <a:srgbClr val="80674C"/>
              </a:buClr>
              <a:buNone/>
            </a:pPr>
            <a:r>
              <a:rPr lang="nl-NL" sz="2200" dirty="0">
                <a:solidFill>
                  <a:srgbClr val="80674C"/>
                </a:solidFill>
              </a:rPr>
              <a:t>Steeds meer zout in de grond</a:t>
            </a:r>
          </a:p>
          <a:p>
            <a:pPr marL="320040" lvl="1" indent="0">
              <a:buClr>
                <a:srgbClr val="80674C"/>
              </a:buClr>
              <a:buNone/>
            </a:pPr>
            <a:r>
              <a:rPr lang="nl-NL" sz="2200" dirty="0">
                <a:solidFill>
                  <a:srgbClr val="80674C"/>
                </a:solidFill>
              </a:rPr>
              <a:t>Onderzoek naar planten en zout</a:t>
            </a:r>
          </a:p>
          <a:p>
            <a:pPr marL="320040" lvl="1" indent="0">
              <a:buClr>
                <a:srgbClr val="80674C"/>
              </a:buClr>
              <a:buNone/>
            </a:pPr>
            <a:r>
              <a:rPr lang="nl-NL" sz="2200" dirty="0">
                <a:solidFill>
                  <a:srgbClr val="80674C"/>
                </a:solidFill>
              </a:rPr>
              <a:t>Practicum </a:t>
            </a:r>
            <a:r>
              <a:rPr lang="nl-NL" sz="2200" dirty="0" err="1">
                <a:solidFill>
                  <a:srgbClr val="80674C"/>
                </a:solidFill>
              </a:rPr>
              <a:t>zouttollerantie</a:t>
            </a:r>
            <a:endParaRPr lang="nl-NL" sz="2200" dirty="0">
              <a:solidFill>
                <a:srgbClr val="80674C"/>
              </a:solidFill>
            </a:endParaRPr>
          </a:p>
          <a:p>
            <a:pPr>
              <a:buClr>
                <a:srgbClr val="80674C"/>
              </a:buClr>
              <a:buFont typeface="Arial" panose="020B0604020202020204" pitchFamily="34" charset="0"/>
              <a:buChar char="•"/>
            </a:pPr>
            <a:r>
              <a:rPr lang="nl-NL" sz="2200" dirty="0"/>
              <a:t>Osmose</a:t>
            </a:r>
          </a:p>
          <a:p>
            <a:pPr marL="320040" lvl="1" indent="0">
              <a:buClr>
                <a:srgbClr val="80674C"/>
              </a:buClr>
              <a:buNone/>
            </a:pPr>
            <a:r>
              <a:rPr lang="nl-NL" sz="2200" dirty="0">
                <a:solidFill>
                  <a:srgbClr val="80674C"/>
                </a:solidFill>
              </a:rPr>
              <a:t>Waterverplaatsing in de cel door zoutstress</a:t>
            </a:r>
          </a:p>
          <a:p>
            <a:pPr>
              <a:buClr>
                <a:srgbClr val="80674C"/>
              </a:buClr>
              <a:buFont typeface="Arial" panose="020B0604020202020204" pitchFamily="34" charset="0"/>
              <a:buChar char="•"/>
            </a:pPr>
            <a:r>
              <a:rPr lang="nl-NL" sz="2200" dirty="0"/>
              <a:t>Plantenhormonen</a:t>
            </a:r>
          </a:p>
          <a:p>
            <a:pPr marL="320040" lvl="1" indent="0">
              <a:buClr>
                <a:srgbClr val="80674C"/>
              </a:buClr>
              <a:buNone/>
            </a:pPr>
            <a:r>
              <a:rPr lang="nl-NL" sz="2200" dirty="0">
                <a:solidFill>
                  <a:srgbClr val="80674C"/>
                </a:solidFill>
              </a:rPr>
              <a:t>De vijf hoofdgroepen hormonen</a:t>
            </a:r>
          </a:p>
          <a:p>
            <a:pPr marL="320040" lvl="1" indent="0">
              <a:buClr>
                <a:srgbClr val="80674C"/>
              </a:buClr>
              <a:buNone/>
            </a:pPr>
            <a:r>
              <a:rPr lang="nl-NL" sz="2200" dirty="0">
                <a:solidFill>
                  <a:srgbClr val="80674C"/>
                </a:solidFill>
              </a:rPr>
              <a:t>Practica auxine (simpel)</a:t>
            </a:r>
          </a:p>
          <a:p>
            <a:pPr marL="320040" lvl="1" indent="0">
              <a:buClr>
                <a:srgbClr val="80674C"/>
              </a:buClr>
              <a:buNone/>
            </a:pPr>
            <a:r>
              <a:rPr lang="nl-NL" sz="2200" dirty="0">
                <a:solidFill>
                  <a:srgbClr val="80674C"/>
                </a:solidFill>
              </a:rPr>
              <a:t>Practicum weefselkweek (gevorderd)</a:t>
            </a:r>
          </a:p>
          <a:p>
            <a:pPr>
              <a:buClr>
                <a:srgbClr val="80674C"/>
              </a:buClr>
              <a:buFont typeface="Arial" panose="020B0604020202020204" pitchFamily="34" charset="0"/>
              <a:buChar char="•"/>
            </a:pPr>
            <a:r>
              <a:rPr lang="nl-NL" sz="2200" dirty="0"/>
              <a:t>Casus </a:t>
            </a:r>
          </a:p>
          <a:p>
            <a:pPr marL="320040" lvl="1" indent="0">
              <a:buClr>
                <a:srgbClr val="80674C"/>
              </a:buClr>
              <a:buNone/>
            </a:pPr>
            <a:r>
              <a:rPr lang="nl-NL" sz="2000" dirty="0">
                <a:solidFill>
                  <a:srgbClr val="80674C"/>
                </a:solidFill>
              </a:rPr>
              <a:t>Coeliakie</a:t>
            </a:r>
          </a:p>
          <a:p>
            <a:pPr marL="320040" lvl="1" indent="0">
              <a:buClr>
                <a:srgbClr val="80674C"/>
              </a:buClr>
              <a:buNone/>
            </a:pPr>
            <a:r>
              <a:rPr lang="nl-NL" sz="2200" dirty="0"/>
              <a:t>		</a:t>
            </a:r>
            <a:endParaRPr lang="nl-NL" sz="2200" dirty="0">
              <a:solidFill>
                <a:schemeClr val="bg1">
                  <a:lumMod val="50000"/>
                </a:schemeClr>
              </a:solidFill>
            </a:endParaRPr>
          </a:p>
          <a:p>
            <a:pPr marL="0" indent="0">
              <a:buNone/>
            </a:pPr>
            <a:endParaRPr lang="nl-NL" dirty="0"/>
          </a:p>
          <a:p>
            <a:pPr marL="0" indent="0">
              <a:buFont typeface="Wingdings 2"/>
              <a:buNone/>
            </a:pPr>
            <a:endParaRPr lang="nl-NL" dirty="0"/>
          </a:p>
        </p:txBody>
      </p:sp>
    </p:spTree>
    <p:extLst>
      <p:ext uri="{BB962C8B-B14F-4D97-AF65-F5344CB8AC3E}">
        <p14:creationId xmlns:p14="http://schemas.microsoft.com/office/powerpoint/2010/main" val="23293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428625" y="719796"/>
            <a:ext cx="8286750" cy="1140896"/>
          </a:xfrm>
        </p:spPr>
        <p:txBody>
          <a:bodyPr>
            <a:normAutofit/>
          </a:bodyPr>
          <a:lstStyle/>
          <a:p>
            <a:pPr algn="ctr"/>
            <a:r>
              <a:rPr lang="nl-NL" sz="3200" dirty="0">
                <a:latin typeface="+mn-lt"/>
                <a:ea typeface="+mn-ea"/>
                <a:cs typeface="+mn-cs"/>
              </a:rPr>
              <a:t>Practicum – weefselkweek – instructievideo’s</a:t>
            </a:r>
          </a:p>
        </p:txBody>
      </p:sp>
      <p:sp>
        <p:nvSpPr>
          <p:cNvPr id="14" name="Tijdelijke aanduiding voor inhoud 2">
            <a:extLst>
              <a:ext uri="{FF2B5EF4-FFF2-40B4-BE49-F238E27FC236}">
                <a16:creationId xmlns:a16="http://schemas.microsoft.com/office/drawing/2014/main" id="{0D23050D-D744-4842-9AEE-45ABEAB32B3E}"/>
              </a:ext>
            </a:extLst>
          </p:cNvPr>
          <p:cNvSpPr txBox="1">
            <a:spLocks/>
          </p:cNvSpPr>
          <p:nvPr/>
        </p:nvSpPr>
        <p:spPr>
          <a:xfrm>
            <a:off x="914400" y="2133600"/>
            <a:ext cx="7600950" cy="4129089"/>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p:txBody>
      </p:sp>
      <p:sp>
        <p:nvSpPr>
          <p:cNvPr id="2" name="Tekstvak 1">
            <a:extLst>
              <a:ext uri="{FF2B5EF4-FFF2-40B4-BE49-F238E27FC236}">
                <a16:creationId xmlns:a16="http://schemas.microsoft.com/office/drawing/2014/main" id="{EDE30D30-760E-43A9-89B4-011D82269F23}"/>
              </a:ext>
            </a:extLst>
          </p:cNvPr>
          <p:cNvSpPr txBox="1"/>
          <p:nvPr/>
        </p:nvSpPr>
        <p:spPr>
          <a:xfrm>
            <a:off x="5543550" y="4362271"/>
            <a:ext cx="3352800" cy="1200329"/>
          </a:xfrm>
          <a:prstGeom prst="rect">
            <a:avLst/>
          </a:prstGeom>
          <a:noFill/>
        </p:spPr>
        <p:txBody>
          <a:bodyPr wrap="square" rtlCol="0">
            <a:spAutoFit/>
          </a:bodyPr>
          <a:lstStyle/>
          <a:p>
            <a:endParaRPr lang="nl-NL" dirty="0">
              <a:solidFill>
                <a:srgbClr val="6B9F25"/>
              </a:solidFill>
              <a:hlinkClick r:id="rId3">
                <a:extLst>
                  <a:ext uri="{A12FA001-AC4F-418D-AE19-62706E023703}">
                    <ahyp:hlinkClr xmlns:ahyp="http://schemas.microsoft.com/office/drawing/2018/hyperlinkcolor" val="tx"/>
                  </a:ext>
                </a:extLst>
              </a:hlinkClick>
            </a:endParaRPr>
          </a:p>
          <a:p>
            <a:endParaRPr lang="nl-NL" dirty="0">
              <a:solidFill>
                <a:srgbClr val="6B9F25"/>
              </a:solidFill>
              <a:hlinkClick r:id="rId3">
                <a:extLst>
                  <a:ext uri="{A12FA001-AC4F-418D-AE19-62706E023703}">
                    <ahyp:hlinkClr xmlns:ahyp="http://schemas.microsoft.com/office/drawing/2018/hyperlinkcolor" val="tx"/>
                  </a:ext>
                </a:extLst>
              </a:hlinkClick>
            </a:endParaRPr>
          </a:p>
          <a:p>
            <a:r>
              <a:rPr lang="nl-NL" dirty="0">
                <a:solidFill>
                  <a:srgbClr val="80674C"/>
                </a:solidFill>
                <a:hlinkClick r:id="rId3">
                  <a:extLst>
                    <a:ext uri="{A12FA001-AC4F-418D-AE19-62706E023703}">
                      <ahyp:hlinkClr xmlns:ahyp="http://schemas.microsoft.com/office/drawing/2018/hyperlinkcolor" val="tx"/>
                    </a:ext>
                  </a:extLst>
                </a:hlinkClick>
              </a:rPr>
              <a:t>Weefselkweek deel 2</a:t>
            </a:r>
            <a:endParaRPr lang="nl-NL" dirty="0">
              <a:solidFill>
                <a:srgbClr val="80674C"/>
              </a:solidFill>
            </a:endParaRPr>
          </a:p>
          <a:p>
            <a:r>
              <a:rPr lang="nl-NL" dirty="0"/>
              <a:t>Verwerken plantmateriaal</a:t>
            </a:r>
          </a:p>
        </p:txBody>
      </p:sp>
      <p:sp>
        <p:nvSpPr>
          <p:cNvPr id="13" name="Tekstvak 12">
            <a:extLst>
              <a:ext uri="{FF2B5EF4-FFF2-40B4-BE49-F238E27FC236}">
                <a16:creationId xmlns:a16="http://schemas.microsoft.com/office/drawing/2014/main" id="{8CB5C2C4-669E-4424-8FCC-D6E8C5D2F682}"/>
              </a:ext>
            </a:extLst>
          </p:cNvPr>
          <p:cNvSpPr txBox="1"/>
          <p:nvPr/>
        </p:nvSpPr>
        <p:spPr>
          <a:xfrm>
            <a:off x="533400" y="4916269"/>
            <a:ext cx="4572000" cy="646331"/>
          </a:xfrm>
          <a:prstGeom prst="rect">
            <a:avLst/>
          </a:prstGeom>
          <a:noFill/>
        </p:spPr>
        <p:txBody>
          <a:bodyPr wrap="square">
            <a:spAutoFit/>
          </a:bodyPr>
          <a:lstStyle/>
          <a:p>
            <a:r>
              <a:rPr lang="nl-NL" dirty="0">
                <a:solidFill>
                  <a:srgbClr val="80674C"/>
                </a:solidFill>
                <a:hlinkClick r:id="rId4">
                  <a:extLst>
                    <a:ext uri="{A12FA001-AC4F-418D-AE19-62706E023703}">
                      <ahyp:hlinkClr xmlns:ahyp="http://schemas.microsoft.com/office/drawing/2018/hyperlinkcolor" val="tx"/>
                    </a:ext>
                  </a:extLst>
                </a:hlinkClick>
              </a:rPr>
              <a:t>Weefselkweek deel 1</a:t>
            </a:r>
            <a:endParaRPr lang="nl-NL" dirty="0">
              <a:solidFill>
                <a:srgbClr val="80674C"/>
              </a:solidFill>
            </a:endParaRPr>
          </a:p>
          <a:p>
            <a:r>
              <a:rPr lang="nl-NL" dirty="0"/>
              <a:t>Voorbereiden plantmateriaal</a:t>
            </a:r>
          </a:p>
        </p:txBody>
      </p:sp>
      <p:pic>
        <p:nvPicPr>
          <p:cNvPr id="5" name="Afbeelding 4">
            <a:extLst>
              <a:ext uri="{FF2B5EF4-FFF2-40B4-BE49-F238E27FC236}">
                <a16:creationId xmlns:a16="http://schemas.microsoft.com/office/drawing/2014/main" id="{4B2FE88E-7E9A-4E73-ACCF-7FCF0E75548D}"/>
              </a:ext>
            </a:extLst>
          </p:cNvPr>
          <p:cNvPicPr>
            <a:picLocks noChangeAspect="1"/>
          </p:cNvPicPr>
          <p:nvPr/>
        </p:nvPicPr>
        <p:blipFill>
          <a:blip r:embed="rId5"/>
          <a:stretch>
            <a:fillRect/>
          </a:stretch>
        </p:blipFill>
        <p:spPr>
          <a:xfrm>
            <a:off x="628650" y="2744158"/>
            <a:ext cx="3422296" cy="1940894"/>
          </a:xfrm>
          <a:prstGeom prst="rect">
            <a:avLst/>
          </a:prstGeom>
        </p:spPr>
      </p:pic>
      <p:pic>
        <p:nvPicPr>
          <p:cNvPr id="7" name="Afbeelding 6">
            <a:extLst>
              <a:ext uri="{FF2B5EF4-FFF2-40B4-BE49-F238E27FC236}">
                <a16:creationId xmlns:a16="http://schemas.microsoft.com/office/drawing/2014/main" id="{32D502D6-B6F3-4FB8-B994-A4EA8461B9A8}"/>
              </a:ext>
            </a:extLst>
          </p:cNvPr>
          <p:cNvPicPr>
            <a:picLocks noChangeAspect="1"/>
          </p:cNvPicPr>
          <p:nvPr/>
        </p:nvPicPr>
        <p:blipFill>
          <a:blip r:embed="rId6"/>
          <a:stretch>
            <a:fillRect/>
          </a:stretch>
        </p:blipFill>
        <p:spPr>
          <a:xfrm>
            <a:off x="5083366" y="2700240"/>
            <a:ext cx="3352800" cy="1952404"/>
          </a:xfrm>
          <a:prstGeom prst="rect">
            <a:avLst/>
          </a:prstGeom>
        </p:spPr>
      </p:pic>
      <p:grpSp>
        <p:nvGrpSpPr>
          <p:cNvPr id="18" name="Groep 17">
            <a:extLst>
              <a:ext uri="{FF2B5EF4-FFF2-40B4-BE49-F238E27FC236}">
                <a16:creationId xmlns:a16="http://schemas.microsoft.com/office/drawing/2014/main" id="{3BBD1736-A068-4D70-AA0A-73B10C5FF1C4}"/>
              </a:ext>
            </a:extLst>
          </p:cNvPr>
          <p:cNvGrpSpPr/>
          <p:nvPr/>
        </p:nvGrpSpPr>
        <p:grpSpPr>
          <a:xfrm>
            <a:off x="0" y="-20223"/>
            <a:ext cx="9144000" cy="629824"/>
            <a:chOff x="0" y="-20223"/>
            <a:chExt cx="9144000" cy="629824"/>
          </a:xfrm>
        </p:grpSpPr>
        <p:pic>
          <p:nvPicPr>
            <p:cNvPr id="19" name="Afbeelding 18">
              <a:extLst>
                <a:ext uri="{FF2B5EF4-FFF2-40B4-BE49-F238E27FC236}">
                  <a16:creationId xmlns:a16="http://schemas.microsoft.com/office/drawing/2014/main" id="{1A61D048-2063-4485-8DC3-814BE3E26BAA}"/>
                </a:ext>
              </a:extLst>
            </p:cNvPr>
            <p:cNvPicPr>
              <a:picLocks noChangeAspect="1"/>
            </p:cNvPicPr>
            <p:nvPr/>
          </p:nvPicPr>
          <p:blipFill>
            <a:blip r:embed="rId7">
              <a:duotone>
                <a:prstClr val="black"/>
                <a:srgbClr val="BE8A4F">
                  <a:tint val="45000"/>
                  <a:satMod val="400000"/>
                </a:srgbClr>
              </a:duotone>
            </a:blip>
            <a:stretch>
              <a:fillRect/>
            </a:stretch>
          </p:blipFill>
          <p:spPr>
            <a:xfrm>
              <a:off x="0" y="-20223"/>
              <a:ext cx="9144000" cy="629824"/>
            </a:xfrm>
            <a:prstGeom prst="rect">
              <a:avLst/>
            </a:prstGeom>
          </p:spPr>
        </p:pic>
        <p:sp>
          <p:nvSpPr>
            <p:cNvPr id="20" name="Tekstvak 19">
              <a:extLst>
                <a:ext uri="{FF2B5EF4-FFF2-40B4-BE49-F238E27FC236}">
                  <a16:creationId xmlns:a16="http://schemas.microsoft.com/office/drawing/2014/main" id="{58AB1436-F47B-45BE-8DA3-F208B19A6175}"/>
                </a:ext>
              </a:extLst>
            </p:cNvPr>
            <p:cNvSpPr txBox="1"/>
            <p:nvPr/>
          </p:nvSpPr>
          <p:spPr>
            <a:xfrm>
              <a:off x="3962400" y="74891"/>
              <a:ext cx="3529414"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Planthormonen</a:t>
              </a:r>
            </a:p>
          </p:txBody>
        </p:sp>
      </p:grpSp>
    </p:spTree>
    <p:extLst>
      <p:ext uri="{BB962C8B-B14F-4D97-AF65-F5344CB8AC3E}">
        <p14:creationId xmlns:p14="http://schemas.microsoft.com/office/powerpoint/2010/main" val="355919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10703" y="2209800"/>
            <a:ext cx="7886700" cy="4351338"/>
          </a:xfrm>
        </p:spPr>
        <p:txBody>
          <a:bodyPr>
            <a:normAutofit/>
          </a:bodyPr>
          <a:lstStyle/>
          <a:p>
            <a:pPr marL="0" indent="0">
              <a:buNone/>
            </a:pPr>
            <a:endParaRPr lang="nl-NL" dirty="0">
              <a:hlinkClick r:id="rId3"/>
            </a:endParaRPr>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grpSp>
        <p:nvGrpSpPr>
          <p:cNvPr id="8" name="Groep 7">
            <a:extLst>
              <a:ext uri="{FF2B5EF4-FFF2-40B4-BE49-F238E27FC236}">
                <a16:creationId xmlns:a16="http://schemas.microsoft.com/office/drawing/2014/main" id="{A0093049-8955-44AD-933C-4C844168DD66}"/>
              </a:ext>
            </a:extLst>
          </p:cNvPr>
          <p:cNvGrpSpPr/>
          <p:nvPr/>
        </p:nvGrpSpPr>
        <p:grpSpPr>
          <a:xfrm>
            <a:off x="0" y="-20223"/>
            <a:ext cx="9144000" cy="741445"/>
            <a:chOff x="0" y="-20223"/>
            <a:chExt cx="9144000" cy="741445"/>
          </a:xfrm>
        </p:grpSpPr>
        <p:pic>
          <p:nvPicPr>
            <p:cNvPr id="12" name="Afbeelding 11">
              <a:extLst>
                <a:ext uri="{FF2B5EF4-FFF2-40B4-BE49-F238E27FC236}">
                  <a16:creationId xmlns:a16="http://schemas.microsoft.com/office/drawing/2014/main" id="{FA006336-EDAC-4EA1-A9CA-3F934583380C}"/>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3" name="Tekstvak 12">
              <a:extLst>
                <a:ext uri="{FF2B5EF4-FFF2-40B4-BE49-F238E27FC236}">
                  <a16:creationId xmlns:a16="http://schemas.microsoft.com/office/drawing/2014/main" id="{F930C7A4-AADB-4CC7-BF13-F63A789EE3F4}"/>
                </a:ext>
              </a:extLst>
            </p:cNvPr>
            <p:cNvSpPr txBox="1"/>
            <p:nvPr/>
          </p:nvSpPr>
          <p:spPr>
            <a:xfrm>
              <a:off x="3962400" y="74891"/>
              <a:ext cx="3529414" cy="646331"/>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Planthormonen</a:t>
              </a:r>
            </a:p>
            <a:p>
              <a:endParaRPr lang="nl-NL" b="1" dirty="0">
                <a:solidFill>
                  <a:schemeClr val="bg1"/>
                </a:solidFill>
                <a:latin typeface="Calibri" panose="020F0502020204030204" pitchFamily="34" charset="0"/>
                <a:cs typeface="Calibri" panose="020F0502020204030204" pitchFamily="34" charset="0"/>
              </a:endParaRPr>
            </a:p>
          </p:txBody>
        </p:sp>
      </p:grpSp>
      <p:sp>
        <p:nvSpPr>
          <p:cNvPr id="4" name="Titel 11">
            <a:extLst>
              <a:ext uri="{FF2B5EF4-FFF2-40B4-BE49-F238E27FC236}">
                <a16:creationId xmlns:a16="http://schemas.microsoft.com/office/drawing/2014/main" id="{1499FD81-9680-DBED-4A19-A91F63270281}"/>
              </a:ext>
            </a:extLst>
          </p:cNvPr>
          <p:cNvSpPr txBox="1">
            <a:spLocks/>
          </p:cNvSpPr>
          <p:nvPr/>
        </p:nvSpPr>
        <p:spPr>
          <a:xfrm>
            <a:off x="428625" y="609601"/>
            <a:ext cx="8286750" cy="1140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a:latin typeface="+mn-lt"/>
                <a:ea typeface="+mn-ea"/>
                <a:cs typeface="+mn-cs"/>
              </a:rPr>
              <a:t>Practicum weefselkweek – mogelijke uitkomsten</a:t>
            </a:r>
          </a:p>
        </p:txBody>
      </p:sp>
      <p:pic>
        <p:nvPicPr>
          <p:cNvPr id="7" name="Picture 2">
            <a:extLst>
              <a:ext uri="{FF2B5EF4-FFF2-40B4-BE49-F238E27FC236}">
                <a16:creationId xmlns:a16="http://schemas.microsoft.com/office/drawing/2014/main" id="{D773A467-BE59-DDE8-9AB6-60AFE98218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53"/>
          <a:stretch/>
        </p:blipFill>
        <p:spPr bwMode="auto">
          <a:xfrm>
            <a:off x="533399" y="1546741"/>
            <a:ext cx="7899047" cy="470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0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9B77">
            <a:alpha val="50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563563"/>
            <a:ext cx="9144000" cy="1325563"/>
          </a:xfrm>
        </p:spPr>
        <p:txBody>
          <a:bodyPr>
            <a:normAutofit/>
          </a:bodyPr>
          <a:lstStyle/>
          <a:p>
            <a:pPr algn="ctr"/>
            <a:r>
              <a:rPr lang="nl-NL" sz="3200" dirty="0">
                <a:latin typeface="+mn-lt"/>
                <a:ea typeface="+mn-ea"/>
                <a:cs typeface="+mn-cs"/>
              </a:rPr>
              <a:t>Casus: coeliakie</a:t>
            </a:r>
          </a:p>
        </p:txBody>
      </p:sp>
      <p:sp>
        <p:nvSpPr>
          <p:cNvPr id="3" name="Tijdelijke aanduiding voor inhoud 2"/>
          <p:cNvSpPr>
            <a:spLocks noGrp="1"/>
          </p:cNvSpPr>
          <p:nvPr>
            <p:ph idx="1"/>
          </p:nvPr>
        </p:nvSpPr>
        <p:spPr>
          <a:xfrm>
            <a:off x="1410703" y="2209800"/>
            <a:ext cx="7886700" cy="4351338"/>
          </a:xfrm>
        </p:spPr>
        <p:txBody>
          <a:bodyPr>
            <a:normAutofit/>
          </a:bodyPr>
          <a:lstStyle/>
          <a:p>
            <a:pPr marL="0" indent="0">
              <a:buNone/>
            </a:pPr>
            <a:endParaRPr lang="nl-NL" dirty="0">
              <a:hlinkClick r:id="rId3"/>
            </a:endParaRPr>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pic>
        <p:nvPicPr>
          <p:cNvPr id="8" name="Afbeelding 7">
            <a:extLst>
              <a:ext uri="{FF2B5EF4-FFF2-40B4-BE49-F238E27FC236}">
                <a16:creationId xmlns:a16="http://schemas.microsoft.com/office/drawing/2014/main" id="{5374B9DC-6F59-4C1C-A887-2B33690E5482}"/>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pic>
        <p:nvPicPr>
          <p:cNvPr id="5" name="Afbeelding 4">
            <a:extLst>
              <a:ext uri="{FF2B5EF4-FFF2-40B4-BE49-F238E27FC236}">
                <a16:creationId xmlns:a16="http://schemas.microsoft.com/office/drawing/2014/main" id="{200FD7EC-064A-40DF-8AF8-50F86D3DAD82}"/>
              </a:ext>
            </a:extLst>
          </p:cNvPr>
          <p:cNvPicPr>
            <a:picLocks noChangeAspect="1"/>
          </p:cNvPicPr>
          <p:nvPr/>
        </p:nvPicPr>
        <p:blipFill>
          <a:blip r:embed="rId5"/>
          <a:stretch>
            <a:fillRect/>
          </a:stretch>
        </p:blipFill>
        <p:spPr>
          <a:xfrm>
            <a:off x="3467100" y="2016729"/>
            <a:ext cx="2209800" cy="3982127"/>
          </a:xfrm>
          <a:prstGeom prst="rect">
            <a:avLst/>
          </a:prstGeom>
        </p:spPr>
      </p:pic>
    </p:spTree>
    <p:extLst>
      <p:ext uri="{BB962C8B-B14F-4D97-AF65-F5344CB8AC3E}">
        <p14:creationId xmlns:p14="http://schemas.microsoft.com/office/powerpoint/2010/main" val="2974152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5126"/>
            <a:ext cx="9144000" cy="1325563"/>
          </a:xfrm>
        </p:spPr>
        <p:txBody>
          <a:bodyPr>
            <a:normAutofit/>
          </a:bodyPr>
          <a:lstStyle/>
          <a:p>
            <a:pPr algn="ctr"/>
            <a:r>
              <a:rPr lang="nl-NL" sz="3200" dirty="0">
                <a:latin typeface="+mn-lt"/>
                <a:ea typeface="+mn-ea"/>
                <a:cs typeface="+mn-cs"/>
              </a:rPr>
              <a:t>Context en uitleg over gluten</a:t>
            </a:r>
          </a:p>
        </p:txBody>
      </p:sp>
      <p:sp>
        <p:nvSpPr>
          <p:cNvPr id="3" name="Tijdelijke aanduiding voor inhoud 2"/>
          <p:cNvSpPr>
            <a:spLocks noGrp="1"/>
          </p:cNvSpPr>
          <p:nvPr>
            <p:ph idx="1"/>
          </p:nvPr>
        </p:nvSpPr>
        <p:spPr>
          <a:xfrm>
            <a:off x="838200" y="1722438"/>
            <a:ext cx="7772400" cy="4572000"/>
          </a:xfrm>
        </p:spPr>
        <p:txBody>
          <a:bodyPr>
            <a:normAutofit/>
          </a:bodyPr>
          <a:lstStyle/>
          <a:p>
            <a:pPr marL="0" indent="0">
              <a:buNone/>
            </a:pPr>
            <a:r>
              <a:rPr lang="nl-NL" sz="2000" dirty="0">
                <a:solidFill>
                  <a:srgbClr val="80674C"/>
                </a:solidFill>
                <a:hlinkClick r:id="rId3">
                  <a:extLst>
                    <a:ext uri="{A12FA001-AC4F-418D-AE19-62706E023703}">
                      <ahyp:hlinkClr xmlns:ahyp="http://schemas.microsoft.com/office/drawing/2018/hyperlinkcolor" val="tx"/>
                    </a:ext>
                  </a:extLst>
                </a:hlinkClick>
              </a:rPr>
              <a:t>7 dagen glutenvrij leven!</a:t>
            </a:r>
            <a:endParaRPr lang="nl-NL" sz="2000" dirty="0">
              <a:solidFill>
                <a:srgbClr val="80674C"/>
              </a:solidFill>
            </a:endParaRPr>
          </a:p>
          <a:p>
            <a:pPr marL="0" indent="0">
              <a:buNone/>
            </a:pPr>
            <a:r>
              <a:rPr lang="nl-NL" sz="2000" dirty="0"/>
              <a:t>19 april 2022 – 25:95 min</a:t>
            </a:r>
          </a:p>
          <a:p>
            <a:pPr marL="0" indent="0">
              <a:buNone/>
            </a:pPr>
            <a:endParaRPr lang="nl-NL" sz="2000" dirty="0"/>
          </a:p>
          <a:p>
            <a:pPr marL="0" indent="0">
              <a:buNone/>
            </a:pPr>
            <a:r>
              <a:rPr lang="nl-NL" sz="2000" dirty="0">
                <a:solidFill>
                  <a:srgbClr val="80674C"/>
                </a:solidFill>
                <a:hlinkClick r:id="rId4">
                  <a:extLst>
                    <a:ext uri="{A12FA001-AC4F-418D-AE19-62706E023703}">
                      <ahyp:hlinkClr xmlns:ahyp="http://schemas.microsoft.com/office/drawing/2018/hyperlinkcolor" val="tx"/>
                    </a:ext>
                  </a:extLst>
                </a:hlinkClick>
              </a:rPr>
              <a:t>Keuringsdienst van waarde </a:t>
            </a:r>
            <a:r>
              <a:rPr lang="nl-NL" sz="2000" dirty="0">
                <a:solidFill>
                  <a:srgbClr val="BA6906"/>
                </a:solidFill>
                <a:hlinkClick r:id="rId4">
                  <a:extLst>
                    <a:ext uri="{A12FA001-AC4F-418D-AE19-62706E023703}">
                      <ahyp:hlinkClr xmlns:ahyp="http://schemas.microsoft.com/office/drawing/2018/hyperlinkcolor" val="tx"/>
                    </a:ext>
                  </a:extLst>
                </a:hlinkClick>
              </a:rPr>
              <a:t>– </a:t>
            </a:r>
            <a:r>
              <a:rPr lang="nl-NL" sz="2000" dirty="0">
                <a:solidFill>
                  <a:srgbClr val="80674C"/>
                </a:solidFill>
                <a:hlinkClick r:id="rId4">
                  <a:extLst>
                    <a:ext uri="{A12FA001-AC4F-418D-AE19-62706E023703}">
                      <ahyp:hlinkClr xmlns:ahyp="http://schemas.microsoft.com/office/drawing/2018/hyperlinkcolor" val="tx"/>
                    </a:ext>
                  </a:extLst>
                </a:hlinkClick>
              </a:rPr>
              <a:t>Gluten</a:t>
            </a:r>
            <a:endParaRPr lang="nl-NL" sz="2000" dirty="0">
              <a:solidFill>
                <a:srgbClr val="80674C"/>
              </a:solidFill>
            </a:endParaRPr>
          </a:p>
          <a:p>
            <a:pPr marL="0" indent="0">
              <a:buNone/>
            </a:pPr>
            <a:r>
              <a:rPr lang="nl-NL" sz="2000" dirty="0"/>
              <a:t>2 april 2015 – 24:59 min</a:t>
            </a:r>
          </a:p>
          <a:p>
            <a:pPr marL="0" indent="0">
              <a:buNone/>
            </a:pPr>
            <a:endParaRPr lang="nl-NL" sz="2000" dirty="0"/>
          </a:p>
          <a:p>
            <a:pPr marL="0" indent="0">
              <a:buNone/>
            </a:pPr>
            <a:r>
              <a:rPr lang="nl-NL" sz="2000" dirty="0">
                <a:solidFill>
                  <a:srgbClr val="80674C"/>
                </a:solidFill>
                <a:hlinkClick r:id="rId5">
                  <a:extLst>
                    <a:ext uri="{A12FA001-AC4F-418D-AE19-62706E023703}">
                      <ahyp:hlinkClr xmlns:ahyp="http://schemas.microsoft.com/office/drawing/2018/hyperlinkcolor" val="tx"/>
                    </a:ext>
                  </a:extLst>
                </a:hlinkClick>
              </a:rPr>
              <a:t>Klokhuis – gluten</a:t>
            </a:r>
            <a:endParaRPr lang="nl-NL" sz="2000" dirty="0">
              <a:solidFill>
                <a:srgbClr val="80674C"/>
              </a:solidFill>
            </a:endParaRPr>
          </a:p>
          <a:p>
            <a:pPr marL="0" indent="0">
              <a:buNone/>
            </a:pPr>
            <a:r>
              <a:rPr lang="nl-NL" sz="2000" dirty="0"/>
              <a:t>13 februari 2018 – 14:34 min (inclusief sketches tussendoor)</a:t>
            </a:r>
          </a:p>
          <a:p>
            <a:pPr marL="0" indent="0">
              <a:buNone/>
            </a:pPr>
            <a:endParaRPr lang="nl-NL" dirty="0"/>
          </a:p>
          <a:p>
            <a:pPr marL="0" indent="0">
              <a:buNone/>
            </a:pPr>
            <a:endParaRPr lang="nl-NL" dirty="0"/>
          </a:p>
          <a:p>
            <a:pPr marL="0" indent="0">
              <a:buNone/>
            </a:pPr>
            <a:endParaRPr lang="nl-NL" dirty="0"/>
          </a:p>
        </p:txBody>
      </p:sp>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1" name="Tijdelijke aanduiding voor inhoud 2">
            <a:extLst>
              <a:ext uri="{FF2B5EF4-FFF2-40B4-BE49-F238E27FC236}">
                <a16:creationId xmlns:a16="http://schemas.microsoft.com/office/drawing/2014/main" id="{151C0217-3BBF-45C5-8F1E-A9527C555552}"/>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p:txBody>
      </p:sp>
      <p:grpSp>
        <p:nvGrpSpPr>
          <p:cNvPr id="9" name="Groep 8">
            <a:extLst>
              <a:ext uri="{FF2B5EF4-FFF2-40B4-BE49-F238E27FC236}">
                <a16:creationId xmlns:a16="http://schemas.microsoft.com/office/drawing/2014/main" id="{E1B39779-9592-41DE-A5DF-494B6A7A5957}"/>
              </a:ext>
            </a:extLst>
          </p:cNvPr>
          <p:cNvGrpSpPr/>
          <p:nvPr/>
        </p:nvGrpSpPr>
        <p:grpSpPr>
          <a:xfrm>
            <a:off x="0" y="-20223"/>
            <a:ext cx="9144000" cy="629824"/>
            <a:chOff x="0" y="-20223"/>
            <a:chExt cx="9144000" cy="629824"/>
          </a:xfrm>
        </p:grpSpPr>
        <p:pic>
          <p:nvPicPr>
            <p:cNvPr id="10" name="Afbeelding 9">
              <a:extLst>
                <a:ext uri="{FF2B5EF4-FFF2-40B4-BE49-F238E27FC236}">
                  <a16:creationId xmlns:a16="http://schemas.microsoft.com/office/drawing/2014/main" id="{4388A7D9-622B-45B0-9C90-A76FA06AAF9A}"/>
                </a:ext>
              </a:extLst>
            </p:cNvPr>
            <p:cNvPicPr>
              <a:picLocks noChangeAspect="1"/>
            </p:cNvPicPr>
            <p:nvPr/>
          </p:nvPicPr>
          <p:blipFill>
            <a:blip r:embed="rId6">
              <a:duotone>
                <a:prstClr val="black"/>
                <a:srgbClr val="BE8A4F">
                  <a:tint val="45000"/>
                  <a:satMod val="400000"/>
                </a:srgbClr>
              </a:duotone>
            </a:blip>
            <a:stretch>
              <a:fillRect/>
            </a:stretch>
          </p:blipFill>
          <p:spPr>
            <a:xfrm>
              <a:off x="0" y="-20223"/>
              <a:ext cx="9144000" cy="629824"/>
            </a:xfrm>
            <a:prstGeom prst="rect">
              <a:avLst/>
            </a:prstGeom>
          </p:spPr>
        </p:pic>
        <p:sp>
          <p:nvSpPr>
            <p:cNvPr id="12" name="Tekstvak 11">
              <a:extLst>
                <a:ext uri="{FF2B5EF4-FFF2-40B4-BE49-F238E27FC236}">
                  <a16:creationId xmlns:a16="http://schemas.microsoft.com/office/drawing/2014/main" id="{96243376-CDB1-49F3-B65D-EC93D70BC523}"/>
                </a:ext>
              </a:extLst>
            </p:cNvPr>
            <p:cNvSpPr txBox="1"/>
            <p:nvPr/>
          </p:nvSpPr>
          <p:spPr>
            <a:xfrm>
              <a:off x="3962400" y="74891"/>
              <a:ext cx="3529414"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Casus coeliakie</a:t>
              </a:r>
            </a:p>
          </p:txBody>
        </p:sp>
      </p:grpSp>
    </p:spTree>
    <p:extLst>
      <p:ext uri="{BB962C8B-B14F-4D97-AF65-F5344CB8AC3E}">
        <p14:creationId xmlns:p14="http://schemas.microsoft.com/office/powerpoint/2010/main" val="11703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E2DDB538-3F27-41E3-A8E7-F155F1B1110C}"/>
              </a:ext>
            </a:extLst>
          </p:cNvPr>
          <p:cNvSpPr txBox="1"/>
          <p:nvPr/>
        </p:nvSpPr>
        <p:spPr>
          <a:xfrm>
            <a:off x="0" y="89972"/>
            <a:ext cx="9144000" cy="369332"/>
          </a:xfrm>
          <a:prstGeom prst="rect">
            <a:avLst/>
          </a:prstGeom>
          <a:noFill/>
        </p:spPr>
        <p:txBody>
          <a:bodyPr wrap="square" rtlCol="0">
            <a:spAutoFit/>
          </a:bodyPr>
          <a:lstStyle/>
          <a:p>
            <a:pPr algn="ctr"/>
            <a:r>
              <a:rPr lang="nl-NL" b="1" dirty="0">
                <a:solidFill>
                  <a:schemeClr val="bg1"/>
                </a:solidFill>
                <a:latin typeface="Calibri" panose="020F0502020204030204" pitchFamily="34" charset="0"/>
                <a:cs typeface="Calibri" panose="020F0502020204030204" pitchFamily="34" charset="0"/>
              </a:rPr>
              <a:t>Opdracht bloemkleur</a:t>
            </a:r>
          </a:p>
        </p:txBody>
      </p:sp>
      <p:sp>
        <p:nvSpPr>
          <p:cNvPr id="11" name="Tijdelijke aanduiding voor inhoud 2">
            <a:extLst>
              <a:ext uri="{FF2B5EF4-FFF2-40B4-BE49-F238E27FC236}">
                <a16:creationId xmlns:a16="http://schemas.microsoft.com/office/drawing/2014/main" id="{151C0217-3BBF-45C5-8F1E-A9527C555552}"/>
              </a:ext>
            </a:extLst>
          </p:cNvPr>
          <p:cNvSpPr txBox="1">
            <a:spLocks/>
          </p:cNvSpPr>
          <p:nvPr/>
        </p:nvSpPr>
        <p:spPr>
          <a:xfrm>
            <a:off x="329129" y="4874523"/>
            <a:ext cx="8129071" cy="1893505"/>
          </a:xfrm>
          <a:prstGeom prst="rect">
            <a:avLst/>
          </a:prstGeom>
        </p:spPr>
        <p:txBody>
          <a:bodyPr vert="horz">
            <a:normAutofit fontScale="5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nl-NL" sz="2800" b="1" dirty="0"/>
              <a:t>De stappen op molecuulniveau</a:t>
            </a:r>
            <a:endParaRPr lang="nl-NL" b="1" dirty="0"/>
          </a:p>
          <a:p>
            <a:pPr marL="0" indent="0">
              <a:buNone/>
            </a:pPr>
            <a:r>
              <a:rPr lang="nl-NL" dirty="0"/>
              <a:t>1		</a:t>
            </a:r>
            <a:r>
              <a:rPr lang="nl-NL" dirty="0" err="1"/>
              <a:t>Gliadine</a:t>
            </a:r>
            <a:r>
              <a:rPr lang="nl-NL" dirty="0"/>
              <a:t> (een eiwit uit gluten) bindt met antistof </a:t>
            </a:r>
            <a:r>
              <a:rPr lang="nl-NL" dirty="0" err="1"/>
              <a:t>IgA</a:t>
            </a:r>
            <a:r>
              <a:rPr lang="nl-NL" dirty="0"/>
              <a:t>.</a:t>
            </a:r>
          </a:p>
          <a:p>
            <a:pPr marL="0" indent="0">
              <a:buNone/>
            </a:pPr>
            <a:r>
              <a:rPr lang="nl-NL" dirty="0"/>
              <a:t>2 en 3  	Het </a:t>
            </a:r>
            <a:r>
              <a:rPr lang="nl-NL" dirty="0" err="1"/>
              <a:t>gliadine</a:t>
            </a:r>
            <a:r>
              <a:rPr lang="nl-NL" dirty="0"/>
              <a:t> </a:t>
            </a:r>
            <a:r>
              <a:rPr lang="nl-NL" dirty="0" err="1"/>
              <a:t>IgA</a:t>
            </a:r>
            <a:r>
              <a:rPr lang="nl-NL" dirty="0"/>
              <a:t>-complex gaat een darmcel in</a:t>
            </a:r>
          </a:p>
          <a:p>
            <a:pPr marL="0" indent="0">
              <a:buNone/>
            </a:pPr>
            <a:r>
              <a:rPr lang="nl-NL" dirty="0"/>
              <a:t>4		Een enzym zorgt voor binding met een macrofaag</a:t>
            </a:r>
          </a:p>
          <a:p>
            <a:pPr marL="0" indent="0">
              <a:buNone/>
            </a:pPr>
            <a:r>
              <a:rPr lang="nl-NL" dirty="0"/>
              <a:t>5 		De macrofaag activeert een T-helpercel</a:t>
            </a:r>
          </a:p>
          <a:p>
            <a:pPr marL="0" indent="0">
              <a:buNone/>
            </a:pPr>
            <a:r>
              <a:rPr lang="nl-NL" dirty="0"/>
              <a:t>6 		De T-helpercel activeert met behulp van cytokinen de </a:t>
            </a:r>
            <a:r>
              <a:rPr lang="nl-NL" dirty="0" err="1"/>
              <a:t>imuunrespons</a:t>
            </a:r>
            <a:r>
              <a:rPr lang="nl-NL" dirty="0"/>
              <a:t> (plasmacellen, </a:t>
            </a:r>
            <a:r>
              <a:rPr lang="nl-NL" dirty="0" err="1"/>
              <a:t>C</a:t>
            </a:r>
            <a:r>
              <a:rPr lang="nl-NL" baseline="-25000" dirty="0" err="1"/>
              <a:t>t</a:t>
            </a:r>
            <a:r>
              <a:rPr lang="nl-NL" dirty="0"/>
              <a:t>-cellen,)</a:t>
            </a:r>
          </a:p>
          <a:p>
            <a:pPr marL="0" indent="0">
              <a:buNone/>
            </a:pPr>
            <a:r>
              <a:rPr lang="nl-NL" dirty="0"/>
              <a:t>7 		De darmcellen worden door </a:t>
            </a:r>
            <a:r>
              <a:rPr lang="nl-NL" dirty="0" err="1"/>
              <a:t>C</a:t>
            </a:r>
            <a:r>
              <a:rPr lang="nl-NL" baseline="-25000" dirty="0" err="1"/>
              <a:t>t</a:t>
            </a:r>
            <a:r>
              <a:rPr lang="nl-NL" dirty="0"/>
              <a:t>-cellen kapot gemaakt.</a:t>
            </a:r>
          </a:p>
          <a:p>
            <a:pPr marL="514350" indent="-514350">
              <a:buAutoNum type="arabicParenR"/>
            </a:pPr>
            <a:endParaRPr lang="nl-NL" dirty="0"/>
          </a:p>
        </p:txBody>
      </p:sp>
      <p:pic>
        <p:nvPicPr>
          <p:cNvPr id="9" name="Afbeelding 8">
            <a:extLst>
              <a:ext uri="{FF2B5EF4-FFF2-40B4-BE49-F238E27FC236}">
                <a16:creationId xmlns:a16="http://schemas.microsoft.com/office/drawing/2014/main" id="{72BF18B9-684A-4AEA-92C3-80DCF2EA7F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29" y="684662"/>
            <a:ext cx="8485742" cy="4114800"/>
          </a:xfrm>
          <a:prstGeom prst="rect">
            <a:avLst/>
          </a:prstGeom>
          <a:noFill/>
          <a:ln>
            <a:noFill/>
          </a:ln>
        </p:spPr>
      </p:pic>
      <p:grpSp>
        <p:nvGrpSpPr>
          <p:cNvPr id="10" name="Groep 9">
            <a:extLst>
              <a:ext uri="{FF2B5EF4-FFF2-40B4-BE49-F238E27FC236}">
                <a16:creationId xmlns:a16="http://schemas.microsoft.com/office/drawing/2014/main" id="{50B4C63D-D4CF-4537-80D0-37715052F43D}"/>
              </a:ext>
            </a:extLst>
          </p:cNvPr>
          <p:cNvGrpSpPr/>
          <p:nvPr/>
        </p:nvGrpSpPr>
        <p:grpSpPr>
          <a:xfrm>
            <a:off x="0" y="-20223"/>
            <a:ext cx="9144000" cy="629824"/>
            <a:chOff x="0" y="-20223"/>
            <a:chExt cx="9144000" cy="629824"/>
          </a:xfrm>
        </p:grpSpPr>
        <p:pic>
          <p:nvPicPr>
            <p:cNvPr id="12" name="Afbeelding 11">
              <a:extLst>
                <a:ext uri="{FF2B5EF4-FFF2-40B4-BE49-F238E27FC236}">
                  <a16:creationId xmlns:a16="http://schemas.microsoft.com/office/drawing/2014/main" id="{35FBBD0F-5DAF-451B-BA52-2C4CBD62CCEF}"/>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3" name="Tekstvak 12">
              <a:extLst>
                <a:ext uri="{FF2B5EF4-FFF2-40B4-BE49-F238E27FC236}">
                  <a16:creationId xmlns:a16="http://schemas.microsoft.com/office/drawing/2014/main" id="{CB6E5EF1-F03D-4AD9-AD3F-87AB9E451893}"/>
                </a:ext>
              </a:extLst>
            </p:cNvPr>
            <p:cNvSpPr txBox="1"/>
            <p:nvPr/>
          </p:nvSpPr>
          <p:spPr>
            <a:xfrm>
              <a:off x="3962400" y="74891"/>
              <a:ext cx="3529414"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Casus coeliakie</a:t>
              </a:r>
            </a:p>
          </p:txBody>
        </p:sp>
      </p:grpSp>
    </p:spTree>
    <p:extLst>
      <p:ext uri="{BB962C8B-B14F-4D97-AF65-F5344CB8AC3E}">
        <p14:creationId xmlns:p14="http://schemas.microsoft.com/office/powerpoint/2010/main" val="297954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9B77">
            <a:alpha val="50000"/>
          </a:srgbClr>
        </a:solidFill>
        <a:effectLst/>
      </p:bgPr>
    </p:bg>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6C00F9B-9987-491E-88B7-4307B5F5B997}"/>
              </a:ext>
            </a:extLst>
          </p:cNvPr>
          <p:cNvSpPr>
            <a:spLocks noGrp="1"/>
          </p:cNvSpPr>
          <p:nvPr>
            <p:ph type="title"/>
          </p:nvPr>
        </p:nvSpPr>
        <p:spPr>
          <a:xfrm>
            <a:off x="628650" y="904597"/>
            <a:ext cx="7886700" cy="1325563"/>
          </a:xfrm>
        </p:spPr>
        <p:txBody>
          <a:bodyPr>
            <a:normAutofit/>
          </a:bodyPr>
          <a:lstStyle/>
          <a:p>
            <a:pPr algn="ctr"/>
            <a:r>
              <a:rPr lang="nl-NL" sz="3200" dirty="0">
                <a:latin typeface="+mn-lt"/>
                <a:ea typeface="+mn-ea"/>
                <a:cs typeface="+mn-cs"/>
              </a:rPr>
              <a:t>Verzilting</a:t>
            </a:r>
          </a:p>
        </p:txBody>
      </p:sp>
      <p:grpSp>
        <p:nvGrpSpPr>
          <p:cNvPr id="13" name="Groep 12">
            <a:extLst>
              <a:ext uri="{FF2B5EF4-FFF2-40B4-BE49-F238E27FC236}">
                <a16:creationId xmlns:a16="http://schemas.microsoft.com/office/drawing/2014/main" id="{F7138D0C-0A10-46C0-9F33-1641EE554897}"/>
              </a:ext>
            </a:extLst>
          </p:cNvPr>
          <p:cNvGrpSpPr/>
          <p:nvPr/>
        </p:nvGrpSpPr>
        <p:grpSpPr>
          <a:xfrm>
            <a:off x="0" y="-20223"/>
            <a:ext cx="9144000" cy="629824"/>
            <a:chOff x="0" y="-20223"/>
            <a:chExt cx="9144000" cy="629824"/>
          </a:xfrm>
        </p:grpSpPr>
        <p:pic>
          <p:nvPicPr>
            <p:cNvPr id="14" name="Afbeelding 13">
              <a:extLst>
                <a:ext uri="{FF2B5EF4-FFF2-40B4-BE49-F238E27FC236}">
                  <a16:creationId xmlns:a16="http://schemas.microsoft.com/office/drawing/2014/main" id="{D62CF426-B0D1-45C3-8AA0-521C95C7EC03}"/>
                </a:ext>
              </a:extLst>
            </p:cNvPr>
            <p:cNvPicPr>
              <a:picLocks noChangeAspect="1"/>
            </p:cNvPicPr>
            <p:nvPr/>
          </p:nvPicPr>
          <p:blipFill>
            <a:blip r:embed="rId3">
              <a:duotone>
                <a:prstClr val="black"/>
                <a:srgbClr val="BE8A4F">
                  <a:tint val="45000"/>
                  <a:satMod val="400000"/>
                </a:srgbClr>
              </a:duotone>
            </a:blip>
            <a:stretch>
              <a:fillRect/>
            </a:stretch>
          </p:blipFill>
          <p:spPr>
            <a:xfrm>
              <a:off x="0" y="-20223"/>
              <a:ext cx="9144000" cy="629824"/>
            </a:xfrm>
            <a:prstGeom prst="rect">
              <a:avLst/>
            </a:prstGeom>
          </p:spPr>
        </p:pic>
        <p:sp>
          <p:nvSpPr>
            <p:cNvPr id="18" name="Tekstvak 17">
              <a:extLst>
                <a:ext uri="{FF2B5EF4-FFF2-40B4-BE49-F238E27FC236}">
                  <a16:creationId xmlns:a16="http://schemas.microsoft.com/office/drawing/2014/main" id="{A93B730C-BE71-46EA-B4FB-D251A01E7044}"/>
                </a:ext>
              </a:extLst>
            </p:cNvPr>
            <p:cNvSpPr txBox="1"/>
            <p:nvPr/>
          </p:nvSpPr>
          <p:spPr>
            <a:xfrm>
              <a:off x="3962400" y="74891"/>
              <a:ext cx="2286000" cy="369332"/>
            </a:xfrm>
            <a:prstGeom prst="rect">
              <a:avLst/>
            </a:prstGeom>
            <a:noFill/>
          </p:spPr>
          <p:txBody>
            <a:bodyPr wrap="square" rtlCol="0">
              <a:spAutoFit/>
            </a:bodyPr>
            <a:lstStyle/>
            <a:p>
              <a:endParaRPr lang="nl-NL" b="1" dirty="0">
                <a:solidFill>
                  <a:schemeClr val="bg1"/>
                </a:solidFill>
                <a:latin typeface="Calibri" panose="020F0502020204030204" pitchFamily="34" charset="0"/>
                <a:cs typeface="Calibri" panose="020F0502020204030204" pitchFamily="34" charset="0"/>
              </a:endParaRPr>
            </a:p>
          </p:txBody>
        </p:sp>
      </p:grpSp>
      <p:pic>
        <p:nvPicPr>
          <p:cNvPr id="5" name="Afbeelding 4">
            <a:extLst>
              <a:ext uri="{FF2B5EF4-FFF2-40B4-BE49-F238E27FC236}">
                <a16:creationId xmlns:a16="http://schemas.microsoft.com/office/drawing/2014/main" id="{5FB231F9-5282-1730-FA29-084FAB426DB2}"/>
              </a:ext>
            </a:extLst>
          </p:cNvPr>
          <p:cNvPicPr>
            <a:picLocks noChangeAspect="1"/>
          </p:cNvPicPr>
          <p:nvPr/>
        </p:nvPicPr>
        <p:blipFill>
          <a:blip r:embed="rId4"/>
          <a:stretch>
            <a:fillRect/>
          </a:stretch>
        </p:blipFill>
        <p:spPr>
          <a:xfrm>
            <a:off x="1310112" y="2057400"/>
            <a:ext cx="6523776" cy="3789640"/>
          </a:xfrm>
          <a:prstGeom prst="rect">
            <a:avLst/>
          </a:prstGeom>
        </p:spPr>
      </p:pic>
      <p:sp>
        <p:nvSpPr>
          <p:cNvPr id="2" name="Tekstvak 1">
            <a:extLst>
              <a:ext uri="{FF2B5EF4-FFF2-40B4-BE49-F238E27FC236}">
                <a16:creationId xmlns:a16="http://schemas.microsoft.com/office/drawing/2014/main" id="{31806A50-D660-9D9B-B1C6-7E4FC52E8C94}"/>
              </a:ext>
            </a:extLst>
          </p:cNvPr>
          <p:cNvSpPr txBox="1"/>
          <p:nvPr/>
        </p:nvSpPr>
        <p:spPr>
          <a:xfrm>
            <a:off x="1310112" y="5866835"/>
            <a:ext cx="7618848" cy="261610"/>
          </a:xfrm>
          <a:prstGeom prst="rect">
            <a:avLst/>
          </a:prstGeom>
          <a:noFill/>
        </p:spPr>
        <p:txBody>
          <a:bodyPr wrap="square">
            <a:spAutoFit/>
          </a:bodyPr>
          <a:lstStyle/>
          <a:p>
            <a:r>
              <a:rPr lang="nl-NL" sz="1100" dirty="0"/>
              <a:t>Zouttolerante proefveld met kolen op Texel. Foto’s: Arjen de Vos </a:t>
            </a:r>
          </a:p>
        </p:txBody>
      </p:sp>
    </p:spTree>
    <p:extLst>
      <p:ext uri="{BB962C8B-B14F-4D97-AF65-F5344CB8AC3E}">
        <p14:creationId xmlns:p14="http://schemas.microsoft.com/office/powerpoint/2010/main" val="166733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352423" y="707764"/>
            <a:ext cx="8439154" cy="76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3200" dirty="0"/>
              <a:t>Verzilting: een toename van zout</a:t>
            </a:r>
            <a:endParaRPr lang="nl-NL" sz="3200" dirty="0">
              <a:solidFill>
                <a:srgbClr val="FF0000"/>
              </a:solidFill>
            </a:endParaRPr>
          </a:p>
          <a:p>
            <a:pPr lvl="2"/>
            <a:endParaRPr lang="nl-NL" sz="3200" dirty="0">
              <a:solidFill>
                <a:srgbClr val="FF0000"/>
              </a:solidFill>
            </a:endParaRPr>
          </a:p>
          <a:p>
            <a:pPr marL="0" indent="0">
              <a:buFont typeface="Wingdings 2"/>
              <a:buNone/>
            </a:pPr>
            <a:endParaRPr lang="nl-NL" sz="3200" dirty="0"/>
          </a:p>
        </p:txBody>
      </p:sp>
      <p:sp>
        <p:nvSpPr>
          <p:cNvPr id="13" name="Tekstvak 12">
            <a:extLst>
              <a:ext uri="{FF2B5EF4-FFF2-40B4-BE49-F238E27FC236}">
                <a16:creationId xmlns:a16="http://schemas.microsoft.com/office/drawing/2014/main" id="{3F154327-C0A2-4F5E-82C4-2CF999C5A702}"/>
              </a:ext>
            </a:extLst>
          </p:cNvPr>
          <p:cNvSpPr txBox="1"/>
          <p:nvPr/>
        </p:nvSpPr>
        <p:spPr>
          <a:xfrm>
            <a:off x="640859" y="1356638"/>
            <a:ext cx="8334377" cy="307777"/>
          </a:xfrm>
          <a:prstGeom prst="rect">
            <a:avLst/>
          </a:prstGeom>
          <a:noFill/>
        </p:spPr>
        <p:txBody>
          <a:bodyPr wrap="square">
            <a:spAutoFit/>
          </a:bodyPr>
          <a:lstStyle/>
          <a:p>
            <a:pPr marL="285750" indent="-285750">
              <a:buFont typeface="Arial" panose="020B0604020202020204" pitchFamily="34" charset="0"/>
              <a:buChar char="•"/>
            </a:pPr>
            <a:r>
              <a:rPr lang="nl-NL" sz="1400" b="0" i="0" dirty="0">
                <a:solidFill>
                  <a:srgbClr val="333333"/>
                </a:solidFill>
                <a:effectLst/>
                <a:latin typeface="Open Sans"/>
              </a:rPr>
              <a:t>Klimaatverandering zorgt voor versnelling van de verzilting van kustgebieden. </a:t>
            </a:r>
            <a:endParaRPr lang="nl-NL" sz="1400" dirty="0">
              <a:solidFill>
                <a:srgbClr val="000000"/>
              </a:solidFill>
              <a:latin typeface="Campton-Book"/>
            </a:endParaRPr>
          </a:p>
        </p:txBody>
      </p:sp>
      <p:sp>
        <p:nvSpPr>
          <p:cNvPr id="12" name="Tekstvak 11">
            <a:extLst>
              <a:ext uri="{FF2B5EF4-FFF2-40B4-BE49-F238E27FC236}">
                <a16:creationId xmlns:a16="http://schemas.microsoft.com/office/drawing/2014/main" id="{CDE17D5E-C333-4C1F-BDA9-5EEFAC169F8D}"/>
              </a:ext>
            </a:extLst>
          </p:cNvPr>
          <p:cNvSpPr txBox="1"/>
          <p:nvPr/>
        </p:nvSpPr>
        <p:spPr>
          <a:xfrm>
            <a:off x="4820079" y="6205389"/>
            <a:ext cx="4572000" cy="261610"/>
          </a:xfrm>
          <a:prstGeom prst="rect">
            <a:avLst/>
          </a:prstGeom>
          <a:noFill/>
        </p:spPr>
        <p:txBody>
          <a:bodyPr wrap="square">
            <a:spAutoFit/>
          </a:bodyPr>
          <a:lstStyle/>
          <a:p>
            <a:r>
              <a:rPr lang="nl-NL" sz="1100" b="0" i="0" dirty="0">
                <a:solidFill>
                  <a:srgbClr val="000000"/>
                </a:solidFill>
                <a:effectLst/>
                <a:latin typeface="Campton-Book"/>
              </a:rPr>
              <a:t>Bron: </a:t>
            </a:r>
            <a:r>
              <a:rPr lang="nl-NL" sz="1100" b="0" i="0" dirty="0">
                <a:solidFill>
                  <a:srgbClr val="80674C"/>
                </a:solidFill>
                <a:effectLst/>
                <a:latin typeface="Campton-Book"/>
                <a:hlinkClick r:id="rId3">
                  <a:extLst>
                    <a:ext uri="{A12FA001-AC4F-418D-AE19-62706E023703}">
                      <ahyp:hlinkClr xmlns:ahyp="http://schemas.microsoft.com/office/drawing/2018/hyperlinkcolor" val="tx"/>
                    </a:ext>
                  </a:extLst>
                </a:hlinkClick>
              </a:rPr>
              <a:t>Volkskrant - 24 sept 2020</a:t>
            </a:r>
            <a:r>
              <a:rPr lang="nl-NL" sz="1100" b="0" i="0" dirty="0">
                <a:solidFill>
                  <a:srgbClr val="80674C"/>
                </a:solidFill>
                <a:effectLst/>
                <a:latin typeface="Campton-Book"/>
              </a:rPr>
              <a:t> </a:t>
            </a:r>
            <a:endParaRPr lang="nl-NL" sz="1100" dirty="0">
              <a:solidFill>
                <a:srgbClr val="80674C"/>
              </a:solidFill>
            </a:endParaRPr>
          </a:p>
        </p:txBody>
      </p:sp>
      <p:grpSp>
        <p:nvGrpSpPr>
          <p:cNvPr id="14" name="Groep 13">
            <a:extLst>
              <a:ext uri="{FF2B5EF4-FFF2-40B4-BE49-F238E27FC236}">
                <a16:creationId xmlns:a16="http://schemas.microsoft.com/office/drawing/2014/main" id="{09B4149B-528F-4EBC-9102-507C4A1148A7}"/>
              </a:ext>
            </a:extLst>
          </p:cNvPr>
          <p:cNvGrpSpPr/>
          <p:nvPr/>
        </p:nvGrpSpPr>
        <p:grpSpPr>
          <a:xfrm>
            <a:off x="0" y="-20223"/>
            <a:ext cx="9144000" cy="629824"/>
            <a:chOff x="0" y="-20223"/>
            <a:chExt cx="9144000" cy="629824"/>
          </a:xfrm>
        </p:grpSpPr>
        <p:pic>
          <p:nvPicPr>
            <p:cNvPr id="15" name="Afbeelding 14">
              <a:extLst>
                <a:ext uri="{FF2B5EF4-FFF2-40B4-BE49-F238E27FC236}">
                  <a16:creationId xmlns:a16="http://schemas.microsoft.com/office/drawing/2014/main" id="{E8048471-0963-4131-B051-66B529D54345}"/>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6" name="Tekstvak 15">
              <a:extLst>
                <a:ext uri="{FF2B5EF4-FFF2-40B4-BE49-F238E27FC236}">
                  <a16:creationId xmlns:a16="http://schemas.microsoft.com/office/drawing/2014/main" id="{B5D7800D-02E1-4484-813A-87B36686F1F7}"/>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pic>
        <p:nvPicPr>
          <p:cNvPr id="2" name="Picture 2" descr="Bij droogte stijgt zout water op naar de akkers, een nachtmerrie voor boeren">
            <a:extLst>
              <a:ext uri="{FF2B5EF4-FFF2-40B4-BE49-F238E27FC236}">
                <a16:creationId xmlns:a16="http://schemas.microsoft.com/office/drawing/2014/main" id="{1AA00A29-6693-5F59-8176-4D890C625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216801"/>
            <a:ext cx="3594960" cy="425019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FC86B7E-6834-53A9-CCBB-DB3915B69578}"/>
              </a:ext>
            </a:extLst>
          </p:cNvPr>
          <p:cNvSpPr txBox="1"/>
          <p:nvPr/>
        </p:nvSpPr>
        <p:spPr>
          <a:xfrm>
            <a:off x="4820079" y="2565295"/>
            <a:ext cx="3561921" cy="1477328"/>
          </a:xfrm>
          <a:prstGeom prst="rect">
            <a:avLst/>
          </a:prstGeom>
          <a:noFill/>
        </p:spPr>
        <p:txBody>
          <a:bodyPr wrap="square">
            <a:spAutoFit/>
          </a:bodyPr>
          <a:lstStyle/>
          <a:p>
            <a:r>
              <a:rPr lang="nl-NL" sz="1800" b="0" i="0" dirty="0">
                <a:solidFill>
                  <a:srgbClr val="000000"/>
                </a:solidFill>
                <a:effectLst/>
                <a:latin typeface="Campton-Book"/>
              </a:rPr>
              <a:t>De grondwaterlaag van oud zeewater zit in het kustgebied soms dicht onder de oppervlakte. Bij droogte stijgt dit zoute zeewater naar de akkers.</a:t>
            </a:r>
          </a:p>
        </p:txBody>
      </p:sp>
    </p:spTree>
    <p:extLst>
      <p:ext uri="{BB962C8B-B14F-4D97-AF65-F5344CB8AC3E}">
        <p14:creationId xmlns:p14="http://schemas.microsoft.com/office/powerpoint/2010/main" val="27749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457200" y="809911"/>
            <a:ext cx="8343900" cy="886380"/>
          </a:xfrm>
        </p:spPr>
        <p:txBody>
          <a:bodyPr>
            <a:normAutofit/>
          </a:bodyPr>
          <a:lstStyle/>
          <a:p>
            <a:pPr algn="ctr" defTabSz="457200">
              <a:spcBef>
                <a:spcPts val="580"/>
              </a:spcBef>
              <a:buClr>
                <a:schemeClr val="accent1"/>
              </a:buClr>
              <a:buSzPct val="85000"/>
            </a:pPr>
            <a:r>
              <a:rPr lang="nl-NL" sz="3200" dirty="0">
                <a:latin typeface="+mn-lt"/>
                <a:ea typeface="+mn-ea"/>
                <a:cs typeface="+mn-cs"/>
              </a:rPr>
              <a:t>Een onderzoeker aan het werk</a:t>
            </a:r>
          </a:p>
        </p:txBody>
      </p:sp>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grpSp>
        <p:nvGrpSpPr>
          <p:cNvPr id="9" name="Groep 8">
            <a:extLst>
              <a:ext uri="{FF2B5EF4-FFF2-40B4-BE49-F238E27FC236}">
                <a16:creationId xmlns:a16="http://schemas.microsoft.com/office/drawing/2014/main" id="{968FD387-2A72-4256-B280-2CAFDE0CB517}"/>
              </a:ext>
            </a:extLst>
          </p:cNvPr>
          <p:cNvGrpSpPr/>
          <p:nvPr/>
        </p:nvGrpSpPr>
        <p:grpSpPr>
          <a:xfrm>
            <a:off x="0" y="-20223"/>
            <a:ext cx="9144000" cy="629824"/>
            <a:chOff x="0" y="-20223"/>
            <a:chExt cx="9144000" cy="629824"/>
          </a:xfrm>
        </p:grpSpPr>
        <p:pic>
          <p:nvPicPr>
            <p:cNvPr id="10" name="Afbeelding 9">
              <a:extLst>
                <a:ext uri="{FF2B5EF4-FFF2-40B4-BE49-F238E27FC236}">
                  <a16:creationId xmlns:a16="http://schemas.microsoft.com/office/drawing/2014/main" id="{F5B2B671-8F59-4BFB-864A-636C904A98FF}"/>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1" name="Tekstvak 10">
              <a:extLst>
                <a:ext uri="{FF2B5EF4-FFF2-40B4-BE49-F238E27FC236}">
                  <a16:creationId xmlns:a16="http://schemas.microsoft.com/office/drawing/2014/main" id="{83040810-7B3C-4D51-AF98-5423E4CFB14A}"/>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pic>
        <p:nvPicPr>
          <p:cNvPr id="6" name="Onlinemedia 8" title="Hoe proeft een plant zout? Onderzoeker Christa Testerink zoekt het antwoord in plantencellen">
            <a:hlinkClick r:id="" action="ppaction://media"/>
            <a:extLst>
              <a:ext uri="{FF2B5EF4-FFF2-40B4-BE49-F238E27FC236}">
                <a16:creationId xmlns:a16="http://schemas.microsoft.com/office/drawing/2014/main" id="{DB05B0D9-C3AF-108E-2723-E3DE813C325B}"/>
              </a:ext>
            </a:extLst>
          </p:cNvPr>
          <p:cNvPicPr>
            <a:picLocks noRot="1" noChangeAspect="1"/>
          </p:cNvPicPr>
          <p:nvPr>
            <a:videoFile r:link="rId1"/>
          </p:nvPr>
        </p:nvPicPr>
        <p:blipFill>
          <a:blip r:embed="rId5"/>
          <a:stretch>
            <a:fillRect/>
          </a:stretch>
        </p:blipFill>
        <p:spPr>
          <a:xfrm>
            <a:off x="1967286" y="2046837"/>
            <a:ext cx="5209427" cy="2943326"/>
          </a:xfrm>
          <a:prstGeom prst="rect">
            <a:avLst/>
          </a:prstGeom>
        </p:spPr>
      </p:pic>
      <p:sp>
        <p:nvSpPr>
          <p:cNvPr id="7" name="Tijdelijke aanduiding voor inhoud 2">
            <a:extLst>
              <a:ext uri="{FF2B5EF4-FFF2-40B4-BE49-F238E27FC236}">
                <a16:creationId xmlns:a16="http://schemas.microsoft.com/office/drawing/2014/main" id="{463CD2CB-18BA-3E76-52E1-FE662D4D99C3}"/>
              </a:ext>
            </a:extLst>
          </p:cNvPr>
          <p:cNvSpPr txBox="1">
            <a:spLocks/>
          </p:cNvSpPr>
          <p:nvPr/>
        </p:nvSpPr>
        <p:spPr>
          <a:xfrm>
            <a:off x="1040423" y="5340709"/>
            <a:ext cx="7772400" cy="121020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80674C"/>
              </a:buClr>
              <a:buNone/>
            </a:pPr>
            <a:r>
              <a:rPr lang="nl-NL" sz="2000" dirty="0"/>
              <a:t>Kijkvragen:</a:t>
            </a:r>
          </a:p>
          <a:p>
            <a:pPr>
              <a:buClr>
                <a:srgbClr val="80674C"/>
              </a:buClr>
              <a:buFont typeface="Arial" panose="020B0604020202020204" pitchFamily="34" charset="0"/>
              <a:buChar char="•"/>
            </a:pPr>
            <a:r>
              <a:rPr lang="nl-NL" sz="2000" dirty="0"/>
              <a:t>Wat is de belangrijkste doel in het werk van Christa?</a:t>
            </a:r>
          </a:p>
          <a:p>
            <a:pPr>
              <a:buClr>
                <a:srgbClr val="80674C"/>
              </a:buClr>
              <a:buFont typeface="Arial" panose="020B0604020202020204" pitchFamily="34" charset="0"/>
              <a:buChar char="•"/>
            </a:pPr>
            <a:r>
              <a:rPr lang="nl-NL" sz="2000" dirty="0"/>
              <a:t>Op welke manier zoeken Christa en haar team naar antwoorden?</a:t>
            </a:r>
          </a:p>
          <a:p>
            <a:endParaRPr lang="nl-NL" dirty="0"/>
          </a:p>
          <a:p>
            <a:endParaRPr lang="nl-NL" dirty="0"/>
          </a:p>
          <a:p>
            <a:pPr marL="0" indent="0">
              <a:buFont typeface="Wingdings 2"/>
              <a:buNone/>
            </a:pPr>
            <a:endParaRPr lang="nl-NL" dirty="0"/>
          </a:p>
        </p:txBody>
      </p:sp>
    </p:spTree>
    <p:extLst>
      <p:ext uri="{BB962C8B-B14F-4D97-AF65-F5344CB8AC3E}">
        <p14:creationId xmlns:p14="http://schemas.microsoft.com/office/powerpoint/2010/main" val="3289712058"/>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7F0D0B50-C55B-4506-8B2C-5A1D4854B687}"/>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580"/>
              </a:spcBef>
              <a:spcAft>
                <a:spcPts val="0"/>
              </a:spcAft>
              <a:buClr>
                <a:srgbClr val="549E39"/>
              </a:buClr>
              <a:buSzPct val="85000"/>
              <a:buFont typeface="Wingdings 2"/>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580"/>
              </a:spcBef>
              <a:spcAft>
                <a:spcPts val="0"/>
              </a:spcAft>
              <a:buClr>
                <a:srgbClr val="549E39"/>
              </a:buClr>
              <a:buSzPct val="85000"/>
              <a:buFont typeface="Wingdings 2"/>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ep 5">
            <a:extLst>
              <a:ext uri="{FF2B5EF4-FFF2-40B4-BE49-F238E27FC236}">
                <a16:creationId xmlns:a16="http://schemas.microsoft.com/office/drawing/2014/main" id="{8345FB54-2766-43C6-B39A-D7DCEFE58FA7}"/>
              </a:ext>
            </a:extLst>
          </p:cNvPr>
          <p:cNvGrpSpPr/>
          <p:nvPr/>
        </p:nvGrpSpPr>
        <p:grpSpPr>
          <a:xfrm>
            <a:off x="0" y="-20223"/>
            <a:ext cx="9144000" cy="792848"/>
            <a:chOff x="0" y="-20223"/>
            <a:chExt cx="9144000" cy="792848"/>
          </a:xfrm>
        </p:grpSpPr>
        <p:pic>
          <p:nvPicPr>
            <p:cNvPr id="7" name="Afbeelding 6">
              <a:extLst>
                <a:ext uri="{FF2B5EF4-FFF2-40B4-BE49-F238E27FC236}">
                  <a16:creationId xmlns:a16="http://schemas.microsoft.com/office/drawing/2014/main" id="{4167CD0B-2D22-407A-8827-E9B4DB2AE6C2}"/>
                </a:ext>
              </a:extLst>
            </p:cNvPr>
            <p:cNvPicPr>
              <a:picLocks noChangeAspect="1"/>
            </p:cNvPicPr>
            <p:nvPr/>
          </p:nvPicPr>
          <p:blipFill>
            <a:blip r:embed="rId4"/>
            <a:stretch>
              <a:fillRect/>
            </a:stretch>
          </p:blipFill>
          <p:spPr>
            <a:xfrm>
              <a:off x="0" y="-20223"/>
              <a:ext cx="9144000" cy="629824"/>
            </a:xfrm>
            <a:prstGeom prst="rect">
              <a:avLst/>
            </a:prstGeom>
          </p:spPr>
        </p:pic>
        <p:sp>
          <p:nvSpPr>
            <p:cNvPr id="8" name="Tekstvak 7">
              <a:extLst>
                <a:ext uri="{FF2B5EF4-FFF2-40B4-BE49-F238E27FC236}">
                  <a16:creationId xmlns:a16="http://schemas.microsoft.com/office/drawing/2014/main" id="{99EDC913-40DB-49A9-A5A6-929D9836EA08}"/>
                </a:ext>
              </a:extLst>
            </p:cNvPr>
            <p:cNvSpPr txBox="1"/>
            <p:nvPr/>
          </p:nvSpPr>
          <p:spPr>
            <a:xfrm>
              <a:off x="4221480" y="126294"/>
              <a:ext cx="2286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DB95F"/>
                  </a:solidFill>
                  <a:effectLst/>
                  <a:uLnTx/>
                  <a:uFillTx/>
                  <a:latin typeface="Calibri" panose="020F0502020204030204" pitchFamily="34" charset="0"/>
                  <a:ea typeface="+mn-ea"/>
                  <a:cs typeface="Calibri" panose="020F0502020204030204" pitchFamily="34" charset="0"/>
                </a:rPr>
                <a:t>De</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srgbClr val="FDB95F"/>
                  </a:solidFill>
                  <a:effectLst/>
                  <a:uLnTx/>
                  <a:uFillTx/>
                  <a:latin typeface="Calibri" panose="020F0502020204030204" pitchFamily="34" charset="0"/>
                  <a:ea typeface="+mn-ea"/>
                  <a:cs typeface="Calibri" panose="020F0502020204030204" pitchFamily="34" charset="0"/>
                </a:rPr>
                <a:t>Cel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0" name="Tijdelijke aanduiding voor inhoud 2">
            <a:extLst>
              <a:ext uri="{FF2B5EF4-FFF2-40B4-BE49-F238E27FC236}">
                <a16:creationId xmlns:a16="http://schemas.microsoft.com/office/drawing/2014/main" id="{0A50275A-FEF7-48A4-B02E-2738CBC589F3}"/>
              </a:ext>
            </a:extLst>
          </p:cNvPr>
          <p:cNvSpPr txBox="1">
            <a:spLocks/>
          </p:cNvSpPr>
          <p:nvPr/>
        </p:nvSpPr>
        <p:spPr>
          <a:xfrm>
            <a:off x="1327533" y="1016666"/>
            <a:ext cx="4648200" cy="92333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580"/>
              </a:spcBef>
              <a:spcAft>
                <a:spcPts val="0"/>
              </a:spcAft>
              <a:buClr>
                <a:srgbClr val="549E39"/>
              </a:buClr>
              <a:buSzPct val="85000"/>
              <a:buFont typeface="Wingdings 2"/>
              <a:buNone/>
              <a:tabLst/>
              <a:defRPr/>
            </a:pPr>
            <a:r>
              <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rPr>
              <a:t>Zou jij het werk van Christa leuk vinden om te doen?</a:t>
            </a:r>
          </a:p>
          <a:p>
            <a:pPr marL="0" marR="0" lvl="0" indent="0" algn="l" defTabSz="457200" rtl="0" eaLnBrk="1" fontAlgn="auto" latinLnBrk="0" hangingPunct="1">
              <a:lnSpc>
                <a:spcPct val="100000"/>
              </a:lnSpc>
              <a:spcBef>
                <a:spcPts val="580"/>
              </a:spcBef>
              <a:spcAft>
                <a:spcPts val="0"/>
              </a:spcAft>
              <a:buClr>
                <a:srgbClr val="549E39"/>
              </a:buClr>
              <a:buSzPct val="85000"/>
              <a:buFont typeface="Wingdings 2"/>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74320" marR="0" lvl="0" indent="-274320" algn="l" defTabSz="457200" rtl="0" eaLnBrk="1" fontAlgn="auto" latinLnBrk="0" hangingPunct="1">
              <a:lnSpc>
                <a:spcPct val="100000"/>
              </a:lnSpc>
              <a:spcBef>
                <a:spcPts val="580"/>
              </a:spcBef>
              <a:spcAft>
                <a:spcPts val="0"/>
              </a:spcAft>
              <a:buClr>
                <a:srgbClr val="549E39"/>
              </a:buClr>
              <a:buSzPct val="85000"/>
              <a:buFont typeface="Wingdings 2"/>
              <a:buChar char=""/>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580"/>
              </a:spcBef>
              <a:spcAft>
                <a:spcPts val="0"/>
              </a:spcAft>
              <a:buClr>
                <a:srgbClr val="549E39"/>
              </a:buClr>
              <a:buSzPct val="85000"/>
              <a:buFont typeface="Wingdings 2"/>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78BA38B6-D898-43DC-9749-A46F52902F6D}"/>
              </a:ext>
            </a:extLst>
          </p:cNvPr>
          <p:cNvSpPr/>
          <p:nvPr/>
        </p:nvSpPr>
        <p:spPr>
          <a:xfrm>
            <a:off x="717933" y="3124200"/>
            <a:ext cx="609600" cy="609600"/>
          </a:xfrm>
          <a:prstGeom prst="rect">
            <a:avLst/>
          </a:prstGeom>
          <a:solidFill>
            <a:srgbClr val="80674C"/>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Perpetua"/>
                <a:ea typeface="+mn-ea"/>
                <a:cs typeface="+mn-cs"/>
              </a:rPr>
              <a:t>A</a:t>
            </a:r>
          </a:p>
        </p:txBody>
      </p:sp>
      <p:sp>
        <p:nvSpPr>
          <p:cNvPr id="12" name="Rechthoek 11">
            <a:extLst>
              <a:ext uri="{FF2B5EF4-FFF2-40B4-BE49-F238E27FC236}">
                <a16:creationId xmlns:a16="http://schemas.microsoft.com/office/drawing/2014/main" id="{B73921AF-89FC-42E7-AA82-9B92B84DF42E}"/>
              </a:ext>
            </a:extLst>
          </p:cNvPr>
          <p:cNvSpPr/>
          <p:nvPr/>
        </p:nvSpPr>
        <p:spPr>
          <a:xfrm>
            <a:off x="717933" y="3962400"/>
            <a:ext cx="609600" cy="609600"/>
          </a:xfrm>
          <a:prstGeom prst="rect">
            <a:avLst/>
          </a:prstGeom>
          <a:solidFill>
            <a:srgbClr val="80674C"/>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Perpetua"/>
                <a:ea typeface="+mn-ea"/>
                <a:cs typeface="+mn-cs"/>
              </a:rPr>
              <a:t>B</a:t>
            </a:r>
          </a:p>
        </p:txBody>
      </p:sp>
      <p:sp>
        <p:nvSpPr>
          <p:cNvPr id="13" name="Rechthoek 12">
            <a:extLst>
              <a:ext uri="{FF2B5EF4-FFF2-40B4-BE49-F238E27FC236}">
                <a16:creationId xmlns:a16="http://schemas.microsoft.com/office/drawing/2014/main" id="{190D0F27-CC40-498D-A652-731D85CC8048}"/>
              </a:ext>
            </a:extLst>
          </p:cNvPr>
          <p:cNvSpPr/>
          <p:nvPr/>
        </p:nvSpPr>
        <p:spPr>
          <a:xfrm>
            <a:off x="717933" y="4794738"/>
            <a:ext cx="609600" cy="609600"/>
          </a:xfrm>
          <a:prstGeom prst="rect">
            <a:avLst/>
          </a:prstGeom>
          <a:solidFill>
            <a:srgbClr val="80674C"/>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Perpetua"/>
                <a:ea typeface="+mn-ea"/>
                <a:cs typeface="+mn-cs"/>
              </a:rPr>
              <a:t>C</a:t>
            </a:r>
          </a:p>
        </p:txBody>
      </p:sp>
      <p:sp>
        <p:nvSpPr>
          <p:cNvPr id="14" name="Rechthoek 13">
            <a:extLst>
              <a:ext uri="{FF2B5EF4-FFF2-40B4-BE49-F238E27FC236}">
                <a16:creationId xmlns:a16="http://schemas.microsoft.com/office/drawing/2014/main" id="{D6062B4A-B1F4-4B85-8C59-BFD0F67A8AB0}"/>
              </a:ext>
            </a:extLst>
          </p:cNvPr>
          <p:cNvSpPr/>
          <p:nvPr/>
        </p:nvSpPr>
        <p:spPr>
          <a:xfrm>
            <a:off x="717933" y="5714581"/>
            <a:ext cx="609600" cy="609600"/>
          </a:xfrm>
          <a:prstGeom prst="rect">
            <a:avLst/>
          </a:prstGeom>
          <a:solidFill>
            <a:srgbClr val="80674C"/>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Perpetua"/>
                <a:ea typeface="+mn-ea"/>
                <a:cs typeface="+mn-cs"/>
              </a:rPr>
              <a:t>D</a:t>
            </a:r>
          </a:p>
        </p:txBody>
      </p:sp>
      <p:sp>
        <p:nvSpPr>
          <p:cNvPr id="15" name="Tekstvak 14">
            <a:extLst>
              <a:ext uri="{FF2B5EF4-FFF2-40B4-BE49-F238E27FC236}">
                <a16:creationId xmlns:a16="http://schemas.microsoft.com/office/drawing/2014/main" id="{D425E384-A39B-4353-BC85-0FFC7843F697}"/>
              </a:ext>
            </a:extLst>
          </p:cNvPr>
          <p:cNvSpPr txBox="1"/>
          <p:nvPr/>
        </p:nvSpPr>
        <p:spPr>
          <a:xfrm>
            <a:off x="1743713" y="3301177"/>
            <a:ext cx="6978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Calibri" panose="020F0502020204030204"/>
                <a:ea typeface="+mn-ea"/>
                <a:cs typeface="+mn-cs"/>
              </a:rPr>
              <a:t>Nee, de interactie met mensen (leerlingen) teveel missen</a:t>
            </a:r>
          </a:p>
        </p:txBody>
      </p:sp>
      <p:sp>
        <p:nvSpPr>
          <p:cNvPr id="16" name="Tekstvak 15">
            <a:extLst>
              <a:ext uri="{FF2B5EF4-FFF2-40B4-BE49-F238E27FC236}">
                <a16:creationId xmlns:a16="http://schemas.microsoft.com/office/drawing/2014/main" id="{9852EE62-A6D5-450D-A397-B0DF2E150AFC}"/>
              </a:ext>
            </a:extLst>
          </p:cNvPr>
          <p:cNvSpPr txBox="1"/>
          <p:nvPr/>
        </p:nvSpPr>
        <p:spPr>
          <a:xfrm>
            <a:off x="1740665" y="4115516"/>
            <a:ext cx="6825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Calibri" panose="020F0502020204030204"/>
                <a:ea typeface="+mn-ea"/>
                <a:cs typeface="+mn-cs"/>
              </a:rPr>
              <a:t>Nee, ik zou dat repetitieve precisiewerk niet leuk vinden</a:t>
            </a:r>
          </a:p>
        </p:txBody>
      </p:sp>
      <p:sp>
        <p:nvSpPr>
          <p:cNvPr id="17" name="Tekstvak 16">
            <a:extLst>
              <a:ext uri="{FF2B5EF4-FFF2-40B4-BE49-F238E27FC236}">
                <a16:creationId xmlns:a16="http://schemas.microsoft.com/office/drawing/2014/main" id="{F13786A1-EFB5-45ED-AAEA-25F7D6333AFA}"/>
              </a:ext>
            </a:extLst>
          </p:cNvPr>
          <p:cNvSpPr txBox="1"/>
          <p:nvPr/>
        </p:nvSpPr>
        <p:spPr>
          <a:xfrm>
            <a:off x="1774193" y="4929353"/>
            <a:ext cx="685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Calibri" panose="020F0502020204030204"/>
                <a:ea typeface="+mn-ea"/>
                <a:cs typeface="+mn-cs"/>
              </a:rPr>
              <a:t>Ja, het lijkt me leuk om nieuwe antwoorden te vinden </a:t>
            </a:r>
          </a:p>
        </p:txBody>
      </p:sp>
      <p:sp>
        <p:nvSpPr>
          <p:cNvPr id="18" name="Tekstvak 17">
            <a:extLst>
              <a:ext uri="{FF2B5EF4-FFF2-40B4-BE49-F238E27FC236}">
                <a16:creationId xmlns:a16="http://schemas.microsoft.com/office/drawing/2014/main" id="{1E2CDD46-70E9-4A00-A2A9-E63ECE9DC038}"/>
              </a:ext>
            </a:extLst>
          </p:cNvPr>
          <p:cNvSpPr txBox="1"/>
          <p:nvPr/>
        </p:nvSpPr>
        <p:spPr>
          <a:xfrm>
            <a:off x="1774193" y="5830522"/>
            <a:ext cx="75091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latin typeface="Calibri" panose="020F0502020204030204"/>
                <a:ea typeface="+mn-ea"/>
                <a:cs typeface="+mn-cs"/>
              </a:rPr>
              <a:t>Ja, want ik wil bijdragen aan voldoende voedsel in de toekomst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9" name="Onlinemedia 8" title="Hoe proeft een plant zout? Onderzoeker Christa Testerink zoekt het antwoord in plantencellen">
            <a:hlinkClick r:id="" action="ppaction://media"/>
            <a:extLst>
              <a:ext uri="{FF2B5EF4-FFF2-40B4-BE49-F238E27FC236}">
                <a16:creationId xmlns:a16="http://schemas.microsoft.com/office/drawing/2014/main" id="{E0370AC6-1585-462A-88D9-A60FA9E39366}"/>
              </a:ext>
            </a:extLst>
          </p:cNvPr>
          <p:cNvPicPr>
            <a:picLocks noRot="1" noChangeAspect="1"/>
          </p:cNvPicPr>
          <p:nvPr>
            <a:videoFile r:link="rId1"/>
          </p:nvPr>
        </p:nvPicPr>
        <p:blipFill>
          <a:blip r:embed="rId5"/>
          <a:stretch>
            <a:fillRect/>
          </a:stretch>
        </p:blipFill>
        <p:spPr>
          <a:xfrm>
            <a:off x="6158202" y="1116072"/>
            <a:ext cx="2346129" cy="1325563"/>
          </a:xfrm>
          <a:prstGeom prst="rect">
            <a:avLst/>
          </a:prstGeom>
        </p:spPr>
      </p:pic>
      <p:grpSp>
        <p:nvGrpSpPr>
          <p:cNvPr id="2" name="Groep 1">
            <a:extLst>
              <a:ext uri="{FF2B5EF4-FFF2-40B4-BE49-F238E27FC236}">
                <a16:creationId xmlns:a16="http://schemas.microsoft.com/office/drawing/2014/main" id="{45E4AA4E-910C-E7A3-849F-E35875626C6B}"/>
              </a:ext>
            </a:extLst>
          </p:cNvPr>
          <p:cNvGrpSpPr/>
          <p:nvPr/>
        </p:nvGrpSpPr>
        <p:grpSpPr>
          <a:xfrm>
            <a:off x="0" y="-32298"/>
            <a:ext cx="9144000" cy="629824"/>
            <a:chOff x="0" y="-20223"/>
            <a:chExt cx="9144000" cy="629824"/>
          </a:xfrm>
        </p:grpSpPr>
        <p:pic>
          <p:nvPicPr>
            <p:cNvPr id="3" name="Afbeelding 2">
              <a:extLst>
                <a:ext uri="{FF2B5EF4-FFF2-40B4-BE49-F238E27FC236}">
                  <a16:creationId xmlns:a16="http://schemas.microsoft.com/office/drawing/2014/main" id="{6783BC03-9884-A702-2113-A28A26AB1667}"/>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4" name="Tekstvak 3">
              <a:extLst>
                <a:ext uri="{FF2B5EF4-FFF2-40B4-BE49-F238E27FC236}">
                  <a16:creationId xmlns:a16="http://schemas.microsoft.com/office/drawing/2014/main" id="{3DE482E6-69E9-6E2D-0906-8128A467E29A}"/>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spTree>
    <p:extLst>
      <p:ext uri="{BB962C8B-B14F-4D97-AF65-F5344CB8AC3E}">
        <p14:creationId xmlns:p14="http://schemas.microsoft.com/office/powerpoint/2010/main" val="1017416617"/>
      </p:ext>
    </p:extLst>
  </p:cSld>
  <p:clrMapOvr>
    <a:masterClrMapping/>
  </p:clrMapOvr>
  <p:timing>
    <p:tnLst>
      <p:par>
        <p:cTn id="1" dur="indefinite" restart="never" nodeType="tmRoot">
          <p:childTnLst>
            <p:video>
              <p:cMediaNode vol="80000">
                <p:cTn id="2" fill="hold" display="0">
                  <p:stCondLst>
                    <p:cond delay="indefinite"/>
                  </p:stCondLst>
                </p:cTn>
                <p:tgtEl>
                  <p:spTgt spid="1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457200" y="365126"/>
            <a:ext cx="8058150" cy="1325563"/>
          </a:xfrm>
        </p:spPr>
        <p:txBody>
          <a:bodyPr>
            <a:normAutofit/>
          </a:bodyPr>
          <a:lstStyle/>
          <a:p>
            <a:pPr algn="ctr"/>
            <a:r>
              <a:rPr lang="nl-NL" sz="3200" dirty="0">
                <a:latin typeface="+mn-lt"/>
                <a:ea typeface="+mn-ea"/>
                <a:cs typeface="+mn-cs"/>
              </a:rPr>
              <a:t>Invloed van zout op wortelgroei</a:t>
            </a:r>
          </a:p>
        </p:txBody>
      </p:sp>
      <p:sp>
        <p:nvSpPr>
          <p:cNvPr id="3" name="Tijdelijke aanduiding voor inhoud 2">
            <a:extLst>
              <a:ext uri="{FF2B5EF4-FFF2-40B4-BE49-F238E27FC236}">
                <a16:creationId xmlns:a16="http://schemas.microsoft.com/office/drawing/2014/main" id="{B99548CB-5841-4209-B109-54FCF6082049}"/>
              </a:ext>
            </a:extLst>
          </p:cNvPr>
          <p:cNvSpPr>
            <a:spLocks noGrp="1"/>
          </p:cNvSpPr>
          <p:nvPr>
            <p:ph idx="1"/>
          </p:nvPr>
        </p:nvSpPr>
        <p:spPr>
          <a:xfrm>
            <a:off x="5899041" y="5986076"/>
            <a:ext cx="1591020" cy="312680"/>
          </a:xfrm>
        </p:spPr>
        <p:txBody>
          <a:bodyPr>
            <a:normAutofit/>
          </a:bodyPr>
          <a:lstStyle/>
          <a:p>
            <a:pPr marL="0" indent="0">
              <a:buNone/>
            </a:pPr>
            <a:r>
              <a:rPr lang="nl-NL" sz="1200" dirty="0"/>
              <a:t>Bron: </a:t>
            </a:r>
            <a:r>
              <a:rPr lang="nl-NL" sz="1200" dirty="0">
                <a:solidFill>
                  <a:schemeClr val="bg2">
                    <a:lumMod val="50000"/>
                  </a:schemeClr>
                </a:solidFill>
                <a:hlinkClick r:id="rId3">
                  <a:extLst>
                    <a:ext uri="{A12FA001-AC4F-418D-AE19-62706E023703}">
                      <ahyp:hlinkClr xmlns:ahyp="http://schemas.microsoft.com/office/drawing/2018/hyperlinkcolor" val="tx"/>
                    </a:ext>
                  </a:extLst>
                </a:hlinkClick>
              </a:rPr>
              <a:t>Kennislink</a:t>
            </a:r>
            <a:endParaRPr lang="nl-NL" sz="1200" dirty="0">
              <a:solidFill>
                <a:schemeClr val="bg2">
                  <a:lumMod val="50000"/>
                </a:schemeClr>
              </a:solidFill>
            </a:endParaRPr>
          </a:p>
        </p:txBody>
      </p:sp>
      <p:sp>
        <p:nvSpPr>
          <p:cNvPr id="6" name="Tijdelijke aanduiding voor inhoud 2">
            <a:extLst>
              <a:ext uri="{FF2B5EF4-FFF2-40B4-BE49-F238E27FC236}">
                <a16:creationId xmlns:a16="http://schemas.microsoft.com/office/drawing/2014/main" id="{DEE402B8-82F1-4F4F-A745-05555CBA2953}"/>
              </a:ext>
            </a:extLst>
          </p:cNvPr>
          <p:cNvSpPr txBox="1">
            <a:spLocks/>
          </p:cNvSpPr>
          <p:nvPr/>
        </p:nvSpPr>
        <p:spPr>
          <a:xfrm>
            <a:off x="914400" y="1447800"/>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pic>
        <p:nvPicPr>
          <p:cNvPr id="2050" name="Picture 2">
            <a:extLst>
              <a:ext uri="{FF2B5EF4-FFF2-40B4-BE49-F238E27FC236}">
                <a16:creationId xmlns:a16="http://schemas.microsoft.com/office/drawing/2014/main" id="{A1464EBA-2B7E-4672-9A8B-C5143FA44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12" y="1409151"/>
            <a:ext cx="5573029" cy="4855881"/>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9006301F-EF0B-49C2-9183-CE529B18F8B0}"/>
              </a:ext>
            </a:extLst>
          </p:cNvPr>
          <p:cNvSpPr txBox="1"/>
          <p:nvPr/>
        </p:nvSpPr>
        <p:spPr>
          <a:xfrm>
            <a:off x="299787" y="6327169"/>
            <a:ext cx="8372976" cy="369332"/>
          </a:xfrm>
          <a:prstGeom prst="rect">
            <a:avLst/>
          </a:prstGeom>
          <a:noFill/>
        </p:spPr>
        <p:txBody>
          <a:bodyPr wrap="square">
            <a:spAutoFit/>
          </a:bodyPr>
          <a:lstStyle/>
          <a:p>
            <a:pPr marL="285750" indent="-285750">
              <a:buClr>
                <a:srgbClr val="80674C"/>
              </a:buClr>
              <a:buFont typeface="Arial" panose="020B0604020202020204" pitchFamily="34" charset="0"/>
              <a:buChar char="•"/>
            </a:pPr>
            <a:r>
              <a:rPr lang="nl-NL" dirty="0">
                <a:solidFill>
                  <a:srgbClr val="000000"/>
                </a:solidFill>
                <a:latin typeface="Campton-Book"/>
              </a:rPr>
              <a:t>Het </a:t>
            </a:r>
            <a:r>
              <a:rPr lang="nl-NL" b="0" i="0" dirty="0">
                <a:solidFill>
                  <a:srgbClr val="000000"/>
                </a:solidFill>
                <a:effectLst/>
                <a:latin typeface="Campton-Book"/>
              </a:rPr>
              <a:t>fenomeen waarbij plantenwortels zout mijden heet: </a:t>
            </a:r>
            <a:r>
              <a:rPr lang="nl-NL" dirty="0">
                <a:solidFill>
                  <a:srgbClr val="000000"/>
                </a:solidFill>
                <a:latin typeface="Campton-Book"/>
              </a:rPr>
              <a:t>negatieve halotropie  </a:t>
            </a:r>
            <a:endParaRPr lang="nl-NL" b="0" i="0" dirty="0">
              <a:solidFill>
                <a:srgbClr val="000000"/>
              </a:solidFill>
              <a:effectLst/>
              <a:latin typeface="Campton-Book"/>
            </a:endParaRPr>
          </a:p>
        </p:txBody>
      </p:sp>
      <p:grpSp>
        <p:nvGrpSpPr>
          <p:cNvPr id="10" name="Groep 9">
            <a:extLst>
              <a:ext uri="{FF2B5EF4-FFF2-40B4-BE49-F238E27FC236}">
                <a16:creationId xmlns:a16="http://schemas.microsoft.com/office/drawing/2014/main" id="{34BFB02D-D573-4A9C-A536-288C0E67615A}"/>
              </a:ext>
            </a:extLst>
          </p:cNvPr>
          <p:cNvGrpSpPr/>
          <p:nvPr/>
        </p:nvGrpSpPr>
        <p:grpSpPr>
          <a:xfrm>
            <a:off x="0" y="-20223"/>
            <a:ext cx="9144000" cy="629824"/>
            <a:chOff x="0" y="-20223"/>
            <a:chExt cx="9144000" cy="629824"/>
          </a:xfrm>
        </p:grpSpPr>
        <p:pic>
          <p:nvPicPr>
            <p:cNvPr id="12" name="Afbeelding 11">
              <a:extLst>
                <a:ext uri="{FF2B5EF4-FFF2-40B4-BE49-F238E27FC236}">
                  <a16:creationId xmlns:a16="http://schemas.microsoft.com/office/drawing/2014/main" id="{E002AD34-830E-41BC-90A0-2DEB54527FEB}"/>
                </a:ext>
              </a:extLst>
            </p:cNvPr>
            <p:cNvPicPr>
              <a:picLocks noChangeAspect="1"/>
            </p:cNvPicPr>
            <p:nvPr/>
          </p:nvPicPr>
          <p:blipFill>
            <a:blip r:embed="rId5">
              <a:duotone>
                <a:prstClr val="black"/>
                <a:srgbClr val="BE8A4F">
                  <a:tint val="45000"/>
                  <a:satMod val="400000"/>
                </a:srgbClr>
              </a:duotone>
            </a:blip>
            <a:stretch>
              <a:fillRect/>
            </a:stretch>
          </p:blipFill>
          <p:spPr>
            <a:xfrm>
              <a:off x="0" y="-20223"/>
              <a:ext cx="9144000" cy="629824"/>
            </a:xfrm>
            <a:prstGeom prst="rect">
              <a:avLst/>
            </a:prstGeom>
          </p:spPr>
        </p:pic>
        <p:sp>
          <p:nvSpPr>
            <p:cNvPr id="13" name="Tekstvak 12">
              <a:extLst>
                <a:ext uri="{FF2B5EF4-FFF2-40B4-BE49-F238E27FC236}">
                  <a16:creationId xmlns:a16="http://schemas.microsoft.com/office/drawing/2014/main" id="{07FAE77F-E716-444E-8140-D863A2B017C4}"/>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spTree>
    <p:extLst>
      <p:ext uri="{BB962C8B-B14F-4D97-AF65-F5344CB8AC3E}">
        <p14:creationId xmlns:p14="http://schemas.microsoft.com/office/powerpoint/2010/main" val="31314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AF45E-38BE-4A65-869E-3EA3A204E027}"/>
              </a:ext>
            </a:extLst>
          </p:cNvPr>
          <p:cNvSpPr>
            <a:spLocks noGrp="1"/>
          </p:cNvSpPr>
          <p:nvPr>
            <p:ph type="title"/>
          </p:nvPr>
        </p:nvSpPr>
        <p:spPr>
          <a:xfrm>
            <a:off x="457200" y="365126"/>
            <a:ext cx="8058150" cy="1325563"/>
          </a:xfrm>
        </p:spPr>
        <p:txBody>
          <a:bodyPr>
            <a:normAutofit/>
          </a:bodyPr>
          <a:lstStyle/>
          <a:p>
            <a:pPr algn="ctr"/>
            <a:r>
              <a:rPr lang="nl-NL" sz="3200" dirty="0">
                <a:latin typeface="+mn-lt"/>
                <a:ea typeface="+mn-ea"/>
                <a:cs typeface="+mn-cs"/>
              </a:rPr>
              <a:t>Invloed van zout op cel- en molecuulniveau</a:t>
            </a:r>
          </a:p>
        </p:txBody>
      </p:sp>
      <p:sp>
        <p:nvSpPr>
          <p:cNvPr id="3" name="Tijdelijke aanduiding voor inhoud 2">
            <a:extLst>
              <a:ext uri="{FF2B5EF4-FFF2-40B4-BE49-F238E27FC236}">
                <a16:creationId xmlns:a16="http://schemas.microsoft.com/office/drawing/2014/main" id="{B99548CB-5841-4209-B109-54FCF6082049}"/>
              </a:ext>
            </a:extLst>
          </p:cNvPr>
          <p:cNvSpPr>
            <a:spLocks noGrp="1"/>
          </p:cNvSpPr>
          <p:nvPr>
            <p:ph idx="1"/>
          </p:nvPr>
        </p:nvSpPr>
        <p:spPr>
          <a:xfrm>
            <a:off x="0" y="6606927"/>
            <a:ext cx="1591020" cy="312680"/>
          </a:xfrm>
        </p:spPr>
        <p:txBody>
          <a:bodyPr>
            <a:normAutofit/>
          </a:bodyPr>
          <a:lstStyle/>
          <a:p>
            <a:pPr marL="0" indent="0">
              <a:buNone/>
            </a:pPr>
            <a:r>
              <a:rPr lang="nl-NL" sz="1200" dirty="0"/>
              <a:t>Bron: </a:t>
            </a:r>
            <a:r>
              <a:rPr lang="nl-NL" sz="1200" dirty="0">
                <a:solidFill>
                  <a:schemeClr val="bg2">
                    <a:lumMod val="50000"/>
                  </a:schemeClr>
                </a:solidFill>
                <a:hlinkClick r:id="rId3">
                  <a:extLst>
                    <a:ext uri="{A12FA001-AC4F-418D-AE19-62706E023703}">
                      <ahyp:hlinkClr xmlns:ahyp="http://schemas.microsoft.com/office/drawing/2018/hyperlinkcolor" val="tx"/>
                    </a:ext>
                  </a:extLst>
                </a:hlinkClick>
              </a:rPr>
              <a:t>Kennislink</a:t>
            </a:r>
            <a:endParaRPr lang="nl-NL" sz="1200" dirty="0">
              <a:solidFill>
                <a:schemeClr val="bg2">
                  <a:lumMod val="50000"/>
                </a:schemeClr>
              </a:solidFill>
            </a:endParaRPr>
          </a:p>
        </p:txBody>
      </p:sp>
      <p:sp>
        <p:nvSpPr>
          <p:cNvPr id="6" name="Tijdelijke aanduiding voor inhoud 2">
            <a:extLst>
              <a:ext uri="{FF2B5EF4-FFF2-40B4-BE49-F238E27FC236}">
                <a16:creationId xmlns:a16="http://schemas.microsoft.com/office/drawing/2014/main" id="{DEE402B8-82F1-4F4F-A745-05555CBA2953}"/>
              </a:ext>
            </a:extLst>
          </p:cNvPr>
          <p:cNvSpPr txBox="1">
            <a:spLocks/>
          </p:cNvSpPr>
          <p:nvPr/>
        </p:nvSpPr>
        <p:spPr>
          <a:xfrm>
            <a:off x="600074" y="1447419"/>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nl-NL" dirty="0"/>
          </a:p>
          <a:p>
            <a:pPr marL="0" indent="0">
              <a:buFont typeface="Wingdings 2"/>
              <a:buNone/>
            </a:pPr>
            <a:endParaRPr lang="nl-NL" dirty="0"/>
          </a:p>
        </p:txBody>
      </p:sp>
      <p:sp>
        <p:nvSpPr>
          <p:cNvPr id="11" name="Tekstvak 10">
            <a:extLst>
              <a:ext uri="{FF2B5EF4-FFF2-40B4-BE49-F238E27FC236}">
                <a16:creationId xmlns:a16="http://schemas.microsoft.com/office/drawing/2014/main" id="{9006301F-EF0B-49C2-9183-CE529B18F8B0}"/>
              </a:ext>
            </a:extLst>
          </p:cNvPr>
          <p:cNvSpPr txBox="1"/>
          <p:nvPr/>
        </p:nvSpPr>
        <p:spPr>
          <a:xfrm>
            <a:off x="464767" y="1509789"/>
            <a:ext cx="8372976" cy="2308324"/>
          </a:xfrm>
          <a:prstGeom prst="rect">
            <a:avLst/>
          </a:prstGeom>
          <a:noFill/>
        </p:spPr>
        <p:txBody>
          <a:bodyPr wrap="square">
            <a:spAutoFit/>
          </a:bodyPr>
          <a:lstStyle/>
          <a:p>
            <a:pPr marL="285750" indent="-285750" algn="l">
              <a:buClr>
                <a:srgbClr val="80674C"/>
              </a:buClr>
              <a:buFont typeface="Arial" panose="020B0604020202020204" pitchFamily="34" charset="0"/>
              <a:buChar char="•"/>
            </a:pPr>
            <a:r>
              <a:rPr lang="nl-NL" b="0" i="0" dirty="0">
                <a:solidFill>
                  <a:srgbClr val="000000"/>
                </a:solidFill>
                <a:effectLst/>
                <a:latin typeface="Campton-Book"/>
              </a:rPr>
              <a:t>In reactie op zout verdwijnen de transporteiwitten voor auxine uit de celmembranen van de cellen aan de zoute kant van de wortel, waardoor daar minder auxine komt. </a:t>
            </a:r>
          </a:p>
          <a:p>
            <a:pPr marL="285750" indent="-285750" algn="l">
              <a:buClr>
                <a:srgbClr val="80674C"/>
              </a:buClr>
              <a:buFont typeface="Arial" panose="020B0604020202020204" pitchFamily="34" charset="0"/>
              <a:buChar char="•"/>
            </a:pPr>
            <a:endParaRPr lang="nl-NL" b="0" i="0" dirty="0">
              <a:solidFill>
                <a:srgbClr val="000000"/>
              </a:solidFill>
              <a:effectLst/>
              <a:latin typeface="Campton-Book"/>
            </a:endParaRPr>
          </a:p>
          <a:p>
            <a:pPr marL="285750" indent="-285750" algn="l">
              <a:buClr>
                <a:srgbClr val="80674C"/>
              </a:buClr>
              <a:buFont typeface="Arial" panose="020B0604020202020204" pitchFamily="34" charset="0"/>
              <a:buChar char="•"/>
            </a:pPr>
            <a:r>
              <a:rPr lang="nl-NL" b="0" i="0" dirty="0">
                <a:solidFill>
                  <a:srgbClr val="000000"/>
                </a:solidFill>
                <a:effectLst/>
                <a:latin typeface="Campton-Book"/>
              </a:rPr>
              <a:t>Auxine hoopt zich daardoor op aan de zijde van de wortel die niet in contact is met het zout, en remt daar de groei. </a:t>
            </a:r>
          </a:p>
          <a:p>
            <a:pPr marL="285750" indent="-285750" algn="l">
              <a:buClr>
                <a:srgbClr val="80674C"/>
              </a:buClr>
              <a:buFont typeface="Arial" panose="020B0604020202020204" pitchFamily="34" charset="0"/>
              <a:buChar char="•"/>
            </a:pPr>
            <a:endParaRPr lang="nl-NL" b="0" i="0" dirty="0">
              <a:solidFill>
                <a:srgbClr val="000000"/>
              </a:solidFill>
              <a:effectLst/>
              <a:latin typeface="Campton-Book"/>
            </a:endParaRPr>
          </a:p>
          <a:p>
            <a:pPr marL="285750" indent="-285750" algn="l">
              <a:buClr>
                <a:srgbClr val="80674C"/>
              </a:buClr>
              <a:buFont typeface="Arial" panose="020B0604020202020204" pitchFamily="34" charset="0"/>
              <a:buChar char="•"/>
            </a:pPr>
            <a:r>
              <a:rPr lang="nl-NL" b="0" i="0" dirty="0">
                <a:solidFill>
                  <a:srgbClr val="000000"/>
                </a:solidFill>
                <a:effectLst/>
                <a:latin typeface="Campton-Book"/>
              </a:rPr>
              <a:t>Het verschil in groeisnelheid tussen links en rechts leidt zorgt voor een bocht in de wortel, weg van het zout.</a:t>
            </a:r>
          </a:p>
        </p:txBody>
      </p:sp>
      <p:sp>
        <p:nvSpPr>
          <p:cNvPr id="4" name="Tekstvak 3">
            <a:extLst>
              <a:ext uri="{FF2B5EF4-FFF2-40B4-BE49-F238E27FC236}">
                <a16:creationId xmlns:a16="http://schemas.microsoft.com/office/drawing/2014/main" id="{EE064C87-02A7-4D1A-B64E-DF02304C2866}"/>
              </a:ext>
            </a:extLst>
          </p:cNvPr>
          <p:cNvSpPr txBox="1"/>
          <p:nvPr/>
        </p:nvSpPr>
        <p:spPr>
          <a:xfrm>
            <a:off x="69765" y="5512297"/>
            <a:ext cx="812802" cy="430887"/>
          </a:xfrm>
          <a:prstGeom prst="rect">
            <a:avLst/>
          </a:prstGeom>
          <a:noFill/>
        </p:spPr>
        <p:txBody>
          <a:bodyPr wrap="square" rtlCol="0">
            <a:spAutoFit/>
          </a:bodyPr>
          <a:lstStyle/>
          <a:p>
            <a:r>
              <a:rPr lang="nl-NL" sz="1100" dirty="0"/>
              <a:t>Zoutarm medium</a:t>
            </a:r>
          </a:p>
        </p:txBody>
      </p:sp>
      <p:sp>
        <p:nvSpPr>
          <p:cNvPr id="12" name="Tekstvak 11">
            <a:extLst>
              <a:ext uri="{FF2B5EF4-FFF2-40B4-BE49-F238E27FC236}">
                <a16:creationId xmlns:a16="http://schemas.microsoft.com/office/drawing/2014/main" id="{4DC63BC4-8EAD-4C08-8B44-5654B1F9AF94}"/>
              </a:ext>
            </a:extLst>
          </p:cNvPr>
          <p:cNvSpPr txBox="1"/>
          <p:nvPr/>
        </p:nvSpPr>
        <p:spPr>
          <a:xfrm>
            <a:off x="4639188" y="5512297"/>
            <a:ext cx="762000" cy="430887"/>
          </a:xfrm>
          <a:prstGeom prst="rect">
            <a:avLst/>
          </a:prstGeom>
          <a:noFill/>
        </p:spPr>
        <p:txBody>
          <a:bodyPr wrap="square" rtlCol="0">
            <a:spAutoFit/>
          </a:bodyPr>
          <a:lstStyle/>
          <a:p>
            <a:r>
              <a:rPr lang="nl-NL" sz="1100" dirty="0"/>
              <a:t>Zoutrijk medium</a:t>
            </a:r>
          </a:p>
        </p:txBody>
      </p:sp>
      <p:grpSp>
        <p:nvGrpSpPr>
          <p:cNvPr id="13" name="Groep 12">
            <a:extLst>
              <a:ext uri="{FF2B5EF4-FFF2-40B4-BE49-F238E27FC236}">
                <a16:creationId xmlns:a16="http://schemas.microsoft.com/office/drawing/2014/main" id="{4D1AEDF4-272E-48FB-9882-37B2E582A43D}"/>
              </a:ext>
            </a:extLst>
          </p:cNvPr>
          <p:cNvGrpSpPr/>
          <p:nvPr/>
        </p:nvGrpSpPr>
        <p:grpSpPr>
          <a:xfrm>
            <a:off x="0" y="-20223"/>
            <a:ext cx="9144000" cy="629824"/>
            <a:chOff x="0" y="-20223"/>
            <a:chExt cx="9144000" cy="629824"/>
          </a:xfrm>
        </p:grpSpPr>
        <p:pic>
          <p:nvPicPr>
            <p:cNvPr id="14" name="Afbeelding 13">
              <a:extLst>
                <a:ext uri="{FF2B5EF4-FFF2-40B4-BE49-F238E27FC236}">
                  <a16:creationId xmlns:a16="http://schemas.microsoft.com/office/drawing/2014/main" id="{3ECD9DB3-0F4A-48AE-A774-DD62AB1F0B82}"/>
                </a:ext>
              </a:extLst>
            </p:cNvPr>
            <p:cNvPicPr>
              <a:picLocks noChangeAspect="1"/>
            </p:cNvPicPr>
            <p:nvPr/>
          </p:nvPicPr>
          <p:blipFill>
            <a:blip r:embed="rId4">
              <a:duotone>
                <a:prstClr val="black"/>
                <a:srgbClr val="BE8A4F">
                  <a:tint val="45000"/>
                  <a:satMod val="400000"/>
                </a:srgbClr>
              </a:duotone>
            </a:blip>
            <a:stretch>
              <a:fillRect/>
            </a:stretch>
          </p:blipFill>
          <p:spPr>
            <a:xfrm>
              <a:off x="0" y="-20223"/>
              <a:ext cx="9144000" cy="629824"/>
            </a:xfrm>
            <a:prstGeom prst="rect">
              <a:avLst/>
            </a:prstGeom>
          </p:spPr>
        </p:pic>
        <p:sp>
          <p:nvSpPr>
            <p:cNvPr id="15" name="Tekstvak 14">
              <a:extLst>
                <a:ext uri="{FF2B5EF4-FFF2-40B4-BE49-F238E27FC236}">
                  <a16:creationId xmlns:a16="http://schemas.microsoft.com/office/drawing/2014/main" id="{9056DDB8-558F-414F-A61C-422D6ACF3776}"/>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pic>
        <p:nvPicPr>
          <p:cNvPr id="5" name="Afbeelding 4">
            <a:extLst>
              <a:ext uri="{FF2B5EF4-FFF2-40B4-BE49-F238E27FC236}">
                <a16:creationId xmlns:a16="http://schemas.microsoft.com/office/drawing/2014/main" id="{2A9B85C8-7BB7-7BBA-BA45-3A101EB34CC7}"/>
              </a:ext>
            </a:extLst>
          </p:cNvPr>
          <p:cNvPicPr>
            <a:picLocks noChangeAspect="1"/>
          </p:cNvPicPr>
          <p:nvPr/>
        </p:nvPicPr>
        <p:blipFill rotWithShape="1">
          <a:blip r:embed="rId5"/>
          <a:srcRect r="52484"/>
          <a:stretch/>
        </p:blipFill>
        <p:spPr>
          <a:xfrm>
            <a:off x="753708" y="3981179"/>
            <a:ext cx="3513492" cy="2572268"/>
          </a:xfrm>
          <a:prstGeom prst="rect">
            <a:avLst/>
          </a:prstGeom>
        </p:spPr>
      </p:pic>
      <p:pic>
        <p:nvPicPr>
          <p:cNvPr id="7" name="Afbeelding 6">
            <a:extLst>
              <a:ext uri="{FF2B5EF4-FFF2-40B4-BE49-F238E27FC236}">
                <a16:creationId xmlns:a16="http://schemas.microsoft.com/office/drawing/2014/main" id="{C13615AF-40DB-4324-9E2E-2E536CB9D793}"/>
              </a:ext>
            </a:extLst>
          </p:cNvPr>
          <p:cNvPicPr>
            <a:picLocks noChangeAspect="1"/>
          </p:cNvPicPr>
          <p:nvPr/>
        </p:nvPicPr>
        <p:blipFill rotWithShape="1">
          <a:blip r:embed="rId5"/>
          <a:srcRect l="46457" r="1" b="28135"/>
          <a:stretch/>
        </p:blipFill>
        <p:spPr>
          <a:xfrm>
            <a:off x="5202779" y="3996245"/>
            <a:ext cx="4169821" cy="1946939"/>
          </a:xfrm>
          <a:prstGeom prst="rect">
            <a:avLst/>
          </a:prstGeom>
        </p:spPr>
      </p:pic>
      <p:cxnSp>
        <p:nvCxnSpPr>
          <p:cNvPr id="9" name="Rechte verbindingslijn 8">
            <a:extLst>
              <a:ext uri="{FF2B5EF4-FFF2-40B4-BE49-F238E27FC236}">
                <a16:creationId xmlns:a16="http://schemas.microsoft.com/office/drawing/2014/main" id="{D6D5BA1B-E4AB-7CD3-47E1-2471402767F2}"/>
              </a:ext>
            </a:extLst>
          </p:cNvPr>
          <p:cNvCxnSpPr/>
          <p:nvPr/>
        </p:nvCxnSpPr>
        <p:spPr>
          <a:xfrm>
            <a:off x="302864" y="4794536"/>
            <a:ext cx="1215111" cy="1224883"/>
          </a:xfrm>
          <a:prstGeom prst="line">
            <a:avLst/>
          </a:prstGeom>
        </p:spPr>
        <p:style>
          <a:lnRef idx="1">
            <a:schemeClr val="dk1"/>
          </a:lnRef>
          <a:fillRef idx="0">
            <a:schemeClr val="dk1"/>
          </a:fillRef>
          <a:effectRef idx="0">
            <a:schemeClr val="dk1"/>
          </a:effectRef>
          <a:fontRef idx="minor">
            <a:schemeClr val="tx1"/>
          </a:fontRef>
        </p:style>
      </p:cxnSp>
      <p:cxnSp>
        <p:nvCxnSpPr>
          <p:cNvPr id="10" name="Rechte verbindingslijn 9">
            <a:extLst>
              <a:ext uri="{FF2B5EF4-FFF2-40B4-BE49-F238E27FC236}">
                <a16:creationId xmlns:a16="http://schemas.microsoft.com/office/drawing/2014/main" id="{018F88A1-74B6-1691-2D89-160F777BA802}"/>
              </a:ext>
            </a:extLst>
          </p:cNvPr>
          <p:cNvCxnSpPr/>
          <p:nvPr/>
        </p:nvCxnSpPr>
        <p:spPr>
          <a:xfrm>
            <a:off x="4865071" y="4856906"/>
            <a:ext cx="1215111" cy="1224883"/>
          </a:xfrm>
          <a:prstGeom prst="line">
            <a:avLst/>
          </a:prstGeom>
        </p:spPr>
        <p:style>
          <a:lnRef idx="1">
            <a:schemeClr val="dk1"/>
          </a:lnRef>
          <a:fillRef idx="0">
            <a:schemeClr val="dk1"/>
          </a:fillRef>
          <a:effectRef idx="0">
            <a:schemeClr val="dk1"/>
          </a:effectRef>
          <a:fontRef idx="minor">
            <a:schemeClr val="tx1"/>
          </a:fontRef>
        </p:style>
      </p:cxnSp>
      <p:sp>
        <p:nvSpPr>
          <p:cNvPr id="16" name="Rechthoek 15">
            <a:extLst>
              <a:ext uri="{FF2B5EF4-FFF2-40B4-BE49-F238E27FC236}">
                <a16:creationId xmlns:a16="http://schemas.microsoft.com/office/drawing/2014/main" id="{A15FDB8F-FA2C-269E-87B8-41AC52A2BC5F}"/>
              </a:ext>
            </a:extLst>
          </p:cNvPr>
          <p:cNvSpPr/>
          <p:nvPr/>
        </p:nvSpPr>
        <p:spPr>
          <a:xfrm>
            <a:off x="69765" y="3818113"/>
            <a:ext cx="4502235" cy="273533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CE899530-575F-DE88-A981-79AC9FC96616}"/>
              </a:ext>
            </a:extLst>
          </p:cNvPr>
          <p:cNvSpPr/>
          <p:nvPr/>
        </p:nvSpPr>
        <p:spPr>
          <a:xfrm>
            <a:off x="4604908" y="3818113"/>
            <a:ext cx="4502235" cy="273533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4262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543D203E-2AAD-44E8-9B26-B8E92DE01A35}"/>
              </a:ext>
            </a:extLst>
          </p:cNvPr>
          <p:cNvSpPr txBox="1">
            <a:spLocks/>
          </p:cNvSpPr>
          <p:nvPr/>
        </p:nvSpPr>
        <p:spPr>
          <a:xfrm>
            <a:off x="685800" y="1066800"/>
            <a:ext cx="8001000" cy="5410200"/>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nl-NL" sz="3500" dirty="0"/>
              <a:t>Meer informatie over verzilting</a:t>
            </a:r>
          </a:p>
          <a:p>
            <a:pPr algn="ctr">
              <a:buClr>
                <a:srgbClr val="80674C"/>
              </a:buClr>
              <a:buFont typeface="Arial" panose="020B0604020202020204" pitchFamily="34" charset="0"/>
              <a:buChar char="•"/>
            </a:pPr>
            <a:endParaRPr lang="nl-NL" sz="3200" dirty="0"/>
          </a:p>
          <a:p>
            <a:pPr>
              <a:buClr>
                <a:srgbClr val="80674C"/>
              </a:buClr>
              <a:buFont typeface="Arial" panose="020B0604020202020204" pitchFamily="34" charset="0"/>
              <a:buChar char="•"/>
            </a:pPr>
            <a:r>
              <a:rPr lang="nl-NL" dirty="0">
                <a:solidFill>
                  <a:srgbClr val="80674C"/>
                </a:solidFill>
                <a:hlinkClick r:id="rId3">
                  <a:extLst>
                    <a:ext uri="{A12FA001-AC4F-418D-AE19-62706E023703}">
                      <ahyp:hlinkClr xmlns:ahyp="http://schemas.microsoft.com/office/drawing/2018/hyperlinkcolor" val="tx"/>
                    </a:ext>
                  </a:extLst>
                </a:hlinkClick>
              </a:rPr>
              <a:t>Wat is verzilting?</a:t>
            </a:r>
          </a:p>
          <a:p>
            <a:pPr marL="0" indent="0">
              <a:buClr>
                <a:srgbClr val="80674C"/>
              </a:buClr>
              <a:buNone/>
            </a:pPr>
            <a:r>
              <a:rPr lang="nl-NL" dirty="0"/>
              <a:t> 2021 – 1:38 min – Mr. </a:t>
            </a:r>
            <a:r>
              <a:rPr lang="nl-NL" dirty="0" err="1"/>
              <a:t>Chadd</a:t>
            </a:r>
            <a:endParaRPr lang="nl-NL" dirty="0"/>
          </a:p>
          <a:p>
            <a:pPr>
              <a:buClr>
                <a:srgbClr val="80674C"/>
              </a:buClr>
              <a:buFont typeface="Arial" panose="020B0604020202020204" pitchFamily="34" charset="0"/>
              <a:buChar char="•"/>
            </a:pPr>
            <a:endParaRPr lang="nl-NL" dirty="0">
              <a:solidFill>
                <a:srgbClr val="6B9F25"/>
              </a:solidFill>
              <a:hlinkClick r:id="rId4">
                <a:extLst>
                  <a:ext uri="{A12FA001-AC4F-418D-AE19-62706E023703}">
                    <ahyp:hlinkClr xmlns:ahyp="http://schemas.microsoft.com/office/drawing/2018/hyperlinkcolor" val="tx"/>
                  </a:ext>
                </a:extLst>
              </a:hlinkClick>
            </a:endParaRPr>
          </a:p>
          <a:p>
            <a:pPr>
              <a:buClr>
                <a:srgbClr val="80674C"/>
              </a:buClr>
              <a:buFont typeface="Arial" panose="020B0604020202020204" pitchFamily="34" charset="0"/>
              <a:buChar char="•"/>
            </a:pPr>
            <a:r>
              <a:rPr lang="nl-NL" dirty="0">
                <a:solidFill>
                  <a:srgbClr val="80674C"/>
                </a:solidFill>
                <a:hlinkClick r:id="rId4">
                  <a:extLst>
                    <a:ext uri="{A12FA001-AC4F-418D-AE19-62706E023703}">
                      <ahyp:hlinkClr xmlns:ahyp="http://schemas.microsoft.com/office/drawing/2018/hyperlinkcolor" val="tx"/>
                    </a:ext>
                  </a:extLst>
                </a:hlinkClick>
              </a:rPr>
              <a:t>Gevolgen van verzilting</a:t>
            </a:r>
          </a:p>
          <a:p>
            <a:pPr marL="0" indent="0">
              <a:buClr>
                <a:srgbClr val="80674C"/>
              </a:buClr>
              <a:buNone/>
            </a:pPr>
            <a:r>
              <a:rPr lang="nl-NL" dirty="0"/>
              <a:t>2017 – 2:42 min – HH Rijnland</a:t>
            </a:r>
          </a:p>
          <a:p>
            <a:pPr>
              <a:buClr>
                <a:srgbClr val="80674C"/>
              </a:buClr>
              <a:buFont typeface="Arial" panose="020B0604020202020204" pitchFamily="34" charset="0"/>
              <a:buChar char="•"/>
            </a:pPr>
            <a:endParaRPr lang="nl-NL" dirty="0">
              <a:solidFill>
                <a:srgbClr val="6B9F25"/>
              </a:solidFill>
              <a:hlinkClick r:id="rId5">
                <a:extLst>
                  <a:ext uri="{A12FA001-AC4F-418D-AE19-62706E023703}">
                    <ahyp:hlinkClr xmlns:ahyp="http://schemas.microsoft.com/office/drawing/2018/hyperlinkcolor" val="tx"/>
                  </a:ext>
                </a:extLst>
              </a:hlinkClick>
            </a:endParaRPr>
          </a:p>
          <a:p>
            <a:pPr>
              <a:buClr>
                <a:srgbClr val="80674C"/>
              </a:buClr>
              <a:buFont typeface="Arial" panose="020B0604020202020204" pitchFamily="34" charset="0"/>
              <a:buChar char="•"/>
            </a:pPr>
            <a:r>
              <a:rPr lang="nl-NL" dirty="0">
                <a:solidFill>
                  <a:srgbClr val="80674C"/>
                </a:solidFill>
                <a:hlinkClick r:id="rId5">
                  <a:extLst>
                    <a:ext uri="{A12FA001-AC4F-418D-AE19-62706E023703}">
                      <ahyp:hlinkClr xmlns:ahyp="http://schemas.microsoft.com/office/drawing/2018/hyperlinkcolor" val="tx"/>
                    </a:ext>
                  </a:extLst>
                </a:hlinkClick>
              </a:rPr>
              <a:t>Zilte groente en zeewier</a:t>
            </a:r>
            <a:endParaRPr lang="nl-NL" dirty="0">
              <a:solidFill>
                <a:srgbClr val="80674C"/>
              </a:solidFill>
            </a:endParaRPr>
          </a:p>
          <a:p>
            <a:pPr marL="0" indent="0">
              <a:buClr>
                <a:srgbClr val="80674C"/>
              </a:buClr>
              <a:buNone/>
            </a:pPr>
            <a:r>
              <a:rPr lang="nl-NL" dirty="0">
                <a:solidFill>
                  <a:srgbClr val="FF0000"/>
                </a:solidFill>
              </a:rPr>
              <a:t> </a:t>
            </a:r>
            <a:r>
              <a:rPr lang="nl-NL" dirty="0"/>
              <a:t>5 okt 2020 – 11:30 min – KRO-NCRV Binnenste Buiten</a:t>
            </a:r>
          </a:p>
          <a:p>
            <a:pPr>
              <a:buClr>
                <a:srgbClr val="80674C"/>
              </a:buClr>
              <a:buFont typeface="Arial" panose="020B0604020202020204" pitchFamily="34" charset="0"/>
              <a:buChar char="•"/>
            </a:pPr>
            <a:endParaRPr lang="nl-NL" dirty="0"/>
          </a:p>
          <a:p>
            <a:pPr>
              <a:buClr>
                <a:srgbClr val="80674C"/>
              </a:buClr>
              <a:buFont typeface="Arial" panose="020B0604020202020204" pitchFamily="34" charset="0"/>
              <a:buChar char="•"/>
            </a:pPr>
            <a:r>
              <a:rPr lang="nl-NL" dirty="0">
                <a:solidFill>
                  <a:srgbClr val="80674C"/>
                </a:solidFill>
                <a:hlinkClick r:id="rId6">
                  <a:extLst>
                    <a:ext uri="{A12FA001-AC4F-418D-AE19-62706E023703}">
                      <ahyp:hlinkClr xmlns:ahyp="http://schemas.microsoft.com/office/drawing/2018/hyperlinkcolor" val="tx"/>
                    </a:ext>
                  </a:extLst>
                </a:hlinkClick>
              </a:rPr>
              <a:t>Zoutwater en landbouw, gaat dat samen?</a:t>
            </a:r>
            <a:endParaRPr lang="nl-NL" dirty="0">
              <a:solidFill>
                <a:srgbClr val="80674C"/>
              </a:solidFill>
            </a:endParaRPr>
          </a:p>
          <a:p>
            <a:pPr marL="0" indent="0">
              <a:buClr>
                <a:srgbClr val="80674C"/>
              </a:buClr>
              <a:buNone/>
            </a:pPr>
            <a:r>
              <a:rPr lang="nl-NL" dirty="0"/>
              <a:t>25 juni 2021 – Artikel Nieuwe oogst</a:t>
            </a:r>
          </a:p>
          <a:p>
            <a:pPr marL="0" indent="0">
              <a:buNone/>
            </a:pPr>
            <a:endParaRPr lang="nl-NL" dirty="0"/>
          </a:p>
          <a:p>
            <a:pPr marL="0" indent="0">
              <a:buNone/>
            </a:pPr>
            <a:endParaRPr lang="nl-NL" dirty="0">
              <a:solidFill>
                <a:srgbClr val="FF0000"/>
              </a:solidFill>
            </a:endParaRPr>
          </a:p>
          <a:p>
            <a:pPr lvl="2"/>
            <a:endParaRPr lang="nl-NL" dirty="0">
              <a:solidFill>
                <a:srgbClr val="FF0000"/>
              </a:solidFill>
            </a:endParaRPr>
          </a:p>
          <a:p>
            <a:pPr marL="0" indent="0">
              <a:buFont typeface="Wingdings 2"/>
              <a:buNone/>
            </a:pPr>
            <a:endParaRPr lang="nl-NL" dirty="0"/>
          </a:p>
        </p:txBody>
      </p:sp>
      <p:grpSp>
        <p:nvGrpSpPr>
          <p:cNvPr id="6" name="Groep 5">
            <a:extLst>
              <a:ext uri="{FF2B5EF4-FFF2-40B4-BE49-F238E27FC236}">
                <a16:creationId xmlns:a16="http://schemas.microsoft.com/office/drawing/2014/main" id="{AFEDA184-3F3C-404D-906C-DA96297CB17C}"/>
              </a:ext>
            </a:extLst>
          </p:cNvPr>
          <p:cNvGrpSpPr/>
          <p:nvPr/>
        </p:nvGrpSpPr>
        <p:grpSpPr>
          <a:xfrm>
            <a:off x="0" y="-20223"/>
            <a:ext cx="9144000" cy="629824"/>
            <a:chOff x="0" y="-20223"/>
            <a:chExt cx="9144000" cy="629824"/>
          </a:xfrm>
        </p:grpSpPr>
        <p:pic>
          <p:nvPicPr>
            <p:cNvPr id="8" name="Afbeelding 7">
              <a:extLst>
                <a:ext uri="{FF2B5EF4-FFF2-40B4-BE49-F238E27FC236}">
                  <a16:creationId xmlns:a16="http://schemas.microsoft.com/office/drawing/2014/main" id="{2E651366-6B65-4064-8DED-A920EBA99891}"/>
                </a:ext>
              </a:extLst>
            </p:cNvPr>
            <p:cNvPicPr>
              <a:picLocks noChangeAspect="1"/>
            </p:cNvPicPr>
            <p:nvPr/>
          </p:nvPicPr>
          <p:blipFill>
            <a:blip r:embed="rId7">
              <a:duotone>
                <a:prstClr val="black"/>
                <a:srgbClr val="BE8A4F">
                  <a:tint val="45000"/>
                  <a:satMod val="400000"/>
                </a:srgbClr>
              </a:duotone>
            </a:blip>
            <a:stretch>
              <a:fillRect/>
            </a:stretch>
          </p:blipFill>
          <p:spPr>
            <a:xfrm>
              <a:off x="0" y="-20223"/>
              <a:ext cx="9144000" cy="629824"/>
            </a:xfrm>
            <a:prstGeom prst="rect">
              <a:avLst/>
            </a:prstGeom>
          </p:spPr>
        </p:pic>
        <p:sp>
          <p:nvSpPr>
            <p:cNvPr id="12" name="Tekstvak 11">
              <a:extLst>
                <a:ext uri="{FF2B5EF4-FFF2-40B4-BE49-F238E27FC236}">
                  <a16:creationId xmlns:a16="http://schemas.microsoft.com/office/drawing/2014/main" id="{3B4F4D04-862D-4AAC-B598-5B43FF9771FA}"/>
                </a:ext>
              </a:extLst>
            </p:cNvPr>
            <p:cNvSpPr txBox="1"/>
            <p:nvPr/>
          </p:nvSpPr>
          <p:spPr>
            <a:xfrm>
              <a:off x="3962400" y="74891"/>
              <a:ext cx="228600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Verzilting</a:t>
              </a:r>
            </a:p>
          </p:txBody>
        </p:sp>
      </p:grpSp>
    </p:spTree>
    <p:extLst>
      <p:ext uri="{BB962C8B-B14F-4D97-AF65-F5344CB8AC3E}">
        <p14:creationId xmlns:p14="http://schemas.microsoft.com/office/powerpoint/2010/main" val="3810386447"/>
      </p:ext>
    </p:extLst>
  </p:cSld>
  <p:clrMapOvr>
    <a:masterClrMapping/>
  </p:clrMapOvr>
</p:sld>
</file>

<file path=ppt/theme/theme1.xml><?xml version="1.0" encoding="utf-8"?>
<a:theme xmlns:a="http://schemas.openxmlformats.org/drawingml/2006/main" name="Office Theme">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5264</TotalTime>
  <Words>1896</Words>
  <Application>Microsoft Office PowerPoint</Application>
  <PresentationFormat>Diavoorstelling (4:3)</PresentationFormat>
  <Paragraphs>290</Paragraphs>
  <Slides>24</Slides>
  <Notes>24</Notes>
  <HiddenSlides>0</HiddenSlides>
  <MMClips>2</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24</vt:i4>
      </vt:variant>
    </vt:vector>
  </HeadingPairs>
  <TitlesOfParts>
    <vt:vector size="33" baseType="lpstr">
      <vt:lpstr>ABeeZee</vt:lpstr>
      <vt:lpstr>Arial</vt:lpstr>
      <vt:lpstr>Calibri</vt:lpstr>
      <vt:lpstr>Calibri Light</vt:lpstr>
      <vt:lpstr>Campton-Book</vt:lpstr>
      <vt:lpstr>Open Sans</vt:lpstr>
      <vt:lpstr>Perpetua</vt:lpstr>
      <vt:lpstr>Wingdings 2</vt:lpstr>
      <vt:lpstr>Office Theme</vt:lpstr>
      <vt:lpstr>Plantkracht</vt:lpstr>
      <vt:lpstr>Inhoud van deze presentatie</vt:lpstr>
      <vt:lpstr>Verzilting</vt:lpstr>
      <vt:lpstr>PowerPoint-presentatie</vt:lpstr>
      <vt:lpstr>Een onderzoeker aan het werk</vt:lpstr>
      <vt:lpstr>PowerPoint-presentatie</vt:lpstr>
      <vt:lpstr>Invloed van zout op wortelgroei</vt:lpstr>
      <vt:lpstr>Invloed van zout op cel- en molecuulniveau</vt:lpstr>
      <vt:lpstr>PowerPoint-presentatie</vt:lpstr>
      <vt:lpstr>Mogelijke opzet practicum zouttolerantie </vt:lpstr>
      <vt:lpstr>Mogelijke resultaten practicum zouttolerantie </vt:lpstr>
      <vt:lpstr>Osmose</vt:lpstr>
      <vt:lpstr>PowerPoint-presentatie</vt:lpstr>
      <vt:lpstr>PowerPoint-presentatie</vt:lpstr>
      <vt:lpstr>PowerPoint-presentatie</vt:lpstr>
      <vt:lpstr>Planthormonen </vt:lpstr>
      <vt:lpstr>PowerPoint-presentatie</vt:lpstr>
      <vt:lpstr>PowerPoint-presentatie</vt:lpstr>
      <vt:lpstr>Practicum - de functie van auxine</vt:lpstr>
      <vt:lpstr>Practicum – weefselkweek – instructievideo’s</vt:lpstr>
      <vt:lpstr>PowerPoint-presentatie</vt:lpstr>
      <vt:lpstr>Casus: coeliakie</vt:lpstr>
      <vt:lpstr>Context en uitleg over gluten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 in de biologie</dc:title>
  <dc:creator>Martine Kalisvaart</dc:creator>
  <cp:lastModifiedBy>Martine Kalisvaart</cp:lastModifiedBy>
  <cp:revision>282</cp:revision>
  <dcterms:created xsi:type="dcterms:W3CDTF">2015-08-29T10:20:49Z</dcterms:created>
  <dcterms:modified xsi:type="dcterms:W3CDTF">2022-10-28T11:17:50Z</dcterms:modified>
</cp:coreProperties>
</file>