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1" r:id="rId2"/>
    <p:sldId id="356" r:id="rId3"/>
    <p:sldId id="357" r:id="rId4"/>
    <p:sldId id="269" r:id="rId5"/>
    <p:sldId id="342" r:id="rId6"/>
    <p:sldId id="368" r:id="rId7"/>
    <p:sldId id="372" r:id="rId8"/>
    <p:sldId id="369" r:id="rId9"/>
    <p:sldId id="331" r:id="rId10"/>
    <p:sldId id="359" r:id="rId11"/>
    <p:sldId id="367" r:id="rId12"/>
    <p:sldId id="344" r:id="rId13"/>
    <p:sldId id="371" r:id="rId14"/>
    <p:sldId id="349" r:id="rId15"/>
    <p:sldId id="360" r:id="rId16"/>
    <p:sldId id="350" r:id="rId17"/>
    <p:sldId id="351" r:id="rId18"/>
    <p:sldId id="364" r:id="rId19"/>
    <p:sldId id="339" r:id="rId20"/>
    <p:sldId id="361" r:id="rId21"/>
    <p:sldId id="362" r:id="rId22"/>
    <p:sldId id="370" r:id="rId23"/>
    <p:sldId id="374" r:id="rId24"/>
    <p:sldId id="376" r:id="rId25"/>
    <p:sldId id="352" r:id="rId26"/>
    <p:sldId id="353" r:id="rId27"/>
    <p:sldId id="355" r:id="rId28"/>
    <p:sldId id="375" r:id="rId29"/>
    <p:sldId id="338" r:id="rId30"/>
    <p:sldId id="377"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C00"/>
    <a:srgbClr val="97CC00"/>
    <a:srgbClr val="F2FFCD"/>
    <a:srgbClr val="66CCFF"/>
    <a:srgbClr val="66FF33"/>
    <a:srgbClr val="D1F3FF"/>
    <a:srgbClr val="9900CC"/>
    <a:srgbClr val="668A00"/>
    <a:srgbClr val="E2001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83084" autoAdjust="0"/>
  </p:normalViewPr>
  <p:slideViewPr>
    <p:cSldViewPr>
      <p:cViewPr varScale="1">
        <p:scale>
          <a:sx n="58" d="100"/>
          <a:sy n="58" d="100"/>
        </p:scale>
        <p:origin x="726"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D14982-7540-45E1-9F9E-8A8AFEDD65FC}" type="datetimeFigureOut">
              <a:rPr lang="nl-NL" smtClean="0"/>
              <a:pPr/>
              <a:t>15-1-2016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37DD3-EEB9-4A5A-A106-708498D9C9F5}" type="slidenum">
              <a:rPr lang="nl-NL" smtClean="0"/>
              <a:pPr/>
              <a:t>‹nr.›</a:t>
            </a:fld>
            <a:endParaRPr lang="nl-NL"/>
          </a:p>
        </p:txBody>
      </p:sp>
    </p:spTree>
    <p:extLst>
      <p:ext uri="{BB962C8B-B14F-4D97-AF65-F5344CB8AC3E}">
        <p14:creationId xmlns:p14="http://schemas.microsoft.com/office/powerpoint/2010/main" val="3787453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Lars het voetbaltalentje </a:t>
            </a:r>
          </a:p>
          <a:p>
            <a:r>
              <a:rPr lang="nl-NL" sz="1200" b="0" i="0" u="none" strike="noStrike" kern="1200" baseline="0" dirty="0" smtClean="0">
                <a:solidFill>
                  <a:schemeClr val="tx1"/>
                </a:solidFill>
                <a:latin typeface="+mn-lt"/>
                <a:ea typeface="+mn-ea"/>
                <a:cs typeface="+mn-cs"/>
              </a:rPr>
              <a:t>Het is 2025. Je neefje Lars van acht blijkt een talentvol voetballer te zijn. Hij mag meedoen aan een selectiejaar bij de jeugd van Ajax. Maar voor hij zijn eerste training bij Ajax krijgt wordt aan Lars’ ouders gevraagd of ze toestemming geven om DNA op te sturen van Lars. Met dat DNA kan Ajax een </a:t>
            </a:r>
            <a:r>
              <a:rPr lang="nl-NL" sz="1200" b="0" i="0" u="none" strike="noStrike" kern="1200" baseline="0" dirty="0" err="1" smtClean="0">
                <a:solidFill>
                  <a:schemeClr val="tx1"/>
                </a:solidFill>
                <a:latin typeface="+mn-lt"/>
                <a:ea typeface="+mn-ea"/>
                <a:cs typeface="+mn-cs"/>
              </a:rPr>
              <a:t>gentest</a:t>
            </a:r>
            <a:r>
              <a:rPr lang="nl-NL" sz="1200" b="0" i="0" u="none" strike="noStrike" kern="1200" baseline="0" dirty="0" smtClean="0">
                <a:solidFill>
                  <a:schemeClr val="tx1"/>
                </a:solidFill>
                <a:latin typeface="+mn-lt"/>
                <a:ea typeface="+mn-ea"/>
                <a:cs typeface="+mn-cs"/>
              </a:rPr>
              <a:t> uitvoeren om de toekomstige sportcapaciteiten van Lars in kaart te brengen. </a:t>
            </a:r>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1</a:t>
            </a:fld>
            <a:endParaRPr lang="nl-NL"/>
          </a:p>
        </p:txBody>
      </p:sp>
    </p:spTree>
    <p:extLst>
      <p:ext uri="{BB962C8B-B14F-4D97-AF65-F5344CB8AC3E}">
        <p14:creationId xmlns:p14="http://schemas.microsoft.com/office/powerpoint/2010/main" val="270047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Lyme-test klaar terwijl je wacht </a:t>
            </a:r>
          </a:p>
          <a:p>
            <a:r>
              <a:rPr lang="nl-NL" sz="1200" b="0" i="0" u="none" strike="noStrike" kern="1200" baseline="0" dirty="0" smtClean="0">
                <a:solidFill>
                  <a:schemeClr val="tx1"/>
                </a:solidFill>
                <a:latin typeface="+mn-lt"/>
                <a:ea typeface="+mn-ea"/>
                <a:cs typeface="+mn-cs"/>
              </a:rPr>
              <a:t>Je hebt net een rondje door het bos hardgelopen. Dat doe je immers iedere week om een beetje fit te blijven. Thuis onder de douche ontdek je een teek in je lies. Gelukkig is die kleine parasiet zo verwijderd met de tekentang. Omdat je zeker wil weten of je geen Lyme hebt opgelopen loop je een week later langs Kruidvat om even je bloed op Lyme te checken. Het apparaat werkt makkelijk want je hoeft alleen je vinger in de houder te stoppen. Daar wordt een minuscuul prikje bloed direct geanalyseerd op aanwezigheid van DNA van de </a:t>
            </a:r>
            <a:r>
              <a:rPr lang="nl-NL" sz="1200" b="0" i="1" u="none" strike="noStrike" kern="1200" baseline="0" dirty="0" err="1" smtClean="0">
                <a:solidFill>
                  <a:schemeClr val="tx1"/>
                </a:solidFill>
                <a:latin typeface="+mn-lt"/>
                <a:ea typeface="+mn-ea"/>
                <a:cs typeface="+mn-cs"/>
              </a:rPr>
              <a:t>Borrelia</a:t>
            </a:r>
            <a:r>
              <a:rPr lang="nl-NL" sz="1200" b="0" i="0" u="none" strike="noStrike" kern="1200" baseline="0" dirty="0" smtClean="0">
                <a:solidFill>
                  <a:schemeClr val="tx1"/>
                </a:solidFill>
                <a:latin typeface="+mn-lt"/>
                <a:ea typeface="+mn-ea"/>
                <a:cs typeface="+mn-cs"/>
              </a:rPr>
              <a:t>-bacterie. Een half uur later krijg je een sms’je met de uitslag. Gelukkig niets aan de hand! </a:t>
            </a:r>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2</a:t>
            </a:fld>
            <a:endParaRPr lang="nl-NL"/>
          </a:p>
        </p:txBody>
      </p:sp>
    </p:spTree>
    <p:extLst>
      <p:ext uri="{BB962C8B-B14F-4D97-AF65-F5344CB8AC3E}">
        <p14:creationId xmlns:p14="http://schemas.microsoft.com/office/powerpoint/2010/main" val="274652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b="0" i="0" u="none" strike="noStrike" kern="1200" baseline="0" dirty="0" smtClean="0">
              <a:solidFill>
                <a:schemeClr val="tx1"/>
              </a:solidFill>
              <a:latin typeface="+mn-lt"/>
              <a:ea typeface="+mn-ea"/>
              <a:cs typeface="+mn-cs"/>
            </a:endParaRPr>
          </a:p>
          <a:p>
            <a:r>
              <a:rPr lang="nl-NL" sz="1200" b="0" i="0" u="none" strike="noStrike" kern="1200" baseline="0" dirty="0" smtClean="0">
                <a:solidFill>
                  <a:schemeClr val="tx1"/>
                </a:solidFill>
                <a:latin typeface="+mn-lt"/>
                <a:ea typeface="+mn-ea"/>
                <a:cs typeface="+mn-cs"/>
              </a:rPr>
              <a:t>Voor je oudste zus roept de kinderwens. Ze is net tweeëndertig geworden en nog single. Dus is ze aan het daten geslagen. Maar niet zo maar daten. DNA-daten, ze wil wel gelijk een goede match met de toekomstige vader van haar kinderen. De datingsite met haar profiel is aangevuld met een DNA-profiel voor een heleboel eigenschappen zoals muzikaliteit, intelligentie, sportiviteit maar ook wat serieuzere gezondheidsdingen zoals de aanleg voor dik zijn, hart- en vaatziekten, kanker en wat erfelijke ziekten zoals CF, Huntington en coeliakie. Hiervoor heeft je zus een wattenstaafje met wangslijmvlies opgestuurd naar het datingbureau. En na een weekje kon ze gaan DNA-daten. </a:t>
            </a:r>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3</a:t>
            </a:fld>
            <a:endParaRPr lang="nl-NL"/>
          </a:p>
        </p:txBody>
      </p:sp>
    </p:spTree>
    <p:extLst>
      <p:ext uri="{BB962C8B-B14F-4D97-AF65-F5344CB8AC3E}">
        <p14:creationId xmlns:p14="http://schemas.microsoft.com/office/powerpoint/2010/main" val="132043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4</a:t>
            </a:fld>
            <a:endParaRPr lang="nl-NL"/>
          </a:p>
        </p:txBody>
      </p:sp>
    </p:spTree>
    <p:extLst>
      <p:ext uri="{BB962C8B-B14F-4D97-AF65-F5344CB8AC3E}">
        <p14:creationId xmlns:p14="http://schemas.microsoft.com/office/powerpoint/2010/main" val="145336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i="1" dirty="0" smtClean="0"/>
              <a:t>Wat voor inzicht brengen die ontwikkelingen met zich mee?</a:t>
            </a:r>
          </a:p>
          <a:p>
            <a:pPr marL="0" indent="0">
              <a:buNone/>
            </a:pPr>
            <a:r>
              <a:rPr lang="nl-NL" i="1" dirty="0" smtClean="0"/>
              <a:t> </a:t>
            </a:r>
          </a:p>
          <a:p>
            <a:pPr marL="0" indent="0">
              <a:buNone/>
            </a:pPr>
            <a:r>
              <a:rPr lang="nl-NL" i="1" dirty="0" smtClean="0"/>
              <a:t>Invloeden van binnenuit, van buitenaf, van andere genen etc.</a:t>
            </a:r>
          </a:p>
          <a:p>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5</a:t>
            </a:fld>
            <a:endParaRPr lang="nl-NL"/>
          </a:p>
        </p:txBody>
      </p:sp>
    </p:spTree>
    <p:extLst>
      <p:ext uri="{BB962C8B-B14F-4D97-AF65-F5344CB8AC3E}">
        <p14:creationId xmlns:p14="http://schemas.microsoft.com/office/powerpoint/2010/main" val="372347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H1 start met </a:t>
            </a:r>
            <a:r>
              <a:rPr lang="nl-NL" dirty="0" err="1" smtClean="0"/>
              <a:t>multifactoriele</a:t>
            </a:r>
            <a:r>
              <a:rPr lang="nl-NL" dirty="0" smtClean="0"/>
              <a:t> eigenschap: lichaamslengte</a:t>
            </a:r>
          </a:p>
          <a:p>
            <a:r>
              <a:rPr lang="nl-NL" dirty="0" smtClean="0"/>
              <a:t>H2 </a:t>
            </a:r>
            <a:r>
              <a:rPr lang="nl-NL" dirty="0" smtClean="0"/>
              <a:t>is begrip</a:t>
            </a:r>
            <a:r>
              <a:rPr lang="nl-NL" baseline="0" dirty="0" smtClean="0"/>
              <a:t> werven door </a:t>
            </a:r>
            <a:r>
              <a:rPr lang="nl-NL" baseline="0" dirty="0" err="1" smtClean="0"/>
              <a:t>monogeen</a:t>
            </a:r>
            <a:r>
              <a:rPr lang="nl-NL" baseline="0" dirty="0" smtClean="0"/>
              <a:t> model. </a:t>
            </a:r>
          </a:p>
          <a:p>
            <a:r>
              <a:rPr lang="nl-NL" baseline="0" dirty="0" smtClean="0"/>
              <a:t>H3 verschuift de focus van </a:t>
            </a:r>
            <a:r>
              <a:rPr lang="nl-NL" baseline="0" dirty="0" err="1" smtClean="0"/>
              <a:t>monogeen</a:t>
            </a:r>
            <a:r>
              <a:rPr lang="nl-NL" baseline="0" dirty="0" smtClean="0"/>
              <a:t> naar polygeen.</a:t>
            </a:r>
          </a:p>
          <a:p>
            <a:r>
              <a:rPr lang="nl-NL" baseline="0" dirty="0" smtClean="0"/>
              <a:t>H4 gaat van polygeen naar multifactorieel.</a:t>
            </a:r>
          </a:p>
          <a:p>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12</a:t>
            </a:fld>
            <a:endParaRPr lang="nl-NL"/>
          </a:p>
        </p:txBody>
      </p:sp>
    </p:spTree>
    <p:extLst>
      <p:ext uri="{BB962C8B-B14F-4D97-AF65-F5344CB8AC3E}">
        <p14:creationId xmlns:p14="http://schemas.microsoft.com/office/powerpoint/2010/main" val="261017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H2 is begrip</a:t>
            </a:r>
            <a:r>
              <a:rPr lang="nl-NL" baseline="0" dirty="0" smtClean="0"/>
              <a:t> werven door </a:t>
            </a:r>
            <a:r>
              <a:rPr lang="nl-NL" baseline="0" dirty="0" err="1" smtClean="0"/>
              <a:t>monogeen</a:t>
            </a:r>
            <a:r>
              <a:rPr lang="nl-NL" baseline="0" dirty="0" smtClean="0"/>
              <a:t> model. </a:t>
            </a:r>
          </a:p>
          <a:p>
            <a:r>
              <a:rPr lang="nl-NL" baseline="0" dirty="0" smtClean="0"/>
              <a:t>H3 verschuift de focus van </a:t>
            </a:r>
            <a:r>
              <a:rPr lang="nl-NL" baseline="0" dirty="0" err="1" smtClean="0"/>
              <a:t>monogeen</a:t>
            </a:r>
            <a:r>
              <a:rPr lang="nl-NL" baseline="0" dirty="0" smtClean="0"/>
              <a:t> naar polygeen.</a:t>
            </a:r>
          </a:p>
          <a:p>
            <a:r>
              <a:rPr lang="nl-NL" baseline="0" dirty="0" smtClean="0"/>
              <a:t>H4 gaat van polygeen naar multifactorieel.</a:t>
            </a:r>
          </a:p>
          <a:p>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13</a:t>
            </a:fld>
            <a:endParaRPr lang="nl-NL"/>
          </a:p>
        </p:txBody>
      </p:sp>
    </p:spTree>
    <p:extLst>
      <p:ext uri="{BB962C8B-B14F-4D97-AF65-F5344CB8AC3E}">
        <p14:creationId xmlns:p14="http://schemas.microsoft.com/office/powerpoint/2010/main" val="31391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Eigenschappen laten zich lastig voorspellen… En dan hebben we het nu alleen nog maar over DNA!!</a:t>
            </a:r>
          </a:p>
        </p:txBody>
      </p:sp>
      <p:sp>
        <p:nvSpPr>
          <p:cNvPr id="4" name="Tijdelijke aanduiding voor dianummer 3"/>
          <p:cNvSpPr>
            <a:spLocks noGrp="1"/>
          </p:cNvSpPr>
          <p:nvPr>
            <p:ph type="sldNum" sz="quarter" idx="10"/>
          </p:nvPr>
        </p:nvSpPr>
        <p:spPr/>
        <p:txBody>
          <a:bodyPr/>
          <a:lstStyle/>
          <a:p>
            <a:fld id="{BB5391E5-80C6-4B31-B9BC-0396061427CD}" type="slidenum">
              <a:rPr lang="nl-NL" smtClean="0"/>
              <a:pPr/>
              <a:t>17</a:t>
            </a:fld>
            <a:endParaRPr lang="nl-NL"/>
          </a:p>
        </p:txBody>
      </p:sp>
    </p:spTree>
    <p:extLst>
      <p:ext uri="{BB962C8B-B14F-4D97-AF65-F5344CB8AC3E}">
        <p14:creationId xmlns:p14="http://schemas.microsoft.com/office/powerpoint/2010/main" val="1036864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5 minuten</a:t>
            </a:r>
          </a:p>
          <a:p>
            <a:endParaRPr lang="nl-NL" dirty="0"/>
          </a:p>
        </p:txBody>
      </p:sp>
      <p:sp>
        <p:nvSpPr>
          <p:cNvPr id="4" name="Tijdelijke aanduiding voor dianummer 3"/>
          <p:cNvSpPr>
            <a:spLocks noGrp="1"/>
          </p:cNvSpPr>
          <p:nvPr>
            <p:ph type="sldNum" sz="quarter" idx="10"/>
          </p:nvPr>
        </p:nvSpPr>
        <p:spPr/>
        <p:txBody>
          <a:bodyPr/>
          <a:lstStyle/>
          <a:p>
            <a:fld id="{2A537DD3-EEB9-4A5A-A106-708498D9C9F5}" type="slidenum">
              <a:rPr lang="nl-NL" smtClean="0"/>
              <a:pPr/>
              <a:t>29</a:t>
            </a:fld>
            <a:endParaRPr lang="nl-NL"/>
          </a:p>
        </p:txBody>
      </p:sp>
    </p:spTree>
    <p:extLst>
      <p:ext uri="{BB962C8B-B14F-4D97-AF65-F5344CB8AC3E}">
        <p14:creationId xmlns:p14="http://schemas.microsoft.com/office/powerpoint/2010/main" val="242907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7" name="Rechthoek 16"/>
          <p:cNvSpPr/>
          <p:nvPr userDrawn="1"/>
        </p:nvSpPr>
        <p:spPr>
          <a:xfrm>
            <a:off x="0" y="0"/>
            <a:ext cx="9144000" cy="3717032"/>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683568" y="1412776"/>
            <a:ext cx="7772400" cy="1470025"/>
          </a:xfrm>
        </p:spPr>
        <p:txBody>
          <a:bodyPr/>
          <a:lstStyle>
            <a:lvl1pPr>
              <a:defRPr>
                <a:solidFill>
                  <a:srgbClr val="F2FFCD"/>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371600" y="4077072"/>
            <a:ext cx="6400800" cy="1752600"/>
          </a:xfrm>
        </p:spPr>
        <p:txBody>
          <a:bodyPr/>
          <a:lstStyle>
            <a:lvl1pPr marL="0" indent="0" algn="ctr">
              <a:buNone/>
              <a:defRPr>
                <a:solidFill>
                  <a:srgbClr val="9BD2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
        <p:nvSpPr>
          <p:cNvPr id="13" name="Rechthoek 12"/>
          <p:cNvSpPr/>
          <p:nvPr userDrawn="1"/>
        </p:nvSpPr>
        <p:spPr>
          <a:xfrm>
            <a:off x="0" y="6237312"/>
            <a:ext cx="9144000" cy="620688"/>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6" name="Rechte verbindingslijn 15"/>
          <p:cNvCxnSpPr/>
          <p:nvPr userDrawn="1"/>
        </p:nvCxnSpPr>
        <p:spPr>
          <a:xfrm>
            <a:off x="-8313" y="6237312"/>
            <a:ext cx="918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userDrawn="1"/>
        </p:nvCxnSpPr>
        <p:spPr>
          <a:xfrm>
            <a:off x="-36000" y="3717032"/>
            <a:ext cx="918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Afbeelding 21" descr="poppetjelevedna.png"/>
          <p:cNvPicPr>
            <a:picLocks noChangeAspect="1"/>
          </p:cNvPicPr>
          <p:nvPr userDrawn="1"/>
        </p:nvPicPr>
        <p:blipFill>
          <a:blip r:embed="rId2" cstate="print">
            <a:lum/>
            <a:extLst>
              <a:ext uri="{28A0092B-C50C-407E-A947-70E740481C1C}">
                <a14:useLocalDpi xmlns:a14="http://schemas.microsoft.com/office/drawing/2010/main" val="0"/>
              </a:ext>
            </a:extLst>
          </a:blip>
          <a:stretch>
            <a:fillRect/>
          </a:stretch>
        </p:blipFill>
        <p:spPr>
          <a:xfrm>
            <a:off x="-900608" y="332656"/>
            <a:ext cx="4873394"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5C7239-35EA-4499-9D55-E023465DBA63}" type="datetimeFigureOut">
              <a:rPr lang="nl-NL" smtClean="0"/>
              <a:pPr/>
              <a:t>15-1-2016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0B5C7239-35EA-4499-9D55-E023465DBA63}" type="datetimeFigureOut">
              <a:rPr lang="nl-NL" smtClean="0"/>
              <a:pPr/>
              <a:t>15-1-2016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10" name="Rechthoek 9"/>
          <p:cNvSpPr/>
          <p:nvPr userDrawn="1"/>
        </p:nvSpPr>
        <p:spPr>
          <a:xfrm>
            <a:off x="0" y="6237312"/>
            <a:ext cx="9144000" cy="620688"/>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3" name="Rechte verbindingslijn 12"/>
          <p:cNvCxnSpPr/>
          <p:nvPr userDrawn="1"/>
        </p:nvCxnSpPr>
        <p:spPr>
          <a:xfrm>
            <a:off x="-8313" y="6237312"/>
            <a:ext cx="918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hthoek 8"/>
          <p:cNvSpPr/>
          <p:nvPr userDrawn="1"/>
        </p:nvSpPr>
        <p:spPr>
          <a:xfrm>
            <a:off x="0" y="0"/>
            <a:ext cx="9144000" cy="1412776"/>
          </a:xfrm>
          <a:prstGeom prst="rect">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4" name="Rechte verbindingslijn 13"/>
          <p:cNvCxnSpPr/>
          <p:nvPr userDrawn="1"/>
        </p:nvCxnSpPr>
        <p:spPr>
          <a:xfrm>
            <a:off x="-36512" y="1412776"/>
            <a:ext cx="9180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395536" y="1628800"/>
            <a:ext cx="8229600" cy="452596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dirty="0"/>
          </a:p>
        </p:txBody>
      </p:sp>
      <p:pic>
        <p:nvPicPr>
          <p:cNvPr id="15" name="Afbeelding 14" descr="logo levedn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3568" y="6237312"/>
            <a:ext cx="2304256" cy="622449"/>
          </a:xfrm>
          <a:prstGeom prst="rect">
            <a:avLst/>
          </a:prstGeom>
        </p:spPr>
      </p:pic>
      <p:pic>
        <p:nvPicPr>
          <p:cNvPr id="5122" name="Picture 2" descr="http://www.passieprojectmattheus.nl/styled-10/files/logo002bpaxchristicolleg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05903" y="6301213"/>
            <a:ext cx="1094594" cy="556788"/>
          </a:xfrm>
          <a:prstGeom prst="rect">
            <a:avLst/>
          </a:prstGeom>
          <a:noFill/>
          <a:extLst>
            <a:ext uri="{909E8E84-426E-40DD-AFC4-6F175D3DCCD1}">
              <a14:hiddenFill xmlns:a14="http://schemas.microsoft.com/office/drawing/2010/main">
                <a:solidFill>
                  <a:srgbClr val="FFFFFF"/>
                </a:solidFill>
              </a14:hiddenFill>
            </a:ext>
          </a:extLst>
        </p:spPr>
      </p:pic>
      <p:sp>
        <p:nvSpPr>
          <p:cNvPr id="5" name="Ovaal 4"/>
          <p:cNvSpPr/>
          <p:nvPr userDrawn="1"/>
        </p:nvSpPr>
        <p:spPr>
          <a:xfrm>
            <a:off x="4139952" y="6415196"/>
            <a:ext cx="871187" cy="3756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124" name="Picture 4" descr="http://www.biologieplusschool.nl/uploads/bps/pages/medium/5264b38f020cb9bc4e0089c382e876464f11997a.jpg"/>
          <p:cNvPicPr>
            <a:picLocks noChangeAspect="1" noChangeArrowheads="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5377" y="6287126"/>
            <a:ext cx="1053247" cy="5962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0B5C7239-35EA-4499-9D55-E023465DBA63}" type="datetimeFigureOut">
              <a:rPr lang="nl-NL" smtClean="0"/>
              <a:pPr/>
              <a:t>15-1-2016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0B5C7239-35EA-4499-9D55-E023465DBA63}" type="datetimeFigureOut">
              <a:rPr lang="nl-NL" smtClean="0"/>
              <a:pPr/>
              <a:t>15-1-2016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0B5C7239-35EA-4499-9D55-E023465DBA63}" type="datetimeFigureOut">
              <a:rPr lang="nl-NL" smtClean="0"/>
              <a:pPr/>
              <a:t>15-1-2016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0B5C7239-35EA-4499-9D55-E023465DBA63}" type="datetimeFigureOut">
              <a:rPr lang="nl-NL" smtClean="0"/>
              <a:pPr/>
              <a:t>15-1-2016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B5C7239-35EA-4499-9D55-E023465DBA63}" type="datetimeFigureOut">
              <a:rPr lang="nl-NL" smtClean="0"/>
              <a:pPr/>
              <a:t>15-1-2016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5C7239-35EA-4499-9D55-E023465DBA63}" type="datetimeFigureOut">
              <a:rPr lang="nl-NL" smtClean="0"/>
              <a:pPr/>
              <a:t>15-1-2016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0B5C7239-35EA-4499-9D55-E023465DBA63}" type="datetimeFigureOut">
              <a:rPr lang="nl-NL" smtClean="0"/>
              <a:pPr/>
              <a:t>15-1-2016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DCBF465-4986-4813-B9C6-A83ED111AF04}"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FCD"/>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5C7239-35EA-4499-9D55-E023465DBA63}" type="datetimeFigureOut">
              <a:rPr lang="nl-NL" smtClean="0"/>
              <a:pPr/>
              <a:t>15-1-2016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CBF465-4986-4813-B9C6-A83ED111AF04}"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7.jpeg"/><Relationship Id="rId3" Type="http://schemas.openxmlformats.org/officeDocument/2006/relationships/image" Target="../media/image29.jpeg"/><Relationship Id="rId7" Type="http://schemas.openxmlformats.org/officeDocument/2006/relationships/image" Target="../media/image33.jpeg"/><Relationship Id="rId12"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6.png"/><Relationship Id="rId5" Type="http://schemas.openxmlformats.org/officeDocument/2006/relationships/image" Target="../media/image31.jpeg"/><Relationship Id="rId10" Type="http://schemas.microsoft.com/office/2007/relationships/hdphoto" Target="../media/hdphoto1.wdp"/><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hyperlink" Target="http://www.levedna.nl/genetica" TargetMode="External"/><Relationship Id="rId2" Type="http://schemas.openxmlformats.org/officeDocument/2006/relationships/hyperlink" Target="http://www.levedna.nl/"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Toekomstmuziek?!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b="1" dirty="0"/>
              <a:t>Lars het </a:t>
            </a:r>
            <a:r>
              <a:rPr lang="nl-NL" b="1" dirty="0" smtClean="0"/>
              <a:t>voetbaltalentje</a:t>
            </a:r>
            <a:endParaRPr lang="nl-NL" b="1" dirty="0"/>
          </a:p>
        </p:txBody>
      </p:sp>
      <p:pic>
        <p:nvPicPr>
          <p:cNvPr id="1026" name="Picture 2" descr="http://bin617-01.website-voetbal.nl/sites/voetbal.nl/files/imagecache/knvb_nl_450x302/pupill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19" y="2564904"/>
            <a:ext cx="4291389"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health-street.net/sites/default/files/products/postmortem-dna-tes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564904"/>
            <a:ext cx="384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67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Vernieuwende punten</a:t>
            </a:r>
            <a:endParaRPr lang="nl-NL" dirty="0"/>
          </a:p>
        </p:txBody>
      </p:sp>
      <p:sp>
        <p:nvSpPr>
          <p:cNvPr id="3" name="Tijdelijke aanduiding voor inhoud 2"/>
          <p:cNvSpPr>
            <a:spLocks noGrp="1"/>
          </p:cNvSpPr>
          <p:nvPr>
            <p:ph idx="1"/>
          </p:nvPr>
        </p:nvSpPr>
        <p:spPr>
          <a:xfrm>
            <a:off x="0" y="1628800"/>
            <a:ext cx="9144000" cy="4525963"/>
          </a:xfrm>
        </p:spPr>
        <p:txBody>
          <a:bodyPr>
            <a:normAutofit fontScale="92500" lnSpcReduction="10000"/>
          </a:bodyPr>
          <a:lstStyle/>
          <a:p>
            <a:r>
              <a:rPr lang="nl-NL" dirty="0" smtClean="0"/>
              <a:t>Vat krijgen op complexiteit:</a:t>
            </a:r>
          </a:p>
          <a:p>
            <a:pPr lvl="1"/>
            <a:r>
              <a:rPr lang="nl-NL" dirty="0"/>
              <a:t>Inhoudelijk kader schetsen waarin vraagstukken geplaatst kunnen worden: </a:t>
            </a:r>
            <a:r>
              <a:rPr lang="nl-NL" dirty="0" err="1"/>
              <a:t>monogeen</a:t>
            </a:r>
            <a:r>
              <a:rPr lang="nl-NL" dirty="0"/>
              <a:t>, polygeen en multifactorieel</a:t>
            </a:r>
          </a:p>
          <a:p>
            <a:pPr lvl="1"/>
            <a:r>
              <a:rPr lang="nl-NL" dirty="0" smtClean="0"/>
              <a:t>Uitgangspunt </a:t>
            </a:r>
            <a:r>
              <a:rPr lang="nl-NL" dirty="0"/>
              <a:t>is multifactoriële eigenschap (lichaamslengte)</a:t>
            </a:r>
          </a:p>
          <a:p>
            <a:pPr lvl="1"/>
            <a:r>
              <a:rPr lang="nl-NL" dirty="0" smtClean="0"/>
              <a:t>Omgaan met risico:</a:t>
            </a:r>
          </a:p>
          <a:p>
            <a:pPr lvl="2"/>
            <a:r>
              <a:rPr lang="nl-NL" dirty="0" smtClean="0"/>
              <a:t>Overerving van risico</a:t>
            </a:r>
          </a:p>
          <a:p>
            <a:pPr lvl="2"/>
            <a:r>
              <a:rPr lang="nl-NL" dirty="0" smtClean="0"/>
              <a:t>Genetische aanleg en milieufactoren</a:t>
            </a:r>
          </a:p>
          <a:p>
            <a:pPr lvl="2"/>
            <a:r>
              <a:rPr lang="nl-NL" dirty="0" smtClean="0"/>
              <a:t>Beslissen op basis van onzekerheid</a:t>
            </a:r>
          </a:p>
          <a:p>
            <a:r>
              <a:rPr lang="nl-NL" dirty="0" smtClean="0"/>
              <a:t>Jojo-en: </a:t>
            </a:r>
          </a:p>
          <a:p>
            <a:pPr lvl="1"/>
            <a:r>
              <a:rPr lang="nl-NL" dirty="0" smtClean="0"/>
              <a:t>Erfelijkheid: van molecuul tot organisme (organisatieniveaus)</a:t>
            </a:r>
          </a:p>
        </p:txBody>
      </p:sp>
    </p:spTree>
    <p:extLst>
      <p:ext uri="{BB962C8B-B14F-4D97-AF65-F5344CB8AC3E}">
        <p14:creationId xmlns:p14="http://schemas.microsoft.com/office/powerpoint/2010/main" val="1589322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p:cNvSpPr/>
          <p:nvPr/>
        </p:nvSpPr>
        <p:spPr>
          <a:xfrm>
            <a:off x="6084168" y="1448125"/>
            <a:ext cx="3059832" cy="4752000"/>
          </a:xfrm>
          <a:prstGeom prst="rect">
            <a:avLst/>
          </a:prstGeom>
          <a:solidFill>
            <a:srgbClr val="97CC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Inhoudelijk kader</a:t>
            </a:r>
            <a:endParaRPr lang="nl-NL" dirty="0"/>
          </a:p>
        </p:txBody>
      </p:sp>
      <p:sp>
        <p:nvSpPr>
          <p:cNvPr id="4" name="Rechthoek 3"/>
          <p:cNvSpPr/>
          <p:nvPr/>
        </p:nvSpPr>
        <p:spPr>
          <a:xfrm>
            <a:off x="3024168" y="1450110"/>
            <a:ext cx="3060000" cy="4752000"/>
          </a:xfrm>
          <a:prstGeom prst="rect">
            <a:avLst/>
          </a:prstGeom>
          <a:solidFill>
            <a:srgbClr val="97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184" y="1458656"/>
            <a:ext cx="1917616" cy="369332"/>
          </a:xfrm>
          <a:prstGeom prst="rect">
            <a:avLst/>
          </a:prstGeom>
          <a:noFill/>
        </p:spPr>
        <p:txBody>
          <a:bodyPr wrap="square" rtlCol="0">
            <a:spAutoFit/>
          </a:bodyPr>
          <a:lstStyle/>
          <a:p>
            <a:r>
              <a:rPr lang="nl-NL" dirty="0" err="1" smtClean="0"/>
              <a:t>Monogeen</a:t>
            </a:r>
            <a:r>
              <a:rPr lang="nl-NL" dirty="0" smtClean="0"/>
              <a:t> model</a:t>
            </a:r>
          </a:p>
        </p:txBody>
      </p:sp>
      <p:sp>
        <p:nvSpPr>
          <p:cNvPr id="7" name="Tekstvak 6"/>
          <p:cNvSpPr txBox="1"/>
          <p:nvPr/>
        </p:nvSpPr>
        <p:spPr>
          <a:xfrm>
            <a:off x="3048933" y="1457945"/>
            <a:ext cx="2952328" cy="369332"/>
          </a:xfrm>
          <a:prstGeom prst="rect">
            <a:avLst/>
          </a:prstGeom>
          <a:noFill/>
        </p:spPr>
        <p:txBody>
          <a:bodyPr wrap="square" rtlCol="0">
            <a:spAutoFit/>
          </a:bodyPr>
          <a:lstStyle/>
          <a:p>
            <a:r>
              <a:rPr lang="nl-NL" dirty="0" smtClean="0"/>
              <a:t>Polygeen model</a:t>
            </a:r>
          </a:p>
        </p:txBody>
      </p:sp>
      <p:sp>
        <p:nvSpPr>
          <p:cNvPr id="8" name="Tekstvak 7"/>
          <p:cNvSpPr txBox="1"/>
          <p:nvPr/>
        </p:nvSpPr>
        <p:spPr>
          <a:xfrm>
            <a:off x="6085279" y="1443422"/>
            <a:ext cx="2470874" cy="369332"/>
          </a:xfrm>
          <a:prstGeom prst="rect">
            <a:avLst/>
          </a:prstGeom>
          <a:noFill/>
        </p:spPr>
        <p:txBody>
          <a:bodyPr wrap="square" rtlCol="0">
            <a:spAutoFit/>
          </a:bodyPr>
          <a:lstStyle/>
          <a:p>
            <a:r>
              <a:rPr lang="nl-NL" dirty="0" smtClean="0"/>
              <a:t>Multifactorieel model</a:t>
            </a:r>
          </a:p>
        </p:txBody>
      </p:sp>
      <p:pic>
        <p:nvPicPr>
          <p:cNvPr id="10" name="Afbeelding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678" y="3637642"/>
            <a:ext cx="1665912" cy="1757195"/>
          </a:xfrm>
          <a:prstGeom prst="rect">
            <a:avLst/>
          </a:prstGeom>
        </p:spPr>
      </p:pic>
      <p:pic>
        <p:nvPicPr>
          <p:cNvPr id="1028" name="Picture 4" descr="etnische identiteit kinde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5919" y="4056550"/>
            <a:ext cx="2856498" cy="1281344"/>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721" y="3429486"/>
            <a:ext cx="1228725" cy="1905000"/>
          </a:xfrm>
          <a:prstGeom prst="rect">
            <a:avLst/>
          </a:prstGeom>
        </p:spPr>
      </p:pic>
      <p:pic>
        <p:nvPicPr>
          <p:cNvPr id="1030" name="Picture 6" descr="http://4.bp.blogspot.com/-cy5NcKBWvo8/T6BsOlay5qI/AAAAAAAAAik/OUTLi9fCing/s1600/GEN%20%252C%20por%20Domingo%20Alberto%20Guzman..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8497">
            <a:off x="44170" y="1912265"/>
            <a:ext cx="1908552" cy="14934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4.bp.blogspot.com/-cy5NcKBWvo8/T6BsOlay5qI/AAAAAAAAAik/OUTLi9fCing/s1600/GEN%20%252C%20por%20Domingo%20Alberto%20Guzman..jpg"/>
          <p:cNvPicPr>
            <a:picLocks noChangeAspect="1" noChangeArrowheads="1"/>
          </p:cNvPicPr>
          <p:nvPr/>
        </p:nvPicPr>
        <p:blipFill rotWithShape="1">
          <a:blip r:embed="rId6"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p:blipFill>
        <p:spPr bwMode="auto">
          <a:xfrm rot="6358497">
            <a:off x="509851" y="1773014"/>
            <a:ext cx="1069412" cy="1493442"/>
          </a:xfrm>
          <a:prstGeom prst="rect">
            <a:avLst/>
          </a:prstGeom>
          <a:noFill/>
          <a:extLst>
            <a:ext uri="{909E8E84-426E-40DD-AFC4-6F175D3DCCD1}">
              <a14:hiddenFill xmlns:a14="http://schemas.microsoft.com/office/drawing/2010/main">
                <a:solidFill>
                  <a:srgbClr val="FFFFFF"/>
                </a:solidFill>
              </a14:hiddenFill>
            </a:ext>
          </a:extLst>
        </p:spPr>
      </p:pic>
      <p:sp>
        <p:nvSpPr>
          <p:cNvPr id="20" name="Draaiende pijl 19"/>
          <p:cNvSpPr/>
          <p:nvPr/>
        </p:nvSpPr>
        <p:spPr>
          <a:xfrm rot="8910500">
            <a:off x="1032745" y="2590577"/>
            <a:ext cx="1082377" cy="1280556"/>
          </a:xfrm>
          <a:prstGeom prst="circularArrow">
            <a:avLst>
              <a:gd name="adj1" fmla="val 10291"/>
              <a:gd name="adj2" fmla="val 1231458"/>
              <a:gd name="adj3" fmla="val 13946749"/>
              <a:gd name="adj4" fmla="val 7427798"/>
              <a:gd name="adj5" fmla="val 16602"/>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pic>
        <p:nvPicPr>
          <p:cNvPr id="23"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8497">
            <a:off x="3183396" y="1972360"/>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4.bp.blogspot.com/-cy5NcKBWvo8/T6BsOlay5qI/AAAAAAAAAik/OUTLi9fCing/s1600/GEN%20%252C%20por%20Domingo%20Alberto%20Guzman..jpg"/>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p:blipFill>
        <p:spPr bwMode="auto">
          <a:xfrm rot="6358497">
            <a:off x="3373884" y="1911197"/>
            <a:ext cx="459032" cy="62443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69846">
            <a:off x="4121589" y="1893008"/>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4.bp.blogspot.com/-cy5NcKBWvo8/T6BsOlay5qI/AAAAAAAAAik/OUTLi9fCing/s1600/GEN%20%252C%20por%20Domingo%20Alberto%20Guzman..jpg"/>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p:blipFill>
        <p:spPr bwMode="auto">
          <a:xfrm rot="1869846">
            <a:off x="4238369" y="1857483"/>
            <a:ext cx="459032" cy="6244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19449">
            <a:off x="3655265" y="2342011"/>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http://4.bp.blogspot.com/-cy5NcKBWvo8/T6BsOlay5qI/AAAAAAAAAik/OUTLi9fCing/s1600/GEN%20%252C%20por%20Domingo%20Alberto%20Guzman..jpg"/>
          <p:cNvPicPr>
            <a:picLocks noChangeAspect="1" noChangeArrowheads="1"/>
          </p:cNvPicPr>
          <p:nvPr/>
        </p:nvPicPr>
        <p:blipFill rotWithShape="1">
          <a:blip r:embed="rId9" cstate="print">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p:blipFill>
        <p:spPr bwMode="auto">
          <a:xfrm rot="9819449">
            <a:off x="3871391" y="2320555"/>
            <a:ext cx="459032" cy="62443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912467">
            <a:off x="3113319" y="2725139"/>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4.bp.blogspot.com/-cy5NcKBWvo8/T6BsOlay5qI/AAAAAAAAAik/OUTLi9fCing/s1600/GEN%20%252C%20por%20Domingo%20Alberto%20Guzman..jpg"/>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rot="16912467">
            <a:off x="3263631" y="2783200"/>
            <a:ext cx="459032" cy="624430"/>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Rechte verbindingslijn met pijl 21"/>
          <p:cNvCxnSpPr/>
          <p:nvPr/>
        </p:nvCxnSpPr>
        <p:spPr>
          <a:xfrm flipH="1">
            <a:off x="3419873" y="2268588"/>
            <a:ext cx="218884" cy="797508"/>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p:cNvCxnSpPr/>
          <p:nvPr/>
        </p:nvCxnSpPr>
        <p:spPr>
          <a:xfrm flipH="1">
            <a:off x="4115853" y="2165810"/>
            <a:ext cx="360800" cy="513050"/>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Rechte verbindingslijn met pijl 36"/>
          <p:cNvCxnSpPr/>
          <p:nvPr/>
        </p:nvCxnSpPr>
        <p:spPr>
          <a:xfrm flipH="1">
            <a:off x="3511641" y="2780323"/>
            <a:ext cx="536566" cy="362319"/>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p:cNvCxnSpPr/>
          <p:nvPr/>
        </p:nvCxnSpPr>
        <p:spPr>
          <a:xfrm flipH="1" flipV="1">
            <a:off x="3728055" y="2242357"/>
            <a:ext cx="336923" cy="430173"/>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Draaiende pijl 42"/>
          <p:cNvSpPr/>
          <p:nvPr/>
        </p:nvSpPr>
        <p:spPr>
          <a:xfrm rot="8910500">
            <a:off x="3822004" y="2592011"/>
            <a:ext cx="1429851" cy="2039856"/>
          </a:xfrm>
          <a:prstGeom prst="circularArrow">
            <a:avLst>
              <a:gd name="adj1" fmla="val 12495"/>
              <a:gd name="adj2" fmla="val 1231458"/>
              <a:gd name="adj3" fmla="val 15253813"/>
              <a:gd name="adj4" fmla="val 7427798"/>
              <a:gd name="adj5" fmla="val 16602"/>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pic>
        <p:nvPicPr>
          <p:cNvPr id="44"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358497">
            <a:off x="6189487" y="1937443"/>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6" descr="http://4.bp.blogspot.com/-cy5NcKBWvo8/T6BsOlay5qI/AAAAAAAAAik/OUTLi9fCing/s1600/GEN%20%252C%20por%20Domingo%20Alberto%20Guzman..jpg"/>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a:stretch/>
        </p:blipFill>
        <p:spPr bwMode="auto">
          <a:xfrm rot="6358497">
            <a:off x="6379975" y="1876280"/>
            <a:ext cx="459032" cy="62443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69846">
            <a:off x="7127680" y="1858091"/>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http://4.bp.blogspot.com/-cy5NcKBWvo8/T6BsOlay5qI/AAAAAAAAAik/OUTLi9fCing/s1600/GEN%20%252C%20por%20Domingo%20Alberto%20Guzman..jpg"/>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p:blipFill>
        <p:spPr bwMode="auto">
          <a:xfrm rot="1869846">
            <a:off x="7244460" y="1822566"/>
            <a:ext cx="459032" cy="62443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819449">
            <a:off x="6661356" y="2307094"/>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6" descr="http://4.bp.blogspot.com/-cy5NcKBWvo8/T6BsOlay5qI/AAAAAAAAAik/OUTLi9fCing/s1600/GEN%20%252C%20por%20Domingo%20Alberto%20Guzman..jpg"/>
          <p:cNvPicPr>
            <a:picLocks noChangeAspect="1" noChangeArrowheads="1"/>
          </p:cNvPicPr>
          <p:nvPr/>
        </p:nvPicPr>
        <p:blipFill rotWithShape="1">
          <a:blip r:embed="rId11" cstate="print">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val="0"/>
              </a:ext>
            </a:extLst>
          </a:blip>
          <a:srcRect/>
          <a:stretch/>
        </p:blipFill>
        <p:spPr bwMode="auto">
          <a:xfrm rot="9819449">
            <a:off x="6877482" y="2285638"/>
            <a:ext cx="459032" cy="62443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http://4.bp.blogspot.com/-cy5NcKBWvo8/T6BsOlay5qI/AAAAAAAAAik/OUTLi9fCing/s1600/GEN%20%252C%20por%20Domingo%20Alberto%20Guzman..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912467">
            <a:off x="6119410" y="2690222"/>
            <a:ext cx="797994" cy="62443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http://4.bp.blogspot.com/-cy5NcKBWvo8/T6BsOlay5qI/AAAAAAAAAik/OUTLi9fCing/s1600/GEN%20%252C%20por%20Domingo%20Alberto%20Guzman..jpg"/>
          <p:cNvPicPr>
            <a:picLocks noChangeAspect="1" noChangeArrowheads="1"/>
          </p:cNvPicPr>
          <p:nvPr/>
        </p:nvPicPr>
        <p:blipFill rotWithShape="1">
          <a:blip r:embed="rId8"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p:blipFill>
        <p:spPr bwMode="auto">
          <a:xfrm rot="16912467">
            <a:off x="6269722" y="2748283"/>
            <a:ext cx="459032" cy="624430"/>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Rechte verbindingslijn met pijl 51"/>
          <p:cNvCxnSpPr/>
          <p:nvPr/>
        </p:nvCxnSpPr>
        <p:spPr>
          <a:xfrm flipH="1">
            <a:off x="6425964" y="2233671"/>
            <a:ext cx="218884" cy="797508"/>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Rechte verbindingslijn met pijl 52"/>
          <p:cNvCxnSpPr/>
          <p:nvPr/>
        </p:nvCxnSpPr>
        <p:spPr>
          <a:xfrm flipH="1">
            <a:off x="7121944" y="2130893"/>
            <a:ext cx="360800" cy="513050"/>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4" name="Rechte verbindingslijn met pijl 53"/>
          <p:cNvCxnSpPr/>
          <p:nvPr/>
        </p:nvCxnSpPr>
        <p:spPr>
          <a:xfrm flipH="1">
            <a:off x="6517732" y="2745406"/>
            <a:ext cx="536566" cy="362319"/>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Rechte verbindingslijn met pijl 54"/>
          <p:cNvCxnSpPr/>
          <p:nvPr/>
        </p:nvCxnSpPr>
        <p:spPr>
          <a:xfrm flipH="1" flipV="1">
            <a:off x="6734146" y="2207440"/>
            <a:ext cx="336923" cy="430173"/>
          </a:xfrm>
          <a:prstGeom prst="straightConnector1">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6" name="Picture 2" descr="http://nascholing-code-95.nl/wp-content/uploads/2013/07/ongezonde-levensstil-300x206.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a:stretch/>
        </p:blipFill>
        <p:spPr bwMode="auto">
          <a:xfrm>
            <a:off x="8271220" y="1881914"/>
            <a:ext cx="791943" cy="792000"/>
          </a:xfrm>
          <a:prstGeom prst="ellipse">
            <a:avLst/>
          </a:prstGeom>
          <a:noFill/>
          <a:ln w="28575">
            <a:noFill/>
          </a:ln>
          <a:extLst>
            <a:ext uri="{909E8E84-426E-40DD-AFC4-6F175D3DCCD1}">
              <a14:hiddenFill xmlns:a14="http://schemas.microsoft.com/office/drawing/2010/main">
                <a:solidFill>
                  <a:srgbClr val="FFFFFF"/>
                </a:solidFill>
              </a14:hiddenFill>
            </a:ext>
          </a:extLst>
        </p:spPr>
      </p:pic>
      <p:pic>
        <p:nvPicPr>
          <p:cNvPr id="57" name="Picture 4" descr="https://www.mmv.nl/sites/mmv.nl/files/gezonde%20leefstijl.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a:stretch/>
        </p:blipFill>
        <p:spPr bwMode="auto">
          <a:xfrm flipH="1">
            <a:off x="8260141" y="2743074"/>
            <a:ext cx="797112" cy="792000"/>
          </a:xfrm>
          <a:prstGeom prst="ellipse">
            <a:avLst/>
          </a:prstGeom>
          <a:noFill/>
          <a:ln w="28575">
            <a:noFill/>
          </a:ln>
          <a:extLst>
            <a:ext uri="{909E8E84-426E-40DD-AFC4-6F175D3DCCD1}">
              <a14:hiddenFill xmlns:a14="http://schemas.microsoft.com/office/drawing/2010/main">
                <a:solidFill>
                  <a:srgbClr val="FFFFFF"/>
                </a:solidFill>
              </a14:hiddenFill>
            </a:ext>
          </a:extLst>
        </p:spPr>
      </p:pic>
      <p:cxnSp>
        <p:nvCxnSpPr>
          <p:cNvPr id="58" name="Rechte verbindingslijn met pijl 57"/>
          <p:cNvCxnSpPr/>
          <p:nvPr/>
        </p:nvCxnSpPr>
        <p:spPr>
          <a:xfrm flipH="1" flipV="1">
            <a:off x="7690560" y="2242356"/>
            <a:ext cx="542295" cy="26063"/>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Rechte verbindingslijn met pijl 59"/>
          <p:cNvCxnSpPr/>
          <p:nvPr/>
        </p:nvCxnSpPr>
        <p:spPr>
          <a:xfrm flipH="1" flipV="1">
            <a:off x="7842961" y="2394757"/>
            <a:ext cx="428259" cy="407451"/>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PIJL-OMLAAG 58"/>
          <p:cNvSpPr/>
          <p:nvPr/>
        </p:nvSpPr>
        <p:spPr>
          <a:xfrm>
            <a:off x="7372827" y="2926565"/>
            <a:ext cx="317733" cy="618792"/>
          </a:xfrm>
          <a:prstGeom prst="downArrow">
            <a:avLst/>
          </a:prstGeom>
          <a:solidFill>
            <a:srgbClr val="7FA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1" name="Tekstvak 60"/>
          <p:cNvSpPr txBox="1"/>
          <p:nvPr/>
        </p:nvSpPr>
        <p:spPr>
          <a:xfrm>
            <a:off x="358888" y="5620259"/>
            <a:ext cx="2468689" cy="646331"/>
          </a:xfrm>
          <a:prstGeom prst="rect">
            <a:avLst/>
          </a:prstGeom>
          <a:noFill/>
        </p:spPr>
        <p:txBody>
          <a:bodyPr wrap="none" rtlCol="0">
            <a:spAutoFit/>
          </a:bodyPr>
          <a:lstStyle/>
          <a:p>
            <a:r>
              <a:rPr lang="nl-NL" b="1" dirty="0" smtClean="0"/>
              <a:t>Inzicht in ‘werking’ gen </a:t>
            </a:r>
          </a:p>
          <a:p>
            <a:r>
              <a:rPr lang="nl-NL" b="1" dirty="0" smtClean="0"/>
              <a:t>en overervingspatronen</a:t>
            </a:r>
            <a:endParaRPr lang="nl-NL" b="1" dirty="0"/>
          </a:p>
        </p:txBody>
      </p:sp>
      <p:sp>
        <p:nvSpPr>
          <p:cNvPr id="64" name="Tekstvak 63"/>
          <p:cNvSpPr txBox="1"/>
          <p:nvPr/>
        </p:nvSpPr>
        <p:spPr>
          <a:xfrm>
            <a:off x="3523725" y="5620259"/>
            <a:ext cx="2060885" cy="646331"/>
          </a:xfrm>
          <a:prstGeom prst="rect">
            <a:avLst/>
          </a:prstGeom>
          <a:noFill/>
        </p:spPr>
        <p:txBody>
          <a:bodyPr wrap="none" rtlCol="0">
            <a:spAutoFit/>
          </a:bodyPr>
          <a:lstStyle/>
          <a:p>
            <a:pPr algn="ctr"/>
            <a:r>
              <a:rPr lang="nl-NL" b="1" dirty="0" smtClean="0"/>
              <a:t>Inzicht in interactie </a:t>
            </a:r>
          </a:p>
          <a:p>
            <a:pPr algn="ctr"/>
            <a:r>
              <a:rPr lang="nl-NL" b="1" dirty="0" smtClean="0"/>
              <a:t>tussen genen</a:t>
            </a:r>
            <a:endParaRPr lang="nl-NL" b="1" dirty="0"/>
          </a:p>
        </p:txBody>
      </p:sp>
      <p:sp>
        <p:nvSpPr>
          <p:cNvPr id="65" name="Tekstvak 64"/>
          <p:cNvSpPr txBox="1"/>
          <p:nvPr/>
        </p:nvSpPr>
        <p:spPr>
          <a:xfrm>
            <a:off x="6506185" y="5620259"/>
            <a:ext cx="2386295" cy="646331"/>
          </a:xfrm>
          <a:prstGeom prst="rect">
            <a:avLst/>
          </a:prstGeom>
          <a:noFill/>
        </p:spPr>
        <p:txBody>
          <a:bodyPr wrap="none" rtlCol="0">
            <a:spAutoFit/>
          </a:bodyPr>
          <a:lstStyle/>
          <a:p>
            <a:pPr algn="ctr"/>
            <a:r>
              <a:rPr lang="nl-NL" b="1" dirty="0" smtClean="0"/>
              <a:t>Inzicht in interactie </a:t>
            </a:r>
          </a:p>
          <a:p>
            <a:pPr algn="ctr"/>
            <a:r>
              <a:rPr lang="nl-NL" b="1" dirty="0" smtClean="0"/>
              <a:t>tussen genen en milieu</a:t>
            </a:r>
            <a:endParaRPr lang="nl-NL" b="1" dirty="0"/>
          </a:p>
        </p:txBody>
      </p:sp>
    </p:spTree>
    <p:extLst>
      <p:ext uri="{BB962C8B-B14F-4D97-AF65-F5344CB8AC3E}">
        <p14:creationId xmlns:p14="http://schemas.microsoft.com/office/powerpoint/2010/main" val="2528868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Lessenserie</a:t>
            </a:r>
            <a:endParaRPr lang="nl-NL" dirty="0"/>
          </a:p>
        </p:txBody>
      </p:sp>
      <p:sp>
        <p:nvSpPr>
          <p:cNvPr id="3" name="Tijdelijke aanduiding voor inhoud 2"/>
          <p:cNvSpPr>
            <a:spLocks noGrp="1"/>
          </p:cNvSpPr>
          <p:nvPr>
            <p:ph idx="1"/>
          </p:nvPr>
        </p:nvSpPr>
        <p:spPr>
          <a:xfrm>
            <a:off x="-972616" y="2708920"/>
            <a:ext cx="9144000" cy="4814575"/>
          </a:xfrm>
        </p:spPr>
        <p:txBody>
          <a:bodyPr>
            <a:noAutofit/>
          </a:bodyPr>
          <a:lstStyle/>
          <a:p>
            <a:pPr marL="0" indent="0">
              <a:buNone/>
            </a:pPr>
            <a:endParaRPr lang="nl-NL" sz="2400" dirty="0" smtClean="0"/>
          </a:p>
          <a:p>
            <a:pPr marL="0" indent="0">
              <a:buNone/>
            </a:pPr>
            <a:endParaRPr lang="nl-NL" sz="2400" dirty="0" smtClean="0"/>
          </a:p>
          <a:p>
            <a:pPr marL="0" indent="0">
              <a:buNone/>
            </a:pPr>
            <a:endParaRPr lang="nl-NL" sz="2400" dirty="0" smtClean="0"/>
          </a:p>
          <a:p>
            <a:pPr marL="0" indent="0">
              <a:buNone/>
            </a:pPr>
            <a:r>
              <a:rPr lang="nl-NL" sz="2400" dirty="0" smtClean="0"/>
              <a:t>							</a:t>
            </a:r>
            <a:endParaRPr lang="nl-NL" sz="2400" dirty="0"/>
          </a:p>
        </p:txBody>
      </p:sp>
      <p:graphicFrame>
        <p:nvGraphicFramePr>
          <p:cNvPr id="4" name="Tabel 3"/>
          <p:cNvGraphicFramePr>
            <a:graphicFrameLocks noGrp="1"/>
          </p:cNvGraphicFramePr>
          <p:nvPr>
            <p:extLst>
              <p:ext uri="{D42A27DB-BD31-4B8C-83A1-F6EECF244321}">
                <p14:modId xmlns:p14="http://schemas.microsoft.com/office/powerpoint/2010/main" val="917575693"/>
              </p:ext>
            </p:extLst>
          </p:nvPr>
        </p:nvGraphicFramePr>
        <p:xfrm>
          <a:off x="18696" y="1844824"/>
          <a:ext cx="9125304" cy="3830435"/>
        </p:xfrm>
        <a:graphic>
          <a:graphicData uri="http://schemas.openxmlformats.org/drawingml/2006/table">
            <a:tbl>
              <a:tblPr firstRow="1" bandRow="1">
                <a:tableStyleId>{0505E3EF-67EA-436B-97B2-0124C06EBD24}</a:tableStyleId>
              </a:tblPr>
              <a:tblGrid>
                <a:gridCol w="8513744"/>
                <a:gridCol w="611560"/>
              </a:tblGrid>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Hoofdstuk</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les</a:t>
                      </a:r>
                      <a:endParaRPr lang="nl-NL" dirty="0"/>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H-1: De Basis: genen</a:t>
                      </a:r>
                      <a:r>
                        <a:rPr lang="nl-NL" sz="1800" baseline="0" dirty="0" smtClean="0"/>
                        <a:t> en omgeving</a:t>
                      </a:r>
                      <a:r>
                        <a:rPr lang="nl-NL" sz="1800" dirty="0" smtClean="0"/>
                        <a:t>	</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3</a:t>
                      </a:r>
                      <a:endParaRPr lang="nl-NL" dirty="0"/>
                    </a:p>
                  </a:txBody>
                  <a:tcPr/>
                </a:tc>
              </a:tr>
              <a:tr h="365758">
                <a:tc>
                  <a:txBody>
                    <a:bodyPr/>
                    <a:lstStyle/>
                    <a:p>
                      <a:pPr marL="0" indent="0">
                        <a:buNone/>
                      </a:pPr>
                      <a:r>
                        <a:rPr lang="nl-NL" sz="1800" dirty="0" smtClean="0"/>
                        <a:t>H-2: Allel: Van symptomen naar basenvolgorde </a:t>
                      </a:r>
                      <a:r>
                        <a:rPr lang="nl-NL" sz="1800" dirty="0" err="1" smtClean="0"/>
                        <a:t>adhv</a:t>
                      </a:r>
                      <a:r>
                        <a:rPr lang="nl-NL" sz="1800" dirty="0" smtClean="0"/>
                        <a:t> CF</a:t>
                      </a:r>
                      <a:endParaRPr lang="nl-NL" dirty="0"/>
                    </a:p>
                  </a:txBody>
                  <a:tcPr/>
                </a:tc>
                <a:tc>
                  <a:txBody>
                    <a:bodyPr/>
                    <a:lstStyle/>
                    <a:p>
                      <a:pPr marL="0" indent="0">
                        <a:buNone/>
                      </a:pPr>
                      <a:r>
                        <a:rPr lang="nl-NL" dirty="0" smtClean="0"/>
                        <a:t>1,5</a:t>
                      </a:r>
                      <a:endParaRPr lang="nl-NL" dirty="0"/>
                    </a:p>
                  </a:txBody>
                  <a:tcPr/>
                </a:tc>
              </a:tr>
              <a:tr h="360038">
                <a:tc>
                  <a:txBody>
                    <a:bodyPr/>
                    <a:lstStyle/>
                    <a:p>
                      <a:r>
                        <a:rPr lang="nl-NL" sz="1800" dirty="0" smtClean="0"/>
                        <a:t>H-3: </a:t>
                      </a:r>
                      <a:r>
                        <a:rPr lang="nl-NL" sz="1800" b="1" dirty="0" smtClean="0"/>
                        <a:t>Mono/Polygeen model </a:t>
                      </a:r>
                      <a:r>
                        <a:rPr lang="nl-NL" sz="1800" dirty="0" smtClean="0"/>
                        <a:t>Dominante, recessieve en intermediaire overerving. </a:t>
                      </a:r>
                      <a:endParaRPr lang="nl-NL" dirty="0"/>
                    </a:p>
                  </a:txBody>
                  <a:tcPr/>
                </a:tc>
                <a:tc>
                  <a:txBody>
                    <a:bodyPr/>
                    <a:lstStyle/>
                    <a:p>
                      <a:r>
                        <a:rPr lang="nl-NL" dirty="0" smtClean="0"/>
                        <a:t>4</a:t>
                      </a:r>
                      <a:endParaRPr lang="nl-NL" dirty="0"/>
                    </a:p>
                  </a:txBody>
                  <a:tcPr/>
                </a:tc>
              </a:tr>
              <a:tr h="401470">
                <a:tc>
                  <a:txBody>
                    <a:bodyPr/>
                    <a:lstStyle/>
                    <a:p>
                      <a:r>
                        <a:rPr lang="nl-NL" sz="1800" dirty="0" smtClean="0"/>
                        <a:t>H-4: </a:t>
                      </a:r>
                      <a:r>
                        <a:rPr lang="nl-NL" sz="1800" b="1" dirty="0" smtClean="0"/>
                        <a:t>Multifactorieel model</a:t>
                      </a:r>
                      <a:r>
                        <a:rPr lang="nl-NL" sz="1800" dirty="0" smtClean="0"/>
                        <a:t> Risicoschatting en invloed van de omgeving </a:t>
                      </a:r>
                      <a:endParaRPr lang="nl-NL" dirty="0"/>
                    </a:p>
                  </a:txBody>
                  <a:tcPr/>
                </a:tc>
                <a:tc>
                  <a:txBody>
                    <a:bodyPr/>
                    <a:lstStyle/>
                    <a:p>
                      <a:r>
                        <a:rPr lang="nl-NL" dirty="0" smtClean="0"/>
                        <a:t>1</a:t>
                      </a:r>
                      <a:endParaRPr lang="nl-NL" dirty="0"/>
                    </a:p>
                  </a:txBody>
                  <a:tcPr/>
                </a:tc>
              </a:tr>
              <a:tr h="360040">
                <a:tc>
                  <a:txBody>
                    <a:bodyPr/>
                    <a:lstStyle/>
                    <a:p>
                      <a:pPr marL="0" indent="0">
                        <a:buNone/>
                      </a:pPr>
                      <a:r>
                        <a:rPr lang="nl-NL" sz="1800" dirty="0" smtClean="0"/>
                        <a:t>H-5: </a:t>
                      </a:r>
                      <a:r>
                        <a:rPr lang="nl-NL" sz="1800" dirty="0" err="1" smtClean="0"/>
                        <a:t>Gentesten</a:t>
                      </a:r>
                      <a:r>
                        <a:rPr lang="nl-NL" sz="1800" dirty="0" smtClean="0"/>
                        <a:t>: Meningsvorming en omgaan met risico,</a:t>
                      </a:r>
                      <a:r>
                        <a:rPr lang="nl-NL" sz="1800" baseline="0" dirty="0" smtClean="0"/>
                        <a:t> </a:t>
                      </a:r>
                      <a:r>
                        <a:rPr lang="nl-NL" sz="1800" dirty="0" err="1" smtClean="0"/>
                        <a:t>inc.</a:t>
                      </a:r>
                      <a:r>
                        <a:rPr lang="nl-NL" sz="1800" dirty="0" smtClean="0"/>
                        <a:t> prenatale testen (</a:t>
                      </a:r>
                      <a:r>
                        <a:rPr lang="nl-NL" sz="1800" dirty="0" err="1" smtClean="0"/>
                        <a:t>oa</a:t>
                      </a:r>
                      <a:r>
                        <a:rPr lang="nl-NL" sz="1800" dirty="0" smtClean="0"/>
                        <a:t>. NIPT)	</a:t>
                      </a:r>
                      <a:endParaRPr lang="nl-NL" dirty="0"/>
                    </a:p>
                  </a:txBody>
                  <a:tcPr/>
                </a:tc>
                <a:tc>
                  <a:txBody>
                    <a:bodyPr/>
                    <a:lstStyle/>
                    <a:p>
                      <a:pPr marL="0" indent="0">
                        <a:buNone/>
                      </a:pPr>
                      <a:r>
                        <a:rPr lang="nl-NL" dirty="0" smtClean="0"/>
                        <a:t>2</a:t>
                      </a:r>
                      <a:endParaRPr lang="nl-NL" dirty="0"/>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i="1" dirty="0" smtClean="0"/>
                        <a:t>H-6: Toepassingen van genetica in de biotechnologie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i="1" dirty="0" smtClean="0"/>
                        <a:t>1</a:t>
                      </a:r>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H-7: Afsluiting; terugkoppeling naar introductietekstjes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0,5</a:t>
                      </a:r>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H-8: Toetsing</a:t>
                      </a:r>
                      <a:endParaRPr lang="nl-NL" sz="18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800" i="1" dirty="0" smtClean="0"/>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800" i="1" dirty="0" smtClean="0"/>
                    </a:p>
                  </a:txBody>
                  <a:tcPr>
                    <a:solidFill>
                      <a:srgbClr val="F2FF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i="1" dirty="0" smtClean="0"/>
                        <a:t>13</a:t>
                      </a:r>
                    </a:p>
                  </a:txBody>
                  <a:tcPr/>
                </a:tc>
              </a:tr>
            </a:tbl>
          </a:graphicData>
        </a:graphic>
      </p:graphicFrame>
      <p:graphicFrame>
        <p:nvGraphicFramePr>
          <p:cNvPr id="5" name="Tabel 4"/>
          <p:cNvGraphicFramePr>
            <a:graphicFrameLocks noGrp="1"/>
          </p:cNvGraphicFramePr>
          <p:nvPr/>
        </p:nvGraphicFramePr>
        <p:xfrm>
          <a:off x="17092" y="5759865"/>
          <a:ext cx="208280" cy="365760"/>
        </p:xfrm>
        <a:graphic>
          <a:graphicData uri="http://schemas.openxmlformats.org/drawingml/2006/table">
            <a:tbl>
              <a:tblPr/>
              <a:tblGrid>
                <a:gridCol w="208280"/>
              </a:tblGrid>
              <a:tr h="0">
                <a:tc>
                  <a:txBody>
                    <a:bodyPr/>
                    <a:lstStyle/>
                    <a:p>
                      <a:endParaRPr lang="nl-NL" dirty="0"/>
                    </a:p>
                  </a:txBody>
                  <a:tcPr>
                    <a:lnL>
                      <a:noFill/>
                    </a:lnL>
                    <a:lnR>
                      <a:noFill/>
                    </a:lnR>
                    <a:lnT>
                      <a:noFill/>
                    </a:lnT>
                    <a:lnB>
                      <a:noFill/>
                    </a:lnB>
                  </a:tcPr>
                </a:tc>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644823042"/>
              </p:ext>
            </p:extLst>
          </p:nvPr>
        </p:nvGraphicFramePr>
        <p:xfrm>
          <a:off x="34183" y="5708591"/>
          <a:ext cx="208280" cy="365760"/>
        </p:xfrm>
        <a:graphic>
          <a:graphicData uri="http://schemas.openxmlformats.org/drawingml/2006/table">
            <a:tbl>
              <a:tblPr/>
              <a:tblGrid>
                <a:gridCol w="208280"/>
              </a:tblGrid>
              <a:tr h="0">
                <a:tc>
                  <a:txBody>
                    <a:bodyPr/>
                    <a:lstStyle/>
                    <a:p>
                      <a:endParaRPr lang="nl-NL" dirty="0"/>
                    </a:p>
                  </a:txBody>
                  <a:tcPr>
                    <a:lnL>
                      <a:noFill/>
                    </a:lnL>
                    <a:lnR>
                      <a:noFill/>
                    </a:lnR>
                    <a:lnT>
                      <a:noFill/>
                    </a:lnT>
                    <a:lnB>
                      <a:noFill/>
                    </a:lnB>
                  </a:tcPr>
                </a:tc>
              </a:tr>
            </a:tbl>
          </a:graphicData>
        </a:graphic>
      </p:graphicFrame>
    </p:spTree>
    <p:extLst>
      <p:ext uri="{BB962C8B-B14F-4D97-AF65-F5344CB8AC3E}">
        <p14:creationId xmlns:p14="http://schemas.microsoft.com/office/powerpoint/2010/main" val="4174989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Lessenserie</a:t>
            </a:r>
            <a:endParaRPr lang="nl-NL" dirty="0"/>
          </a:p>
        </p:txBody>
      </p:sp>
      <p:graphicFrame>
        <p:nvGraphicFramePr>
          <p:cNvPr id="12" name="Tabel 11"/>
          <p:cNvGraphicFramePr>
            <a:graphicFrameLocks noGrp="1"/>
          </p:cNvGraphicFramePr>
          <p:nvPr>
            <p:extLst>
              <p:ext uri="{D42A27DB-BD31-4B8C-83A1-F6EECF244321}">
                <p14:modId xmlns:p14="http://schemas.microsoft.com/office/powerpoint/2010/main" val="822512335"/>
              </p:ext>
            </p:extLst>
          </p:nvPr>
        </p:nvGraphicFramePr>
        <p:xfrm>
          <a:off x="18696" y="1844824"/>
          <a:ext cx="9125304" cy="3830435"/>
        </p:xfrm>
        <a:graphic>
          <a:graphicData uri="http://schemas.openxmlformats.org/drawingml/2006/table">
            <a:tbl>
              <a:tblPr firstRow="1" bandRow="1">
                <a:tableStyleId>{0505E3EF-67EA-436B-97B2-0124C06EBD24}</a:tableStyleId>
              </a:tblPr>
              <a:tblGrid>
                <a:gridCol w="8513744"/>
                <a:gridCol w="611560"/>
              </a:tblGrid>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Hoofdstuk</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les</a:t>
                      </a:r>
                      <a:endParaRPr lang="nl-NL" dirty="0"/>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H-1: De Basis: genen</a:t>
                      </a:r>
                      <a:r>
                        <a:rPr lang="nl-NL" sz="1800" baseline="0" dirty="0" smtClean="0"/>
                        <a:t> en omgeving</a:t>
                      </a:r>
                      <a:r>
                        <a:rPr lang="nl-NL" sz="1800" dirty="0" smtClean="0"/>
                        <a:t>	</a:t>
                      </a:r>
                      <a:endParaRPr lang="nl-NL"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3</a:t>
                      </a:r>
                      <a:endParaRPr lang="nl-NL" dirty="0"/>
                    </a:p>
                  </a:txBody>
                  <a:tcPr/>
                </a:tc>
              </a:tr>
              <a:tr h="365758">
                <a:tc>
                  <a:txBody>
                    <a:bodyPr/>
                    <a:lstStyle/>
                    <a:p>
                      <a:pPr marL="0" indent="0">
                        <a:buNone/>
                      </a:pPr>
                      <a:r>
                        <a:rPr lang="nl-NL" sz="1800" dirty="0" smtClean="0"/>
                        <a:t>H-2: Allel: Van symptomen naar basenvolgorde </a:t>
                      </a:r>
                      <a:r>
                        <a:rPr lang="nl-NL" sz="1800" dirty="0" err="1" smtClean="0"/>
                        <a:t>adhv</a:t>
                      </a:r>
                      <a:r>
                        <a:rPr lang="nl-NL" sz="1800" dirty="0" smtClean="0"/>
                        <a:t> CF</a:t>
                      </a:r>
                      <a:endParaRPr lang="nl-NL" dirty="0"/>
                    </a:p>
                  </a:txBody>
                  <a:tcPr/>
                </a:tc>
                <a:tc>
                  <a:txBody>
                    <a:bodyPr/>
                    <a:lstStyle/>
                    <a:p>
                      <a:pPr marL="0" indent="0">
                        <a:buNone/>
                      </a:pPr>
                      <a:r>
                        <a:rPr lang="nl-NL" dirty="0" smtClean="0"/>
                        <a:t>1,5</a:t>
                      </a:r>
                      <a:endParaRPr lang="nl-NL" dirty="0"/>
                    </a:p>
                  </a:txBody>
                  <a:tcPr/>
                </a:tc>
              </a:tr>
              <a:tr h="360038">
                <a:tc>
                  <a:txBody>
                    <a:bodyPr/>
                    <a:lstStyle/>
                    <a:p>
                      <a:r>
                        <a:rPr lang="nl-NL" sz="1800" dirty="0" smtClean="0"/>
                        <a:t>H-3: </a:t>
                      </a:r>
                      <a:r>
                        <a:rPr lang="nl-NL" sz="1800" b="1" dirty="0" smtClean="0"/>
                        <a:t>Mono/Polygeen model </a:t>
                      </a:r>
                      <a:r>
                        <a:rPr lang="nl-NL" sz="1800" dirty="0" smtClean="0"/>
                        <a:t>Dominante, recessieve en intermediaire overerving. </a:t>
                      </a:r>
                      <a:endParaRPr lang="nl-NL" dirty="0"/>
                    </a:p>
                  </a:txBody>
                  <a:tcPr/>
                </a:tc>
                <a:tc>
                  <a:txBody>
                    <a:bodyPr/>
                    <a:lstStyle/>
                    <a:p>
                      <a:r>
                        <a:rPr lang="nl-NL" dirty="0" smtClean="0"/>
                        <a:t>4</a:t>
                      </a:r>
                      <a:endParaRPr lang="nl-NL" dirty="0"/>
                    </a:p>
                  </a:txBody>
                  <a:tcPr/>
                </a:tc>
              </a:tr>
              <a:tr h="401470">
                <a:tc>
                  <a:txBody>
                    <a:bodyPr/>
                    <a:lstStyle/>
                    <a:p>
                      <a:r>
                        <a:rPr lang="nl-NL" sz="1800" dirty="0" smtClean="0"/>
                        <a:t>H-4: </a:t>
                      </a:r>
                      <a:r>
                        <a:rPr lang="nl-NL" sz="1800" b="1" dirty="0" smtClean="0"/>
                        <a:t>Multifactorieel model</a:t>
                      </a:r>
                      <a:r>
                        <a:rPr lang="nl-NL" sz="1800" dirty="0" smtClean="0"/>
                        <a:t> Risicoschatting en invloed van de omgeving </a:t>
                      </a:r>
                      <a:endParaRPr lang="nl-NL" dirty="0"/>
                    </a:p>
                  </a:txBody>
                  <a:tcPr/>
                </a:tc>
                <a:tc>
                  <a:txBody>
                    <a:bodyPr/>
                    <a:lstStyle/>
                    <a:p>
                      <a:r>
                        <a:rPr lang="nl-NL" dirty="0" smtClean="0"/>
                        <a:t>1</a:t>
                      </a:r>
                      <a:endParaRPr lang="nl-NL" dirty="0"/>
                    </a:p>
                  </a:txBody>
                  <a:tcPr/>
                </a:tc>
              </a:tr>
              <a:tr h="360040">
                <a:tc>
                  <a:txBody>
                    <a:bodyPr/>
                    <a:lstStyle/>
                    <a:p>
                      <a:pPr marL="0" indent="0">
                        <a:buNone/>
                      </a:pPr>
                      <a:r>
                        <a:rPr lang="nl-NL" sz="1800" dirty="0" smtClean="0"/>
                        <a:t>H-5: </a:t>
                      </a:r>
                      <a:r>
                        <a:rPr lang="nl-NL" sz="1800" dirty="0" err="1" smtClean="0"/>
                        <a:t>Gentesten</a:t>
                      </a:r>
                      <a:r>
                        <a:rPr lang="nl-NL" sz="1800" dirty="0" smtClean="0"/>
                        <a:t>: Meningsvorming en omgaan met risico,</a:t>
                      </a:r>
                      <a:r>
                        <a:rPr lang="nl-NL" sz="1800" baseline="0" dirty="0" smtClean="0"/>
                        <a:t> </a:t>
                      </a:r>
                      <a:r>
                        <a:rPr lang="nl-NL" sz="1800" dirty="0" err="1" smtClean="0"/>
                        <a:t>inc.</a:t>
                      </a:r>
                      <a:r>
                        <a:rPr lang="nl-NL" sz="1800" dirty="0" smtClean="0"/>
                        <a:t> prenatale testen (</a:t>
                      </a:r>
                      <a:r>
                        <a:rPr lang="nl-NL" sz="1800" dirty="0" err="1" smtClean="0"/>
                        <a:t>oa</a:t>
                      </a:r>
                      <a:r>
                        <a:rPr lang="nl-NL" sz="1800" dirty="0" smtClean="0"/>
                        <a:t>. NIPT)	</a:t>
                      </a:r>
                      <a:endParaRPr lang="nl-NL" dirty="0"/>
                    </a:p>
                  </a:txBody>
                  <a:tcPr/>
                </a:tc>
                <a:tc>
                  <a:txBody>
                    <a:bodyPr/>
                    <a:lstStyle/>
                    <a:p>
                      <a:pPr marL="0" indent="0">
                        <a:buNone/>
                      </a:pPr>
                      <a:r>
                        <a:rPr lang="nl-NL" dirty="0" smtClean="0"/>
                        <a:t>2</a:t>
                      </a:r>
                      <a:endParaRPr lang="nl-NL" dirty="0"/>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i="1" dirty="0" smtClean="0"/>
                        <a:t>H-6: Toepassingen van genetica in de biotechnologie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i="1" dirty="0" smtClean="0"/>
                        <a:t>1</a:t>
                      </a:r>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H-7: Afsluiting; terugkoppeling naar introductietekstjes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0,5</a:t>
                      </a:r>
                    </a:p>
                  </a:txBody>
                  <a:tcPr/>
                </a:tc>
              </a:tr>
              <a:tr h="3931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800" dirty="0" smtClean="0"/>
                        <a:t>H-8: Toetsing</a:t>
                      </a:r>
                      <a:endParaRPr lang="nl-NL" sz="18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800" i="1" dirty="0" smtClean="0"/>
                    </a:p>
                  </a:txBody>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800" i="1" dirty="0" smtClean="0"/>
                    </a:p>
                  </a:txBody>
                  <a:tcPr>
                    <a:solidFill>
                      <a:srgbClr val="F2FFC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400" i="1" dirty="0" smtClean="0"/>
                        <a:t>13</a:t>
                      </a:r>
                    </a:p>
                  </a:txBody>
                  <a:tcPr/>
                </a:tc>
              </a:tr>
            </a:tbl>
          </a:graphicData>
        </a:graphic>
      </p:graphicFrame>
      <p:graphicFrame>
        <p:nvGraphicFramePr>
          <p:cNvPr id="5" name="Tabel 4"/>
          <p:cNvGraphicFramePr>
            <a:graphicFrameLocks noGrp="1"/>
          </p:cNvGraphicFramePr>
          <p:nvPr/>
        </p:nvGraphicFramePr>
        <p:xfrm>
          <a:off x="17092" y="5759865"/>
          <a:ext cx="208280" cy="365760"/>
        </p:xfrm>
        <a:graphic>
          <a:graphicData uri="http://schemas.openxmlformats.org/drawingml/2006/table">
            <a:tbl>
              <a:tblPr/>
              <a:tblGrid>
                <a:gridCol w="208280"/>
              </a:tblGrid>
              <a:tr h="0">
                <a:tc>
                  <a:txBody>
                    <a:bodyPr/>
                    <a:lstStyle/>
                    <a:p>
                      <a:endParaRPr lang="nl-NL" dirty="0"/>
                    </a:p>
                  </a:txBody>
                  <a:tcPr>
                    <a:lnL>
                      <a:noFill/>
                    </a:lnL>
                    <a:lnR>
                      <a:noFill/>
                    </a:lnR>
                    <a:lnT>
                      <a:noFill/>
                    </a:lnT>
                    <a:lnB>
                      <a:noFill/>
                    </a:lnB>
                  </a:tcPr>
                </a:tc>
              </a:tr>
            </a:tbl>
          </a:graphicData>
        </a:graphic>
      </p:graphicFrame>
      <p:graphicFrame>
        <p:nvGraphicFramePr>
          <p:cNvPr id="6" name="Tabel 5"/>
          <p:cNvGraphicFramePr>
            <a:graphicFrameLocks noGrp="1"/>
          </p:cNvGraphicFramePr>
          <p:nvPr/>
        </p:nvGraphicFramePr>
        <p:xfrm>
          <a:off x="34183" y="5708591"/>
          <a:ext cx="208280" cy="365760"/>
        </p:xfrm>
        <a:graphic>
          <a:graphicData uri="http://schemas.openxmlformats.org/drawingml/2006/table">
            <a:tbl>
              <a:tblPr/>
              <a:tblGrid>
                <a:gridCol w="208280"/>
              </a:tblGrid>
              <a:tr h="0">
                <a:tc>
                  <a:txBody>
                    <a:bodyPr/>
                    <a:lstStyle/>
                    <a:p>
                      <a:endParaRPr lang="nl-NL" dirty="0"/>
                    </a:p>
                  </a:txBody>
                  <a:tcPr>
                    <a:lnL>
                      <a:noFill/>
                    </a:lnL>
                    <a:lnR>
                      <a:noFill/>
                    </a:lnR>
                    <a:lnT>
                      <a:noFill/>
                    </a:lnT>
                    <a:lnB>
                      <a:noFill/>
                    </a:lnB>
                  </a:tcPr>
                </a:tc>
              </a:tr>
            </a:tbl>
          </a:graphicData>
        </a:graphic>
      </p:graphicFrame>
      <p:sp>
        <p:nvSpPr>
          <p:cNvPr id="7" name="Rechthoek 6"/>
          <p:cNvSpPr/>
          <p:nvPr/>
        </p:nvSpPr>
        <p:spPr>
          <a:xfrm>
            <a:off x="-19471" y="1446674"/>
            <a:ext cx="3678251" cy="369332"/>
          </a:xfrm>
          <a:prstGeom prst="rect">
            <a:avLst/>
          </a:prstGeom>
        </p:spPr>
        <p:txBody>
          <a:bodyPr wrap="none">
            <a:spAutoFit/>
          </a:bodyPr>
          <a:lstStyle/>
          <a:p>
            <a:r>
              <a:rPr lang="nl-NL" b="1" dirty="0">
                <a:solidFill>
                  <a:srgbClr val="7FAC00"/>
                </a:solidFill>
              </a:rPr>
              <a:t>Wat gaan we deze workshop doen?: </a:t>
            </a:r>
          </a:p>
        </p:txBody>
      </p:sp>
      <p:sp>
        <p:nvSpPr>
          <p:cNvPr id="8" name="Tekstvak 7"/>
          <p:cNvSpPr txBox="1"/>
          <p:nvPr/>
        </p:nvSpPr>
        <p:spPr>
          <a:xfrm>
            <a:off x="3491880" y="1611322"/>
            <a:ext cx="1296144" cy="715089"/>
          </a:xfrm>
          <a:prstGeom prst="wedgeRoundRectCallout">
            <a:avLst>
              <a:gd name="adj1" fmla="val -61711"/>
              <a:gd name="adj2" fmla="val 72061"/>
              <a:gd name="adj3" fmla="val 16667"/>
            </a:avLst>
          </a:prstGeom>
          <a:solidFill>
            <a:srgbClr val="7FAC00"/>
          </a:solidFill>
          <a:ln>
            <a:solidFill>
              <a:schemeClr val="tx1"/>
            </a:solidFill>
          </a:ln>
        </p:spPr>
        <p:txBody>
          <a:bodyPr wrap="square" rtlCol="0">
            <a:spAutoFit/>
          </a:bodyPr>
          <a:lstStyle/>
          <a:p>
            <a:pPr algn="ctr"/>
            <a:r>
              <a:rPr lang="nl-NL" dirty="0" smtClean="0">
                <a:solidFill>
                  <a:schemeClr val="bg1"/>
                </a:solidFill>
              </a:rPr>
              <a:t>Tumtum-practicum</a:t>
            </a:r>
            <a:endParaRPr lang="nl-NL" dirty="0">
              <a:solidFill>
                <a:schemeClr val="bg1"/>
              </a:solidFill>
            </a:endParaRPr>
          </a:p>
        </p:txBody>
      </p:sp>
      <p:sp>
        <p:nvSpPr>
          <p:cNvPr id="9" name="Tekstvak 8"/>
          <p:cNvSpPr txBox="1"/>
          <p:nvPr/>
        </p:nvSpPr>
        <p:spPr>
          <a:xfrm>
            <a:off x="6047763" y="3155377"/>
            <a:ext cx="1296144" cy="715089"/>
          </a:xfrm>
          <a:prstGeom prst="wedgeRoundRectCallout">
            <a:avLst>
              <a:gd name="adj1" fmla="val -117094"/>
              <a:gd name="adj2" fmla="val -83298"/>
              <a:gd name="adj3" fmla="val 16667"/>
            </a:avLst>
          </a:prstGeom>
          <a:solidFill>
            <a:srgbClr val="7FAC00"/>
          </a:solidFill>
          <a:ln>
            <a:solidFill>
              <a:schemeClr val="tx1"/>
            </a:solidFill>
          </a:ln>
        </p:spPr>
        <p:txBody>
          <a:bodyPr wrap="square" rtlCol="0">
            <a:spAutoFit/>
          </a:bodyPr>
          <a:lstStyle/>
          <a:p>
            <a:pPr algn="ctr"/>
            <a:r>
              <a:rPr lang="nl-NL" dirty="0" smtClean="0">
                <a:solidFill>
                  <a:schemeClr val="bg1"/>
                </a:solidFill>
              </a:rPr>
              <a:t>Puzzelen met allelen</a:t>
            </a:r>
            <a:endParaRPr lang="nl-NL" dirty="0">
              <a:solidFill>
                <a:schemeClr val="bg1"/>
              </a:solidFill>
            </a:endParaRPr>
          </a:p>
        </p:txBody>
      </p:sp>
      <p:sp>
        <p:nvSpPr>
          <p:cNvPr id="10" name="Tekstvak 9"/>
          <p:cNvSpPr txBox="1"/>
          <p:nvPr/>
        </p:nvSpPr>
        <p:spPr>
          <a:xfrm>
            <a:off x="4355976" y="4543014"/>
            <a:ext cx="1296144" cy="715089"/>
          </a:xfrm>
          <a:prstGeom prst="wedgeRoundRectCallout">
            <a:avLst>
              <a:gd name="adj1" fmla="val -35338"/>
              <a:gd name="adj2" fmla="val -162172"/>
              <a:gd name="adj3" fmla="val 16667"/>
            </a:avLst>
          </a:prstGeom>
          <a:solidFill>
            <a:srgbClr val="7FAC00"/>
          </a:solidFill>
          <a:ln>
            <a:solidFill>
              <a:schemeClr val="tx1"/>
            </a:solidFill>
          </a:ln>
        </p:spPr>
        <p:txBody>
          <a:bodyPr wrap="square" rtlCol="0">
            <a:spAutoFit/>
          </a:bodyPr>
          <a:lstStyle/>
          <a:p>
            <a:pPr algn="ctr"/>
            <a:r>
              <a:rPr lang="nl-NL" dirty="0" smtClean="0">
                <a:solidFill>
                  <a:schemeClr val="bg1"/>
                </a:solidFill>
              </a:rPr>
              <a:t>Risico van hartfalen</a:t>
            </a:r>
            <a:endParaRPr lang="nl-NL" dirty="0">
              <a:solidFill>
                <a:schemeClr val="bg1"/>
              </a:solidFill>
            </a:endParaRPr>
          </a:p>
        </p:txBody>
      </p:sp>
      <p:sp>
        <p:nvSpPr>
          <p:cNvPr id="11" name="Tekstvak 10"/>
          <p:cNvSpPr txBox="1"/>
          <p:nvPr/>
        </p:nvSpPr>
        <p:spPr>
          <a:xfrm>
            <a:off x="2555776" y="3861048"/>
            <a:ext cx="1296144" cy="715089"/>
          </a:xfrm>
          <a:prstGeom prst="wedgeRoundRectCallout">
            <a:avLst>
              <a:gd name="adj1" fmla="val 68420"/>
              <a:gd name="adj2" fmla="val -133026"/>
              <a:gd name="adj3" fmla="val 16667"/>
            </a:avLst>
          </a:prstGeom>
          <a:solidFill>
            <a:srgbClr val="7FAC00"/>
          </a:solidFill>
          <a:ln>
            <a:solidFill>
              <a:schemeClr val="tx1"/>
            </a:solidFill>
          </a:ln>
        </p:spPr>
        <p:txBody>
          <a:bodyPr wrap="square" rtlCol="0">
            <a:spAutoFit/>
          </a:bodyPr>
          <a:lstStyle/>
          <a:p>
            <a:pPr algn="ctr"/>
            <a:r>
              <a:rPr lang="nl-NL" dirty="0" smtClean="0">
                <a:solidFill>
                  <a:schemeClr val="bg1"/>
                </a:solidFill>
              </a:rPr>
              <a:t>Bitter proeven</a:t>
            </a:r>
            <a:endParaRPr lang="nl-NL" dirty="0">
              <a:solidFill>
                <a:schemeClr val="bg1"/>
              </a:solidFill>
            </a:endParaRPr>
          </a:p>
        </p:txBody>
      </p:sp>
    </p:spTree>
    <p:extLst>
      <p:ext uri="{BB962C8B-B14F-4D97-AF65-F5344CB8AC3E}">
        <p14:creationId xmlns:p14="http://schemas.microsoft.com/office/powerpoint/2010/main" val="849710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p:txBody>
          <a:bodyPr>
            <a:noAutofit/>
          </a:bodyPr>
          <a:lstStyle/>
          <a:p>
            <a:pPr algn="ctr"/>
            <a:r>
              <a:rPr lang="nl-NL" sz="2800" dirty="0" smtClean="0"/>
              <a:t>H-1: Welke factoren dragen bij aan een eigenschap?</a:t>
            </a:r>
            <a:endParaRPr lang="nl-NL" sz="2800" dirty="0"/>
          </a:p>
        </p:txBody>
      </p:sp>
      <p:sp>
        <p:nvSpPr>
          <p:cNvPr id="2" name="Tijdelijke aanduiding voor inhoud 1"/>
          <p:cNvSpPr>
            <a:spLocks noGrp="1"/>
          </p:cNvSpPr>
          <p:nvPr>
            <p:ph idx="1"/>
          </p:nvPr>
        </p:nvSpPr>
        <p:spPr/>
        <p:txBody>
          <a:bodyPr/>
          <a:lstStyle/>
          <a:p>
            <a:pPr marL="0" indent="0">
              <a:buNone/>
            </a:pPr>
            <a:endParaRPr lang="nl-NL" b="1" dirty="0" smtClean="0"/>
          </a:p>
          <a:p>
            <a:pPr marL="0" indent="0">
              <a:buNone/>
            </a:pPr>
            <a:endParaRPr lang="nl-NL" b="1" dirty="0"/>
          </a:p>
          <a:p>
            <a:pPr marL="0" indent="0" algn="ctr">
              <a:buNone/>
            </a:pPr>
            <a:r>
              <a:rPr lang="nl-NL" sz="4400" b="1" dirty="0" smtClean="0"/>
              <a:t>Kinderen </a:t>
            </a:r>
            <a:r>
              <a:rPr lang="nl-NL" sz="4400" b="1" dirty="0"/>
              <a:t>maken met </a:t>
            </a:r>
            <a:r>
              <a:rPr lang="nl-NL" sz="4400" b="1" dirty="0" err="1"/>
              <a:t>TumTums</a:t>
            </a:r>
            <a:r>
              <a:rPr lang="nl-NL" sz="4400" b="1" dirty="0"/>
              <a:t>!</a:t>
            </a:r>
            <a:endParaRPr lang="nl-NL" sz="4400" dirty="0"/>
          </a:p>
        </p:txBody>
      </p:sp>
    </p:spTree>
    <p:extLst>
      <p:ext uri="{BB962C8B-B14F-4D97-AF65-F5344CB8AC3E}">
        <p14:creationId xmlns:p14="http://schemas.microsoft.com/office/powerpoint/2010/main" val="1239318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535" y="2708920"/>
            <a:ext cx="8231283" cy="3202040"/>
          </a:xfrm>
          <a:prstGeom prst="rect">
            <a:avLst/>
          </a:prstGeom>
        </p:spPr>
      </p:pic>
      <p:sp>
        <p:nvSpPr>
          <p:cNvPr id="2" name="Titel 1"/>
          <p:cNvSpPr>
            <a:spLocks noGrp="1"/>
          </p:cNvSpPr>
          <p:nvPr>
            <p:ph type="title"/>
          </p:nvPr>
        </p:nvSpPr>
        <p:spPr/>
        <p:txBody>
          <a:bodyPr/>
          <a:lstStyle/>
          <a:p>
            <a:r>
              <a:rPr lang="nl-NL" dirty="0" smtClean="0"/>
              <a:t>In de klas</a:t>
            </a:r>
            <a:endParaRPr lang="nl-NL" dirty="0"/>
          </a:p>
        </p:txBody>
      </p:sp>
      <p:sp>
        <p:nvSpPr>
          <p:cNvPr id="3" name="Tijdelijke aanduiding voor inhoud 2"/>
          <p:cNvSpPr>
            <a:spLocks noGrp="1"/>
          </p:cNvSpPr>
          <p:nvPr>
            <p:ph idx="1"/>
          </p:nvPr>
        </p:nvSpPr>
        <p:spPr/>
        <p:txBody>
          <a:bodyPr/>
          <a:lstStyle/>
          <a:p>
            <a:pPr marL="0" indent="0">
              <a:buNone/>
            </a:pPr>
            <a:r>
              <a:rPr lang="nl-NL" dirty="0" smtClean="0"/>
              <a:t>Lengte opmeten: (26 </a:t>
            </a:r>
            <a:r>
              <a:rPr lang="nl-NL" dirty="0" err="1" smtClean="0"/>
              <a:t>lln</a:t>
            </a:r>
            <a:r>
              <a:rPr lang="nl-NL" dirty="0" smtClean="0"/>
              <a:t>)</a:t>
            </a:r>
            <a:endParaRPr lang="nl-NL" dirty="0"/>
          </a:p>
        </p:txBody>
      </p:sp>
      <p:sp>
        <p:nvSpPr>
          <p:cNvPr id="5" name="Rechthoek 4"/>
          <p:cNvSpPr/>
          <p:nvPr/>
        </p:nvSpPr>
        <p:spPr>
          <a:xfrm>
            <a:off x="3169664" y="4886252"/>
            <a:ext cx="601702" cy="216024"/>
          </a:xfrm>
          <a:prstGeom prst="rect">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6" name="Rechthoek 5"/>
          <p:cNvSpPr/>
          <p:nvPr/>
        </p:nvSpPr>
        <p:spPr>
          <a:xfrm>
            <a:off x="3754274" y="3933056"/>
            <a:ext cx="601702" cy="1169220"/>
          </a:xfrm>
          <a:prstGeom prst="rect">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7" name="Rechthoek 6"/>
          <p:cNvSpPr/>
          <p:nvPr/>
        </p:nvSpPr>
        <p:spPr>
          <a:xfrm>
            <a:off x="4355976" y="3717032"/>
            <a:ext cx="601702" cy="1385244"/>
          </a:xfrm>
          <a:prstGeom prst="rect">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8" name="Rechthoek 7"/>
          <p:cNvSpPr/>
          <p:nvPr/>
        </p:nvSpPr>
        <p:spPr>
          <a:xfrm>
            <a:off x="4957678" y="3717032"/>
            <a:ext cx="601702" cy="1385244"/>
          </a:xfrm>
          <a:prstGeom prst="rect">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9" name="Rechthoek 8"/>
          <p:cNvSpPr/>
          <p:nvPr/>
        </p:nvSpPr>
        <p:spPr>
          <a:xfrm>
            <a:off x="5554474" y="3933056"/>
            <a:ext cx="601702" cy="1169220"/>
          </a:xfrm>
          <a:prstGeom prst="rect">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Rechthoek 9"/>
          <p:cNvSpPr/>
          <p:nvPr/>
        </p:nvSpPr>
        <p:spPr>
          <a:xfrm>
            <a:off x="6151270" y="4420020"/>
            <a:ext cx="601702" cy="684000"/>
          </a:xfrm>
          <a:prstGeom prst="rect">
            <a:avLst/>
          </a:prstGeom>
          <a:solidFill>
            <a:srgbClr val="7FAC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3633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normAutofit fontScale="92500"/>
          </a:bodyPr>
          <a:lstStyle/>
          <a:p>
            <a:pPr marL="385763" indent="-385763">
              <a:buFont typeface="+mj-lt"/>
              <a:buAutoNum type="arabicPeriod"/>
            </a:pPr>
            <a:r>
              <a:rPr lang="nl-NL" dirty="0" smtClean="0"/>
              <a:t>Het bekertje is een celkern uit één van uw cellen</a:t>
            </a:r>
          </a:p>
          <a:p>
            <a:pPr marL="385763" indent="-385763">
              <a:buFont typeface="+mj-lt"/>
              <a:buAutoNum type="arabicPeriod"/>
            </a:pPr>
            <a:r>
              <a:rPr lang="nl-NL" dirty="0" smtClean="0"/>
              <a:t>De snoepjes zijn genen met informatie over uw lichaamslengte </a:t>
            </a:r>
          </a:p>
          <a:p>
            <a:pPr marL="385763" indent="-385763">
              <a:buFont typeface="+mj-lt"/>
              <a:buAutoNum type="arabicPeriod"/>
            </a:pPr>
            <a:r>
              <a:rPr lang="nl-NL" dirty="0" smtClean="0"/>
              <a:t>Kies een partner uit!</a:t>
            </a:r>
          </a:p>
          <a:p>
            <a:pPr marL="385763" indent="-385763">
              <a:buFont typeface="+mj-lt"/>
              <a:buAutoNum type="arabicPeriod"/>
            </a:pPr>
            <a:r>
              <a:rPr lang="nl-NL" dirty="0" smtClean="0"/>
              <a:t>Maak samen een kind: neem allebei willekeurig 5 snoepjes en leg deze bij elkaar.</a:t>
            </a:r>
          </a:p>
          <a:p>
            <a:pPr marL="385763" indent="-385763">
              <a:buFont typeface="+mj-lt"/>
              <a:buAutoNum type="arabicPeriod"/>
            </a:pPr>
            <a:endParaRPr lang="nl-NL" dirty="0" smtClean="0"/>
          </a:p>
          <a:p>
            <a:pPr marL="385763" indent="-385763">
              <a:buFont typeface="+mj-lt"/>
              <a:buAutoNum type="arabicPeriod"/>
            </a:pPr>
            <a:r>
              <a:rPr lang="nl-NL" dirty="0" smtClean="0"/>
              <a:t>Hoe lang wordt jullie kind?</a:t>
            </a:r>
            <a:endParaRPr lang="nl-NL" dirty="0"/>
          </a:p>
        </p:txBody>
      </p:sp>
      <p:sp>
        <p:nvSpPr>
          <p:cNvPr id="2" name="Titel 1"/>
          <p:cNvSpPr>
            <a:spLocks noGrp="1"/>
          </p:cNvSpPr>
          <p:nvPr>
            <p:ph type="title"/>
          </p:nvPr>
        </p:nvSpPr>
        <p:spPr/>
        <p:txBody>
          <a:bodyPr/>
          <a:lstStyle/>
          <a:p>
            <a:r>
              <a:rPr lang="nl-NL" dirty="0" err="1" smtClean="0"/>
              <a:t>TumTum</a:t>
            </a:r>
            <a:r>
              <a:rPr lang="nl-NL" dirty="0" smtClean="0"/>
              <a:t>-practicum</a:t>
            </a:r>
            <a:endParaRPr lang="nl-NL" dirty="0"/>
          </a:p>
        </p:txBody>
      </p:sp>
    </p:spTree>
    <p:extLst>
      <p:ext uri="{BB962C8B-B14F-4D97-AF65-F5344CB8AC3E}">
        <p14:creationId xmlns:p14="http://schemas.microsoft.com/office/powerpoint/2010/main" val="1012123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kstvak 19"/>
          <p:cNvSpPr txBox="1"/>
          <p:nvPr/>
        </p:nvSpPr>
        <p:spPr>
          <a:xfrm>
            <a:off x="997910" y="2561850"/>
            <a:ext cx="8038586" cy="1077218"/>
          </a:xfrm>
          <a:prstGeom prst="rect">
            <a:avLst/>
          </a:prstGeom>
          <a:noFill/>
        </p:spPr>
        <p:txBody>
          <a:bodyPr wrap="square" rtlCol="0">
            <a:spAutoFit/>
          </a:bodyPr>
          <a:lstStyle/>
          <a:p>
            <a:pPr>
              <a:buFont typeface="Wingdings"/>
              <a:buChar char="à"/>
            </a:pPr>
            <a:r>
              <a:rPr lang="nl-NL" sz="1600" dirty="0"/>
              <a:t>+ 10 cm (maximaal), behalve als                   aanwezig.  Dan geldt:                  </a:t>
            </a:r>
            <a:r>
              <a:rPr lang="nl-NL" sz="1600" dirty="0">
                <a:sym typeface="Wingdings" pitchFamily="2" charset="2"/>
              </a:rPr>
              <a:t> + 2 cm per gen</a:t>
            </a:r>
            <a:r>
              <a:rPr lang="nl-NL" sz="1600" dirty="0"/>
              <a:t>                </a:t>
            </a:r>
          </a:p>
          <a:p>
            <a:r>
              <a:rPr lang="nl-NL" sz="1600" dirty="0"/>
              <a:t>		</a:t>
            </a:r>
          </a:p>
          <a:p>
            <a:endParaRPr lang="nl-NL" sz="1600" dirty="0"/>
          </a:p>
          <a:p>
            <a:r>
              <a:rPr lang="nl-NL" sz="1600" dirty="0">
                <a:sym typeface="Wingdings" pitchFamily="2" charset="2"/>
              </a:rPr>
              <a:t>					</a:t>
            </a:r>
            <a:endParaRPr lang="nl-NL" sz="1600" dirty="0"/>
          </a:p>
        </p:txBody>
      </p:sp>
      <p:sp>
        <p:nvSpPr>
          <p:cNvPr id="5" name="Tekstvak 4"/>
          <p:cNvSpPr txBox="1"/>
          <p:nvPr/>
        </p:nvSpPr>
        <p:spPr>
          <a:xfrm>
            <a:off x="179512" y="888969"/>
            <a:ext cx="7704856" cy="338554"/>
          </a:xfrm>
          <a:prstGeom prst="rect">
            <a:avLst/>
          </a:prstGeom>
          <a:noFill/>
        </p:spPr>
        <p:txBody>
          <a:bodyPr wrap="square" rtlCol="0">
            <a:spAutoFit/>
          </a:bodyPr>
          <a:lstStyle/>
          <a:p>
            <a:r>
              <a:rPr lang="nl-NL" sz="1600" dirty="0"/>
              <a:t>Uitrekenen lichaamslengte van het kind: Start met een lengte van </a:t>
            </a:r>
            <a:r>
              <a:rPr lang="nl-NL" sz="1600" dirty="0" smtClean="0"/>
              <a:t>150 </a:t>
            </a:r>
            <a:r>
              <a:rPr lang="nl-NL" sz="1600" dirty="0"/>
              <a:t>cm.</a:t>
            </a:r>
          </a:p>
        </p:txBody>
      </p:sp>
      <p:sp>
        <p:nvSpPr>
          <p:cNvPr id="6" name="Ovaal 5"/>
          <p:cNvSpPr/>
          <p:nvPr/>
        </p:nvSpPr>
        <p:spPr>
          <a:xfrm>
            <a:off x="395536" y="1772816"/>
            <a:ext cx="540000" cy="540000"/>
          </a:xfrm>
          <a:prstGeom prst="ellipse">
            <a:avLst/>
          </a:prstGeom>
          <a:solidFill>
            <a:srgbClr val="D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7" name="Ovaal 6"/>
          <p:cNvSpPr/>
          <p:nvPr/>
        </p:nvSpPr>
        <p:spPr>
          <a:xfrm>
            <a:off x="3018703" y="1794923"/>
            <a:ext cx="540000" cy="540000"/>
          </a:xfrm>
          <a:prstGeom prst="ellipse">
            <a:avLst/>
          </a:prstGeom>
          <a:solidFill>
            <a:srgbClr val="D4C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8" name="Ovaal 7"/>
          <p:cNvSpPr/>
          <p:nvPr/>
        </p:nvSpPr>
        <p:spPr>
          <a:xfrm>
            <a:off x="395997" y="5297672"/>
            <a:ext cx="540000" cy="5400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9" name="Ovaal 8"/>
          <p:cNvSpPr/>
          <p:nvPr/>
        </p:nvSpPr>
        <p:spPr>
          <a:xfrm>
            <a:off x="397841" y="4678239"/>
            <a:ext cx="540000" cy="5400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0" name="Ovaal 9"/>
          <p:cNvSpPr/>
          <p:nvPr/>
        </p:nvSpPr>
        <p:spPr>
          <a:xfrm>
            <a:off x="406136" y="2432805"/>
            <a:ext cx="540000" cy="540000"/>
          </a:xfrm>
          <a:prstGeom prst="ellipse">
            <a:avLst/>
          </a:prstGeom>
          <a:solidFill>
            <a:srgbClr val="340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1" name="Ovaal 10"/>
          <p:cNvSpPr/>
          <p:nvPr/>
        </p:nvSpPr>
        <p:spPr>
          <a:xfrm>
            <a:off x="4747203" y="4007875"/>
            <a:ext cx="540000" cy="540000"/>
          </a:xfrm>
          <a:prstGeom prst="ellipse">
            <a:avLst/>
          </a:prstGeom>
          <a:solidFill>
            <a:srgbClr val="D4C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2" name="Ovaal 11"/>
          <p:cNvSpPr/>
          <p:nvPr/>
        </p:nvSpPr>
        <p:spPr>
          <a:xfrm>
            <a:off x="402909" y="3384068"/>
            <a:ext cx="540000" cy="540000"/>
          </a:xfrm>
          <a:prstGeom prst="ellipse">
            <a:avLst/>
          </a:prstGeom>
          <a:solidFill>
            <a:srgbClr val="D4C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4" name="Ovaal 13"/>
          <p:cNvSpPr/>
          <p:nvPr/>
        </p:nvSpPr>
        <p:spPr>
          <a:xfrm>
            <a:off x="4535500" y="4673391"/>
            <a:ext cx="540000" cy="540000"/>
          </a:xfrm>
          <a:prstGeom prst="ellipse">
            <a:avLst/>
          </a:prstGeom>
          <a:solidFill>
            <a:srgbClr val="340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5" name="Ovaal 14"/>
          <p:cNvSpPr/>
          <p:nvPr/>
        </p:nvSpPr>
        <p:spPr>
          <a:xfrm>
            <a:off x="3412203" y="4007875"/>
            <a:ext cx="540000" cy="540000"/>
          </a:xfrm>
          <a:prstGeom prst="ellipse">
            <a:avLst/>
          </a:prstGeom>
          <a:solidFill>
            <a:srgbClr val="D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6" name="Ovaal 15"/>
          <p:cNvSpPr/>
          <p:nvPr/>
        </p:nvSpPr>
        <p:spPr>
          <a:xfrm>
            <a:off x="4026664" y="2453241"/>
            <a:ext cx="540000" cy="540000"/>
          </a:xfrm>
          <a:prstGeom prst="ellipse">
            <a:avLst/>
          </a:prstGeom>
          <a:solidFill>
            <a:srgbClr val="DE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7" name="Ovaal 16"/>
          <p:cNvSpPr/>
          <p:nvPr/>
        </p:nvSpPr>
        <p:spPr>
          <a:xfrm>
            <a:off x="6678263" y="2448910"/>
            <a:ext cx="540000" cy="540000"/>
          </a:xfrm>
          <a:prstGeom prst="ellipse">
            <a:avLst/>
          </a:prstGeom>
          <a:solidFill>
            <a:srgbClr val="33C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8" name="Ovaal 17"/>
          <p:cNvSpPr/>
          <p:nvPr/>
        </p:nvSpPr>
        <p:spPr>
          <a:xfrm>
            <a:off x="406597" y="3996126"/>
            <a:ext cx="540000" cy="540000"/>
          </a:xfrm>
          <a:prstGeom prst="ellipse">
            <a:avLst/>
          </a:prstGeom>
          <a:blipFill>
            <a:blip r:embed="rId3" cstate="print">
              <a:extLst>
                <a:ext uri="{28A0092B-C50C-407E-A947-70E740481C1C}">
                  <a14:useLocalDpi xmlns:a14="http://schemas.microsoft.com/office/drawing/2010/main" val="0"/>
                </a:ext>
              </a:extLst>
            </a:blip>
            <a:tile tx="0" ty="0" sx="100000" sy="100000" flip="none" algn="tl"/>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600"/>
          </a:p>
        </p:txBody>
      </p:sp>
      <p:sp>
        <p:nvSpPr>
          <p:cNvPr id="19" name="Tekstvak 18"/>
          <p:cNvSpPr txBox="1"/>
          <p:nvPr/>
        </p:nvSpPr>
        <p:spPr>
          <a:xfrm>
            <a:off x="1002062" y="1883429"/>
            <a:ext cx="5946201" cy="338554"/>
          </a:xfrm>
          <a:prstGeom prst="rect">
            <a:avLst/>
          </a:prstGeom>
          <a:noFill/>
        </p:spPr>
        <p:txBody>
          <a:bodyPr wrap="square" rtlCol="0">
            <a:spAutoFit/>
          </a:bodyPr>
          <a:lstStyle/>
          <a:p>
            <a:r>
              <a:rPr lang="nl-NL" sz="1600" dirty="0">
                <a:sym typeface="Wingdings" pitchFamily="2" charset="2"/>
              </a:rPr>
              <a:t>  </a:t>
            </a:r>
            <a:r>
              <a:rPr lang="nl-NL" sz="1600" dirty="0"/>
              <a:t>+ 8 cm per gen als                   aanwezig. Anders + 3 cm per stuk</a:t>
            </a:r>
          </a:p>
        </p:txBody>
      </p:sp>
      <p:sp>
        <p:nvSpPr>
          <p:cNvPr id="21" name="Tekstvak 20"/>
          <p:cNvSpPr txBox="1"/>
          <p:nvPr/>
        </p:nvSpPr>
        <p:spPr>
          <a:xfrm>
            <a:off x="1002524" y="3557371"/>
            <a:ext cx="5519584" cy="338554"/>
          </a:xfrm>
          <a:prstGeom prst="rect">
            <a:avLst/>
          </a:prstGeom>
          <a:noFill/>
        </p:spPr>
        <p:txBody>
          <a:bodyPr wrap="square" rtlCol="0">
            <a:spAutoFit/>
          </a:bodyPr>
          <a:lstStyle/>
          <a:p>
            <a:r>
              <a:rPr lang="nl-NL" sz="1600" dirty="0">
                <a:sym typeface="Wingdings" pitchFamily="2" charset="2"/>
              </a:rPr>
              <a:t>  </a:t>
            </a:r>
            <a:r>
              <a:rPr lang="nl-NL" sz="1600" dirty="0"/>
              <a:t>+ </a:t>
            </a:r>
            <a:r>
              <a:rPr lang="nl-NL" sz="1600" dirty="0" smtClean="0"/>
              <a:t>3 cm per stuk</a:t>
            </a:r>
            <a:endParaRPr lang="nl-NL" sz="1600" dirty="0"/>
          </a:p>
        </p:txBody>
      </p:sp>
      <p:sp>
        <p:nvSpPr>
          <p:cNvPr id="22" name="Tekstvak 21"/>
          <p:cNvSpPr txBox="1"/>
          <p:nvPr/>
        </p:nvSpPr>
        <p:spPr>
          <a:xfrm>
            <a:off x="994227" y="4110436"/>
            <a:ext cx="6386085" cy="338554"/>
          </a:xfrm>
          <a:prstGeom prst="rect">
            <a:avLst/>
          </a:prstGeom>
          <a:noFill/>
        </p:spPr>
        <p:txBody>
          <a:bodyPr wrap="square" rtlCol="0">
            <a:spAutoFit/>
          </a:bodyPr>
          <a:lstStyle/>
          <a:p>
            <a:r>
              <a:rPr lang="nl-NL" sz="1600" dirty="0">
                <a:sym typeface="Wingdings" pitchFamily="2" charset="2"/>
              </a:rPr>
              <a:t>  </a:t>
            </a:r>
            <a:r>
              <a:rPr lang="nl-NL" sz="1600" dirty="0"/>
              <a:t>Halveert het effect van                </a:t>
            </a:r>
            <a:r>
              <a:rPr lang="nl-NL" sz="1600" dirty="0" smtClean="0"/>
              <a:t>, </a:t>
            </a:r>
            <a:r>
              <a:rPr lang="nl-NL" sz="1600" dirty="0"/>
              <a:t>en van                 wordt het effect x3.</a:t>
            </a:r>
          </a:p>
        </p:txBody>
      </p:sp>
      <p:sp>
        <p:nvSpPr>
          <p:cNvPr id="23" name="Tekstvak 22"/>
          <p:cNvSpPr txBox="1"/>
          <p:nvPr/>
        </p:nvSpPr>
        <p:spPr>
          <a:xfrm>
            <a:off x="989620" y="4774114"/>
            <a:ext cx="5519584" cy="338554"/>
          </a:xfrm>
          <a:prstGeom prst="rect">
            <a:avLst/>
          </a:prstGeom>
          <a:noFill/>
        </p:spPr>
        <p:txBody>
          <a:bodyPr wrap="square" rtlCol="0">
            <a:spAutoFit/>
          </a:bodyPr>
          <a:lstStyle/>
          <a:p>
            <a:r>
              <a:rPr lang="nl-NL" sz="1600" dirty="0">
                <a:sym typeface="Wingdings" pitchFamily="2" charset="2"/>
              </a:rPr>
              <a:t>  </a:t>
            </a:r>
            <a:r>
              <a:rPr lang="nl-NL" sz="1600" dirty="0"/>
              <a:t>+ 2 cm per gen én heft </a:t>
            </a:r>
            <a:r>
              <a:rPr lang="nl-NL" sz="1600" dirty="0" smtClean="0"/>
              <a:t>het effect van                  </a:t>
            </a:r>
            <a:r>
              <a:rPr lang="nl-NL" sz="1600" dirty="0"/>
              <a:t>op.</a:t>
            </a:r>
          </a:p>
        </p:txBody>
      </p:sp>
      <p:sp>
        <p:nvSpPr>
          <p:cNvPr id="24" name="Tekstvak 23"/>
          <p:cNvSpPr txBox="1"/>
          <p:nvPr/>
        </p:nvSpPr>
        <p:spPr>
          <a:xfrm>
            <a:off x="994688" y="5437791"/>
            <a:ext cx="7753775" cy="584775"/>
          </a:xfrm>
          <a:prstGeom prst="rect">
            <a:avLst/>
          </a:prstGeom>
          <a:noFill/>
        </p:spPr>
        <p:txBody>
          <a:bodyPr wrap="square" rtlCol="0">
            <a:spAutoFit/>
          </a:bodyPr>
          <a:lstStyle/>
          <a:p>
            <a:r>
              <a:rPr lang="nl-NL" sz="1600" dirty="0">
                <a:sym typeface="Wingdings" pitchFamily="2" charset="2"/>
              </a:rPr>
              <a:t>  </a:t>
            </a:r>
            <a:r>
              <a:rPr lang="nl-NL" sz="1600" dirty="0"/>
              <a:t>+ 0 cm per gen, maar – 2 cm per gen als tijdens de zwangerschap alcohol is gebruikt. </a:t>
            </a:r>
            <a:br>
              <a:rPr lang="nl-NL" sz="1600" dirty="0"/>
            </a:br>
            <a:r>
              <a:rPr lang="nl-NL" sz="1600" dirty="0"/>
              <a:t>		</a:t>
            </a:r>
          </a:p>
        </p:txBody>
      </p:sp>
    </p:spTree>
    <p:extLst>
      <p:ext uri="{BB962C8B-B14F-4D97-AF65-F5344CB8AC3E}">
        <p14:creationId xmlns:p14="http://schemas.microsoft.com/office/powerpoint/2010/main" val="1043800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Ervaringen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En wat deden de leerlingen ermee?</a:t>
            </a:r>
            <a:endParaRPr lang="nl-NL" dirty="0"/>
          </a:p>
        </p:txBody>
      </p:sp>
    </p:spTree>
    <p:extLst>
      <p:ext uri="{BB962C8B-B14F-4D97-AF65-F5344CB8AC3E}">
        <p14:creationId xmlns:p14="http://schemas.microsoft.com/office/powerpoint/2010/main" val="5252134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H-2: Wat is een allel?</a:t>
            </a:r>
            <a:endParaRPr lang="nl-NL" dirty="0"/>
          </a:p>
        </p:txBody>
      </p:sp>
      <p:pic>
        <p:nvPicPr>
          <p:cNvPr id="4" name="Afbeelding 3"/>
          <p:cNvPicPr>
            <a:picLocks noChangeAspect="1"/>
          </p:cNvPicPr>
          <p:nvPr/>
        </p:nvPicPr>
        <p:blipFill rotWithShape="1">
          <a:blip r:embed="rId2"/>
          <a:srcRect l="472" t="15400" r="60075" b="19501"/>
          <a:stretch/>
        </p:blipFill>
        <p:spPr>
          <a:xfrm>
            <a:off x="503548" y="1556792"/>
            <a:ext cx="8136904" cy="4531330"/>
          </a:xfrm>
          <a:prstGeom prst="rect">
            <a:avLst/>
          </a:prstGeom>
        </p:spPr>
      </p:pic>
      <p:sp>
        <p:nvSpPr>
          <p:cNvPr id="3" name="Tijdelijke aanduiding voor inhoud 2"/>
          <p:cNvSpPr>
            <a:spLocks noGrp="1"/>
          </p:cNvSpPr>
          <p:nvPr>
            <p:ph idx="1"/>
          </p:nvPr>
        </p:nvSpPr>
        <p:spPr>
          <a:xfrm>
            <a:off x="2339752" y="1556792"/>
            <a:ext cx="4464496" cy="720079"/>
          </a:xfrm>
        </p:spPr>
        <p:txBody>
          <a:bodyPr>
            <a:normAutofit fontScale="77500" lnSpcReduction="20000"/>
          </a:bodyPr>
          <a:lstStyle/>
          <a:p>
            <a:pPr marL="0" indent="0" algn="ctr">
              <a:buNone/>
            </a:pPr>
            <a:r>
              <a:rPr lang="nl-NL" dirty="0" smtClean="0">
                <a:solidFill>
                  <a:schemeClr val="bg1"/>
                </a:solidFill>
              </a:rPr>
              <a:t>Fragment </a:t>
            </a:r>
            <a:r>
              <a:rPr lang="nl-NL" i="1" dirty="0" smtClean="0">
                <a:solidFill>
                  <a:schemeClr val="bg1"/>
                </a:solidFill>
              </a:rPr>
              <a:t>Je zal het maar hebben</a:t>
            </a:r>
          </a:p>
        </p:txBody>
      </p:sp>
      <p:sp>
        <p:nvSpPr>
          <p:cNvPr id="6" name="Lijntoelichting 1 5"/>
          <p:cNvSpPr/>
          <p:nvPr/>
        </p:nvSpPr>
        <p:spPr>
          <a:xfrm>
            <a:off x="4602501" y="4581128"/>
            <a:ext cx="1152128" cy="1296144"/>
          </a:xfrm>
          <a:prstGeom prst="borderCallout1">
            <a:avLst>
              <a:gd name="adj1" fmla="val 47002"/>
              <a:gd name="adj2" fmla="val 100428"/>
              <a:gd name="adj3" fmla="val -31045"/>
              <a:gd name="adj4" fmla="val 1615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dirty="0" smtClean="0">
                <a:solidFill>
                  <a:schemeClr val="tx1"/>
                </a:solidFill>
              </a:rPr>
              <a:t>Annelie heeft  </a:t>
            </a:r>
            <a:r>
              <a:rPr lang="nl-NL" dirty="0">
                <a:solidFill>
                  <a:schemeClr val="tx1"/>
                </a:solidFill>
              </a:rPr>
              <a:t>Cystische </a:t>
            </a:r>
            <a:r>
              <a:rPr lang="nl-NL" dirty="0" smtClean="0">
                <a:solidFill>
                  <a:schemeClr val="tx1"/>
                </a:solidFill>
              </a:rPr>
              <a:t>Fibrose</a:t>
            </a:r>
            <a:endParaRPr lang="nl-NL" dirty="0">
              <a:solidFill>
                <a:schemeClr val="tx1"/>
              </a:solidFill>
            </a:endParaRPr>
          </a:p>
        </p:txBody>
      </p:sp>
    </p:spTree>
    <p:extLst>
      <p:ext uri="{BB962C8B-B14F-4D97-AF65-F5344CB8AC3E}">
        <p14:creationId xmlns:p14="http://schemas.microsoft.com/office/powerpoint/2010/main" val="2233792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Toekomstmuziek?!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b="1" dirty="0" err="1"/>
              <a:t>Lyme</a:t>
            </a:r>
            <a:r>
              <a:rPr lang="nl-NL" b="1" dirty="0"/>
              <a:t>-test klaar terwijl </a:t>
            </a:r>
            <a:r>
              <a:rPr lang="nl-NL" b="1" dirty="0" smtClean="0"/>
              <a:t>u wacht</a:t>
            </a:r>
            <a:endParaRPr lang="nl-NL" b="1" dirty="0"/>
          </a:p>
        </p:txBody>
      </p:sp>
      <p:pic>
        <p:nvPicPr>
          <p:cNvPr id="2050" name="Picture 2" descr="http://www.macleans.ca/wp-content/uploads/2014/03/MAC12_LYMEDISEASE_CAROUSEL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457" y="2564904"/>
            <a:ext cx="512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kruidvat.nl/medias/sys_master/front/prd/8825548931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104" y="2564904"/>
            <a:ext cx="2880000"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90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342" y="2276872"/>
            <a:ext cx="1875192" cy="2675134"/>
          </a:xfrm>
          <a:prstGeom prst="rect">
            <a:avLst/>
          </a:prstGeom>
        </p:spPr>
      </p:pic>
      <p:sp>
        <p:nvSpPr>
          <p:cNvPr id="2" name="Titel 1"/>
          <p:cNvSpPr>
            <a:spLocks noGrp="1"/>
          </p:cNvSpPr>
          <p:nvPr>
            <p:ph type="title"/>
          </p:nvPr>
        </p:nvSpPr>
        <p:spPr/>
        <p:txBody>
          <a:bodyPr/>
          <a:lstStyle/>
          <a:p>
            <a:r>
              <a:rPr lang="nl-NL" dirty="0" smtClean="0"/>
              <a:t>Inzoomen</a:t>
            </a:r>
            <a:endParaRPr lang="nl-NL" dirty="0"/>
          </a:p>
        </p:txBody>
      </p:sp>
      <p:pic>
        <p:nvPicPr>
          <p:cNvPr id="4" name="Afbeelding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90836" y="2594048"/>
            <a:ext cx="1911654" cy="1648582"/>
          </a:xfrm>
          <a:prstGeom prst="rect">
            <a:avLst/>
          </a:prstGeom>
        </p:spPr>
      </p:pic>
      <p:pic>
        <p:nvPicPr>
          <p:cNvPr id="7" name="Afbeelding 6"/>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3949090" y="2739914"/>
            <a:ext cx="1944216" cy="1575812"/>
          </a:xfrm>
          <a:prstGeom prst="rect">
            <a:avLst/>
          </a:prstGeom>
          <a:ln>
            <a:noFill/>
          </a:ln>
          <a:extLst>
            <a:ext uri="{53640926-AAD7-44D8-BBD7-CCE9431645EC}">
              <a14:shadowObscured xmlns:a14="http://schemas.microsoft.com/office/drawing/2010/main"/>
            </a:ext>
          </a:extLst>
        </p:spPr>
      </p:pic>
      <p:sp>
        <p:nvSpPr>
          <p:cNvPr id="8" name="Ovaal 7"/>
          <p:cNvSpPr>
            <a:spLocks noChangeArrowheads="1"/>
          </p:cNvSpPr>
          <p:nvPr/>
        </p:nvSpPr>
        <p:spPr bwMode="auto">
          <a:xfrm>
            <a:off x="6336848" y="2924944"/>
            <a:ext cx="1440180" cy="1080135"/>
          </a:xfrm>
          <a:prstGeom prst="ellipse">
            <a:avLst/>
          </a:prstGeom>
          <a:solidFill>
            <a:schemeClr val="accent1">
              <a:lumMod val="100000"/>
              <a:lumOff val="0"/>
            </a:schemeClr>
          </a:solidFill>
          <a:ln w="25400" cap="flat" cmpd="sng" algn="ctr">
            <a:solidFill>
              <a:schemeClr val="accent1">
                <a:lumMod val="50000"/>
                <a:lumOff val="0"/>
              </a:schemeClr>
            </a:solidFill>
            <a:prstDash val="solid"/>
            <a:round/>
            <a:headEnd/>
            <a:tailEnd/>
          </a:ln>
        </p:spPr>
        <p:txBody>
          <a:bodyPr rot="0" vert="horz" wrap="square" lIns="91440" tIns="45720" rIns="91440" bIns="45720" anchor="ctr" anchorCtr="0" upright="1">
            <a:noAutofit/>
          </a:bodyPr>
          <a:lstStyle/>
          <a:p>
            <a:endParaRPr lang="nl-NL"/>
          </a:p>
        </p:txBody>
      </p:sp>
      <p:sp>
        <p:nvSpPr>
          <p:cNvPr id="9" name="Vrije vorm 8"/>
          <p:cNvSpPr>
            <a:spLocks/>
          </p:cNvSpPr>
          <p:nvPr/>
        </p:nvSpPr>
        <p:spPr bwMode="auto">
          <a:xfrm>
            <a:off x="6429558" y="3065279"/>
            <a:ext cx="1086485" cy="706120"/>
          </a:xfrm>
          <a:custGeom>
            <a:avLst/>
            <a:gdLst/>
            <a:ahLst/>
            <a:cxnLst/>
            <a:rect l="0" t="0" r="r" b="b"/>
            <a:pathLst>
              <a:path w="1143701" h="914400">
                <a:moveTo>
                  <a:pt x="0" y="438150"/>
                </a:moveTo>
                <a:cubicBezTo>
                  <a:pt x="3175" y="422275"/>
                  <a:pt x="1493" y="404581"/>
                  <a:pt x="9525" y="390525"/>
                </a:cubicBezTo>
                <a:cubicBezTo>
                  <a:pt x="15205" y="380586"/>
                  <a:pt x="26652" y="371475"/>
                  <a:pt x="38100" y="371475"/>
                </a:cubicBezTo>
                <a:cubicBezTo>
                  <a:pt x="69942" y="371475"/>
                  <a:pt x="117899" y="388550"/>
                  <a:pt x="152400" y="400050"/>
                </a:cubicBezTo>
                <a:cubicBezTo>
                  <a:pt x="161925" y="415925"/>
                  <a:pt x="171163" y="431976"/>
                  <a:pt x="180975" y="447675"/>
                </a:cubicBezTo>
                <a:cubicBezTo>
                  <a:pt x="187042" y="457383"/>
                  <a:pt x="194905" y="466011"/>
                  <a:pt x="200025" y="476250"/>
                </a:cubicBezTo>
                <a:cubicBezTo>
                  <a:pt x="204515" y="485230"/>
                  <a:pt x="206375" y="495300"/>
                  <a:pt x="209550" y="504825"/>
                </a:cubicBezTo>
                <a:cubicBezTo>
                  <a:pt x="206375" y="517525"/>
                  <a:pt x="211734" y="537071"/>
                  <a:pt x="200025" y="542925"/>
                </a:cubicBezTo>
                <a:cubicBezTo>
                  <a:pt x="191045" y="547415"/>
                  <a:pt x="190500" y="524390"/>
                  <a:pt x="190500" y="514350"/>
                </a:cubicBezTo>
                <a:cubicBezTo>
                  <a:pt x="190500" y="491899"/>
                  <a:pt x="193574" y="469179"/>
                  <a:pt x="200025" y="447675"/>
                </a:cubicBezTo>
                <a:cubicBezTo>
                  <a:pt x="212557" y="405903"/>
                  <a:pt x="236853" y="416137"/>
                  <a:pt x="276225" y="409575"/>
                </a:cubicBezTo>
                <a:cubicBezTo>
                  <a:pt x="298450" y="412750"/>
                  <a:pt x="321946" y="411041"/>
                  <a:pt x="342900" y="419100"/>
                </a:cubicBezTo>
                <a:cubicBezTo>
                  <a:pt x="364269" y="427319"/>
                  <a:pt x="379950" y="446237"/>
                  <a:pt x="400050" y="457200"/>
                </a:cubicBezTo>
                <a:cubicBezTo>
                  <a:pt x="415060" y="465387"/>
                  <a:pt x="432729" y="467947"/>
                  <a:pt x="447675" y="476250"/>
                </a:cubicBezTo>
                <a:cubicBezTo>
                  <a:pt x="461552" y="483960"/>
                  <a:pt x="472857" y="495598"/>
                  <a:pt x="485775" y="504825"/>
                </a:cubicBezTo>
                <a:cubicBezTo>
                  <a:pt x="517189" y="527264"/>
                  <a:pt x="515244" y="524322"/>
                  <a:pt x="552450" y="542925"/>
                </a:cubicBezTo>
                <a:cubicBezTo>
                  <a:pt x="558800" y="552450"/>
                  <a:pt x="562561" y="564349"/>
                  <a:pt x="571500" y="571500"/>
                </a:cubicBezTo>
                <a:cubicBezTo>
                  <a:pt x="617682" y="608445"/>
                  <a:pt x="588818" y="547255"/>
                  <a:pt x="609600" y="609600"/>
                </a:cubicBezTo>
                <a:cubicBezTo>
                  <a:pt x="541558" y="654962"/>
                  <a:pt x="574662" y="653253"/>
                  <a:pt x="514350" y="638175"/>
                </a:cubicBezTo>
                <a:cubicBezTo>
                  <a:pt x="481012" y="615950"/>
                  <a:pt x="463550" y="609600"/>
                  <a:pt x="447675" y="561975"/>
                </a:cubicBezTo>
                <a:lnTo>
                  <a:pt x="428625" y="504825"/>
                </a:lnTo>
                <a:cubicBezTo>
                  <a:pt x="431800" y="495300"/>
                  <a:pt x="431050" y="483350"/>
                  <a:pt x="438150" y="476250"/>
                </a:cubicBezTo>
                <a:cubicBezTo>
                  <a:pt x="442705" y="471695"/>
                  <a:pt x="504495" y="457282"/>
                  <a:pt x="504825" y="457200"/>
                </a:cubicBezTo>
                <a:cubicBezTo>
                  <a:pt x="542925" y="463550"/>
                  <a:pt x="581419" y="467871"/>
                  <a:pt x="619125" y="476250"/>
                </a:cubicBezTo>
                <a:cubicBezTo>
                  <a:pt x="687967" y="491548"/>
                  <a:pt x="667345" y="497443"/>
                  <a:pt x="733425" y="523875"/>
                </a:cubicBezTo>
                <a:cubicBezTo>
                  <a:pt x="745580" y="528737"/>
                  <a:pt x="758825" y="530225"/>
                  <a:pt x="771525" y="533400"/>
                </a:cubicBezTo>
                <a:cubicBezTo>
                  <a:pt x="781050" y="539750"/>
                  <a:pt x="792005" y="544355"/>
                  <a:pt x="800100" y="552450"/>
                </a:cubicBezTo>
                <a:cubicBezTo>
                  <a:pt x="824626" y="576976"/>
                  <a:pt x="821860" y="594575"/>
                  <a:pt x="828675" y="628650"/>
                </a:cubicBezTo>
                <a:cubicBezTo>
                  <a:pt x="825500" y="666750"/>
                  <a:pt x="829001" y="706009"/>
                  <a:pt x="819150" y="742950"/>
                </a:cubicBezTo>
                <a:cubicBezTo>
                  <a:pt x="815679" y="755966"/>
                  <a:pt x="797714" y="760102"/>
                  <a:pt x="790575" y="771525"/>
                </a:cubicBezTo>
                <a:cubicBezTo>
                  <a:pt x="781513" y="786024"/>
                  <a:pt x="779171" y="803857"/>
                  <a:pt x="771525" y="819150"/>
                </a:cubicBezTo>
                <a:cubicBezTo>
                  <a:pt x="766405" y="829389"/>
                  <a:pt x="760133" y="839216"/>
                  <a:pt x="752475" y="847725"/>
                </a:cubicBezTo>
                <a:cubicBezTo>
                  <a:pt x="731449" y="871087"/>
                  <a:pt x="685800" y="914400"/>
                  <a:pt x="685800" y="914400"/>
                </a:cubicBezTo>
                <a:cubicBezTo>
                  <a:pt x="666637" y="888849"/>
                  <a:pt x="639137" y="872717"/>
                  <a:pt x="666750" y="838200"/>
                </a:cubicBezTo>
                <a:cubicBezTo>
                  <a:pt x="673022" y="830360"/>
                  <a:pt x="685800" y="831850"/>
                  <a:pt x="695325" y="828675"/>
                </a:cubicBezTo>
                <a:cubicBezTo>
                  <a:pt x="700437" y="803115"/>
                  <a:pt x="710089" y="744617"/>
                  <a:pt x="723900" y="723900"/>
                </a:cubicBezTo>
                <a:cubicBezTo>
                  <a:pt x="730250" y="714375"/>
                  <a:pt x="734011" y="702476"/>
                  <a:pt x="742950" y="695325"/>
                </a:cubicBezTo>
                <a:cubicBezTo>
                  <a:pt x="811216" y="640713"/>
                  <a:pt x="798411" y="654986"/>
                  <a:pt x="857250" y="638175"/>
                </a:cubicBezTo>
                <a:cubicBezTo>
                  <a:pt x="866904" y="635417"/>
                  <a:pt x="876300" y="631825"/>
                  <a:pt x="885825" y="628650"/>
                </a:cubicBezTo>
                <a:cubicBezTo>
                  <a:pt x="898525" y="631825"/>
                  <a:pt x="911962" y="632858"/>
                  <a:pt x="923925" y="638175"/>
                </a:cubicBezTo>
                <a:cubicBezTo>
                  <a:pt x="940843" y="645694"/>
                  <a:pt x="955297" y="657885"/>
                  <a:pt x="971550" y="666750"/>
                </a:cubicBezTo>
                <a:cubicBezTo>
                  <a:pt x="990248" y="676949"/>
                  <a:pt x="1009650" y="685800"/>
                  <a:pt x="1028700" y="695325"/>
                </a:cubicBezTo>
                <a:cubicBezTo>
                  <a:pt x="1038225" y="708025"/>
                  <a:pt x="1050175" y="719226"/>
                  <a:pt x="1057275" y="733425"/>
                </a:cubicBezTo>
                <a:cubicBezTo>
                  <a:pt x="1066255" y="751386"/>
                  <a:pt x="1076325" y="790575"/>
                  <a:pt x="1076325" y="790575"/>
                </a:cubicBezTo>
                <a:cubicBezTo>
                  <a:pt x="1066800" y="796925"/>
                  <a:pt x="1058856" y="812401"/>
                  <a:pt x="1047750" y="809625"/>
                </a:cubicBezTo>
                <a:cubicBezTo>
                  <a:pt x="1038010" y="807190"/>
                  <a:pt x="1043206" y="789767"/>
                  <a:pt x="1038225" y="781050"/>
                </a:cubicBezTo>
                <a:cubicBezTo>
                  <a:pt x="1030349" y="767267"/>
                  <a:pt x="1018877" y="755868"/>
                  <a:pt x="1009650" y="742950"/>
                </a:cubicBezTo>
                <a:cubicBezTo>
                  <a:pt x="1002996" y="733635"/>
                  <a:pt x="996950" y="723900"/>
                  <a:pt x="990600" y="714375"/>
                </a:cubicBezTo>
                <a:cubicBezTo>
                  <a:pt x="987425" y="701675"/>
                  <a:pt x="984671" y="688862"/>
                  <a:pt x="981075" y="676275"/>
                </a:cubicBezTo>
                <a:cubicBezTo>
                  <a:pt x="978317" y="666621"/>
                  <a:pt x="970882" y="657718"/>
                  <a:pt x="971550" y="647700"/>
                </a:cubicBezTo>
                <a:cubicBezTo>
                  <a:pt x="974119" y="609160"/>
                  <a:pt x="980648" y="570721"/>
                  <a:pt x="990600" y="533400"/>
                </a:cubicBezTo>
                <a:cubicBezTo>
                  <a:pt x="993550" y="522339"/>
                  <a:pt x="1001035" y="512363"/>
                  <a:pt x="1009650" y="504825"/>
                </a:cubicBezTo>
                <a:cubicBezTo>
                  <a:pt x="1049960" y="469554"/>
                  <a:pt x="1056128" y="470282"/>
                  <a:pt x="1095375" y="457200"/>
                </a:cubicBezTo>
                <a:cubicBezTo>
                  <a:pt x="1107404" y="461210"/>
                  <a:pt x="1149628" y="468787"/>
                  <a:pt x="1143000" y="495300"/>
                </a:cubicBezTo>
                <a:cubicBezTo>
                  <a:pt x="1140565" y="505040"/>
                  <a:pt x="1124079" y="502067"/>
                  <a:pt x="1114425" y="504825"/>
                </a:cubicBezTo>
                <a:cubicBezTo>
                  <a:pt x="1101838" y="508421"/>
                  <a:pt x="1089025" y="511175"/>
                  <a:pt x="1076325" y="514350"/>
                </a:cubicBezTo>
                <a:cubicBezTo>
                  <a:pt x="1038225" y="511175"/>
                  <a:pt x="999922" y="509878"/>
                  <a:pt x="962025" y="504825"/>
                </a:cubicBezTo>
                <a:cubicBezTo>
                  <a:pt x="952073" y="503498"/>
                  <a:pt x="940550" y="502400"/>
                  <a:pt x="933450" y="495300"/>
                </a:cubicBezTo>
                <a:cubicBezTo>
                  <a:pt x="917261" y="479111"/>
                  <a:pt x="902590" y="459870"/>
                  <a:pt x="895350" y="438150"/>
                </a:cubicBezTo>
                <a:lnTo>
                  <a:pt x="876300" y="381000"/>
                </a:lnTo>
                <a:cubicBezTo>
                  <a:pt x="879475" y="371475"/>
                  <a:pt x="878725" y="359525"/>
                  <a:pt x="885825" y="352425"/>
                </a:cubicBezTo>
                <a:cubicBezTo>
                  <a:pt x="902014" y="336236"/>
                  <a:pt x="942975" y="314325"/>
                  <a:pt x="942975" y="314325"/>
                </a:cubicBezTo>
                <a:cubicBezTo>
                  <a:pt x="958850" y="317500"/>
                  <a:pt x="976544" y="315818"/>
                  <a:pt x="990600" y="323850"/>
                </a:cubicBezTo>
                <a:cubicBezTo>
                  <a:pt x="1000539" y="329530"/>
                  <a:pt x="1002321" y="343631"/>
                  <a:pt x="1009650" y="352425"/>
                </a:cubicBezTo>
                <a:cubicBezTo>
                  <a:pt x="1018274" y="362773"/>
                  <a:pt x="1028700" y="371475"/>
                  <a:pt x="1038225" y="381000"/>
                </a:cubicBezTo>
                <a:cubicBezTo>
                  <a:pt x="1035050" y="390525"/>
                  <a:pt x="1035800" y="402475"/>
                  <a:pt x="1028700" y="409575"/>
                </a:cubicBezTo>
                <a:cubicBezTo>
                  <a:pt x="1021600" y="416675"/>
                  <a:pt x="1009105" y="414610"/>
                  <a:pt x="1000125" y="419100"/>
                </a:cubicBezTo>
                <a:cubicBezTo>
                  <a:pt x="989886" y="424220"/>
                  <a:pt x="981075" y="431800"/>
                  <a:pt x="971550" y="438150"/>
                </a:cubicBezTo>
                <a:cubicBezTo>
                  <a:pt x="917575" y="434975"/>
                  <a:pt x="863450" y="433751"/>
                  <a:pt x="809625" y="428625"/>
                </a:cubicBezTo>
                <a:cubicBezTo>
                  <a:pt x="758281" y="423735"/>
                  <a:pt x="752200" y="399958"/>
                  <a:pt x="695325" y="381000"/>
                </a:cubicBezTo>
                <a:lnTo>
                  <a:pt x="666750" y="371475"/>
                </a:lnTo>
                <a:cubicBezTo>
                  <a:pt x="660400" y="361950"/>
                  <a:pt x="648651" y="354308"/>
                  <a:pt x="647700" y="342900"/>
                </a:cubicBezTo>
                <a:cubicBezTo>
                  <a:pt x="642048" y="275071"/>
                  <a:pt x="644703" y="262848"/>
                  <a:pt x="685800" y="228600"/>
                </a:cubicBezTo>
                <a:cubicBezTo>
                  <a:pt x="694594" y="221271"/>
                  <a:pt x="704850" y="215900"/>
                  <a:pt x="714375" y="209550"/>
                </a:cubicBezTo>
                <a:cubicBezTo>
                  <a:pt x="721421" y="211899"/>
                  <a:pt x="771525" y="225815"/>
                  <a:pt x="771525" y="238125"/>
                </a:cubicBezTo>
                <a:lnTo>
                  <a:pt x="742950" y="266700"/>
                </a:lnTo>
                <a:cubicBezTo>
                  <a:pt x="672330" y="243160"/>
                  <a:pt x="703761" y="256630"/>
                  <a:pt x="647700" y="228600"/>
                </a:cubicBezTo>
                <a:cubicBezTo>
                  <a:pt x="641350" y="219075"/>
                  <a:pt x="629914" y="211403"/>
                  <a:pt x="628650" y="200025"/>
                </a:cubicBezTo>
                <a:cubicBezTo>
                  <a:pt x="625457" y="171289"/>
                  <a:pt x="636116" y="135409"/>
                  <a:pt x="657225" y="114300"/>
                </a:cubicBezTo>
                <a:cubicBezTo>
                  <a:pt x="668450" y="103075"/>
                  <a:pt x="682116" y="94531"/>
                  <a:pt x="695325" y="85725"/>
                </a:cubicBezTo>
                <a:cubicBezTo>
                  <a:pt x="710729" y="75456"/>
                  <a:pt x="725551" y="63477"/>
                  <a:pt x="742950" y="57150"/>
                </a:cubicBezTo>
                <a:cubicBezTo>
                  <a:pt x="761100" y="50550"/>
                  <a:pt x="781364" y="52309"/>
                  <a:pt x="800100" y="47625"/>
                </a:cubicBezTo>
                <a:cubicBezTo>
                  <a:pt x="819581" y="42755"/>
                  <a:pt x="838200" y="34925"/>
                  <a:pt x="857250" y="28575"/>
                </a:cubicBezTo>
                <a:cubicBezTo>
                  <a:pt x="866775" y="25400"/>
                  <a:pt x="875886" y="20470"/>
                  <a:pt x="885825" y="19050"/>
                </a:cubicBezTo>
                <a:cubicBezTo>
                  <a:pt x="956945" y="8890"/>
                  <a:pt x="936625" y="25400"/>
                  <a:pt x="962025" y="0"/>
                </a:cubicBezTo>
              </a:path>
            </a:pathLst>
          </a:custGeom>
          <a:noFill/>
          <a:ln w="25400" cap="flat" cmpd="sng" algn="ctr">
            <a:solidFill>
              <a:srgbClr val="C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ctr" anchorCtr="0" upright="1">
            <a:noAutofit/>
          </a:bodyPr>
          <a:lstStyle/>
          <a:p>
            <a:endParaRPr lang="nl-NL"/>
          </a:p>
        </p:txBody>
      </p:sp>
      <p:pic>
        <p:nvPicPr>
          <p:cNvPr id="10" name="Afbeelding 9"/>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 b="20605"/>
          <a:stretch/>
        </p:blipFill>
        <p:spPr bwMode="auto">
          <a:xfrm rot="5400000">
            <a:off x="6551709" y="3161140"/>
            <a:ext cx="3755780" cy="514400"/>
          </a:xfrm>
          <a:prstGeom prst="rect">
            <a:avLst/>
          </a:prstGeom>
          <a:noFill/>
          <a:ln>
            <a:noFill/>
          </a:ln>
        </p:spPr>
      </p:pic>
      <p:sp>
        <p:nvSpPr>
          <p:cNvPr id="3" name="Ovaal 2"/>
          <p:cNvSpPr/>
          <p:nvPr/>
        </p:nvSpPr>
        <p:spPr>
          <a:xfrm>
            <a:off x="3370847" y="3374976"/>
            <a:ext cx="152821" cy="152844"/>
          </a:xfrm>
          <a:prstGeom prst="ellipse">
            <a:avLst/>
          </a:prstGeom>
          <a:noFill/>
          <a:ln>
            <a:solidFill>
              <a:srgbClr val="66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p:cNvSpPr/>
          <p:nvPr/>
        </p:nvSpPr>
        <p:spPr>
          <a:xfrm>
            <a:off x="7308304" y="3429016"/>
            <a:ext cx="144000" cy="144000"/>
          </a:xfrm>
          <a:prstGeom prst="ellipse">
            <a:avLst/>
          </a:prstGeom>
          <a:noFill/>
          <a:ln>
            <a:solidFill>
              <a:srgbClr val="66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p:cNvSpPr/>
          <p:nvPr/>
        </p:nvSpPr>
        <p:spPr>
          <a:xfrm>
            <a:off x="5221429" y="3243970"/>
            <a:ext cx="324000" cy="324000"/>
          </a:xfrm>
          <a:prstGeom prst="ellipse">
            <a:avLst/>
          </a:prstGeom>
          <a:noFill/>
          <a:ln>
            <a:solidFill>
              <a:srgbClr val="66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p:cNvSpPr/>
          <p:nvPr/>
        </p:nvSpPr>
        <p:spPr>
          <a:xfrm>
            <a:off x="611560" y="3140968"/>
            <a:ext cx="720080" cy="720095"/>
          </a:xfrm>
          <a:prstGeom prst="ellipse">
            <a:avLst/>
          </a:prstGeom>
          <a:noFill/>
          <a:ln>
            <a:solidFill>
              <a:srgbClr val="668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5" name="Rechte verbindingslijn 14"/>
          <p:cNvCxnSpPr>
            <a:stCxn id="13" idx="0"/>
            <a:endCxn id="4" idx="0"/>
          </p:cNvCxnSpPr>
          <p:nvPr/>
        </p:nvCxnSpPr>
        <p:spPr>
          <a:xfrm flipV="1">
            <a:off x="971600" y="2594048"/>
            <a:ext cx="1675063" cy="546920"/>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a:stCxn id="13" idx="4"/>
            <a:endCxn id="4" idx="2"/>
          </p:cNvCxnSpPr>
          <p:nvPr/>
        </p:nvCxnSpPr>
        <p:spPr>
          <a:xfrm>
            <a:off x="971600" y="3861063"/>
            <a:ext cx="1675063" cy="381567"/>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a:stCxn id="3" idx="0"/>
            <a:endCxn id="7" idx="0"/>
          </p:cNvCxnSpPr>
          <p:nvPr/>
        </p:nvCxnSpPr>
        <p:spPr>
          <a:xfrm flipV="1">
            <a:off x="3447258" y="2739914"/>
            <a:ext cx="1473940" cy="635062"/>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a:stCxn id="3" idx="4"/>
            <a:endCxn id="7" idx="2"/>
          </p:cNvCxnSpPr>
          <p:nvPr/>
        </p:nvCxnSpPr>
        <p:spPr>
          <a:xfrm>
            <a:off x="3447258" y="3527820"/>
            <a:ext cx="1473940" cy="787906"/>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a:stCxn id="12" idx="4"/>
            <a:endCxn id="8" idx="4"/>
          </p:cNvCxnSpPr>
          <p:nvPr/>
        </p:nvCxnSpPr>
        <p:spPr>
          <a:xfrm>
            <a:off x="5383429" y="3567970"/>
            <a:ext cx="1673509" cy="437109"/>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p:cNvCxnSpPr>
            <a:stCxn id="12" idx="0"/>
            <a:endCxn id="8" idx="0"/>
          </p:cNvCxnSpPr>
          <p:nvPr/>
        </p:nvCxnSpPr>
        <p:spPr>
          <a:xfrm flipV="1">
            <a:off x="5383429" y="2924944"/>
            <a:ext cx="1673509" cy="319026"/>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p:cNvCxnSpPr>
            <a:stCxn id="11" idx="0"/>
            <a:endCxn id="10" idx="1"/>
          </p:cNvCxnSpPr>
          <p:nvPr/>
        </p:nvCxnSpPr>
        <p:spPr>
          <a:xfrm flipV="1">
            <a:off x="7380304" y="1540450"/>
            <a:ext cx="1049295" cy="1888566"/>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cxnSp>
        <p:nvCxnSpPr>
          <p:cNvPr id="36" name="Rechte verbindingslijn 35"/>
          <p:cNvCxnSpPr>
            <a:stCxn id="11" idx="4"/>
            <a:endCxn id="10" idx="3"/>
          </p:cNvCxnSpPr>
          <p:nvPr/>
        </p:nvCxnSpPr>
        <p:spPr>
          <a:xfrm>
            <a:off x="7380304" y="3573016"/>
            <a:ext cx="1049295" cy="1723214"/>
          </a:xfrm>
          <a:prstGeom prst="line">
            <a:avLst/>
          </a:prstGeom>
          <a:ln w="19050">
            <a:solidFill>
              <a:srgbClr val="668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3051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5482466" y="1925378"/>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1331640" y="3140968"/>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482466" y="3990691"/>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1331640" y="5169429"/>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Puzzelen met allelen</a:t>
            </a:r>
            <a:endParaRPr lang="nl-NL" dirty="0"/>
          </a:p>
        </p:txBody>
      </p:sp>
      <p:sp>
        <p:nvSpPr>
          <p:cNvPr id="4" name="Rechthoek 3"/>
          <p:cNvSpPr/>
          <p:nvPr/>
        </p:nvSpPr>
        <p:spPr>
          <a:xfrm>
            <a:off x="0" y="1484784"/>
            <a:ext cx="9144000" cy="4571123"/>
          </a:xfrm>
          <a:prstGeom prst="rect">
            <a:avLst/>
          </a:prstGeom>
        </p:spPr>
        <p:txBody>
          <a:bodyPr wrap="square">
            <a:spAutoFit/>
          </a:bodyPr>
          <a:lstStyle/>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Allel 1:</a:t>
            </a:r>
            <a:r>
              <a:rPr lang="nl-NL"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p>
          <a:p>
            <a:pPr>
              <a:lnSpc>
                <a:spcPct val="107000"/>
              </a:lnSpc>
              <a:spcAft>
                <a:spcPts val="0"/>
              </a:spcAft>
            </a:pPr>
            <a:r>
              <a:rPr lang="nl-NL" dirty="0" smtClean="0">
                <a:latin typeface="Calibri" panose="020F0502020204030204" pitchFamily="34" charset="0"/>
                <a:ea typeface="Calibri" panose="020F0502020204030204" pitchFamily="34" charset="0"/>
                <a:cs typeface="Times New Roman" panose="02020603050405020304" pitchFamily="18" charset="0"/>
              </a:rPr>
              <a:t>Allel </a:t>
            </a:r>
            <a:r>
              <a:rPr lang="nl-NL" dirty="0">
                <a:latin typeface="Calibri" panose="020F0502020204030204" pitchFamily="34" charset="0"/>
                <a:ea typeface="Calibri" panose="020F0502020204030204" pitchFamily="34" charset="0"/>
                <a:cs typeface="Times New Roman" panose="02020603050405020304" pitchFamily="18" charset="0"/>
              </a:rPr>
              <a:t>2:</a:t>
            </a:r>
            <a:r>
              <a:rPr lang="nl-NL"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p>
          <a:p>
            <a:pPr>
              <a:lnSpc>
                <a:spcPct val="107000"/>
              </a:lnSpc>
              <a:spcAft>
                <a:spcPts val="0"/>
              </a:spcAft>
            </a:pPr>
            <a:r>
              <a:rPr lang="nl-NL" sz="2000" b="1" dirty="0" smtClean="0">
                <a:effectLst/>
                <a:latin typeface="Calibri" panose="020F0502020204030204" pitchFamily="34" charset="0"/>
                <a:ea typeface="Calibri" panose="020F0502020204030204" pitchFamily="34" charset="0"/>
                <a:cs typeface="Times New Roman" panose="02020603050405020304" pitchFamily="18" charset="0"/>
              </a:rPr>
              <a:t>Waar begint het gen, en waar eindigt het? (</a:t>
            </a:r>
            <a:r>
              <a:rPr lang="nl-NL" sz="2000" b="1" dirty="0" err="1" smtClean="0">
                <a:effectLst/>
                <a:latin typeface="Calibri" panose="020F0502020204030204" pitchFamily="34" charset="0"/>
                <a:ea typeface="Calibri" panose="020F0502020204030204" pitchFamily="34" charset="0"/>
                <a:cs typeface="Times New Roman" panose="02020603050405020304" pitchFamily="18" charset="0"/>
              </a:rPr>
              <a:t>startcodon</a:t>
            </a:r>
            <a:r>
              <a:rPr lang="nl-NL" sz="2000" b="1" dirty="0" smtClean="0">
                <a:effectLst/>
                <a:latin typeface="Calibri" panose="020F0502020204030204" pitchFamily="34" charset="0"/>
                <a:ea typeface="Calibri" panose="020F0502020204030204" pitchFamily="34" charset="0"/>
                <a:cs typeface="Times New Roman" panose="02020603050405020304" pitchFamily="18" charset="0"/>
              </a:rPr>
              <a:t>=AUG, </a:t>
            </a:r>
            <a:r>
              <a:rPr lang="nl-NL" sz="2000" b="1" dirty="0" err="1" smtClean="0">
                <a:effectLst/>
                <a:latin typeface="Calibri" panose="020F0502020204030204" pitchFamily="34" charset="0"/>
                <a:ea typeface="Calibri" panose="020F0502020204030204" pitchFamily="34" charset="0"/>
                <a:cs typeface="Times New Roman" panose="02020603050405020304" pitchFamily="18" charset="0"/>
              </a:rPr>
              <a:t>Stopcodon</a:t>
            </a:r>
            <a:r>
              <a:rPr lang="nl-NL" sz="2000" b="1" dirty="0" smtClean="0">
                <a:effectLst/>
                <a:latin typeface="Calibri" panose="020F0502020204030204" pitchFamily="34" charset="0"/>
                <a:ea typeface="Calibri" panose="020F0502020204030204" pitchFamily="34" charset="0"/>
                <a:cs typeface="Times New Roman" panose="02020603050405020304" pitchFamily="18" charset="0"/>
              </a:rPr>
              <a:t>=UAA)</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608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p:cNvSpPr/>
          <p:nvPr/>
        </p:nvSpPr>
        <p:spPr>
          <a:xfrm>
            <a:off x="5482466" y="1925378"/>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1331640" y="3140968"/>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5482466" y="3990691"/>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1331640" y="5169429"/>
            <a:ext cx="720080" cy="36004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499124" y="2539266"/>
            <a:ext cx="129614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6499124" y="4581128"/>
            <a:ext cx="1296144"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Puzzelen met allelen</a:t>
            </a:r>
            <a:endParaRPr lang="nl-NL" dirty="0"/>
          </a:p>
        </p:txBody>
      </p:sp>
      <p:sp>
        <p:nvSpPr>
          <p:cNvPr id="11" name="Rechthoek 10"/>
          <p:cNvSpPr/>
          <p:nvPr/>
        </p:nvSpPr>
        <p:spPr>
          <a:xfrm>
            <a:off x="3995936" y="5589240"/>
            <a:ext cx="1872208"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p:cNvSpPr/>
          <p:nvPr/>
        </p:nvSpPr>
        <p:spPr>
          <a:xfrm>
            <a:off x="0" y="1484784"/>
            <a:ext cx="9144000" cy="4571123"/>
          </a:xfrm>
          <a:prstGeom prst="rect">
            <a:avLst/>
          </a:prstGeom>
        </p:spPr>
        <p:txBody>
          <a:bodyPr wrap="square">
            <a:spAutoFit/>
          </a:bodyPr>
          <a:lstStyle/>
          <a:p>
            <a:pPr>
              <a:lnSpc>
                <a:spcPct val="107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Allel 1:</a:t>
            </a:r>
            <a:r>
              <a:rPr lang="nl-NL"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smtClean="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smtClean="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smtClean="0">
                <a:solidFill>
                  <a:srgbClr val="33CC33"/>
                </a:solidFill>
                <a:latin typeface="Calibri" panose="020F0502020204030204" pitchFamily="34" charset="0"/>
                <a:ea typeface="Calibri" panose="020F0502020204030204" pitchFamily="34" charset="0"/>
                <a:cs typeface="Times New Roman" panose="02020603050405020304" pitchFamily="18" charset="0"/>
              </a:rPr>
              <a:t>G</a:t>
            </a:r>
          </a:p>
          <a:p>
            <a:pPr>
              <a:lnSpc>
                <a:spcPct val="107000"/>
              </a:lnSpc>
              <a:spcAft>
                <a:spcPts val="0"/>
              </a:spcAft>
            </a:pPr>
            <a:r>
              <a:rPr lang="nl-NL" dirty="0" smtClean="0">
                <a:latin typeface="Calibri" panose="020F0502020204030204" pitchFamily="34" charset="0"/>
                <a:ea typeface="Calibri" panose="020F0502020204030204" pitchFamily="34" charset="0"/>
                <a:cs typeface="Times New Roman" panose="02020603050405020304" pitchFamily="18" charset="0"/>
              </a:rPr>
              <a:t>Allel </a:t>
            </a:r>
            <a:r>
              <a:rPr lang="nl-NL" dirty="0">
                <a:latin typeface="Calibri" panose="020F0502020204030204" pitchFamily="34" charset="0"/>
                <a:ea typeface="Calibri" panose="020F0502020204030204" pitchFamily="34" charset="0"/>
                <a:cs typeface="Times New Roman" panose="02020603050405020304" pitchFamily="18" charset="0"/>
              </a:rPr>
              <a:t>2:</a:t>
            </a:r>
            <a:r>
              <a:rPr lang="nl-NL"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a:t>
            </a:r>
            <a:r>
              <a:rPr lang="nl-NL" sz="3600" dirty="0">
                <a:solidFill>
                  <a:srgbClr val="006600"/>
                </a:solidFill>
                <a:latin typeface="Calibri" panose="020F0502020204030204" pitchFamily="34" charset="0"/>
                <a:ea typeface="Calibri" panose="020F0502020204030204" pitchFamily="34" charset="0"/>
                <a:cs typeface="Times New Roman" panose="02020603050405020304" pitchFamily="18" charset="0"/>
              </a:rPr>
              <a:t>C</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GG</a:t>
            </a:r>
            <a:r>
              <a:rPr lang="nl-NL" sz="3600" dirty="0">
                <a:solidFill>
                  <a:srgbClr val="FF0000"/>
                </a:solidFill>
                <a:latin typeface="Calibri" panose="020F0502020204030204" pitchFamily="34" charset="0"/>
                <a:ea typeface="Calibri" panose="020F0502020204030204" pitchFamily="34" charset="0"/>
                <a:cs typeface="Times New Roman" panose="02020603050405020304" pitchFamily="18" charset="0"/>
              </a:rPr>
              <a:t>TT</a:t>
            </a:r>
            <a:r>
              <a:rPr lang="nl-NL" sz="3600" dirty="0">
                <a:solidFill>
                  <a:srgbClr val="E2AC00"/>
                </a:solidFill>
                <a:latin typeface="Calibri" panose="020F0502020204030204" pitchFamily="34" charset="0"/>
                <a:ea typeface="Calibri" panose="020F0502020204030204" pitchFamily="34" charset="0"/>
                <a:cs typeface="Times New Roman" panose="02020603050405020304" pitchFamily="18" charset="0"/>
              </a:rPr>
              <a:t>A</a:t>
            </a:r>
            <a:r>
              <a:rPr lang="nl-NL" sz="3600" dirty="0">
                <a:solidFill>
                  <a:srgbClr val="33CC33"/>
                </a:solidFill>
                <a:latin typeface="Calibri" panose="020F0502020204030204" pitchFamily="34" charset="0"/>
                <a:ea typeface="Calibri" panose="020F0502020204030204" pitchFamily="34" charset="0"/>
                <a:cs typeface="Times New Roman" panose="02020603050405020304" pitchFamily="18" charset="0"/>
              </a:rPr>
              <a:t>G</a:t>
            </a:r>
          </a:p>
          <a:p>
            <a:pPr>
              <a:lnSpc>
                <a:spcPct val="107000"/>
              </a:lnSpc>
              <a:spcAft>
                <a:spcPts val="0"/>
              </a:spcAft>
            </a:pPr>
            <a:r>
              <a:rPr lang="nl-NL" sz="2000" b="1" dirty="0" smtClean="0">
                <a:effectLst/>
                <a:latin typeface="Calibri" panose="020F0502020204030204" pitchFamily="34" charset="0"/>
                <a:ea typeface="Calibri" panose="020F0502020204030204" pitchFamily="34" charset="0"/>
                <a:cs typeface="Times New Roman" panose="02020603050405020304" pitchFamily="18" charset="0"/>
              </a:rPr>
              <a:t>Welke merker past?  Merker1=TGAA, Merker2=TGGTG</a:t>
            </a: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753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Ervaringen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En wat deden de leerlingen ermee?</a:t>
            </a:r>
            <a:endParaRPr lang="nl-NL" dirty="0"/>
          </a:p>
        </p:txBody>
      </p:sp>
    </p:spTree>
    <p:extLst>
      <p:ext uri="{BB962C8B-B14F-4D97-AF65-F5344CB8AC3E}">
        <p14:creationId xmlns:p14="http://schemas.microsoft.com/office/powerpoint/2010/main" val="767321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http://learn.genetics.utah.edu/content/begin/traits/ptc/images/taste.jpg"/>
          <p:cNvPicPr>
            <a:picLocks noChangeAspect="1" noChangeArrowheads="1"/>
          </p:cNvPicPr>
          <p:nvPr/>
        </p:nvPicPr>
        <p:blipFill>
          <a:blip r:embed="rId2" cstate="print"/>
          <a:srcRect b="58717"/>
          <a:stretch>
            <a:fillRect/>
          </a:stretch>
        </p:blipFill>
        <p:spPr bwMode="auto">
          <a:xfrm>
            <a:off x="251520" y="2204864"/>
            <a:ext cx="4476750" cy="2880320"/>
          </a:xfrm>
          <a:prstGeom prst="rect">
            <a:avLst/>
          </a:prstGeom>
          <a:noFill/>
        </p:spPr>
      </p:pic>
      <p:pic>
        <p:nvPicPr>
          <p:cNvPr id="8" name="Picture 6" descr="http://learn.genetics.utah.edu/content/begin/traits/ptc/images/taste.jpg"/>
          <p:cNvPicPr>
            <a:picLocks noChangeAspect="1" noChangeArrowheads="1"/>
          </p:cNvPicPr>
          <p:nvPr/>
        </p:nvPicPr>
        <p:blipFill>
          <a:blip r:embed="rId2" cstate="print"/>
          <a:srcRect t="38703"/>
          <a:stretch>
            <a:fillRect/>
          </a:stretch>
        </p:blipFill>
        <p:spPr bwMode="auto">
          <a:xfrm>
            <a:off x="4818853" y="2204864"/>
            <a:ext cx="4145635" cy="3960440"/>
          </a:xfrm>
          <a:prstGeom prst="rect">
            <a:avLst/>
          </a:prstGeom>
          <a:noFill/>
        </p:spPr>
      </p:pic>
      <p:sp>
        <p:nvSpPr>
          <p:cNvPr id="6" name="Titel 1"/>
          <p:cNvSpPr txBox="1">
            <a:spLocks/>
          </p:cNvSpPr>
          <p:nvPr/>
        </p:nvSpPr>
        <p:spPr>
          <a:xfrm>
            <a:off x="457200" y="188640"/>
            <a:ext cx="8229600" cy="11430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H-3: Hoe erven eigenschappen over?</a:t>
            </a:r>
            <a:endParaRPr lang="nl-NL" dirty="0"/>
          </a:p>
        </p:txBody>
      </p:sp>
      <p:sp>
        <p:nvSpPr>
          <p:cNvPr id="4" name="Tekstvak 3"/>
          <p:cNvSpPr txBox="1"/>
          <p:nvPr/>
        </p:nvSpPr>
        <p:spPr>
          <a:xfrm>
            <a:off x="2143675" y="1509925"/>
            <a:ext cx="4856651" cy="523220"/>
          </a:xfrm>
          <a:prstGeom prst="rect">
            <a:avLst/>
          </a:prstGeom>
          <a:noFill/>
        </p:spPr>
        <p:txBody>
          <a:bodyPr wrap="none" rtlCol="0">
            <a:spAutoFit/>
          </a:bodyPr>
          <a:lstStyle/>
          <a:p>
            <a:r>
              <a:rPr lang="nl-NL" sz="2800" dirty="0"/>
              <a:t>Kun jij bitter proeven</a:t>
            </a:r>
            <a:r>
              <a:rPr lang="nl-NL" sz="2800" dirty="0" smtClean="0"/>
              <a:t>?: TAS2R38</a:t>
            </a:r>
            <a:endParaRPr lang="nl-NL" sz="2800" dirty="0"/>
          </a:p>
        </p:txBody>
      </p:sp>
    </p:spTree>
    <p:extLst>
      <p:ext uri="{BB962C8B-B14F-4D97-AF65-F5344CB8AC3E}">
        <p14:creationId xmlns:p14="http://schemas.microsoft.com/office/powerpoint/2010/main" val="2469195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H-4: Hoe komen genen tot uiting?</a:t>
            </a:r>
            <a:endParaRPr lang="nl-NL" dirty="0"/>
          </a:p>
        </p:txBody>
      </p:sp>
      <p:sp>
        <p:nvSpPr>
          <p:cNvPr id="3" name="Tijdelijke aanduiding voor inhoud 2"/>
          <p:cNvSpPr>
            <a:spLocks noGrp="1"/>
          </p:cNvSpPr>
          <p:nvPr>
            <p:ph idx="1"/>
          </p:nvPr>
        </p:nvSpPr>
        <p:spPr>
          <a:xfrm>
            <a:off x="395536" y="1628800"/>
            <a:ext cx="8229600" cy="4608512"/>
          </a:xfrm>
        </p:spPr>
        <p:txBody>
          <a:bodyPr>
            <a:normAutofit lnSpcReduction="10000"/>
          </a:bodyPr>
          <a:lstStyle/>
          <a:p>
            <a:pPr marL="0" indent="0" algn="ctr">
              <a:buNone/>
            </a:pPr>
            <a:r>
              <a:rPr lang="nl-NL" sz="2800" dirty="0">
                <a:solidFill>
                  <a:srgbClr val="7FAC00"/>
                </a:solidFill>
              </a:rPr>
              <a:t>Wat betekent risico eigenlijk?</a:t>
            </a:r>
          </a:p>
          <a:p>
            <a:pPr marL="514350" indent="-514350">
              <a:buFont typeface="+mj-lt"/>
              <a:buAutoNum type="arabicPeriod"/>
            </a:pPr>
            <a:r>
              <a:rPr lang="nl-NL" sz="2800" dirty="0" smtClean="0"/>
              <a:t>Ga in een rij staan, met het gezicht naar het scherm</a:t>
            </a:r>
          </a:p>
          <a:p>
            <a:pPr marL="514350" indent="-514350">
              <a:buFont typeface="+mj-lt"/>
              <a:buAutoNum type="arabicPeriod"/>
            </a:pPr>
            <a:endParaRPr lang="nl-NL" sz="2800" dirty="0" smtClean="0"/>
          </a:p>
          <a:p>
            <a:pPr marL="514350" indent="-514350">
              <a:buFont typeface="+mj-lt"/>
              <a:buAutoNum type="arabicPeriod"/>
            </a:pPr>
            <a:endParaRPr lang="nl-NL" sz="2800" dirty="0"/>
          </a:p>
          <a:p>
            <a:pPr marL="514350" indent="-514350">
              <a:buFont typeface="+mj-lt"/>
              <a:buAutoNum type="arabicPeriod"/>
            </a:pPr>
            <a:endParaRPr lang="nl-NL" sz="2800" dirty="0" smtClean="0"/>
          </a:p>
          <a:p>
            <a:pPr marL="514350" indent="-514350">
              <a:buFont typeface="+mj-lt"/>
              <a:buAutoNum type="arabicPeriod"/>
            </a:pPr>
            <a:endParaRPr lang="nl-NL" sz="2800" dirty="0"/>
          </a:p>
          <a:p>
            <a:pPr marL="0" indent="0" algn="ctr">
              <a:buNone/>
            </a:pPr>
            <a:r>
              <a:rPr lang="nl-NL" sz="2800" dirty="0" smtClean="0"/>
              <a:t>Risico op </a:t>
            </a:r>
            <a:r>
              <a:rPr lang="nl-NL" sz="2800" b="1" dirty="0" smtClean="0"/>
              <a:t>hartfalen</a:t>
            </a:r>
            <a:r>
              <a:rPr lang="nl-NL" sz="2800" dirty="0" smtClean="0"/>
              <a:t> wordt bepaald door je familiegeschiedenis en leefstijl (bv. eetgewoontes, rookgedrag of beweging)</a:t>
            </a:r>
          </a:p>
          <a:p>
            <a:pPr marL="0" indent="0" algn="ctr">
              <a:buNone/>
            </a:pPr>
            <a:r>
              <a:rPr lang="nl-NL" sz="2800" dirty="0" smtClean="0">
                <a:sym typeface="Wingdings" panose="05000000000000000000" pitchFamily="2" charset="2"/>
              </a:rPr>
              <a:t> Ontvang een leefstijlkaart</a:t>
            </a:r>
            <a:endParaRPr lang="nl-NL" sz="2800" dirty="0" smtClean="0"/>
          </a:p>
          <a:p>
            <a:pPr marL="0" indent="0">
              <a:buNone/>
            </a:pPr>
            <a:endParaRPr lang="nl-NL" sz="2800" dirty="0"/>
          </a:p>
        </p:txBody>
      </p:sp>
      <p:pic>
        <p:nvPicPr>
          <p:cNvPr id="4" name="Afbeelding 3"/>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25232" y="2639127"/>
            <a:ext cx="6693535" cy="2009775"/>
          </a:xfrm>
          <a:prstGeom prst="rect">
            <a:avLst/>
          </a:prstGeom>
        </p:spPr>
      </p:pic>
      <p:sp>
        <p:nvSpPr>
          <p:cNvPr id="5" name="Tekstvak 4"/>
          <p:cNvSpPr txBox="1"/>
          <p:nvPr/>
        </p:nvSpPr>
        <p:spPr>
          <a:xfrm>
            <a:off x="2267744" y="2397742"/>
            <a:ext cx="6120680" cy="369332"/>
          </a:xfrm>
          <a:prstGeom prst="rect">
            <a:avLst/>
          </a:prstGeom>
          <a:noFill/>
        </p:spPr>
        <p:txBody>
          <a:bodyPr wrap="square" rtlCol="0">
            <a:spAutoFit/>
          </a:bodyPr>
          <a:lstStyle/>
          <a:p>
            <a:r>
              <a:rPr lang="nl-NL" dirty="0" err="1" smtClean="0">
                <a:solidFill>
                  <a:schemeClr val="bg1">
                    <a:lumMod val="50000"/>
                  </a:schemeClr>
                </a:solidFill>
              </a:rPr>
              <a:t>Nrs</a:t>
            </a:r>
            <a:r>
              <a:rPr lang="nl-NL" dirty="0" smtClean="0">
                <a:solidFill>
                  <a:schemeClr val="bg1">
                    <a:lumMod val="50000"/>
                  </a:schemeClr>
                </a:solidFill>
              </a:rPr>
              <a:t>. 1 t/m 10            </a:t>
            </a:r>
            <a:r>
              <a:rPr lang="nl-NL" dirty="0" err="1" smtClean="0">
                <a:solidFill>
                  <a:schemeClr val="bg1">
                    <a:lumMod val="50000"/>
                  </a:schemeClr>
                </a:solidFill>
              </a:rPr>
              <a:t>Nrs</a:t>
            </a:r>
            <a:r>
              <a:rPr lang="nl-NL" dirty="0" smtClean="0">
                <a:solidFill>
                  <a:schemeClr val="bg1">
                    <a:lumMod val="50000"/>
                  </a:schemeClr>
                </a:solidFill>
              </a:rPr>
              <a:t>. 11 t/m 21	   </a:t>
            </a:r>
            <a:r>
              <a:rPr lang="nl-NL" dirty="0" err="1" smtClean="0">
                <a:solidFill>
                  <a:schemeClr val="bg1">
                    <a:lumMod val="50000"/>
                  </a:schemeClr>
                </a:solidFill>
              </a:rPr>
              <a:t>Nrs</a:t>
            </a:r>
            <a:r>
              <a:rPr lang="nl-NL" dirty="0" smtClean="0">
                <a:solidFill>
                  <a:schemeClr val="bg1">
                    <a:lumMod val="50000"/>
                  </a:schemeClr>
                </a:solidFill>
              </a:rPr>
              <a:t>. 22 t/m 31</a:t>
            </a:r>
            <a:endParaRPr lang="nl-NL" dirty="0">
              <a:solidFill>
                <a:schemeClr val="bg1">
                  <a:lumMod val="50000"/>
                </a:schemeClr>
              </a:solidFill>
            </a:endParaRPr>
          </a:p>
        </p:txBody>
      </p:sp>
    </p:spTree>
    <p:extLst>
      <p:ext uri="{BB962C8B-B14F-4D97-AF65-F5344CB8AC3E}">
        <p14:creationId xmlns:p14="http://schemas.microsoft.com/office/powerpoint/2010/main" val="386434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betekent risico eigenlijk?</a:t>
            </a:r>
            <a:endParaRPr lang="nl-NL" dirty="0"/>
          </a:p>
        </p:txBody>
      </p:sp>
      <p:sp>
        <p:nvSpPr>
          <p:cNvPr id="3" name="Tijdelijke aanduiding voor inhoud 2"/>
          <p:cNvSpPr>
            <a:spLocks noGrp="1"/>
          </p:cNvSpPr>
          <p:nvPr>
            <p:ph idx="1"/>
          </p:nvPr>
        </p:nvSpPr>
        <p:spPr/>
        <p:txBody>
          <a:bodyPr>
            <a:normAutofit/>
          </a:bodyPr>
          <a:lstStyle/>
          <a:p>
            <a:pPr marL="514350" indent="-514350">
              <a:buAutoNum type="arabicPeriod" startAt="2"/>
            </a:pPr>
            <a:r>
              <a:rPr lang="nl-NL" sz="2800" dirty="0" smtClean="0"/>
              <a:t>Afhankelijk van jouw leefstijl beweeg je 4 plekken richting hoog of laag risico:</a:t>
            </a:r>
          </a:p>
          <a:p>
            <a:pPr marL="0" indent="0">
              <a:buNone/>
            </a:pPr>
            <a:r>
              <a:rPr lang="nl-NL" sz="2800" dirty="0"/>
              <a:t>	</a:t>
            </a:r>
            <a:r>
              <a:rPr lang="nl-NL" sz="2800" dirty="0" smtClean="0"/>
              <a:t>Gezond: Beweeg richting laag risico</a:t>
            </a:r>
          </a:p>
          <a:p>
            <a:pPr marL="0" indent="0">
              <a:buNone/>
            </a:pPr>
            <a:r>
              <a:rPr lang="nl-NL" sz="2800" dirty="0"/>
              <a:t>	</a:t>
            </a:r>
            <a:r>
              <a:rPr lang="nl-NL" sz="2800" dirty="0" smtClean="0"/>
              <a:t>Neutraal: Blijf staan waar je staat</a:t>
            </a:r>
          </a:p>
          <a:p>
            <a:pPr marL="0" indent="0">
              <a:buNone/>
            </a:pPr>
            <a:r>
              <a:rPr lang="nl-NL" sz="2800" dirty="0"/>
              <a:t>	</a:t>
            </a:r>
            <a:r>
              <a:rPr lang="nl-NL" sz="2800" dirty="0" smtClean="0"/>
              <a:t>Negatief: Beweeg richting hoog risico</a:t>
            </a:r>
            <a:endParaRPr lang="nl-NL" sz="1600" dirty="0" smtClean="0"/>
          </a:p>
        </p:txBody>
      </p:sp>
      <p:pic>
        <p:nvPicPr>
          <p:cNvPr id="5" name="Afbeelding 4"/>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354773" y="4072583"/>
            <a:ext cx="6434455" cy="2082180"/>
          </a:xfrm>
          <a:prstGeom prst="rect">
            <a:avLst/>
          </a:prstGeom>
        </p:spPr>
      </p:pic>
    </p:spTree>
    <p:extLst>
      <p:ext uri="{BB962C8B-B14F-4D97-AF65-F5344CB8AC3E}">
        <p14:creationId xmlns:p14="http://schemas.microsoft.com/office/powerpoint/2010/main" val="14683069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betekent risico eigenlijk?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800" dirty="0" smtClean="0"/>
              <a:t>3. Ontvang een nummer…</a:t>
            </a:r>
          </a:p>
          <a:p>
            <a:pPr marL="0" indent="0">
              <a:buNone/>
            </a:pPr>
            <a:r>
              <a:rPr lang="nl-NL" sz="2800" dirty="0" smtClean="0"/>
              <a:t>4. En ga zitten volgens de instructie van de docent</a:t>
            </a:r>
            <a:endParaRPr lang="nl-NL" sz="1600" dirty="0" smtClean="0"/>
          </a:p>
        </p:txBody>
      </p:sp>
      <p:pic>
        <p:nvPicPr>
          <p:cNvPr id="6" name="Afbeelding 5"/>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2415" y="3134841"/>
            <a:ext cx="6059170" cy="2238375"/>
          </a:xfrm>
          <a:prstGeom prst="rect">
            <a:avLst/>
          </a:prstGeom>
        </p:spPr>
      </p:pic>
      <p:sp>
        <p:nvSpPr>
          <p:cNvPr id="5" name="Tekstvak 4"/>
          <p:cNvSpPr txBox="1"/>
          <p:nvPr/>
        </p:nvSpPr>
        <p:spPr>
          <a:xfrm>
            <a:off x="2339752" y="5188550"/>
            <a:ext cx="6120680" cy="369332"/>
          </a:xfrm>
          <a:prstGeom prst="rect">
            <a:avLst/>
          </a:prstGeom>
          <a:noFill/>
        </p:spPr>
        <p:txBody>
          <a:bodyPr wrap="square" rtlCol="0">
            <a:spAutoFit/>
          </a:bodyPr>
          <a:lstStyle/>
          <a:p>
            <a:r>
              <a:rPr lang="nl-NL" dirty="0" smtClean="0">
                <a:solidFill>
                  <a:schemeClr val="bg1">
                    <a:lumMod val="50000"/>
                  </a:schemeClr>
                </a:solidFill>
              </a:rPr>
              <a:t>1      2     3     4           1     2    3     4            1      2      3    4 </a:t>
            </a:r>
            <a:endParaRPr lang="nl-NL" dirty="0">
              <a:solidFill>
                <a:schemeClr val="bg1">
                  <a:lumMod val="50000"/>
                </a:schemeClr>
              </a:solidFill>
            </a:endParaRPr>
          </a:p>
        </p:txBody>
      </p:sp>
    </p:spTree>
    <p:extLst>
      <p:ext uri="{BB962C8B-B14F-4D97-AF65-F5344CB8AC3E}">
        <p14:creationId xmlns:p14="http://schemas.microsoft.com/office/powerpoint/2010/main" val="288415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Ervaringen</a:t>
            </a:r>
            <a:endParaRPr lang="nl-NL" dirty="0"/>
          </a:p>
        </p:txBody>
      </p:sp>
      <p:sp>
        <p:nvSpPr>
          <p:cNvPr id="3" name="Tijdelijke aanduiding voor inhoud 2"/>
          <p:cNvSpPr>
            <a:spLocks noGrp="1"/>
          </p:cNvSpPr>
          <p:nvPr>
            <p:ph idx="1"/>
          </p:nvPr>
        </p:nvSpPr>
        <p:spPr/>
        <p:txBody>
          <a:bodyPr/>
          <a:lstStyle/>
          <a:p>
            <a:pPr marL="0" indent="0">
              <a:buNone/>
            </a:pPr>
            <a:r>
              <a:rPr lang="nl-NL" dirty="0" smtClean="0"/>
              <a:t>En wat deden de leerlingen ermee?</a:t>
            </a:r>
            <a:endParaRPr lang="nl-NL" dirty="0"/>
          </a:p>
        </p:txBody>
      </p:sp>
    </p:spTree>
    <p:extLst>
      <p:ext uri="{BB962C8B-B14F-4D97-AF65-F5344CB8AC3E}">
        <p14:creationId xmlns:p14="http://schemas.microsoft.com/office/powerpoint/2010/main" val="1326994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Feedback</a:t>
            </a:r>
            <a:endParaRPr lang="nl-NL" dirty="0"/>
          </a:p>
        </p:txBody>
      </p:sp>
      <p:sp>
        <p:nvSpPr>
          <p:cNvPr id="3" name="Tijdelijke aanduiding voor inhoud 2"/>
          <p:cNvSpPr>
            <a:spLocks noGrp="1"/>
          </p:cNvSpPr>
          <p:nvPr>
            <p:ph idx="1"/>
          </p:nvPr>
        </p:nvSpPr>
        <p:spPr>
          <a:xfrm>
            <a:off x="395536" y="1628801"/>
            <a:ext cx="8229600" cy="2592288"/>
          </a:xfrm>
        </p:spPr>
        <p:txBody>
          <a:bodyPr>
            <a:normAutofit lnSpcReduction="10000"/>
          </a:bodyPr>
          <a:lstStyle/>
          <a:p>
            <a:pPr marL="0" indent="0">
              <a:buNone/>
            </a:pPr>
            <a:r>
              <a:rPr lang="nl-NL" dirty="0" smtClean="0"/>
              <a:t>Wat denkt u van het lesmateriaal?</a:t>
            </a:r>
          </a:p>
          <a:p>
            <a:pPr marL="0" indent="0">
              <a:buNone/>
            </a:pPr>
            <a:r>
              <a:rPr lang="nl-NL" dirty="0" smtClean="0"/>
              <a:t>     </a:t>
            </a:r>
            <a:r>
              <a:rPr lang="nl-NL" sz="2800" dirty="0" smtClean="0"/>
              <a:t>Denk aan: </a:t>
            </a:r>
          </a:p>
          <a:p>
            <a:pPr lvl="1"/>
            <a:r>
              <a:rPr lang="nl-NL" dirty="0" smtClean="0"/>
              <a:t>Haalbaarheid in uw klas</a:t>
            </a:r>
          </a:p>
          <a:p>
            <a:pPr lvl="1"/>
            <a:r>
              <a:rPr lang="nl-NL" dirty="0"/>
              <a:t>Relevantie</a:t>
            </a:r>
          </a:p>
          <a:p>
            <a:pPr lvl="1"/>
            <a:r>
              <a:rPr lang="nl-NL" dirty="0" smtClean="0"/>
              <a:t>Motivatie van de leerlingen</a:t>
            </a:r>
          </a:p>
        </p:txBody>
      </p:sp>
      <p:sp>
        <p:nvSpPr>
          <p:cNvPr id="5" name="Tekstvak 4"/>
          <p:cNvSpPr txBox="1"/>
          <p:nvPr/>
        </p:nvSpPr>
        <p:spPr>
          <a:xfrm>
            <a:off x="0" y="4581128"/>
            <a:ext cx="9144000" cy="1077218"/>
          </a:xfrm>
          <a:prstGeom prst="rect">
            <a:avLst/>
          </a:prstGeom>
          <a:noFill/>
        </p:spPr>
        <p:txBody>
          <a:bodyPr wrap="square" rtlCol="0">
            <a:spAutoFit/>
          </a:bodyPr>
          <a:lstStyle/>
          <a:p>
            <a:pPr algn="ctr"/>
            <a:r>
              <a:rPr lang="nl-NL" sz="3200" b="1" dirty="0" smtClean="0">
                <a:effectLst>
                  <a:outerShdw blurRad="38100" dist="38100" dir="2700000" algn="tl">
                    <a:srgbClr val="000000">
                      <a:alpha val="43137"/>
                    </a:srgbClr>
                  </a:outerShdw>
                </a:effectLst>
              </a:rPr>
              <a:t>Lessenserie </a:t>
            </a:r>
            <a:r>
              <a:rPr lang="nl-NL" sz="3200" b="1" dirty="0" smtClean="0">
                <a:effectLst>
                  <a:outerShdw blurRad="38100" dist="38100" dir="2700000" algn="tl">
                    <a:srgbClr val="000000">
                      <a:alpha val="43137"/>
                    </a:srgbClr>
                  </a:outerShdw>
                </a:effectLst>
              </a:rPr>
              <a:t>ontvangen? </a:t>
            </a:r>
            <a:endParaRPr lang="nl-NL" sz="3200" b="1" dirty="0" smtClean="0">
              <a:effectLst>
                <a:outerShdw blurRad="38100" dist="38100" dir="2700000" algn="tl">
                  <a:srgbClr val="000000">
                    <a:alpha val="43137"/>
                  </a:srgbClr>
                </a:outerShdw>
              </a:effectLst>
            </a:endParaRPr>
          </a:p>
          <a:p>
            <a:pPr algn="ctr"/>
            <a:r>
              <a:rPr lang="nl-NL" sz="3200" b="1" dirty="0" smtClean="0">
                <a:effectLst>
                  <a:outerShdw blurRad="38100" dist="38100" dir="2700000" algn="tl">
                    <a:srgbClr val="000000">
                      <a:alpha val="43137"/>
                    </a:srgbClr>
                  </a:outerShdw>
                </a:effectLst>
              </a:rPr>
              <a:t>Mail: hienkes@hotmail.com!</a:t>
            </a:r>
            <a:endParaRPr lang="nl-NL"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4303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Toekomstmuziek?!</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b="1" dirty="0"/>
              <a:t>DNA-daten</a:t>
            </a:r>
          </a:p>
          <a:p>
            <a:pPr marL="0" indent="0">
              <a:buNone/>
            </a:pPr>
            <a:endParaRPr lang="nl-NL" dirty="0"/>
          </a:p>
        </p:txBody>
      </p:sp>
      <p:pic>
        <p:nvPicPr>
          <p:cNvPr id="3076" name="Picture 4" descr="http://thumbs.dreamstime.com/z/peinzende-vrouw-het-bijten-lippen-1315407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43608" y="3212976"/>
            <a:ext cx="2880320" cy="229940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grabbits.nl/foto/Vrouwen_en_hun_kinderwens_op_Grabbits.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59965" y="2204864"/>
            <a:ext cx="2640293" cy="1152128"/>
          </a:xfrm>
          <a:prstGeom prst="cloudCallout">
            <a:avLst/>
          </a:prstGeom>
          <a:noFill/>
          <a:extLst>
            <a:ext uri="{909E8E84-426E-40DD-AFC4-6F175D3DCCD1}">
              <a14:hiddenFill xmlns:a14="http://schemas.microsoft.com/office/drawing/2010/main">
                <a:solidFill>
                  <a:srgbClr val="FFFFFF"/>
                </a:solidFill>
              </a14:hiddenFill>
            </a:ext>
          </a:extLst>
        </p:spPr>
      </p:pic>
      <p:pic>
        <p:nvPicPr>
          <p:cNvPr id="3078" name="Picture 6" descr="Lexa.n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3717032"/>
            <a:ext cx="3390712" cy="93367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855991" y="2721694"/>
            <a:ext cx="606256" cy="923330"/>
          </a:xfrm>
          <a:prstGeom prst="rect">
            <a:avLst/>
          </a:prstGeom>
          <a:noFill/>
        </p:spPr>
        <p:txBody>
          <a:bodyPr wrap="none" rtlCol="0">
            <a:spAutoFit/>
          </a:bodyPr>
          <a:lstStyle/>
          <a:p>
            <a:r>
              <a:rPr lang="nl-NL" sz="5400" dirty="0" smtClean="0">
                <a:solidFill>
                  <a:srgbClr val="E2001A"/>
                </a:solidFill>
                <a:latin typeface="Adobe Heiti Std R" panose="020B0400000000000000" pitchFamily="34" charset="-128"/>
                <a:ea typeface="Adobe Heiti Std R" panose="020B0400000000000000" pitchFamily="34" charset="-128"/>
                <a:cs typeface="Aharoni" panose="02010803020104030203" pitchFamily="2" charset="-79"/>
              </a:rPr>
              <a:t>d</a:t>
            </a:r>
            <a:endParaRPr lang="nl-NL" sz="5400" dirty="0">
              <a:solidFill>
                <a:srgbClr val="E2001A"/>
              </a:solidFill>
              <a:latin typeface="Adobe Heiti Std R" panose="020B0400000000000000" pitchFamily="34" charset="-128"/>
              <a:ea typeface="Adobe Heiti Std R" panose="020B0400000000000000" pitchFamily="34" charset="-128"/>
              <a:cs typeface="Aharoni" panose="02010803020104030203" pitchFamily="2" charset="-79"/>
            </a:endParaRPr>
          </a:p>
        </p:txBody>
      </p:sp>
      <p:sp>
        <p:nvSpPr>
          <p:cNvPr id="5" name="Rechthoek 4"/>
          <p:cNvSpPr/>
          <p:nvPr/>
        </p:nvSpPr>
        <p:spPr>
          <a:xfrm>
            <a:off x="6855991" y="3225750"/>
            <a:ext cx="629816" cy="923330"/>
          </a:xfrm>
          <a:prstGeom prst="rect">
            <a:avLst/>
          </a:prstGeom>
        </p:spPr>
        <p:txBody>
          <a:bodyPr wrap="square">
            <a:spAutoFit/>
          </a:bodyPr>
          <a:lstStyle/>
          <a:p>
            <a:r>
              <a:rPr lang="nl-NL" sz="5400" dirty="0" smtClean="0">
                <a:solidFill>
                  <a:srgbClr val="E2001A"/>
                </a:solidFill>
                <a:latin typeface="Adobe Heiti Std R" panose="020B0400000000000000" pitchFamily="34" charset="-128"/>
                <a:ea typeface="Adobe Heiti Std R" panose="020B0400000000000000" pitchFamily="34" charset="-128"/>
                <a:cs typeface="Aharoni" panose="02010803020104030203" pitchFamily="2" charset="-79"/>
              </a:rPr>
              <a:t>n</a:t>
            </a:r>
            <a:endParaRPr lang="nl-NL" sz="5400" dirty="0">
              <a:latin typeface="Adobe Heiti Std R" panose="020B0400000000000000" pitchFamily="34" charset="-128"/>
              <a:ea typeface="Adobe Heiti Std R" panose="020B0400000000000000" pitchFamily="34" charset="-128"/>
            </a:endParaRPr>
          </a:p>
        </p:txBody>
      </p:sp>
    </p:spTree>
    <p:extLst>
      <p:ext uri="{BB962C8B-B14F-4D97-AF65-F5344CB8AC3E}">
        <p14:creationId xmlns:p14="http://schemas.microsoft.com/office/powerpoint/2010/main" val="369000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nl-NL" dirty="0" smtClean="0"/>
              <a:t>Leve DNA!</a:t>
            </a:r>
            <a:endParaRPr lang="nl-NL" dirty="0"/>
          </a:p>
        </p:txBody>
      </p:sp>
      <p:sp>
        <p:nvSpPr>
          <p:cNvPr id="5" name="Ondertitel 4"/>
          <p:cNvSpPr>
            <a:spLocks noGrp="1"/>
          </p:cNvSpPr>
          <p:nvPr>
            <p:ph type="subTitle" idx="1"/>
          </p:nvPr>
        </p:nvSpPr>
        <p:spPr/>
        <p:txBody>
          <a:bodyPr/>
          <a:lstStyle/>
          <a:p>
            <a:r>
              <a:rPr lang="nl-NL" dirty="0" smtClean="0">
                <a:hlinkClick r:id="rId2"/>
              </a:rPr>
              <a:t>www.levedna.nl</a:t>
            </a:r>
            <a:endParaRPr lang="nl-NL" dirty="0" smtClean="0"/>
          </a:p>
          <a:p>
            <a:r>
              <a:rPr lang="nl-NL" dirty="0" smtClean="0">
                <a:hlinkClick r:id="rId3"/>
              </a:rPr>
              <a:t>www.levedna.nl/genetica</a:t>
            </a:r>
            <a:endParaRPr lang="nl-NL" dirty="0" smtClean="0"/>
          </a:p>
          <a:p>
            <a:endParaRPr lang="nl-NL" dirty="0"/>
          </a:p>
        </p:txBody>
      </p:sp>
    </p:spTree>
    <p:extLst>
      <p:ext uri="{BB962C8B-B14F-4D97-AF65-F5344CB8AC3E}">
        <p14:creationId xmlns:p14="http://schemas.microsoft.com/office/powerpoint/2010/main" val="153322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27784" y="1412776"/>
            <a:ext cx="6480720" cy="1470025"/>
          </a:xfrm>
        </p:spPr>
        <p:txBody>
          <a:bodyPr/>
          <a:lstStyle/>
          <a:p>
            <a:pPr algn="l"/>
            <a:r>
              <a:rPr lang="nl-NL" b="1" dirty="0" smtClean="0"/>
              <a:t>Genetica van de toekomst</a:t>
            </a:r>
            <a:endParaRPr lang="nl-NL" dirty="0"/>
          </a:p>
        </p:txBody>
      </p:sp>
      <p:sp>
        <p:nvSpPr>
          <p:cNvPr id="3" name="Ondertitel 2"/>
          <p:cNvSpPr>
            <a:spLocks noGrp="1"/>
          </p:cNvSpPr>
          <p:nvPr>
            <p:ph type="subTitle" idx="1"/>
          </p:nvPr>
        </p:nvSpPr>
        <p:spPr>
          <a:xfrm>
            <a:off x="2339752" y="3742184"/>
            <a:ext cx="6872808" cy="2495128"/>
          </a:xfrm>
        </p:spPr>
        <p:txBody>
          <a:bodyPr>
            <a:normAutofit fontScale="92500"/>
          </a:bodyPr>
          <a:lstStyle/>
          <a:p>
            <a:pPr algn="r"/>
            <a:r>
              <a:rPr lang="nl-NL" sz="2800" b="1" dirty="0" smtClean="0"/>
              <a:t>Hienke </a:t>
            </a:r>
            <a:r>
              <a:rPr lang="nl-NL" sz="2800" b="1" dirty="0"/>
              <a:t>Sminia (projectleider en ontwikkelaar</a:t>
            </a:r>
            <a:r>
              <a:rPr lang="nl-NL" sz="2800" b="1" dirty="0" smtClean="0"/>
              <a:t>)</a:t>
            </a:r>
            <a:endParaRPr lang="nl-NL" sz="2800" dirty="0" smtClean="0"/>
          </a:p>
          <a:p>
            <a:pPr algn="r"/>
            <a:r>
              <a:rPr lang="nl-NL" sz="2800" b="1" dirty="0" smtClean="0"/>
              <a:t>Ilse Adema </a:t>
            </a:r>
            <a:r>
              <a:rPr lang="nl-NL" sz="2800" b="1" dirty="0"/>
              <a:t>(docent Pax Christi College)</a:t>
            </a:r>
            <a:r>
              <a:rPr lang="nl-NL" sz="2800" b="1" dirty="0" smtClean="0"/>
              <a:t> </a:t>
            </a:r>
          </a:p>
          <a:p>
            <a:pPr algn="r"/>
            <a:r>
              <a:rPr lang="nl-NL" sz="2800" dirty="0"/>
              <a:t>Horst Wolter (ontwikkelaar lesmateriaal)</a:t>
            </a:r>
          </a:p>
          <a:p>
            <a:pPr algn="r"/>
            <a:r>
              <a:rPr lang="nl-NL" sz="2800" dirty="0"/>
              <a:t>Frank Wielink (docent Pax Christi College)</a:t>
            </a:r>
          </a:p>
          <a:p>
            <a:pPr algn="r"/>
            <a:r>
              <a:rPr lang="nl-NL" sz="2800" dirty="0" smtClean="0"/>
              <a:t>Tycho Malmberg (ontwikkelaar lesmateriaal)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hoek 8"/>
          <p:cNvSpPr/>
          <p:nvPr/>
        </p:nvSpPr>
        <p:spPr>
          <a:xfrm>
            <a:off x="0" y="5949280"/>
            <a:ext cx="9144000" cy="908720"/>
          </a:xfrm>
          <a:prstGeom prst="rect">
            <a:avLst/>
          </a:prstGeom>
          <a:solidFill>
            <a:srgbClr val="F2F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Afgeronde rechthoek 17"/>
          <p:cNvSpPr/>
          <p:nvPr/>
        </p:nvSpPr>
        <p:spPr>
          <a:xfrm>
            <a:off x="56044" y="1700808"/>
            <a:ext cx="1272845" cy="4968552"/>
          </a:xfrm>
          <a:prstGeom prst="roundRect">
            <a:avLst/>
          </a:prstGeom>
          <a:solidFill>
            <a:srgbClr val="D1F3FF"/>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Complex!</a:t>
            </a:r>
            <a:endParaRPr lang="nl-NL" dirty="0"/>
          </a:p>
        </p:txBody>
      </p:sp>
      <p:pic>
        <p:nvPicPr>
          <p:cNvPr id="1030" name="Picture 6" descr="http://image.slidesharecdn.com/jdelasrivasnetworkscytoscapea-110914021656-phpapp01/95/cytoscape-gene-coexppression-and-ppi-networks-3-1024.jpg?cb=1315985823"/>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668034" y="1508697"/>
            <a:ext cx="7152438" cy="534930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nascholing-code-95.nl/wp-content/uploads/2013/07/ongezonde-levensstil-300x20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34781" y="1772816"/>
            <a:ext cx="1079923" cy="1080000"/>
          </a:xfrm>
          <a:prstGeom prst="ellipse">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2052" name="Picture 4" descr="https://www.mmv.nl/sites/mmv.nl/files/gezonde%20leefstijl.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flipH="1">
            <a:off x="130803" y="2996952"/>
            <a:ext cx="1086968" cy="1080000"/>
          </a:xfrm>
          <a:prstGeom prst="ellipse">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2054" name="Picture 6" descr="http://d35brb9zkkbdsd.cloudfront.net/wp-content/uploads/2013/10/China-Pollution.JPEG-0bfec-555x37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132755" y="4249261"/>
            <a:ext cx="1083063" cy="1080000"/>
          </a:xfrm>
          <a:prstGeom prst="ellipse">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2056" name="Picture 8" descr="http://www.refdag.nl/polopoly_fs/baby_in_baarmoeder_volwaardig_mens_1_46539!image/1626743658.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30803" y="5517352"/>
            <a:ext cx="1074301" cy="1080000"/>
          </a:xfrm>
          <a:prstGeom prst="ellipse">
            <a:avLst/>
          </a:prstGeom>
          <a:noFill/>
          <a:ln w="28575">
            <a:solidFill>
              <a:srgbClr val="00B0F0"/>
            </a:solidFill>
          </a:ln>
          <a:extLst>
            <a:ext uri="{909E8E84-426E-40DD-AFC4-6F175D3DCCD1}">
              <a14:hiddenFill xmlns:a14="http://schemas.microsoft.com/office/drawing/2010/main">
                <a:solidFill>
                  <a:srgbClr val="FFFFFF"/>
                </a:solidFill>
              </a14:hiddenFill>
            </a:ext>
          </a:extLst>
        </p:spPr>
      </p:pic>
      <p:cxnSp>
        <p:nvCxnSpPr>
          <p:cNvPr id="5" name="Rechte verbindingslijn met pijl 4"/>
          <p:cNvCxnSpPr/>
          <p:nvPr/>
        </p:nvCxnSpPr>
        <p:spPr>
          <a:xfrm flipV="1">
            <a:off x="1403649" y="2708920"/>
            <a:ext cx="1152127" cy="1368032"/>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p:cNvCxnSpPr/>
          <p:nvPr/>
        </p:nvCxnSpPr>
        <p:spPr>
          <a:xfrm>
            <a:off x="1403649" y="4171392"/>
            <a:ext cx="720079" cy="0"/>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p:cNvCxnSpPr/>
          <p:nvPr/>
        </p:nvCxnSpPr>
        <p:spPr>
          <a:xfrm>
            <a:off x="1403648" y="4249261"/>
            <a:ext cx="462932" cy="547891"/>
          </a:xfrm>
          <a:prstGeom prst="straightConnector1">
            <a:avLst/>
          </a:prstGeom>
          <a:ln w="28575">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184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2.bp.blogspot.com/_nwI0No5qisE/TMmPE3r7_yI/AAAAAAAAAUY/7r4zUh4kBYQ/s1600/Behavioral+Gene.png"/>
          <p:cNvPicPr>
            <a:picLocks noChangeAspect="1" noChangeArrowheads="1"/>
          </p:cNvPicPr>
          <p:nvPr/>
        </p:nvPicPr>
        <p:blipFill rotWithShape="1">
          <a:blip r:embed="rId2" cstate="print">
            <a:clrChange>
              <a:clrFrom>
                <a:srgbClr val="FCFCFC"/>
              </a:clrFrom>
              <a:clrTo>
                <a:srgbClr val="FCFCFC">
                  <a:alpha val="0"/>
                </a:srgbClr>
              </a:clrTo>
            </a:clrChange>
            <a:extLst>
              <a:ext uri="{28A0092B-C50C-407E-A947-70E740481C1C}">
                <a14:useLocalDpi xmlns:a14="http://schemas.microsoft.com/office/drawing/2010/main" val="0"/>
              </a:ext>
            </a:extLst>
          </a:blip>
          <a:srcRect/>
          <a:stretch/>
        </p:blipFill>
        <p:spPr bwMode="auto">
          <a:xfrm>
            <a:off x="6422617" y="1435319"/>
            <a:ext cx="1094532" cy="1440161"/>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t>Toepassingen</a:t>
            </a:r>
            <a:endParaRPr lang="nl-NL" dirty="0"/>
          </a:p>
        </p:txBody>
      </p:sp>
      <p:pic>
        <p:nvPicPr>
          <p:cNvPr id="2054" name="Picture 6" descr="http://www.ed.nl/polopoly_fs/1.4114549.1385462894!/image/image.jpg_gen/derivatives/landscape_800_600/image-411454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5575" y="1900768"/>
            <a:ext cx="1944217" cy="1438319"/>
          </a:xfrm>
          <a:prstGeom prst="roundRect">
            <a:avLst/>
          </a:prstGeom>
          <a:noFill/>
          <a:extLst>
            <a:ext uri="{909E8E84-426E-40DD-AFC4-6F175D3DCCD1}">
              <a14:hiddenFill xmlns:a14="http://schemas.microsoft.com/office/drawing/2010/main">
                <a:solidFill>
                  <a:srgbClr val="FFFFFF"/>
                </a:solidFill>
              </a14:hiddenFill>
            </a:ext>
          </a:extLst>
        </p:spPr>
      </p:pic>
      <p:pic>
        <p:nvPicPr>
          <p:cNvPr id="2058" name="Picture 10" descr="http://xcodelifesciences.com.au/sites/default/files/styles/article/public/field/image/2.jpg?itok=_bhabMxE"/>
          <p:cNvPicPr>
            <a:picLocks noChangeAspect="1" noChangeArrowheads="1"/>
          </p:cNvPicPr>
          <p:nvPr/>
        </p:nvPicPr>
        <p:blipFill rotWithShape="1">
          <a:blip r:embed="rId4" cstate="print">
            <a:clrChange>
              <a:clrFrom>
                <a:srgbClr val="FDF4EF"/>
              </a:clrFrom>
              <a:clrTo>
                <a:srgbClr val="FDF4EF">
                  <a:alpha val="0"/>
                </a:srgbClr>
              </a:clrTo>
            </a:clrChange>
            <a:extLst>
              <a:ext uri="{28A0092B-C50C-407E-A947-70E740481C1C}">
                <a14:useLocalDpi xmlns:a14="http://schemas.microsoft.com/office/drawing/2010/main" val="0"/>
              </a:ext>
            </a:extLst>
          </a:blip>
          <a:srcRect/>
          <a:stretch/>
        </p:blipFill>
        <p:spPr bwMode="auto">
          <a:xfrm rot="1055773">
            <a:off x="3940850" y="2229067"/>
            <a:ext cx="2455595" cy="163687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hhome.wpengine.com/wp-content/uploads/2011/01/mammoth-return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7021" y="3325439"/>
            <a:ext cx="1691655" cy="1319608"/>
          </a:xfrm>
          <a:prstGeom prst="roundRect">
            <a:avLst/>
          </a:prstGeom>
          <a:noFill/>
          <a:extLst>
            <a:ext uri="{909E8E84-426E-40DD-AFC4-6F175D3DCCD1}">
              <a14:hiddenFill xmlns:a14="http://schemas.microsoft.com/office/drawing/2010/main">
                <a:solidFill>
                  <a:srgbClr val="FFFFFF"/>
                </a:solidFill>
              </a14:hiddenFill>
            </a:ext>
          </a:extLst>
        </p:spPr>
      </p:pic>
      <p:sp>
        <p:nvSpPr>
          <p:cNvPr id="4" name="AutoShape 14" descr="data:image/jpeg;base64,/9j/4AAQSkZJRgABAQAAAQABAAD/2wCEAAkGBxQQEhIUDxQTFBQWFBUREBQQFxQVDxQQFxQWFhURFBUYHCggGBolHBYUITEhJSkrLi4uFx8zODMsNygtLisBCgoKDg0OGhAQGiwkHyQsLCwsLSwsLCwsLCwsLCwsLCwsLCwsLCwsLCwsLCwsLCwsLCwsLCwsLCwsLCwsLCwsLP/AABEIAHMAoAMBEQACEQEDEQH/xAAcAAACAgMBAQAAAAAAAAAAAAAEBQIDAAEGCAf/xAA5EAABAwIEAwQJAgYDAQAAAAABAAIRAwQFEiExQVFhEyJxkQYyQnKBobHR8GLBIzNSU5LxgrLhFP/EABsBAQADAQEBAQAAAAAAAAAAAAABAgMEBQYH/8QANBEAAgIBBAECAggEBwAAAAAAAAECEQMEEiExQRNRYXEFIjJCscHR8BQjgZEGUnKhouHx/9oADAMBAAIRAxEAPwA1+KucZJXj+o2fdLSxS4RZTxQjirLIyktMmG0cYKuspzz0aDW4+GiXGANyVdZqOd6BydJF9p6QVa38poaz+5WkA+6walXjmk+jDLoMePibt+y/NjW2uSfXqT7rGtH1K2jN+WcOTTx+7Gv6hzXtOx81qpo45YJIll/ArWZuLRGFJUm0oDaAkTKArIQESEBqEBqEINwgMhAZCAyEB8WFwvn7P07aWNuUsq4EnXwaJJ0VtxX0rN2ju0IqVvV3p0zt7zlK92Vmq+rD+rGwxEnir7zlenS8BVLEyOKushjLTJh9DGCFospyz0aN3vpiy3yh0ue7SnTZrUeeg/daxyN9HHl0kYK5ui+1xC/uNXOoWrODSO3rR11DQfNdCUvLPLyTwr7Ksb2dtXGpu21OlSgAP8mPkeSvz7nO5Rf3R3TYSBsTxymR+ysZswCN0IMcFIKygIwgNwgMhAbhAZCA3CA+B9ovnqP1Eztkomiuke0f3vUbq7qeAVqpFJS8IOdcyq2QoEm3CWNhcy5U2UeMHxPGjSADBmqO0Y3rxJ5ALbFB5HSOLW54abHul2+l7/8AS8guF1OycXuOeq716h3P6W8m9F6kYKKpHx+bNPLPfN2zq7TGjAU2UcBrbY51U2U2Dixx0SJPRLI2WdEy9PHUdVYyoJbVY7opIox1tPqnzQgqdRcOHkgIQgNoDYUgkAgNhqA87Zl4NH6emV1quUE/kolfAlParLqYyMDeJ7zvEo+WVxr3N51FGxsVEoEn3GUEk6ASVCjbpFZyjCLlLhLliGlcF7jUd6ztAD7LODfHiV7GLGoRpHwOt1ktTleR9eF7L99hbLhXOfwM7W60VDoStBlO9UWNoVTvypshwPofo3f9rbscdxLHf8ePlC0i7Ry5Y1IbCopMy1l4W8VNkOIZRv8AmhWgptVrt4Kkgi+2/p8kBQgJBASAQHnNwXiH6QpFDhmexvMyfAKUiMkukEVHySVWjaLpEJQtZuVBaxfilx3mM01OZ86jKDsR1K7NHjuW5+D53/EercMCwx7l38l+pq9tw1zcrs2YZjpGUzqF6Eo0+D5HT5XkhclVcGZFQ6Y9BVHZZNnbBcBDJOyhWyZOMe3Qa60qMIFRrmGAQHggwdjqpaa4ZWGSE1ug018DvvQNh7B4P9w/9WlaY+jk1X2l8jqGDRXMCqqhKIUKuUwdkQkrGFN8bKTMMo3RG6kBbmioJbv9eiEAzUBY1AeazVI6+K8ij72OQhQq/wAQnk36pXBLnci+Z2VKOhTNShopGSoospCQvzVHv5ENHgD95XqaeOzGj4T6Xy+vqpey4/sdTbWZuaWZ7gDTDuzbG8xIPkF1yW6N+x89hyLT5fSSbUvIrr0S0wQVzntRadBdlb5536QNSUhiUuymp1zxNKCv3s6HDrYtFPTjnjjyBPzXXClSR89qXKblOb74/Wjs8EYH030qneL82cnYcneIMKzSnGjGEp6bKpriKobYJhv/AM1JzXQe8XSNiIAB+S5VFx4Z9F68c1Tj1RlS6goSitzlBcg9ygkJta8jwVjKSpjCjqhARReWGR8UAVXAMOHHfxUkEWoDzfVprzHE+wjkBKI77/dCiuDRz5s2oo3UyQqFV2miyGOrQCeijaaeqkrFlrRPZ9TlcfjrK9ja64PzpaiLyXJ+/wDc6j0dxHsXSWzmgA8J2IWsXt7R5+ox+rypVR0F3YkFskOLtGMptEk8ieAhYTTiz0dNkxaiDriu23+7slQptBc0EZWCazm+q0cGN5k81Hq817d/oay0TcYyrmXEV5/1P5eEFMdlJLh3svavH9I2Yzyn5rSOSrv5v8jiz6RT2qPTlsj8UuZMeYMRTLZ1I38Y+60i0uDky4pZba8218rOkuKxdTkwDExxj7pki2tyJ0epjGXoyfIlZqVgesgsNlQy8VZRdDI3MdicojUl3IBSVlOEW03yvARh1NpeWtdLvaEbfn7rTZT7OCOuU47nBpfEe0acbqp1LlWujH6FQWSCaGxH5Kkg2AgPO1di43E96GUWuGWoOoI+Kz2nT6txsk4KribRylZCqbxyFN0e473T9FMVyick/wCXL5P8BY2o4tGp2A+AC9ByZ8jHDBc0WsvHiBJMbdOqWSsUU+F2dvhPpJnpCm4kVHd3NyPMFaxkpx2+TysunyaXN63DguaHFtbCk1jZDqbc1au8e05vqsI5fZZvB6aSfS5Z2Q+lf4yUskftyqEV7J9srw24NUZ3b1qw/wAG6x5A+ayhbjb+8/8AZHfqVCGdwj1hx/8AKQyw+/zGqRrFUj4ACVMZ3b+JXNpVj9OL/wAl/idRZ4i002gjM8+qDuTwj7rrjNONM+f1GCcMvqRVJeSdO0IOrXCBJzCAB705efFZOLR6ePNCatBFOk4sG0l3cLZ1E6NE76bnZUdUbQctzvr8P37AdxZkkNBOVoyNPM7ucOgH1CzaZstnty+X+S+bNUKZpv8A4e7gSZ4CZAlE5J8FsuLE4JSXXsPaWb2zJ4kbfBaq32czjHHHbENa7mrGa6Nu0gjaUBaQgPOl3VynVZuJ1RzAFwQ4abjUeKzlE68edeTTXhwlUcTeOWuGaIVHE3jlKa7JaRzBVKo3U9yoWW4ljT0C7WeAui6nb8/9KjZtBV32XAFsEaRqI5qLa5Ro4QmnGStMc23pC5rMrwTrqeh3+S6Fqfq7ZI8Wf0Elm9XDKq6XxOkscRpdwNynIDkAO0wCdFtWN1Xg8zfrobvUT+u1fHdG8MqUmtdlc6HPc7cGAdImNdAsMeGMY8M9TWfSefJmSlCmo1QXTxV7OzLWkspyWkSSSZmeWi0aUeUcallzLbNcHcWlWnUAdJe9oAAJ7hJ12G8QmReR9HZG5OC4XuGSRJcZe7nplZ+32WSi382ejPLCCb+7Hv4sqB0nn3R4Hf8Af5KJfAtjuKip9v60v38CNH155nKPAf7PkoS5LyyWo/F2M2lXSMskrkS7SNypKpojSuO9+ygsxk5SQfEcTwWZ0UFjmLzCHN9WQoCbXQsqB7DqPGFG01jma7JU7sH/AN3VHA3hnLQ8FUcTqjmKLOkGuc088zfdPLwKtHnhmOVJPcvIX2StRkpEHUVVo1Uit1FVaNYyJWlrLtduPXokYWxl1Hprjv8AfJ0VElbnm9uxja1iJ68Ush47dnT4RW7BjXsiTmLhGw0iPI+a0jJJnHqNPOcaj7j11+1wkkZnQ09RvAV5R8rs4sOoi3GGT7Kd/wDpGtXIjgd44z+R5rLbVI7/AOIWTfOL7e1Gqb3NqNaBJa2SPOfqoiuDXM/5sUvCCK18YiMvNWM3yDm9ImT57qW+Ckcf1rDMNqZnDzPgPwKp0DltSUBzV5hc8FBIivcFnghJz19gXRAc5f4D0QihNWsXs28ioospNA7qxBGYEEbEfTwVXHyjeOdVUg6zug78089kIarnwMS0cdPFGiVJEexDtlG0v6ldBttQAU9GT55YwaxAE27JICkDZ11Gg8B4IEW2VF9Qg0h3gZn2Rw1PBWhNp2c+p0uPLjcerGjHXDHFpplx3a4atMajvLf1U1yeSvo/JCcXB9cl+G4mH1M51cR3yeAG+nDZVajt4NcM88s7c1x0CV8RJk6a8+CyTPTcEUU6pcdUISo6jC6WRsnd3ybwUkDKmUAXVtZQAFxYShIqusLngoAjvMG6ISIb3AuiAQ3no/PBAKKvo07hI8NEoJtdFtvYPoiA5zhyfqPmhFhDC322lvVm3kUoncw2hbZvUcHdNneSii28PoUDs7T4FRRO8Y2uGgn+YB8NfmlE7xxaYXSbq6Xn9R08gpoq5sc0agAhoAHIaBSVthLKqgWB4nUBY8Nytc4amBJ8ShZM5s04PeMnk1BY+wzDssOqjX2WcurvsrFGO6bpQgKpIB0QgIOpoAepbygAq9jKAXXGFzwQkW3GEDkoAsuMI6KSBZcYT0QC6thXRAA1MNI20QF1C6q09+8OTxPzQDmyxSkdKjSzruFAsc0MpEscHDoQhNhAA/UEFkXh50bHxlBYM+z/ALtWOjYB+clBZdZinTP8Jsn+t+p+CkixnRMoA6i1AHUWoBrKAxAaKAi5qAqfSQA9S3QAlWzCACrYeOSAAr4WOSAArYR0QkAr4R0QgFq4SeSAFNg5u0jwQgsaaw2e/wA1BJYO2du96AItbJ0yZPigHlpaqQNaFugGFGkgDKVNAFoDEBiAwoCKA0UBU4ICl7UAO9oQFD2DkgBqlMckAPUpjkgA6lIckBQ6kOSAkymOSALpMHJAHUGhAMaTUATTCAJY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16" descr="data:image/jpeg;base64,/9j/4AAQSkZJRgABAQAAAQABAAD/2wCEAAkGBxQQEhIUDxQTFBQWFBUREBQQFxQVDxQQFxQWFhURFBUYHCggGBolHBYUITEhJSkrLi4uFx8zODMsNygtLisBCgoKDg0OGhAQGiwkHyQsLCwsLSwsLCwsLCwsLCwsLCwsLCwsLCwsLCwsLCwsLCwsLCwsLCwsLCwsLCwsLCwsLP/AABEIAHMAoAMBEQACEQEDEQH/xAAcAAACAgMBAQAAAAAAAAAAAAAEBQIDAAEGCAf/xAA5EAABAwIEAwQJAgYDAQAAAAABAAIRAwQFEiExQVFhEyJxkQYyQnKBobHR8GLBIzNSU5LxgrLhFP/EABsBAQADAQEBAQAAAAAAAAAAAAABAgMEBQYH/8QANBEAAgIBBAECAggEBwAAAAAAAAECEQMEEiExQRNRYXEFIjJCscHR8BQjgZEGUnKhouHx/9oADAMBAAIRAxEAPwA1+KucZJXj+o2fdLSxS4RZTxQjirLIyktMmG0cYKuspzz0aDW4+GiXGANyVdZqOd6BydJF9p6QVa38poaz+5WkA+6walXjmk+jDLoMePibt+y/NjW2uSfXqT7rGtH1K2jN+WcOTTx+7Gv6hzXtOx81qpo45YJIll/ArWZuLRGFJUm0oDaAkTKArIQESEBqEBqEINwgMhAZCAyEB8WFwvn7P07aWNuUsq4EnXwaJJ0VtxX0rN2ju0IqVvV3p0zt7zlK92Vmq+rD+rGwxEnir7zlenS8BVLEyOKushjLTJh9DGCFospyz0aN3vpiy3yh0ue7SnTZrUeeg/daxyN9HHl0kYK5ui+1xC/uNXOoWrODSO3rR11DQfNdCUvLPLyTwr7Ksb2dtXGpu21OlSgAP8mPkeSvz7nO5Rf3R3TYSBsTxymR+ysZswCN0IMcFIKygIwgNwgMhAbhAZCA3CA+B9ovnqP1Eztkomiuke0f3vUbq7qeAVqpFJS8IOdcyq2QoEm3CWNhcy5U2UeMHxPGjSADBmqO0Y3rxJ5ALbFB5HSOLW54abHul2+l7/8AS8guF1OycXuOeq716h3P6W8m9F6kYKKpHx+bNPLPfN2zq7TGjAU2UcBrbY51U2U2Dixx0SJPRLI2WdEy9PHUdVYyoJbVY7opIox1tPqnzQgqdRcOHkgIQgNoDYUgkAgNhqA87Zl4NH6emV1quUE/kolfAlParLqYyMDeJ7zvEo+WVxr3N51FGxsVEoEn3GUEk6ASVCjbpFZyjCLlLhLliGlcF7jUd6ztAD7LODfHiV7GLGoRpHwOt1ktTleR9eF7L99hbLhXOfwM7W60VDoStBlO9UWNoVTvypshwPofo3f9rbscdxLHf8ePlC0i7Ry5Y1IbCopMy1l4W8VNkOIZRv8AmhWgptVrt4Kkgi+2/p8kBQgJBASAQHnNwXiH6QpFDhmexvMyfAKUiMkukEVHySVWjaLpEJQtZuVBaxfilx3mM01OZ86jKDsR1K7NHjuW5+D53/EercMCwx7l38l+pq9tw1zcrs2YZjpGUzqF6Eo0+D5HT5XkhclVcGZFQ6Y9BVHZZNnbBcBDJOyhWyZOMe3Qa60qMIFRrmGAQHggwdjqpaa4ZWGSE1ug018DvvQNh7B4P9w/9WlaY+jk1X2l8jqGDRXMCqqhKIUKuUwdkQkrGFN8bKTMMo3RG6kBbmioJbv9eiEAzUBY1AeazVI6+K8ij72OQhQq/wAQnk36pXBLnci+Z2VKOhTNShopGSoospCQvzVHv5ENHgD95XqaeOzGj4T6Xy+vqpey4/sdTbWZuaWZ7gDTDuzbG8xIPkF1yW6N+x89hyLT5fSSbUvIrr0S0wQVzntRadBdlb5536QNSUhiUuymp1zxNKCv3s6HDrYtFPTjnjjyBPzXXClSR89qXKblOb74/Wjs8EYH030qneL82cnYcneIMKzSnGjGEp6bKpriKobYJhv/AM1JzXQe8XSNiIAB+S5VFx4Z9F68c1Tj1RlS6goSitzlBcg9ygkJta8jwVjKSpjCjqhARReWGR8UAVXAMOHHfxUkEWoDzfVprzHE+wjkBKI77/dCiuDRz5s2oo3UyQqFV2miyGOrQCeijaaeqkrFlrRPZ9TlcfjrK9ja64PzpaiLyXJ+/wDc6j0dxHsXSWzmgA8J2IWsXt7R5+ox+rypVR0F3YkFskOLtGMptEk8ieAhYTTiz0dNkxaiDriu23+7slQptBc0EZWCazm+q0cGN5k81Hq817d/oay0TcYyrmXEV5/1P5eEFMdlJLh3svavH9I2Yzyn5rSOSrv5v8jiz6RT2qPTlsj8UuZMeYMRTLZ1I38Y+60i0uDky4pZba8218rOkuKxdTkwDExxj7pki2tyJ0epjGXoyfIlZqVgesgsNlQy8VZRdDI3MdicojUl3IBSVlOEW03yvARh1NpeWtdLvaEbfn7rTZT7OCOuU47nBpfEe0acbqp1LlWujH6FQWSCaGxH5Kkg2AgPO1di43E96GUWuGWoOoI+Kz2nT6txsk4KribRylZCqbxyFN0e473T9FMVyick/wCXL5P8BY2o4tGp2A+AC9ByZ8jHDBc0WsvHiBJMbdOqWSsUU+F2dvhPpJnpCm4kVHd3NyPMFaxkpx2+TysunyaXN63DguaHFtbCk1jZDqbc1au8e05vqsI5fZZvB6aSfS5Z2Q+lf4yUskftyqEV7J9srw24NUZ3b1qw/wAG6x5A+ayhbjb+8/8AZHfqVCGdwj1hx/8AKQyw+/zGqRrFUj4ACVMZ3b+JXNpVj9OL/wAl/idRZ4i002gjM8+qDuTwj7rrjNONM+f1GCcMvqRVJeSdO0IOrXCBJzCAB705efFZOLR6ePNCatBFOk4sG0l3cLZ1E6NE76bnZUdUbQctzvr8P37AdxZkkNBOVoyNPM7ucOgH1CzaZstnty+X+S+bNUKZpv8A4e7gSZ4CZAlE5J8FsuLE4JSXXsPaWb2zJ4kbfBaq32czjHHHbENa7mrGa6Nu0gjaUBaQgPOl3VynVZuJ1RzAFwQ4abjUeKzlE68edeTTXhwlUcTeOWuGaIVHE3jlKa7JaRzBVKo3U9yoWW4ljT0C7WeAui6nb8/9KjZtBV32XAFsEaRqI5qLa5Ro4QmnGStMc23pC5rMrwTrqeh3+S6Fqfq7ZI8Wf0Elm9XDKq6XxOkscRpdwNynIDkAO0wCdFtWN1Xg8zfrobvUT+u1fHdG8MqUmtdlc6HPc7cGAdImNdAsMeGMY8M9TWfSefJmSlCmo1QXTxV7OzLWkspyWkSSSZmeWi0aUeUcallzLbNcHcWlWnUAdJe9oAAJ7hJ12G8QmReR9HZG5OC4XuGSRJcZe7nplZ+32WSi382ejPLCCb+7Hv4sqB0nn3R4Hf8Af5KJfAtjuKip9v60v38CNH155nKPAf7PkoS5LyyWo/F2M2lXSMskrkS7SNypKpojSuO9+ygsxk5SQfEcTwWZ0UFjmLzCHN9WQoCbXQsqB7DqPGFG01jma7JU7sH/AN3VHA3hnLQ8FUcTqjmKLOkGuc088zfdPLwKtHnhmOVJPcvIX2StRkpEHUVVo1Uit1FVaNYyJWlrLtduPXokYWxl1Hprjv8AfJ0VElbnm9uxja1iJ68Ush47dnT4RW7BjXsiTmLhGw0iPI+a0jJJnHqNPOcaj7j11+1wkkZnQ09RvAV5R8rs4sOoi3GGT7Kd/wDpGtXIjgd44z+R5rLbVI7/AOIWTfOL7e1Gqb3NqNaBJa2SPOfqoiuDXM/5sUvCCK18YiMvNWM3yDm9ImT57qW+Ckcf1rDMNqZnDzPgPwKp0DltSUBzV5hc8FBIivcFnghJz19gXRAc5f4D0QihNWsXs28ioospNA7qxBGYEEbEfTwVXHyjeOdVUg6zug78089kIarnwMS0cdPFGiVJEexDtlG0v6ldBttQAU9GT55YwaxAE27JICkDZ11Gg8B4IEW2VF9Qg0h3gZn2Rw1PBWhNp2c+p0uPLjcerGjHXDHFpplx3a4atMajvLf1U1yeSvo/JCcXB9cl+G4mH1M51cR3yeAG+nDZVajt4NcM88s7c1x0CV8RJk6a8+CyTPTcEUU6pcdUISo6jC6WRsnd3ybwUkDKmUAXVtZQAFxYShIqusLngoAjvMG6ISIb3AuiAQ3no/PBAKKvo07hI8NEoJtdFtvYPoiA5zhyfqPmhFhDC322lvVm3kUoncw2hbZvUcHdNneSii28PoUDs7T4FRRO8Y2uGgn+YB8NfmlE7xxaYXSbq6Xn9R08gpoq5sc0agAhoAHIaBSVthLKqgWB4nUBY8Nytc4amBJ8ShZM5s04PeMnk1BY+wzDssOqjX2WcurvsrFGO6bpQgKpIB0QgIOpoAepbygAq9jKAXXGFzwQkW3GEDkoAsuMI6KSBZcYT0QC6thXRAA1MNI20QF1C6q09+8OTxPzQDmyxSkdKjSzruFAsc0MpEscHDoQhNhAA/UEFkXh50bHxlBYM+z/ALtWOjYB+clBZdZinTP8Jsn+t+p+CkixnRMoA6i1AHUWoBrKAxAaKAi5qAqfSQA9S3QAlWzCACrYeOSAAr4WOSAArYR0QkAr4R0QgFq4SeSAFNg5u0jwQgsaaw2e/wA1BJYO2du96AItbJ0yZPigHlpaqQNaFugGFGkgDKVNAFoDEBiAwoCKA0UBU4ICl7UAO9oQFD2DkgBqlMckAPUpjkgA6lIckBQ6kOSAkymOSALpMHJAHUGhAMaTUATTCAJYE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66" name="Picture 18" descr="https://encrypted-tbn0.gstatic.com/images?q=tbn:ANd9GcSKMtKtkdrLfPFi99R49JKC0YUiC1o0xU2_iktZfUW7Sbcy123Z"/>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834380" y="3549256"/>
            <a:ext cx="1800200" cy="115212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155575" y="1556792"/>
            <a:ext cx="1907830" cy="369332"/>
          </a:xfrm>
          <a:prstGeom prst="rect">
            <a:avLst/>
          </a:prstGeom>
          <a:noFill/>
        </p:spPr>
        <p:txBody>
          <a:bodyPr wrap="none" rtlCol="0">
            <a:spAutoFit/>
          </a:bodyPr>
          <a:lstStyle/>
          <a:p>
            <a:r>
              <a:rPr lang="nl-NL" dirty="0" err="1" smtClean="0"/>
              <a:t>Forensic</a:t>
            </a:r>
            <a:r>
              <a:rPr lang="nl-NL" dirty="0" smtClean="0"/>
              <a:t> </a:t>
            </a:r>
            <a:r>
              <a:rPr lang="nl-NL" dirty="0" err="1" smtClean="0"/>
              <a:t>genomics</a:t>
            </a:r>
            <a:endParaRPr lang="nl-NL" dirty="0"/>
          </a:p>
        </p:txBody>
      </p:sp>
      <p:sp>
        <p:nvSpPr>
          <p:cNvPr id="8" name="Tekstvak 7"/>
          <p:cNvSpPr txBox="1"/>
          <p:nvPr/>
        </p:nvSpPr>
        <p:spPr>
          <a:xfrm rot="1822914">
            <a:off x="4154997" y="3162849"/>
            <a:ext cx="1556516" cy="369332"/>
          </a:xfrm>
          <a:prstGeom prst="rect">
            <a:avLst/>
          </a:prstGeom>
          <a:noFill/>
        </p:spPr>
        <p:txBody>
          <a:bodyPr wrap="none" rtlCol="0">
            <a:spAutoFit/>
          </a:bodyPr>
          <a:lstStyle/>
          <a:p>
            <a:r>
              <a:rPr lang="nl-NL" dirty="0" err="1" smtClean="0"/>
              <a:t>Nutrigenomics</a:t>
            </a:r>
            <a:endParaRPr lang="nl-NL" dirty="0"/>
          </a:p>
        </p:txBody>
      </p:sp>
      <p:sp>
        <p:nvSpPr>
          <p:cNvPr id="16" name="Tekstvak 15"/>
          <p:cNvSpPr txBox="1"/>
          <p:nvPr/>
        </p:nvSpPr>
        <p:spPr>
          <a:xfrm rot="20002494">
            <a:off x="2689045" y="3588565"/>
            <a:ext cx="1763560" cy="369332"/>
          </a:xfrm>
          <a:prstGeom prst="rect">
            <a:avLst/>
          </a:prstGeom>
          <a:noFill/>
        </p:spPr>
        <p:txBody>
          <a:bodyPr wrap="none" rtlCol="0">
            <a:spAutoFit/>
          </a:bodyPr>
          <a:lstStyle/>
          <a:p>
            <a:r>
              <a:rPr lang="nl-NL" dirty="0" err="1" smtClean="0"/>
              <a:t>Farmacogenetics</a:t>
            </a:r>
            <a:endParaRPr lang="nl-NL" dirty="0"/>
          </a:p>
        </p:txBody>
      </p:sp>
      <p:sp>
        <p:nvSpPr>
          <p:cNvPr id="18" name="Tekstvak 17"/>
          <p:cNvSpPr txBox="1"/>
          <p:nvPr/>
        </p:nvSpPr>
        <p:spPr>
          <a:xfrm>
            <a:off x="6174283" y="4582869"/>
            <a:ext cx="1638077" cy="646331"/>
          </a:xfrm>
          <a:prstGeom prst="rect">
            <a:avLst/>
          </a:prstGeom>
          <a:noFill/>
        </p:spPr>
        <p:txBody>
          <a:bodyPr wrap="none" rtlCol="0">
            <a:spAutoFit/>
          </a:bodyPr>
          <a:lstStyle/>
          <a:p>
            <a:r>
              <a:rPr lang="nl-NL" dirty="0" err="1" smtClean="0"/>
              <a:t>Reconstructing</a:t>
            </a:r>
            <a:endParaRPr lang="nl-NL" dirty="0" smtClean="0"/>
          </a:p>
          <a:p>
            <a:r>
              <a:rPr lang="nl-NL" dirty="0" err="1" smtClean="0"/>
              <a:t>genomes</a:t>
            </a:r>
            <a:endParaRPr lang="nl-NL" dirty="0"/>
          </a:p>
        </p:txBody>
      </p:sp>
      <p:pic>
        <p:nvPicPr>
          <p:cNvPr id="2068" name="Picture 20" descr="http://images.the-scientist.com/content/images/articles/57321/57-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398028" y="1825082"/>
            <a:ext cx="1774086" cy="1771385"/>
          </a:xfrm>
          <a:prstGeom prst="ellipse">
            <a:avLst/>
          </a:prstGeom>
          <a:noFill/>
          <a:extLst>
            <a:ext uri="{909E8E84-426E-40DD-AFC4-6F175D3DCCD1}">
              <a14:hiddenFill xmlns:a14="http://schemas.microsoft.com/office/drawing/2010/main">
                <a:solidFill>
                  <a:srgbClr val="FFFFFF"/>
                </a:solidFill>
              </a14:hiddenFill>
            </a:ext>
          </a:extLst>
        </p:spPr>
      </p:pic>
      <p:sp>
        <p:nvSpPr>
          <p:cNvPr id="20" name="Tekstvak 19"/>
          <p:cNvSpPr txBox="1"/>
          <p:nvPr/>
        </p:nvSpPr>
        <p:spPr>
          <a:xfrm rot="346935">
            <a:off x="2632495" y="1786942"/>
            <a:ext cx="1551707" cy="629389"/>
          </a:xfrm>
          <a:prstGeom prst="rect">
            <a:avLst/>
          </a:prstGeom>
          <a:noFill/>
        </p:spPr>
        <p:txBody>
          <a:bodyPr wrap="none" rtlCol="0">
            <a:prstTxWarp prst="textArchUp">
              <a:avLst>
                <a:gd name="adj" fmla="val 11398401"/>
              </a:avLst>
            </a:prstTxWarp>
            <a:spAutoFit/>
          </a:bodyPr>
          <a:lstStyle/>
          <a:p>
            <a:r>
              <a:rPr lang="nl-NL" dirty="0" smtClean="0"/>
              <a:t>Plant </a:t>
            </a:r>
            <a:r>
              <a:rPr lang="nl-NL" dirty="0" err="1" smtClean="0"/>
              <a:t>breeding</a:t>
            </a:r>
            <a:endParaRPr lang="nl-NL" dirty="0"/>
          </a:p>
        </p:txBody>
      </p:sp>
      <p:sp>
        <p:nvSpPr>
          <p:cNvPr id="21" name="Tekstvak 20"/>
          <p:cNvSpPr txBox="1"/>
          <p:nvPr/>
        </p:nvSpPr>
        <p:spPr>
          <a:xfrm rot="20002494">
            <a:off x="2864891" y="4167388"/>
            <a:ext cx="2278829" cy="369332"/>
          </a:xfrm>
          <a:prstGeom prst="rect">
            <a:avLst/>
          </a:prstGeom>
          <a:noFill/>
        </p:spPr>
        <p:txBody>
          <a:bodyPr wrap="none" rtlCol="0">
            <a:spAutoFit/>
          </a:bodyPr>
          <a:lstStyle/>
          <a:p>
            <a:r>
              <a:rPr lang="nl-NL" dirty="0" err="1" smtClean="0"/>
              <a:t>Personalized</a:t>
            </a:r>
            <a:r>
              <a:rPr lang="nl-NL" dirty="0" smtClean="0"/>
              <a:t> </a:t>
            </a:r>
            <a:r>
              <a:rPr lang="nl-NL" dirty="0" err="1" smtClean="0"/>
              <a:t>medicine</a:t>
            </a:r>
            <a:endParaRPr lang="nl-NL" dirty="0"/>
          </a:p>
        </p:txBody>
      </p:sp>
      <p:pic>
        <p:nvPicPr>
          <p:cNvPr id="2072" name="Picture 24" descr="http://edbites.com/wp-content/uploads/2013/01/microbiome.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7197920" y="2296188"/>
            <a:ext cx="1379483" cy="1389802"/>
          </a:xfrm>
          <a:prstGeom prst="ellipse">
            <a:avLst/>
          </a:prstGeom>
          <a:noFill/>
          <a:extLst>
            <a:ext uri="{909E8E84-426E-40DD-AFC4-6F175D3DCCD1}">
              <a14:hiddenFill xmlns:a14="http://schemas.microsoft.com/office/drawing/2010/main">
                <a:solidFill>
                  <a:srgbClr val="FFFFFF"/>
                </a:solidFill>
              </a14:hiddenFill>
            </a:ext>
          </a:extLst>
        </p:spPr>
      </p:pic>
      <p:sp>
        <p:nvSpPr>
          <p:cNvPr id="24" name="Tekstvak 23"/>
          <p:cNvSpPr txBox="1"/>
          <p:nvPr/>
        </p:nvSpPr>
        <p:spPr>
          <a:xfrm rot="4327709">
            <a:off x="7352304" y="2327449"/>
            <a:ext cx="1479699" cy="1170061"/>
          </a:xfrm>
          <a:prstGeom prst="rect">
            <a:avLst/>
          </a:prstGeom>
          <a:noFill/>
        </p:spPr>
        <p:txBody>
          <a:bodyPr wrap="none" rtlCol="0">
            <a:prstTxWarp prst="textArchUp">
              <a:avLst>
                <a:gd name="adj" fmla="val 10346137"/>
              </a:avLst>
            </a:prstTxWarp>
            <a:spAutoFit/>
          </a:bodyPr>
          <a:lstStyle/>
          <a:p>
            <a:r>
              <a:rPr lang="nl-NL" sz="2000" dirty="0" smtClean="0"/>
              <a:t>Human </a:t>
            </a:r>
            <a:r>
              <a:rPr lang="nl-NL" sz="2000" dirty="0" err="1" smtClean="0"/>
              <a:t>microbiome</a:t>
            </a:r>
            <a:endParaRPr lang="nl-NL" sz="2000" dirty="0"/>
          </a:p>
        </p:txBody>
      </p:sp>
      <p:sp>
        <p:nvSpPr>
          <p:cNvPr id="23" name="Tekstvak 22"/>
          <p:cNvSpPr txBox="1"/>
          <p:nvPr/>
        </p:nvSpPr>
        <p:spPr>
          <a:xfrm rot="17860381">
            <a:off x="5636499" y="1983776"/>
            <a:ext cx="1293366" cy="646331"/>
          </a:xfrm>
          <a:prstGeom prst="rect">
            <a:avLst/>
          </a:prstGeom>
          <a:noFill/>
        </p:spPr>
        <p:txBody>
          <a:bodyPr wrap="none" rtlCol="0">
            <a:spAutoFit/>
          </a:bodyPr>
          <a:lstStyle/>
          <a:p>
            <a:pPr algn="ctr"/>
            <a:r>
              <a:rPr lang="nl-NL" dirty="0" err="1" smtClean="0"/>
              <a:t>Behavioural</a:t>
            </a:r>
            <a:endParaRPr lang="nl-NL" dirty="0" smtClean="0"/>
          </a:p>
          <a:p>
            <a:pPr algn="ctr"/>
            <a:r>
              <a:rPr lang="nl-NL" dirty="0" err="1" smtClean="0"/>
              <a:t>genetics</a:t>
            </a:r>
            <a:endParaRPr lang="nl-NL" dirty="0"/>
          </a:p>
        </p:txBody>
      </p:sp>
      <p:pic>
        <p:nvPicPr>
          <p:cNvPr id="1030" name="Picture 6" descr="https://faithandfortitude.files.wordpress.com/2013/08/trait-1b.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06599" y="4278739"/>
            <a:ext cx="1652663" cy="1270714"/>
          </a:xfrm>
          <a:prstGeom prst="roundRect">
            <a:avLst/>
          </a:prstGeom>
          <a:noFill/>
          <a:extLst>
            <a:ext uri="{909E8E84-426E-40DD-AFC4-6F175D3DCCD1}">
              <a14:hiddenFill xmlns:a14="http://schemas.microsoft.com/office/drawing/2010/main">
                <a:solidFill>
                  <a:srgbClr val="FFFFFF"/>
                </a:solidFill>
              </a14:hiddenFill>
            </a:ext>
          </a:extLst>
        </p:spPr>
      </p:pic>
      <p:sp>
        <p:nvSpPr>
          <p:cNvPr id="26" name="Tekstvak 25"/>
          <p:cNvSpPr txBox="1"/>
          <p:nvPr/>
        </p:nvSpPr>
        <p:spPr>
          <a:xfrm>
            <a:off x="4394371" y="5444707"/>
            <a:ext cx="1877117" cy="369332"/>
          </a:xfrm>
          <a:prstGeom prst="rect">
            <a:avLst/>
          </a:prstGeom>
          <a:noFill/>
        </p:spPr>
        <p:txBody>
          <a:bodyPr wrap="none" rtlCol="0">
            <a:spAutoFit/>
          </a:bodyPr>
          <a:lstStyle/>
          <a:p>
            <a:r>
              <a:rPr lang="nl-NL" dirty="0" err="1" smtClean="0"/>
              <a:t>Heridity</a:t>
            </a:r>
            <a:r>
              <a:rPr lang="nl-NL" dirty="0" smtClean="0"/>
              <a:t> </a:t>
            </a:r>
            <a:r>
              <a:rPr lang="nl-NL" dirty="0" err="1" smtClean="0"/>
              <a:t>genomics</a:t>
            </a:r>
            <a:endParaRPr lang="nl-NL" dirty="0"/>
          </a:p>
        </p:txBody>
      </p:sp>
      <p:pic>
        <p:nvPicPr>
          <p:cNvPr id="2060" name="Picture 12" descr="http://www.genesinlife.org/sites/default/files/images/GA5-2.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6942" y="3235403"/>
            <a:ext cx="1700081" cy="1605632"/>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p:cNvSpPr txBox="1"/>
          <p:nvPr/>
        </p:nvSpPr>
        <p:spPr>
          <a:xfrm>
            <a:off x="1171554" y="4726885"/>
            <a:ext cx="1600246" cy="369332"/>
          </a:xfrm>
          <a:prstGeom prst="rect">
            <a:avLst/>
          </a:prstGeom>
          <a:noFill/>
        </p:spPr>
        <p:txBody>
          <a:bodyPr wrap="none" rtlCol="0">
            <a:spAutoFit/>
          </a:bodyPr>
          <a:lstStyle/>
          <a:p>
            <a:pPr algn="ctr"/>
            <a:r>
              <a:rPr lang="nl-NL" dirty="0" err="1" smtClean="0"/>
              <a:t>Genetic</a:t>
            </a:r>
            <a:r>
              <a:rPr lang="nl-NL" dirty="0" smtClean="0"/>
              <a:t> </a:t>
            </a:r>
            <a:r>
              <a:rPr lang="nl-NL" dirty="0" err="1" smtClean="0"/>
              <a:t>testing</a:t>
            </a:r>
            <a:endParaRPr lang="nl-NL" dirty="0" smtClean="0"/>
          </a:p>
        </p:txBody>
      </p:sp>
    </p:spTree>
    <p:extLst>
      <p:ext uri="{BB962C8B-B14F-4D97-AF65-F5344CB8AC3E}">
        <p14:creationId xmlns:p14="http://schemas.microsoft.com/office/powerpoint/2010/main" val="346529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060"/>
                                        </p:tgtEl>
                                      </p:cBhvr>
                                      <p:by x="150000" y="150000"/>
                                    </p:animScale>
                                  </p:childTnLst>
                                </p:cTn>
                              </p:par>
                              <p:par>
                                <p:cTn id="7" presetID="6" presetClass="emph" presetSubtype="0" fill="hold" grpId="0" nodeType="withEffect">
                                  <p:stCondLst>
                                    <p:cond delay="0"/>
                                  </p:stCondLst>
                                  <p:childTnLst>
                                    <p:animScale>
                                      <p:cBhvr>
                                        <p:cTn id="8"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p:cNvSpPr/>
          <p:nvPr/>
        </p:nvSpPr>
        <p:spPr>
          <a:xfrm>
            <a:off x="401563" y="1628800"/>
            <a:ext cx="8285237" cy="2088232"/>
          </a:xfrm>
          <a:prstGeom prst="roundRect">
            <a:avLst/>
          </a:prstGeom>
          <a:noFill/>
          <a:ln>
            <a:solidFill>
              <a:srgbClr val="97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dirty="0" smtClean="0"/>
              <a:t>Toepassingen</a:t>
            </a:r>
            <a:endParaRPr lang="nl-NL" dirty="0"/>
          </a:p>
        </p:txBody>
      </p:sp>
      <p:pic>
        <p:nvPicPr>
          <p:cNvPr id="2050" name="Picture 2" descr="http://www.genomes2people.org/wp-content/uploads/2015/06/BabySeq_Logo_Color-RGB_Transparent-bkrd-cop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241246"/>
            <a:ext cx="2857500" cy="723900"/>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5662464" y="1890698"/>
            <a:ext cx="3024336" cy="1754326"/>
          </a:xfrm>
          <a:prstGeom prst="rect">
            <a:avLst/>
          </a:prstGeom>
          <a:noFill/>
        </p:spPr>
        <p:txBody>
          <a:bodyPr wrap="square" rtlCol="0">
            <a:spAutoFit/>
          </a:bodyPr>
          <a:lstStyle/>
          <a:p>
            <a:r>
              <a:rPr lang="nl-NL" dirty="0" smtClean="0"/>
              <a:t>480 pasgeborenen </a:t>
            </a:r>
          </a:p>
          <a:p>
            <a:r>
              <a:rPr lang="nl-NL" dirty="0" err="1" smtClean="0"/>
              <a:t>Whole</a:t>
            </a:r>
            <a:r>
              <a:rPr lang="nl-NL" dirty="0" smtClean="0"/>
              <a:t> </a:t>
            </a:r>
            <a:r>
              <a:rPr lang="nl-NL" dirty="0" err="1" smtClean="0"/>
              <a:t>Genome</a:t>
            </a:r>
            <a:r>
              <a:rPr lang="nl-NL" dirty="0" smtClean="0"/>
              <a:t> </a:t>
            </a:r>
            <a:r>
              <a:rPr lang="nl-NL" dirty="0" err="1" smtClean="0"/>
              <a:t>Sequencing</a:t>
            </a:r>
            <a:endParaRPr lang="nl-NL" dirty="0" smtClean="0"/>
          </a:p>
          <a:p>
            <a:r>
              <a:rPr lang="nl-NL" dirty="0" smtClean="0"/>
              <a:t>Boston ziekenhuizen</a:t>
            </a:r>
          </a:p>
          <a:p>
            <a:r>
              <a:rPr lang="nl-NL" dirty="0" smtClean="0"/>
              <a:t>Loopt nu</a:t>
            </a:r>
          </a:p>
          <a:p>
            <a:r>
              <a:rPr lang="nl-NL" dirty="0" smtClean="0"/>
              <a:t>Doel: inzicht in voorspellende waarde van genoom</a:t>
            </a:r>
          </a:p>
        </p:txBody>
      </p:sp>
      <p:pic>
        <p:nvPicPr>
          <p:cNvPr id="2052" name="Picture 4" descr="Ubiquitous Pharmacogenomics (U-PG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243" y="4682642"/>
            <a:ext cx="4962525" cy="37147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663621" y="4265890"/>
            <a:ext cx="3024336" cy="1200329"/>
          </a:xfrm>
          <a:prstGeom prst="rect">
            <a:avLst/>
          </a:prstGeom>
          <a:noFill/>
        </p:spPr>
        <p:txBody>
          <a:bodyPr wrap="square" rtlCol="0">
            <a:spAutoFit/>
          </a:bodyPr>
          <a:lstStyle/>
          <a:p>
            <a:r>
              <a:rPr lang="nl-NL" dirty="0" smtClean="0"/>
              <a:t>EU-subsidie: 15 miljoen euro</a:t>
            </a:r>
          </a:p>
          <a:p>
            <a:r>
              <a:rPr lang="en-US" dirty="0" err="1" smtClean="0"/>
              <a:t>Toepassingsstudie</a:t>
            </a:r>
            <a:r>
              <a:rPr lang="en-US" dirty="0" smtClean="0"/>
              <a:t> </a:t>
            </a:r>
            <a:r>
              <a:rPr lang="en-US" dirty="0" err="1" smtClean="0"/>
              <a:t>voor</a:t>
            </a:r>
            <a:r>
              <a:rPr lang="en-US" dirty="0" smtClean="0"/>
              <a:t> </a:t>
            </a:r>
            <a:r>
              <a:rPr lang="en-US" dirty="0" err="1" smtClean="0"/>
              <a:t>farmacogenetica</a:t>
            </a:r>
            <a:endParaRPr lang="en-US" dirty="0" smtClean="0"/>
          </a:p>
          <a:p>
            <a:r>
              <a:rPr lang="en-US" dirty="0" smtClean="0"/>
              <a:t>Start: </a:t>
            </a:r>
            <a:r>
              <a:rPr lang="en-US" dirty="0" err="1" smtClean="0"/>
              <a:t>januari</a:t>
            </a:r>
            <a:r>
              <a:rPr lang="en-US" dirty="0" smtClean="0"/>
              <a:t> 2016</a:t>
            </a:r>
            <a:endParaRPr lang="nl-NL" dirty="0" smtClean="0"/>
          </a:p>
        </p:txBody>
      </p:sp>
      <p:sp>
        <p:nvSpPr>
          <p:cNvPr id="8" name="Tekstvak 7"/>
          <p:cNvSpPr txBox="1"/>
          <p:nvPr/>
        </p:nvSpPr>
        <p:spPr>
          <a:xfrm>
            <a:off x="2303748" y="5909696"/>
            <a:ext cx="4536504" cy="307777"/>
          </a:xfrm>
          <a:prstGeom prst="rect">
            <a:avLst/>
          </a:prstGeom>
          <a:noFill/>
        </p:spPr>
        <p:txBody>
          <a:bodyPr wrap="square" rtlCol="0">
            <a:spAutoFit/>
          </a:bodyPr>
          <a:lstStyle/>
          <a:p>
            <a:pPr algn="ctr"/>
            <a:r>
              <a:rPr lang="nl-NL" sz="1400" i="1" dirty="0" smtClean="0"/>
              <a:t>Up </a:t>
            </a:r>
            <a:r>
              <a:rPr lang="nl-NL" sz="1400" i="1" dirty="0" err="1" smtClean="0"/>
              <a:t>to</a:t>
            </a:r>
            <a:r>
              <a:rPr lang="nl-NL" sz="1400" i="1" dirty="0" smtClean="0"/>
              <a:t> date blijven? Volg </a:t>
            </a:r>
            <a:r>
              <a:rPr lang="nl-NL" sz="1400" dirty="0" err="1" smtClean="0"/>
              <a:t>LeveDNA</a:t>
            </a:r>
            <a:r>
              <a:rPr lang="nl-NL" sz="1400" dirty="0" smtClean="0"/>
              <a:t>!</a:t>
            </a:r>
            <a:r>
              <a:rPr lang="nl-NL" sz="1400" i="1" dirty="0" smtClean="0"/>
              <a:t> op Twitter!</a:t>
            </a:r>
          </a:p>
        </p:txBody>
      </p:sp>
      <p:sp>
        <p:nvSpPr>
          <p:cNvPr id="10" name="Afgeronde rechthoek 9"/>
          <p:cNvSpPr/>
          <p:nvPr/>
        </p:nvSpPr>
        <p:spPr>
          <a:xfrm>
            <a:off x="384547" y="3827062"/>
            <a:ext cx="8285237" cy="2088232"/>
          </a:xfrm>
          <a:prstGeom prst="roundRect">
            <a:avLst/>
          </a:prstGeom>
          <a:noFill/>
          <a:ln>
            <a:solidFill>
              <a:srgbClr val="97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091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Omgaan met risico</a:t>
            </a:r>
            <a:endParaRPr lang="nl-NL" dirty="0"/>
          </a:p>
        </p:txBody>
      </p:sp>
      <p:sp>
        <p:nvSpPr>
          <p:cNvPr id="4" name="AutoShape 14" descr="data:image/jpeg;base64,/9j/4AAQSkZJRgABAQAAAQABAAD/2wCEAAkGBxQQEhIUDxQTFBQWFBUREBQQFxQVDxQQFxQWFhURFBUYHCggGBolHBYUITEhJSkrLi4uFx8zODMsNygtLisBCgoKDg0OGhAQGiwkHyQsLCwsLSwsLCwsLCwsLCwsLCwsLCwsLCwsLCwsLCwsLCwsLCwsLCwsLCwsLCwsLCwsLP/AABEIAHMAoAMBEQACEQEDEQH/xAAcAAACAgMBAQAAAAAAAAAAAAAEBQIDAAEGCAf/xAA5EAABAwIEAwQJAgYDAQAAAAABAAIRAwQFEiExQVFhEyJxkQYyQnKBobHR8GLBIzNSU5LxgrLhFP/EABsBAQADAQEBAQAAAAAAAAAAAAABAgMEBQYH/8QANBEAAgIBBAECAggEBwAAAAAAAAECEQMEEiExQRNRYXEFIjJCscHR8BQjgZEGUnKhouHx/9oADAMBAAIRAxEAPwA1+KucZJXj+o2fdLSxS4RZTxQjirLIyktMmG0cYKuspzz0aDW4+GiXGANyVdZqOd6BydJF9p6QVa38poaz+5WkA+6walXjmk+jDLoMePibt+y/NjW2uSfXqT7rGtH1K2jN+WcOTTx+7Gv6hzXtOx81qpo45YJIll/ArWZuLRGFJUm0oDaAkTKArIQESEBqEBqEINwgMhAZCAyEB8WFwvn7P07aWNuUsq4EnXwaJJ0VtxX0rN2ju0IqVvV3p0zt7zlK92Vmq+rD+rGwxEnir7zlenS8BVLEyOKushjLTJh9DGCFospyz0aN3vpiy3yh0ue7SnTZrUeeg/daxyN9HHl0kYK5ui+1xC/uNXOoWrODSO3rR11DQfNdCUvLPLyTwr7Ksb2dtXGpu21OlSgAP8mPkeSvz7nO5Rf3R3TYSBsTxymR+ysZswCN0IMcFIKygIwgNwgMhAbhAZCA3CA+B9ovnqP1Eztkomiuke0f3vUbq7qeAVqpFJS8IOdcyq2QoEm3CWNhcy5U2UeMHxPGjSADBmqO0Y3rxJ5ALbFB5HSOLW54abHul2+l7/8AS8guF1OycXuOeq716h3P6W8m9F6kYKKpHx+bNPLPfN2zq7TGjAU2UcBrbY51U2U2Dixx0SJPRLI2WdEy9PHUdVYyoJbVY7opIox1tPqnzQgqdRcOHkgIQgNoDYUgkAgNhqA87Zl4NH6emV1quUE/kolfAlParLqYyMDeJ7zvEo+WVxr3N51FGxsVEoEn3GUEk6ASVCjbpFZyjCLlLhLliGlcF7jUd6ztAD7LODfHiV7GLGoRpHwOt1ktTleR9eF7L99hbLhXOfwM7W60VDoStBlO9UWNoVTvypshwPofo3f9rbscdxLHf8ePlC0i7Ry5Y1IbCopMy1l4W8VNkOIZRv8AmhWgptVrt4Kkgi+2/p8kBQgJBASAQHnNwXiH6QpFDhmexvMyfAKUiMkukEVHySVWjaLpEJQtZuVBaxfilx3mM01OZ86jKDsR1K7NHjuW5+D53/EercMCwx7l38l+pq9tw1zcrs2YZjpGUzqF6Eo0+D5HT5XkhclVcGZFQ6Y9BVHZZNnbBcBDJOyhWyZOMe3Qa60qMIFRrmGAQHggwdjqpaa4ZWGSE1ug018DvvQNh7B4P9w/9WlaY+jk1X2l8jqGDRXMCqqhKIUKuUwdkQkrGFN8bKTMMo3RG6kBbmioJbv9eiEAzUBY1AeazVI6+K8ij72OQhQq/wAQnk36pXBLnci+Z2VKOhTNShopGSoospCQvzVHv5ENHgD95XqaeOzGj4T6Xy+vqpey4/sdTbWZuaWZ7gDTDuzbG8xIPkF1yW6N+x89hyLT5fSSbUvIrr0S0wQVzntRadBdlb5536QNSUhiUuymp1zxNKCv3s6HDrYtFPTjnjjyBPzXXClSR89qXKblOb74/Wjs8EYH030qneL82cnYcneIMKzSnGjGEp6bKpriKobYJhv/AM1JzXQe8XSNiIAB+S5VFx4Z9F68c1Tj1RlS6goSitzlBcg9ygkJta8jwVjKSpjCjqhARReWGR8UAVXAMOHHfxUkEWoDzfVprzHE+wjkBKI77/dCiuDRz5s2oo3UyQqFV2miyGOrQCeijaaeqkrFlrRPZ9TlcfjrK9ja64PzpaiLyXJ+/wDc6j0dxHsXSWzmgA8J2IWsXt7R5+ox+rypVR0F3YkFskOLtGMptEk8ieAhYTTiz0dNkxaiDriu23+7slQptBc0EZWCazm+q0cGN5k81Hq817d/oay0TcYyrmXEV5/1P5eEFMdlJLh3svavH9I2Yzyn5rSOSrv5v8jiz6RT2qPTlsj8UuZMeYMRTLZ1I38Y+60i0uDky4pZba8218rOkuKxdTkwDExxj7pki2tyJ0epjGXoyfIlZqVgesgsNlQy8VZRdDI3MdicojUl3IBSVlOEW03yvARh1NpeWtdLvaEbfn7rTZT7OCOuU47nBpfEe0acbqp1LlWujH6FQWSCaGxH5Kkg2AgPO1di43E96GUWuGWoOoI+Kz2nT6txsk4KribRylZCqbxyFN0e473T9FMVyick/wCXL5P8BY2o4tGp2A+AC9ByZ8jHDBc0WsvHiBJMbdOqWSsUU+F2dvhPpJnpCm4kVHd3NyPMFaxkpx2+TysunyaXN63DguaHFtbCk1jZDqbc1au8e05vqsI5fZZvB6aSfS5Z2Q+lf4yUskftyqEV7J9srw24NUZ3b1qw/wAG6x5A+ayhbjb+8/8AZHfqVCGdwj1hx/8AKQyw+/zGqRrFUj4ACVMZ3b+JXNpVj9OL/wAl/idRZ4i002gjM8+qDuTwj7rrjNONM+f1GCcMvqRVJeSdO0IOrXCBJzCAB705efFZOLR6ePNCatBFOk4sG0l3cLZ1E6NE76bnZUdUbQctzvr8P37AdxZkkNBOVoyNPM7ucOgH1CzaZstnty+X+S+bNUKZpv8A4e7gSZ4CZAlE5J8FsuLE4JSXXsPaWb2zJ4kbfBaq32czjHHHbENa7mrGa6Nu0gjaUBaQgPOl3VynVZuJ1RzAFwQ4abjUeKzlE68edeTTXhwlUcTeOWuGaIVHE3jlKa7JaRzBVKo3U9yoWW4ljT0C7WeAui6nb8/9KjZtBV32XAFsEaRqI5qLa5Ro4QmnGStMc23pC5rMrwTrqeh3+S6Fqfq7ZI8Wf0Elm9XDKq6XxOkscRpdwNynIDkAO0wCdFtWN1Xg8zfrobvUT+u1fHdG8MqUmtdlc6HPc7cGAdImNdAsMeGMY8M9TWfSefJmSlCmo1QXTxV7OzLWkspyWkSSSZmeWi0aUeUcallzLbNcHcWlWnUAdJe9oAAJ7hJ12G8QmReR9HZG5OC4XuGSRJcZe7nplZ+32WSi382ejPLCCb+7Hv4sqB0nn3R4Hf8Af5KJfAtjuKip9v60v38CNH155nKPAf7PkoS5LyyWo/F2M2lXSMskrkS7SNypKpojSuO9+ygsxk5SQfEcTwWZ0UFjmLzCHN9WQoCbXQsqB7DqPGFG01jma7JU7sH/AN3VHA3hnLQ8FUcTqjmKLOkGuc088zfdPLwKtHnhmOVJPcvIX2StRkpEHUVVo1Uit1FVaNYyJWlrLtduPXokYWxl1Hprjv8AfJ0VElbnm9uxja1iJ68Ush47dnT4RW7BjXsiTmLhGw0iPI+a0jJJnHqNPOcaj7j11+1wkkZnQ09RvAV5R8rs4sOoi3GGT7Kd/wDpGtXIjgd44z+R5rLbVI7/AOIWTfOL7e1Gqb3NqNaBJa2SPOfqoiuDXM/5sUvCCK18YiMvNWM3yDm9ImT57qW+Ckcf1rDMNqZnDzPgPwKp0DltSUBzV5hc8FBIivcFnghJz19gXRAc5f4D0QihNWsXs28ioospNA7qxBGYEEbEfTwVXHyjeOdVUg6zug78089kIarnwMS0cdPFGiVJEexDtlG0v6ldBttQAU9GT55YwaxAE27JICkDZ11Gg8B4IEW2VF9Qg0h3gZn2Rw1PBWhNp2c+p0uPLjcerGjHXDHFpplx3a4atMajvLf1U1yeSvo/JCcXB9cl+G4mH1M51cR3yeAG+nDZVajt4NcM88s7c1x0CV8RJk6a8+CyTPTcEUU6pcdUISo6jC6WRsnd3ybwUkDKmUAXVtZQAFxYShIqusLngoAjvMG6ISIb3AuiAQ3no/PBAKKvo07hI8NEoJtdFtvYPoiA5zhyfqPmhFhDC322lvVm3kUoncw2hbZvUcHdNneSii28PoUDs7T4FRRO8Y2uGgn+YB8NfmlE7xxaYXSbq6Xn9R08gpoq5sc0agAhoAHIaBSVthLKqgWB4nUBY8Nytc4amBJ8ShZM5s04PeMnk1BY+wzDssOqjX2WcurvsrFGO6bpQgKpIB0QgIOpoAepbygAq9jKAXXGFzwQkW3GEDkoAsuMI6KSBZcYT0QC6thXRAA1MNI20QF1C6q09+8OTxPzQDmyxSkdKjSzruFAsc0MpEscHDoQhNhAA/UEFkXh50bHxlBYM+z/ALtWOjYB+clBZdZinTP8Jsn+t+p+CkixnRMoA6i1AHUWoBrKAxAaKAi5qAqfSQA9S3QAlWzCACrYeOSAAr4WOSAArYR0QkAr4R0QgFq4SeSAFNg5u0jwQgsaaw2e/wA1BJYO2du96AItbJ0yZPigHlpaqQNaFugGFGkgDKVNAFoDEBiAwoCKA0UBU4ICl7UAO9oQFD2DkgBqlMckAPUpjkgA6lIckBQ6kOSAkymOSALpMHJAHUGhAMaTUATTCAJYE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16" descr="data:image/jpeg;base64,/9j/4AAQSkZJRgABAQAAAQABAAD/2wCEAAkGBxQQEhIUDxQTFBQWFBUREBQQFxQVDxQQFxQWFhURFBUYHCggGBolHBYUITEhJSkrLi4uFx8zODMsNygtLisBCgoKDg0OGhAQGiwkHyQsLCwsLSwsLCwsLCwsLCwsLCwsLCwsLCwsLCwsLCwsLCwsLCwsLCwsLCwsLCwsLCwsLP/AABEIAHMAoAMBEQACEQEDEQH/xAAcAAACAgMBAQAAAAAAAAAAAAAEBQIDAAEGCAf/xAA5EAABAwIEAwQJAgYDAQAAAAABAAIRAwQFEiExQVFhEyJxkQYyQnKBobHR8GLBIzNSU5LxgrLhFP/EABsBAQADAQEBAQAAAAAAAAAAAAABAgMEBQYH/8QANBEAAgIBBAECAggEBwAAAAAAAAECEQMEEiExQRNRYXEFIjJCscHR8BQjgZEGUnKhouHx/9oADAMBAAIRAxEAPwA1+KucZJXj+o2fdLSxS4RZTxQjirLIyktMmG0cYKuspzz0aDW4+GiXGANyVdZqOd6BydJF9p6QVa38poaz+5WkA+6walXjmk+jDLoMePibt+y/NjW2uSfXqT7rGtH1K2jN+WcOTTx+7Gv6hzXtOx81qpo45YJIll/ArWZuLRGFJUm0oDaAkTKArIQESEBqEBqEINwgMhAZCAyEB8WFwvn7P07aWNuUsq4EnXwaJJ0VtxX0rN2ju0IqVvV3p0zt7zlK92Vmq+rD+rGwxEnir7zlenS8BVLEyOKushjLTJh9DGCFospyz0aN3vpiy3yh0ue7SnTZrUeeg/daxyN9HHl0kYK5ui+1xC/uNXOoWrODSO3rR11DQfNdCUvLPLyTwr7Ksb2dtXGpu21OlSgAP8mPkeSvz7nO5Rf3R3TYSBsTxymR+ysZswCN0IMcFIKygIwgNwgMhAbhAZCA3CA+B9ovnqP1Eztkomiuke0f3vUbq7qeAVqpFJS8IOdcyq2QoEm3CWNhcy5U2UeMHxPGjSADBmqO0Y3rxJ5ALbFB5HSOLW54abHul2+l7/8AS8guF1OycXuOeq716h3P6W8m9F6kYKKpHx+bNPLPfN2zq7TGjAU2UcBrbY51U2U2Dixx0SJPRLI2WdEy9PHUdVYyoJbVY7opIox1tPqnzQgqdRcOHkgIQgNoDYUgkAgNhqA87Zl4NH6emV1quUE/kolfAlParLqYyMDeJ7zvEo+WVxr3N51FGxsVEoEn3GUEk6ASVCjbpFZyjCLlLhLliGlcF7jUd6ztAD7LODfHiV7GLGoRpHwOt1ktTleR9eF7L99hbLhXOfwM7W60VDoStBlO9UWNoVTvypshwPofo3f9rbscdxLHf8ePlC0i7Ry5Y1IbCopMy1l4W8VNkOIZRv8AmhWgptVrt4Kkgi+2/p8kBQgJBASAQHnNwXiH6QpFDhmexvMyfAKUiMkukEVHySVWjaLpEJQtZuVBaxfilx3mM01OZ86jKDsR1K7NHjuW5+D53/EercMCwx7l38l+pq9tw1zcrs2YZjpGUzqF6Eo0+D5HT5XkhclVcGZFQ6Y9BVHZZNnbBcBDJOyhWyZOMe3Qa60qMIFRrmGAQHggwdjqpaa4ZWGSE1ug018DvvQNh7B4P9w/9WlaY+jk1X2l8jqGDRXMCqqhKIUKuUwdkQkrGFN8bKTMMo3RG6kBbmioJbv9eiEAzUBY1AeazVI6+K8ij72OQhQq/wAQnk36pXBLnci+Z2VKOhTNShopGSoospCQvzVHv5ENHgD95XqaeOzGj4T6Xy+vqpey4/sdTbWZuaWZ7gDTDuzbG8xIPkF1yW6N+x89hyLT5fSSbUvIrr0S0wQVzntRadBdlb5536QNSUhiUuymp1zxNKCv3s6HDrYtFPTjnjjyBPzXXClSR89qXKblOb74/Wjs8EYH030qneL82cnYcneIMKzSnGjGEp6bKpriKobYJhv/AM1JzXQe8XSNiIAB+S5VFx4Z9F68c1Tj1RlS6goSitzlBcg9ygkJta8jwVjKSpjCjqhARReWGR8UAVXAMOHHfxUkEWoDzfVprzHE+wjkBKI77/dCiuDRz5s2oo3UyQqFV2miyGOrQCeijaaeqkrFlrRPZ9TlcfjrK9ja64PzpaiLyXJ+/wDc6j0dxHsXSWzmgA8J2IWsXt7R5+ox+rypVR0F3YkFskOLtGMptEk8ieAhYTTiz0dNkxaiDriu23+7slQptBc0EZWCazm+q0cGN5k81Hq817d/oay0TcYyrmXEV5/1P5eEFMdlJLh3svavH9I2Yzyn5rSOSrv5v8jiz6RT2qPTlsj8UuZMeYMRTLZ1I38Y+60i0uDky4pZba8218rOkuKxdTkwDExxj7pki2tyJ0epjGXoyfIlZqVgesgsNlQy8VZRdDI3MdicojUl3IBSVlOEW03yvARh1NpeWtdLvaEbfn7rTZT7OCOuU47nBpfEe0acbqp1LlWujH6FQWSCaGxH5Kkg2AgPO1di43E96GUWuGWoOoI+Kz2nT6txsk4KribRylZCqbxyFN0e473T9FMVyick/wCXL5P8BY2o4tGp2A+AC9ByZ8jHDBc0WsvHiBJMbdOqWSsUU+F2dvhPpJnpCm4kVHd3NyPMFaxkpx2+TysunyaXN63DguaHFtbCk1jZDqbc1au8e05vqsI5fZZvB6aSfS5Z2Q+lf4yUskftyqEV7J9srw24NUZ3b1qw/wAG6x5A+ayhbjb+8/8AZHfqVCGdwj1hx/8AKQyw+/zGqRrFUj4ACVMZ3b+JXNpVj9OL/wAl/idRZ4i002gjM8+qDuTwj7rrjNONM+f1GCcMvqRVJeSdO0IOrXCBJzCAB705efFZOLR6ePNCatBFOk4sG0l3cLZ1E6NE76bnZUdUbQctzvr8P37AdxZkkNBOVoyNPM7ucOgH1CzaZstnty+X+S+bNUKZpv8A4e7gSZ4CZAlE5J8FsuLE4JSXXsPaWb2zJ4kbfBaq32czjHHHbENa7mrGa6Nu0gjaUBaQgPOl3VynVZuJ1RzAFwQ4abjUeKzlE68edeTTXhwlUcTeOWuGaIVHE3jlKa7JaRzBVKo3U9yoWW4ljT0C7WeAui6nb8/9KjZtBV32XAFsEaRqI5qLa5Ro4QmnGStMc23pC5rMrwTrqeh3+S6Fqfq7ZI8Wf0Elm9XDKq6XxOkscRpdwNynIDkAO0wCdFtWN1Xg8zfrobvUT+u1fHdG8MqUmtdlc6HPc7cGAdImNdAsMeGMY8M9TWfSefJmSlCmo1QXTxV7OzLWkspyWkSSSZmeWi0aUeUcallzLbNcHcWlWnUAdJe9oAAJ7hJ12G8QmReR9HZG5OC4XuGSRJcZe7nplZ+32WSi382ejPLCCb+7Hv4sqB0nn3R4Hf8Af5KJfAtjuKip9v60v38CNH155nKPAf7PkoS5LyyWo/F2M2lXSMskrkS7SNypKpojSuO9+ygsxk5SQfEcTwWZ0UFjmLzCHN9WQoCbXQsqB7DqPGFG01jma7JU7sH/AN3VHA3hnLQ8FUcTqjmKLOkGuc088zfdPLwKtHnhmOVJPcvIX2StRkpEHUVVo1Uit1FVaNYyJWlrLtduPXokYWxl1Hprjv8AfJ0VElbnm9uxja1iJ68Ush47dnT4RW7BjXsiTmLhGw0iPI+a0jJJnHqNPOcaj7j11+1wkkZnQ09RvAV5R8rs4sOoi3GGT7Kd/wDpGtXIjgd44z+R5rLbVI7/AOIWTfOL7e1Gqb3NqNaBJa2SPOfqoiuDXM/5sUvCCK18YiMvNWM3yDm9ImT57qW+Ckcf1rDMNqZnDzPgPwKp0DltSUBzV5hc8FBIivcFnghJz19gXRAc5f4D0QihNWsXs28ioospNA7qxBGYEEbEfTwVXHyjeOdVUg6zug78089kIarnwMS0cdPFGiVJEexDtlG0v6ldBttQAU9GT55YwaxAE27JICkDZ11Gg8B4IEW2VF9Qg0h3gZn2Rw1PBWhNp2c+p0uPLjcerGjHXDHFpplx3a4atMajvLf1U1yeSvo/JCcXB9cl+G4mH1M51cR3yeAG+nDZVajt4NcM88s7c1x0CV8RJk6a8+CyTPTcEUU6pcdUISo6jC6WRsnd3ybwUkDKmUAXVtZQAFxYShIqusLngoAjvMG6ISIb3AuiAQ3no/PBAKKvo07hI8NEoJtdFtvYPoiA5zhyfqPmhFhDC322lvVm3kUoncw2hbZvUcHdNneSii28PoUDs7T4FRRO8Y2uGgn+YB8NfmlE7xxaYXSbq6Xn9R08gpoq5sc0agAhoAHIaBSVthLKqgWB4nUBY8Nytc4amBJ8ShZM5s04PeMnk1BY+wzDssOqjX2WcurvsrFGO6bpQgKpIB0QgIOpoAepbygAq9jKAXXGFzwQkW3GEDkoAsuMI6KSBZcYT0QC6thXRAA1MNI20QF1C6q09+8OTxPzQDmyxSkdKjSzruFAsc0MpEscHDoQhNhAA/UEFkXh50bHxlBYM+z/ALtWOjYB+clBZdZinTP8Jsn+t+p+CkixnRMoA6i1AHUWoBrKAxAaKAi5qAqfSQA9S3QAlWzCACrYeOSAAr4WOSAArYR0QkAr4R0QgFq4SeSAFNg5u0jwQgsaaw2e/wA1BJYO2du96AItbJ0yZPigHlpaqQNaFugGFGkgDKVNAFoDEBiAwoCKA0UBU4ICl7UAO9oQFD2DkgBqlMckAPUpjkgA6lIckBQ6kOSAkymOSALpMHJAHUGhAMaTUATTCAJYEB//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060" name="Picture 12" descr="http://www.genesinlife.org/sites/default/files/images/GA5-2.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7975" y="2564904"/>
            <a:ext cx="2444938" cy="2309108"/>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743172" y="1701963"/>
            <a:ext cx="6221316" cy="4247317"/>
          </a:xfrm>
          <a:prstGeom prst="rect">
            <a:avLst/>
          </a:prstGeom>
          <a:noFill/>
        </p:spPr>
        <p:txBody>
          <a:bodyPr wrap="square" rtlCol="0">
            <a:spAutoFit/>
          </a:bodyPr>
          <a:lstStyle/>
          <a:p>
            <a:r>
              <a:rPr lang="nl-NL" dirty="0" smtClean="0"/>
              <a:t>Diagnostische testen: </a:t>
            </a:r>
          </a:p>
          <a:p>
            <a:r>
              <a:rPr lang="nl-NL" dirty="0" smtClean="0"/>
              <a:t>Heb ik die ziekte? </a:t>
            </a:r>
          </a:p>
          <a:p>
            <a:r>
              <a:rPr lang="nl-NL" dirty="0" smtClean="0"/>
              <a:t>Heb ik een verhoogde kans om die ziekte te krijgen?</a:t>
            </a:r>
          </a:p>
          <a:p>
            <a:endParaRPr lang="nl-NL" dirty="0" smtClean="0"/>
          </a:p>
          <a:p>
            <a:r>
              <a:rPr lang="nl-NL" dirty="0" err="1" smtClean="0"/>
              <a:t>Farmacogenetische</a:t>
            </a:r>
            <a:r>
              <a:rPr lang="nl-NL" dirty="0" smtClean="0"/>
              <a:t> testen: </a:t>
            </a:r>
          </a:p>
          <a:p>
            <a:r>
              <a:rPr lang="nl-NL" dirty="0" smtClean="0"/>
              <a:t>Ben ik gevoelig voor dit medicijn?</a:t>
            </a:r>
          </a:p>
          <a:p>
            <a:endParaRPr lang="nl-NL" dirty="0"/>
          </a:p>
          <a:p>
            <a:r>
              <a:rPr lang="nl-NL" dirty="0" smtClean="0"/>
              <a:t>Dragerschapstesten:</a:t>
            </a:r>
          </a:p>
          <a:p>
            <a:r>
              <a:rPr lang="nl-NL" dirty="0" smtClean="0"/>
              <a:t>Kan ik die ziekte doorgeven aan mijn kinderen?</a:t>
            </a:r>
          </a:p>
          <a:p>
            <a:endParaRPr lang="nl-NL" dirty="0"/>
          </a:p>
          <a:p>
            <a:r>
              <a:rPr lang="nl-NL" dirty="0" smtClean="0"/>
              <a:t>En…:</a:t>
            </a:r>
          </a:p>
          <a:p>
            <a:r>
              <a:rPr lang="nl-NL" dirty="0" smtClean="0"/>
              <a:t>Heb ik aanleg om deze sport op professioneel niveau te spelen?</a:t>
            </a:r>
          </a:p>
          <a:p>
            <a:r>
              <a:rPr lang="nl-NL" dirty="0" smtClean="0"/>
              <a:t>Ben ik gevoelig voor cafeïne?</a:t>
            </a:r>
          </a:p>
          <a:p>
            <a:r>
              <a:rPr lang="nl-NL" dirty="0" smtClean="0"/>
              <a:t>Waar liggen mijn </a:t>
            </a:r>
            <a:r>
              <a:rPr lang="nl-NL" dirty="0" err="1" smtClean="0"/>
              <a:t>roots</a:t>
            </a:r>
            <a:r>
              <a:rPr lang="nl-NL" dirty="0" smtClean="0"/>
              <a:t>?</a:t>
            </a:r>
          </a:p>
          <a:p>
            <a:r>
              <a:rPr lang="nl-NL" dirty="0" smtClean="0"/>
              <a:t>Welke partner is geschikt voor mij?</a:t>
            </a:r>
            <a:endParaRPr lang="nl-NL" dirty="0"/>
          </a:p>
        </p:txBody>
      </p:sp>
    </p:spTree>
    <p:extLst>
      <p:ext uri="{BB962C8B-B14F-4D97-AF65-F5344CB8AC3E}">
        <p14:creationId xmlns:p14="http://schemas.microsoft.com/office/powerpoint/2010/main" val="3479801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Vervolg in het onderwijs</a:t>
            </a:r>
            <a:endParaRPr lang="nl-NL" dirty="0"/>
          </a:p>
        </p:txBody>
      </p:sp>
      <p:sp>
        <p:nvSpPr>
          <p:cNvPr id="3" name="Tijdelijke aanduiding voor inhoud 2"/>
          <p:cNvSpPr>
            <a:spLocks noGrp="1"/>
          </p:cNvSpPr>
          <p:nvPr>
            <p:ph idx="1"/>
          </p:nvPr>
        </p:nvSpPr>
        <p:spPr/>
        <p:txBody>
          <a:bodyPr>
            <a:normAutofit/>
          </a:bodyPr>
          <a:lstStyle/>
          <a:p>
            <a:pPr marL="0" indent="0" algn="ctr">
              <a:buNone/>
            </a:pPr>
            <a:endParaRPr lang="nl-NL" sz="3600" b="1" dirty="0" smtClean="0"/>
          </a:p>
          <a:p>
            <a:pPr marL="0" indent="0" algn="ctr">
              <a:buNone/>
            </a:pPr>
            <a:r>
              <a:rPr lang="nl-NL" sz="3600" b="1" dirty="0" smtClean="0"/>
              <a:t>Genetica van de toekomst</a:t>
            </a:r>
          </a:p>
          <a:p>
            <a:pPr marL="0" indent="0" algn="ctr">
              <a:buNone/>
            </a:pPr>
            <a:r>
              <a:rPr lang="nl-NL" sz="2800" dirty="0" err="1" smtClean="0"/>
              <a:t>Lesboekvervangende</a:t>
            </a:r>
            <a:r>
              <a:rPr lang="nl-NL" sz="2800" dirty="0" smtClean="0"/>
              <a:t> lessenserie (erfelijkheid)</a:t>
            </a:r>
          </a:p>
          <a:p>
            <a:pPr marL="0" indent="0" algn="ctr">
              <a:buNone/>
            </a:pPr>
            <a:r>
              <a:rPr lang="nl-NL" sz="2800" dirty="0" smtClean="0"/>
              <a:t>(Havo </a:t>
            </a:r>
            <a:r>
              <a:rPr lang="nl-NL" sz="2800" dirty="0" smtClean="0"/>
              <a:t>4 </a:t>
            </a:r>
            <a:r>
              <a:rPr lang="nl-NL" sz="2800" dirty="0" smtClean="0"/>
              <a:t>&amp;) </a:t>
            </a:r>
            <a:r>
              <a:rPr lang="nl-NL" sz="2800" b="1" dirty="0" smtClean="0"/>
              <a:t>Vwo 4</a:t>
            </a:r>
          </a:p>
          <a:p>
            <a:pPr marL="0" indent="0" algn="ctr">
              <a:buNone/>
            </a:pPr>
            <a:r>
              <a:rPr lang="nl-NL" sz="2800" dirty="0" smtClean="0"/>
              <a:t>12 lessen (4 weken)</a:t>
            </a:r>
          </a:p>
          <a:p>
            <a:pPr marL="0" indent="0">
              <a:buNone/>
            </a:pPr>
            <a:endParaRPr lang="nl-NL" dirty="0" smtClean="0"/>
          </a:p>
        </p:txBody>
      </p:sp>
    </p:spTree>
    <p:extLst>
      <p:ext uri="{BB962C8B-B14F-4D97-AF65-F5344CB8AC3E}">
        <p14:creationId xmlns:p14="http://schemas.microsoft.com/office/powerpoint/2010/main" val="610869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TotalTime>
  <Words>1337</Words>
  <Application>Microsoft Office PowerPoint</Application>
  <PresentationFormat>Diavoorstelling (4:3)</PresentationFormat>
  <Paragraphs>229</Paragraphs>
  <Slides>30</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30</vt:i4>
      </vt:variant>
    </vt:vector>
  </HeadingPairs>
  <TitlesOfParts>
    <vt:vector size="37" baseType="lpstr">
      <vt:lpstr>Adobe Heiti Std R</vt:lpstr>
      <vt:lpstr>Aharoni</vt:lpstr>
      <vt:lpstr>Arial</vt:lpstr>
      <vt:lpstr>Calibri</vt:lpstr>
      <vt:lpstr>Times New Roman</vt:lpstr>
      <vt:lpstr>Wingdings</vt:lpstr>
      <vt:lpstr>Office-thema</vt:lpstr>
      <vt:lpstr>Toekomstmuziek?!</vt:lpstr>
      <vt:lpstr>Toekomstmuziek?!</vt:lpstr>
      <vt:lpstr>Toekomstmuziek?!</vt:lpstr>
      <vt:lpstr>Genetica van de toekomst</vt:lpstr>
      <vt:lpstr>Complex!</vt:lpstr>
      <vt:lpstr>Toepassingen</vt:lpstr>
      <vt:lpstr>Toepassingen</vt:lpstr>
      <vt:lpstr>Omgaan met risico</vt:lpstr>
      <vt:lpstr>Vervolg in het onderwijs</vt:lpstr>
      <vt:lpstr>Vernieuwende punten</vt:lpstr>
      <vt:lpstr>Inhoudelijk kader</vt:lpstr>
      <vt:lpstr>Lessenserie</vt:lpstr>
      <vt:lpstr>Lessenserie</vt:lpstr>
      <vt:lpstr>H-1: Welke factoren dragen bij aan een eigenschap?</vt:lpstr>
      <vt:lpstr>In de klas</vt:lpstr>
      <vt:lpstr>TumTum-practicum</vt:lpstr>
      <vt:lpstr>PowerPoint-presentatie</vt:lpstr>
      <vt:lpstr>Ervaringen</vt:lpstr>
      <vt:lpstr>H-2: Wat is een allel?</vt:lpstr>
      <vt:lpstr>Inzoomen</vt:lpstr>
      <vt:lpstr>Puzzelen met allelen</vt:lpstr>
      <vt:lpstr>Puzzelen met allelen</vt:lpstr>
      <vt:lpstr>Ervaringen</vt:lpstr>
      <vt:lpstr>PowerPoint-presentatie</vt:lpstr>
      <vt:lpstr>H-4: Hoe komen genen tot uiting?</vt:lpstr>
      <vt:lpstr>Wat betekent risico eigenlijk?</vt:lpstr>
      <vt:lpstr>Wat betekent risico eigenlijk?</vt:lpstr>
      <vt:lpstr>Ervaringen</vt:lpstr>
      <vt:lpstr>Feedback</vt:lpstr>
      <vt:lpstr>Leve DNA!</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Metagenomics dag</dc:title>
  <dc:creator>HiHo</dc:creator>
  <cp:lastModifiedBy>Gebruiker</cp:lastModifiedBy>
  <cp:revision>204</cp:revision>
  <dcterms:created xsi:type="dcterms:W3CDTF">2013-10-29T10:11:57Z</dcterms:created>
  <dcterms:modified xsi:type="dcterms:W3CDTF">2016-01-15T09:33:51Z</dcterms:modified>
</cp:coreProperties>
</file>