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 id="2147483804" r:id="rId2"/>
    <p:sldMasterId id="2147483808" r:id="rId3"/>
    <p:sldMasterId id="2147483810" r:id="rId4"/>
    <p:sldMasterId id="2147483911" r:id="rId5"/>
  </p:sldMasterIdLst>
  <p:notesMasterIdLst>
    <p:notesMasterId r:id="rId56"/>
  </p:notesMasterIdLst>
  <p:handoutMasterIdLst>
    <p:handoutMasterId r:id="rId57"/>
  </p:handoutMasterIdLst>
  <p:sldIdLst>
    <p:sldId id="436" r:id="rId6"/>
    <p:sldId id="480" r:id="rId7"/>
    <p:sldId id="481" r:id="rId8"/>
    <p:sldId id="485" r:id="rId9"/>
    <p:sldId id="483" r:id="rId10"/>
    <p:sldId id="484" r:id="rId11"/>
    <p:sldId id="482" r:id="rId12"/>
    <p:sldId id="437" r:id="rId13"/>
    <p:sldId id="486" r:id="rId14"/>
    <p:sldId id="438" r:id="rId15"/>
    <p:sldId id="439" r:id="rId16"/>
    <p:sldId id="440" r:id="rId17"/>
    <p:sldId id="422" r:id="rId18"/>
    <p:sldId id="454" r:id="rId19"/>
    <p:sldId id="470" r:id="rId20"/>
    <p:sldId id="456" r:id="rId21"/>
    <p:sldId id="455" r:id="rId22"/>
    <p:sldId id="458" r:id="rId23"/>
    <p:sldId id="457" r:id="rId24"/>
    <p:sldId id="282" r:id="rId25"/>
    <p:sldId id="412" r:id="rId26"/>
    <p:sldId id="447" r:id="rId27"/>
    <p:sldId id="446" r:id="rId28"/>
    <p:sldId id="466" r:id="rId29"/>
    <p:sldId id="444" r:id="rId30"/>
    <p:sldId id="441" r:id="rId31"/>
    <p:sldId id="479" r:id="rId32"/>
    <p:sldId id="471" r:id="rId33"/>
    <p:sldId id="472" r:id="rId34"/>
    <p:sldId id="473" r:id="rId35"/>
    <p:sldId id="474" r:id="rId36"/>
    <p:sldId id="463" r:id="rId37"/>
    <p:sldId id="464" r:id="rId38"/>
    <p:sldId id="465" r:id="rId39"/>
    <p:sldId id="469" r:id="rId40"/>
    <p:sldId id="467" r:id="rId41"/>
    <p:sldId id="435" r:id="rId42"/>
    <p:sldId id="476" r:id="rId43"/>
    <p:sldId id="432" r:id="rId44"/>
    <p:sldId id="460" r:id="rId45"/>
    <p:sldId id="459" r:id="rId46"/>
    <p:sldId id="431" r:id="rId47"/>
    <p:sldId id="448" r:id="rId48"/>
    <p:sldId id="449" r:id="rId49"/>
    <p:sldId id="450" r:id="rId50"/>
    <p:sldId id="451" r:id="rId51"/>
    <p:sldId id="452" r:id="rId52"/>
    <p:sldId id="453" r:id="rId53"/>
    <p:sldId id="478" r:id="rId54"/>
    <p:sldId id="477" r:id="rId55"/>
  </p:sldIdLst>
  <p:sldSz cx="12192000" cy="6858000"/>
  <p:notesSz cx="6669088" cy="9872663"/>
  <p:defaultTextStyle>
    <a:defPPr>
      <a:defRPr lang="nl-NL"/>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99CC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394" autoAdjust="0"/>
  </p:normalViewPr>
  <p:slideViewPr>
    <p:cSldViewPr snapToGrid="0">
      <p:cViewPr varScale="1">
        <p:scale>
          <a:sx n="78" d="100"/>
          <a:sy n="78" d="100"/>
        </p:scale>
        <p:origin x="835" y="62"/>
      </p:cViewPr>
      <p:guideLst/>
    </p:cSldViewPr>
  </p:slideViewPr>
  <p:notesTextViewPr>
    <p:cViewPr>
      <p:scale>
        <a:sx n="1" d="1"/>
        <a:sy n="1" d="1"/>
      </p:scale>
      <p:origin x="0" y="0"/>
    </p:cViewPr>
  </p:notesTextViewPr>
  <p:notesViewPr>
    <p:cSldViewPr snapToGrid="0">
      <p:cViewPr varScale="1">
        <p:scale>
          <a:sx n="89" d="100"/>
          <a:sy n="89" d="100"/>
        </p:scale>
        <p:origin x="379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C8B7F56-DCAC-4E5A-9D45-6FAF1C52CBF6}"/>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35FC1495-5E6A-4178-8C57-44BE8DA2370A}"/>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54A2F2CC-7D2E-462E-82E6-9258E2EF0CB0}" type="datetimeFigureOut">
              <a:rPr lang="nl-NL" smtClean="0"/>
              <a:t>1-6-2018</a:t>
            </a:fld>
            <a:endParaRPr lang="nl-NL"/>
          </a:p>
        </p:txBody>
      </p:sp>
      <p:sp>
        <p:nvSpPr>
          <p:cNvPr id="4" name="Tijdelijke aanduiding voor voettekst 3">
            <a:extLst>
              <a:ext uri="{FF2B5EF4-FFF2-40B4-BE49-F238E27FC236}">
                <a16:creationId xmlns:a16="http://schemas.microsoft.com/office/drawing/2014/main" id="{B11453B0-BF75-4DBA-BD5B-EF0F72E20944}"/>
              </a:ext>
            </a:extLst>
          </p:cNvPr>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01D6EE03-5A25-47B4-8B50-9FC95E3BDA4A}"/>
              </a:ext>
            </a:extLst>
          </p:cNvPr>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94352331-2881-4A05-9E88-4E724C1B09DC}" type="slidenum">
              <a:rPr lang="nl-NL" smtClean="0"/>
              <a:t>‹nr.›</a:t>
            </a:fld>
            <a:endParaRPr lang="nl-NL"/>
          </a:p>
        </p:txBody>
      </p:sp>
    </p:spTree>
    <p:extLst>
      <p:ext uri="{BB962C8B-B14F-4D97-AF65-F5344CB8AC3E}">
        <p14:creationId xmlns:p14="http://schemas.microsoft.com/office/powerpoint/2010/main" val="3870475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238358BC-36EB-4184-AF41-E43D8CB33AB0}" type="datetimeFigureOut">
              <a:rPr lang="nl-NL" smtClean="0"/>
              <a:t>1-6-2018</a:t>
            </a:fld>
            <a:endParaRPr lang="nl-NL" dirty="0"/>
          </a:p>
        </p:txBody>
      </p:sp>
      <p:sp>
        <p:nvSpPr>
          <p:cNvPr id="4" name="Tijdelijke aanduiding voor dia-afbeelding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8466C42A-4B25-4EBC-A138-9310C78C98F8}" type="slidenum">
              <a:rPr lang="nl-NL" smtClean="0"/>
              <a:t>‹nr.›</a:t>
            </a:fld>
            <a:endParaRPr lang="nl-NL" dirty="0"/>
          </a:p>
        </p:txBody>
      </p:sp>
    </p:spTree>
    <p:extLst>
      <p:ext uri="{BB962C8B-B14F-4D97-AF65-F5344CB8AC3E}">
        <p14:creationId xmlns:p14="http://schemas.microsoft.com/office/powerpoint/2010/main" val="255812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t>Alcohol en tabak zijn in een ander onderzoek meegenomen vandaar dat die groep gaat over 12 jaar en ouder.</a:t>
            </a:r>
          </a:p>
          <a:p>
            <a:pPr eaLnBrk="1" hangingPunct="1"/>
            <a:r>
              <a:rPr lang="nl-NL" altLang="nl-NL" dirty="0"/>
              <a:t>Weergegeven is het percentage rokers volgens de Gezondheidsenquête/Leefstijlmonitor van het CBS.</a:t>
            </a:r>
          </a:p>
          <a:p>
            <a:pPr eaLnBrk="1" hangingPunct="1"/>
            <a:endParaRPr lang="nl-NL" altLang="nl-NL" dirty="0"/>
          </a:p>
          <a:p>
            <a:pPr eaLnBrk="1" hangingPunct="1"/>
            <a:r>
              <a:rPr lang="nl-NL" altLang="nl-NL" dirty="0"/>
              <a:t>Recent gebruik is gebruik in het afgelopen jaar, actueel gebruik is gebruik in de laatste maand.</a:t>
            </a:r>
          </a:p>
          <a:p>
            <a:pPr eaLnBrk="1" hangingPunct="1"/>
            <a:r>
              <a:rPr lang="nl-NL" altLang="nl-NL" dirty="0"/>
              <a:t>Opiaten: Voornamelijk heroïne (en methadon).</a:t>
            </a:r>
          </a:p>
          <a:p>
            <a:pPr eaLnBrk="1" hangingPunct="1"/>
            <a:endParaRPr lang="nl-NL" altLang="nl-NL" dirty="0"/>
          </a:p>
          <a:p>
            <a:pPr eaLnBrk="1" hangingPunct="1"/>
            <a:r>
              <a:rPr lang="nl-NL" altLang="nl-NL" dirty="0"/>
              <a:t>Dit keer geen trends weergegeven: </a:t>
            </a:r>
          </a:p>
          <a:p>
            <a:pPr eaLnBrk="1" hangingPunct="1"/>
            <a:r>
              <a:rPr lang="nl-NL" altLang="nl-NL" dirty="0"/>
              <a:t>Geen cijfers beschikbaar voor 2010-2013 en methoden in de peiling van 2014 zijn niet vergelijkbaar met die in 2009, waardoor geen recente trends kunnen worden vastgesteld.</a:t>
            </a:r>
          </a:p>
        </p:txBody>
      </p:sp>
      <p:sp>
        <p:nvSpPr>
          <p:cNvPr id="4" name="Tijdelijke aanduiding voor dianummer 3"/>
          <p:cNvSpPr>
            <a:spLocks noGrp="1"/>
          </p:cNvSpPr>
          <p:nvPr>
            <p:ph type="sldNum" sz="quarter" idx="10"/>
          </p:nvPr>
        </p:nvSpPr>
        <p:spPr/>
        <p:txBody>
          <a:bodyPr/>
          <a:lstStyle/>
          <a:p>
            <a:fld id="{8466C42A-4B25-4EBC-A138-9310C78C98F8}" type="slidenum">
              <a:rPr lang="nl-NL" smtClean="0"/>
              <a:t>16</a:t>
            </a:fld>
            <a:endParaRPr lang="nl-NL" dirty="0"/>
          </a:p>
        </p:txBody>
      </p:sp>
    </p:spTree>
    <p:extLst>
      <p:ext uri="{BB962C8B-B14F-4D97-AF65-F5344CB8AC3E}">
        <p14:creationId xmlns:p14="http://schemas.microsoft.com/office/powerpoint/2010/main" val="429458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endParaRPr lang="nl-NL" altLang="nl-NL" dirty="0"/>
          </a:p>
        </p:txBody>
      </p:sp>
      <p:sp>
        <p:nvSpPr>
          <p:cNvPr id="4" name="Tijdelijke aanduiding voor dianummer 3"/>
          <p:cNvSpPr>
            <a:spLocks noGrp="1"/>
          </p:cNvSpPr>
          <p:nvPr>
            <p:ph type="sldNum" sz="quarter" idx="10"/>
          </p:nvPr>
        </p:nvSpPr>
        <p:spPr/>
        <p:txBody>
          <a:bodyPr/>
          <a:lstStyle/>
          <a:p>
            <a:fld id="{8466C42A-4B25-4EBC-A138-9310C78C98F8}" type="slidenum">
              <a:rPr lang="nl-NL" smtClean="0"/>
              <a:t>19</a:t>
            </a:fld>
            <a:endParaRPr lang="nl-NL" dirty="0"/>
          </a:p>
        </p:txBody>
      </p:sp>
    </p:spTree>
    <p:extLst>
      <p:ext uri="{BB962C8B-B14F-4D97-AF65-F5344CB8AC3E}">
        <p14:creationId xmlns:p14="http://schemas.microsoft.com/office/powerpoint/2010/main" val="392190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de na bespreking kunnen de leden aangeven wat voor hen het middelengebruik problematisch maakt. Hier staat een aantal antwoorden genoemd die bij de nabespreking gebruikt kunnen worden. Waarschijnlijk noemen de leden al een aantal van de punten. Middel, gedrag, gevaar voor zich zelf of een ander, eenmalig of langdurig gebruik, zichtbaarheid van gebruik, reden van gebruik, eigen ervaring, kennis, gebrek aan kenn8is, behandelbaarheid.</a:t>
            </a:r>
          </a:p>
        </p:txBody>
      </p:sp>
      <p:sp>
        <p:nvSpPr>
          <p:cNvPr id="4" name="Tijdelijke aanduiding voor dianumm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8466C42A-4B25-4EBC-A138-9310C78C98F8}" type="slidenum">
              <a:rPr kumimoji="0" 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43</a:t>
            </a:fld>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p:txBody>
      </p:sp>
    </p:spTree>
    <p:extLst>
      <p:ext uri="{BB962C8B-B14F-4D97-AF65-F5344CB8AC3E}">
        <p14:creationId xmlns:p14="http://schemas.microsoft.com/office/powerpoint/2010/main" val="42198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de na bespreking kunnen de leden aangeven wat voor hen het middelengebruik problematisch maakt. Hier staat een aantal antwoorden genoemd die bij de nabespreking gebruikt kunnen worden. Waarschijnlijk noemen de leden al een aantal van de punten. Middel, gedrag, gevaar voor zich zelf of een ander, eenmalig of langdurig gebruik, zichtbaarheid van gebruik, reden van gebruik, eigen ervaring, kennis, gebrek aan kenn8is, behandelbaarheid.</a:t>
            </a:r>
          </a:p>
        </p:txBody>
      </p:sp>
      <p:sp>
        <p:nvSpPr>
          <p:cNvPr id="4" name="Tijdelijke aanduiding voor dianummer 3"/>
          <p:cNvSpPr>
            <a:spLocks noGrp="1"/>
          </p:cNvSpPr>
          <p:nvPr>
            <p:ph type="sldNum" sz="quarter" idx="10"/>
          </p:nvPr>
        </p:nvSpPr>
        <p:spPr/>
        <p:txBody>
          <a:bodyPr/>
          <a:lstStyle/>
          <a:p>
            <a:fld id="{8466C42A-4B25-4EBC-A138-9310C78C98F8}" type="slidenum">
              <a:rPr lang="nl-NL" smtClean="0"/>
              <a:t>48</a:t>
            </a:fld>
            <a:endParaRPr lang="nl-NL" dirty="0"/>
          </a:p>
        </p:txBody>
      </p:sp>
    </p:spTree>
    <p:extLst>
      <p:ext uri="{BB962C8B-B14F-4D97-AF65-F5344CB8AC3E}">
        <p14:creationId xmlns:p14="http://schemas.microsoft.com/office/powerpoint/2010/main" val="274718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7" name="Tijdelijke aanduiding voor voettekst 6"/>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745677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340521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184071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oorbla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10450283" y="6245674"/>
            <a:ext cx="1175659" cy="293921"/>
          </a:xfrm>
        </p:spPr>
        <p:txBody>
          <a:bodyPr/>
          <a:lstStyle/>
          <a:p>
            <a:fld id="{A16E2BCF-EE1D-4D54-8D76-2CC9A59C45F2}" type="datetimeFigureOut">
              <a:rPr lang="nl-NL" smtClean="0"/>
              <a:pPr/>
              <a:t>1-6-2018</a:t>
            </a:fld>
            <a:endParaRPr lang="nl-NL" dirty="0"/>
          </a:p>
        </p:txBody>
      </p:sp>
      <p:sp>
        <p:nvSpPr>
          <p:cNvPr id="4" name="Tijdelijke aanduiding voor voettekst 3"/>
          <p:cNvSpPr>
            <a:spLocks noGrp="1"/>
          </p:cNvSpPr>
          <p:nvPr>
            <p:ph type="ftr" sz="quarter" idx="11"/>
          </p:nvPr>
        </p:nvSpPr>
        <p:spPr>
          <a:xfrm>
            <a:off x="6607616" y="6245674"/>
            <a:ext cx="4114800" cy="293921"/>
          </a:xfrm>
        </p:spPr>
        <p:txBody>
          <a:bodyPr/>
          <a:lstStyle/>
          <a:p>
            <a:r>
              <a:rPr lang="en-US" dirty="0"/>
              <a:t>Plaats</a:t>
            </a:r>
            <a:endParaRPr lang="nl-NL" dirty="0"/>
          </a:p>
        </p:txBody>
      </p:sp>
      <p:sp>
        <p:nvSpPr>
          <p:cNvPr id="7" name="Tijdelijke aanduiding voor tekst 6"/>
          <p:cNvSpPr>
            <a:spLocks noGrp="1"/>
          </p:cNvSpPr>
          <p:nvPr>
            <p:ph type="body" sz="quarter" idx="12"/>
          </p:nvPr>
        </p:nvSpPr>
        <p:spPr>
          <a:xfrm>
            <a:off x="1970162" y="3494301"/>
            <a:ext cx="9655779" cy="2775864"/>
          </a:xfrm>
        </p:spPr>
        <p:txBody>
          <a:bodyPr/>
          <a:lstStyle>
            <a:lvl1pPr>
              <a:spcBef>
                <a:spcPts val="0"/>
              </a:spcBef>
              <a:defRPr/>
            </a:lvl1pPr>
            <a:lvl2pPr>
              <a:spcBef>
                <a:spcPts val="0"/>
              </a:spcBef>
              <a:defRPr sz="2400" i="1"/>
            </a:lvl2pPr>
            <a:lvl3pPr>
              <a:spcBef>
                <a:spcPts val="0"/>
              </a:spcBef>
              <a:defRPr/>
            </a:lvl3pPr>
            <a:lvl4pPr>
              <a:spcBef>
                <a:spcPts val="0"/>
              </a:spcBef>
              <a:defRPr/>
            </a:lvl4pPr>
            <a:lvl5pPr>
              <a:spcBef>
                <a:spcPts val="0"/>
              </a:spcBef>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7"/>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909423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sommingen">
    <p:spTree>
      <p:nvGrpSpPr>
        <p:cNvPr id="1" name=""/>
        <p:cNvGrpSpPr/>
        <p:nvPr/>
      </p:nvGrpSpPr>
      <p:grpSpPr>
        <a:xfrm>
          <a:off x="0" y="0"/>
          <a:ext cx="0" cy="0"/>
          <a:chOff x="0" y="0"/>
          <a:chExt cx="0" cy="0"/>
        </a:xfrm>
      </p:grpSpPr>
      <p:sp>
        <p:nvSpPr>
          <p:cNvPr id="5" name="Tijdelijke aanduiding voor voettekst 4"/>
          <p:cNvSpPr>
            <a:spLocks noGrp="1"/>
          </p:cNvSpPr>
          <p:nvPr>
            <p:ph type="ftr" sz="quarter" idx="10"/>
          </p:nvPr>
        </p:nvSpPr>
        <p:spPr/>
        <p:txBody>
          <a:bodyPr/>
          <a:lstStyle/>
          <a:p>
            <a:r>
              <a:rPr lang="en-US" dirty="0"/>
              <a:t>Bron:</a:t>
            </a:r>
            <a:endParaRPr lang="nl-NL" dirty="0"/>
          </a:p>
        </p:txBody>
      </p:sp>
      <p:sp>
        <p:nvSpPr>
          <p:cNvPr id="2" name="Titel 1"/>
          <p:cNvSpPr>
            <a:spLocks noGrp="1"/>
          </p:cNvSpPr>
          <p:nvPr>
            <p:ph type="title"/>
          </p:nvPr>
        </p:nvSpPr>
        <p:spPr>
          <a:xfrm>
            <a:off x="1295400" y="365127"/>
            <a:ext cx="10058400" cy="692148"/>
          </a:xfrm>
        </p:spPr>
        <p:txBody>
          <a:bodyPr/>
          <a:lstStyle/>
          <a:p>
            <a:r>
              <a:rPr lang="nl-NL"/>
              <a:t>Klik om de stijl te bewerken</a:t>
            </a:r>
          </a:p>
        </p:txBody>
      </p:sp>
      <p:sp>
        <p:nvSpPr>
          <p:cNvPr id="7" name="Tijdelijke aanduiding voor tekst 6"/>
          <p:cNvSpPr>
            <a:spLocks noGrp="1"/>
          </p:cNvSpPr>
          <p:nvPr>
            <p:ph type="body" sz="quarter" idx="11"/>
          </p:nvPr>
        </p:nvSpPr>
        <p:spPr>
          <a:xfrm>
            <a:off x="1295400" y="1175658"/>
            <a:ext cx="10058400" cy="518069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11209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8" name="Tijdelijke aanduiding voor voettekst 7"/>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625645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127098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oorbla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10450283" y="6245674"/>
            <a:ext cx="1175659" cy="293921"/>
          </a:xfrm>
        </p:spPr>
        <p:txBody>
          <a:bodyPr/>
          <a:lstStyle/>
          <a:p>
            <a:fld id="{A16E2BCF-EE1D-4D54-8D76-2CC9A59C45F2}" type="datetimeFigureOut">
              <a:rPr lang="nl-NL" smtClean="0"/>
              <a:pPr/>
              <a:t>1-6-2018</a:t>
            </a:fld>
            <a:endParaRPr lang="nl-NL" dirty="0"/>
          </a:p>
        </p:txBody>
      </p:sp>
      <p:sp>
        <p:nvSpPr>
          <p:cNvPr id="4" name="Tijdelijke aanduiding voor voettekst 3"/>
          <p:cNvSpPr>
            <a:spLocks noGrp="1"/>
          </p:cNvSpPr>
          <p:nvPr>
            <p:ph type="ftr" sz="quarter" idx="11"/>
          </p:nvPr>
        </p:nvSpPr>
        <p:spPr>
          <a:xfrm>
            <a:off x="6607616" y="6245674"/>
            <a:ext cx="4114800" cy="293921"/>
          </a:xfrm>
        </p:spPr>
        <p:txBody>
          <a:bodyPr/>
          <a:lstStyle/>
          <a:p>
            <a:r>
              <a:rPr lang="en-US" dirty="0"/>
              <a:t>Plaats</a:t>
            </a:r>
            <a:endParaRPr lang="nl-NL" dirty="0"/>
          </a:p>
        </p:txBody>
      </p:sp>
      <p:sp>
        <p:nvSpPr>
          <p:cNvPr id="7" name="Tijdelijke aanduiding voor tekst 6"/>
          <p:cNvSpPr>
            <a:spLocks noGrp="1"/>
          </p:cNvSpPr>
          <p:nvPr>
            <p:ph type="body" sz="quarter" idx="12"/>
          </p:nvPr>
        </p:nvSpPr>
        <p:spPr>
          <a:xfrm>
            <a:off x="1970162" y="3494301"/>
            <a:ext cx="9655779" cy="2775864"/>
          </a:xfrm>
        </p:spPr>
        <p:txBody>
          <a:bodyPr/>
          <a:lstStyle>
            <a:lvl1pPr>
              <a:spcBef>
                <a:spcPts val="0"/>
              </a:spcBef>
              <a:defRPr/>
            </a:lvl1pPr>
            <a:lvl2pPr>
              <a:spcBef>
                <a:spcPts val="0"/>
              </a:spcBef>
              <a:defRPr sz="2400" i="1"/>
            </a:lvl2pPr>
            <a:lvl3pPr>
              <a:spcBef>
                <a:spcPts val="0"/>
              </a:spcBef>
              <a:defRPr/>
            </a:lvl3pPr>
            <a:lvl4pPr>
              <a:spcBef>
                <a:spcPts val="0"/>
              </a:spcBef>
              <a:defRPr/>
            </a:lvl4pPr>
            <a:lvl5pPr>
              <a:spcBef>
                <a:spcPts val="0"/>
              </a:spcBef>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7"/>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4692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3761532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oorbla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10450283" y="6245674"/>
            <a:ext cx="1175659" cy="293921"/>
          </a:xfrm>
        </p:spPr>
        <p:txBody>
          <a:bodyPr/>
          <a:lstStyle/>
          <a:p>
            <a:fld id="{A16E2BCF-EE1D-4D54-8D76-2CC9A59C45F2}" type="datetimeFigureOut">
              <a:rPr lang="nl-NL" smtClean="0"/>
              <a:pPr/>
              <a:t>1-6-2018</a:t>
            </a:fld>
            <a:endParaRPr lang="nl-NL" dirty="0"/>
          </a:p>
        </p:txBody>
      </p:sp>
      <p:sp>
        <p:nvSpPr>
          <p:cNvPr id="4" name="Tijdelijke aanduiding voor voettekst 3"/>
          <p:cNvSpPr>
            <a:spLocks noGrp="1"/>
          </p:cNvSpPr>
          <p:nvPr>
            <p:ph type="ftr" sz="quarter" idx="11"/>
          </p:nvPr>
        </p:nvSpPr>
        <p:spPr>
          <a:xfrm>
            <a:off x="6607616" y="6245674"/>
            <a:ext cx="4114800" cy="293921"/>
          </a:xfrm>
        </p:spPr>
        <p:txBody>
          <a:bodyPr/>
          <a:lstStyle/>
          <a:p>
            <a:r>
              <a:rPr lang="en-US" dirty="0"/>
              <a:t>Plaats</a:t>
            </a:r>
            <a:endParaRPr lang="nl-NL" dirty="0"/>
          </a:p>
        </p:txBody>
      </p:sp>
      <p:sp>
        <p:nvSpPr>
          <p:cNvPr id="7" name="Tijdelijke aanduiding voor tekst 6"/>
          <p:cNvSpPr>
            <a:spLocks noGrp="1"/>
          </p:cNvSpPr>
          <p:nvPr>
            <p:ph type="body" sz="quarter" idx="12"/>
          </p:nvPr>
        </p:nvSpPr>
        <p:spPr>
          <a:xfrm>
            <a:off x="1970162" y="3494301"/>
            <a:ext cx="9655779" cy="2775864"/>
          </a:xfrm>
        </p:spPr>
        <p:txBody>
          <a:bodyPr/>
          <a:lstStyle>
            <a:lvl1pPr>
              <a:spcBef>
                <a:spcPts val="0"/>
              </a:spcBef>
              <a:defRPr/>
            </a:lvl1pPr>
            <a:lvl2pPr>
              <a:spcBef>
                <a:spcPts val="0"/>
              </a:spcBef>
              <a:defRPr sz="2400" i="1"/>
            </a:lvl2pPr>
            <a:lvl3pPr>
              <a:spcBef>
                <a:spcPts val="0"/>
              </a:spcBef>
              <a:defRPr/>
            </a:lvl3pPr>
            <a:lvl4pPr>
              <a:spcBef>
                <a:spcPts val="0"/>
              </a:spcBef>
              <a:defRPr/>
            </a:lvl4pPr>
            <a:lvl5pPr>
              <a:spcBef>
                <a:spcPts val="0"/>
              </a:spcBef>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7"/>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594908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18200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139832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Achterblad">
    <p:spTree>
      <p:nvGrpSpPr>
        <p:cNvPr id="1" name=""/>
        <p:cNvGrpSpPr/>
        <p:nvPr/>
      </p:nvGrpSpPr>
      <p:grpSpPr>
        <a:xfrm>
          <a:off x="0" y="0"/>
          <a:ext cx="0" cy="0"/>
          <a:chOff x="0" y="0"/>
          <a:chExt cx="0" cy="0"/>
        </a:xfrm>
      </p:grpSpPr>
      <p:sp>
        <p:nvSpPr>
          <p:cNvPr id="2" name="Titel 1"/>
          <p:cNvSpPr>
            <a:spLocks noGrp="1"/>
          </p:cNvSpPr>
          <p:nvPr>
            <p:ph type="title"/>
          </p:nvPr>
        </p:nvSpPr>
        <p:spPr>
          <a:xfrm>
            <a:off x="838200" y="1281112"/>
            <a:ext cx="10515600" cy="735467"/>
          </a:xfrm>
        </p:spPr>
        <p:txBody>
          <a:bodyPr/>
          <a:lstStyle/>
          <a:p>
            <a:r>
              <a:rPr lang="nl-NL"/>
              <a:t>Klik om de stijl te bewerken</a:t>
            </a:r>
          </a:p>
        </p:txBody>
      </p:sp>
      <p:sp>
        <p:nvSpPr>
          <p:cNvPr id="3" name="Tijdelijke aanduiding voor inhoud 2"/>
          <p:cNvSpPr>
            <a:spLocks noGrp="1"/>
          </p:cNvSpPr>
          <p:nvPr>
            <p:ph idx="1"/>
          </p:nvPr>
        </p:nvSpPr>
        <p:spPr>
          <a:xfrm>
            <a:off x="838200" y="2016579"/>
            <a:ext cx="10515600" cy="379639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9502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Voorbla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10450283" y="6245674"/>
            <a:ext cx="1175659" cy="293921"/>
          </a:xfrm>
        </p:spPr>
        <p:txBody>
          <a:bodyPr/>
          <a:lstStyle/>
          <a:p>
            <a:fld id="{A16E2BCF-EE1D-4D54-8D76-2CC9A59C45F2}" type="datetimeFigureOut">
              <a:rPr lang="nl-NL" smtClean="0"/>
              <a:pPr/>
              <a:t>1-6-2018</a:t>
            </a:fld>
            <a:endParaRPr lang="nl-NL" dirty="0"/>
          </a:p>
        </p:txBody>
      </p:sp>
      <p:sp>
        <p:nvSpPr>
          <p:cNvPr id="4" name="Tijdelijke aanduiding voor voettekst 3"/>
          <p:cNvSpPr>
            <a:spLocks noGrp="1"/>
          </p:cNvSpPr>
          <p:nvPr>
            <p:ph type="ftr" sz="quarter" idx="11"/>
          </p:nvPr>
        </p:nvSpPr>
        <p:spPr>
          <a:xfrm>
            <a:off x="6607616" y="6245674"/>
            <a:ext cx="4114800" cy="293921"/>
          </a:xfrm>
        </p:spPr>
        <p:txBody>
          <a:bodyPr/>
          <a:lstStyle/>
          <a:p>
            <a:r>
              <a:rPr lang="en-US" dirty="0"/>
              <a:t>Plaats</a:t>
            </a:r>
            <a:endParaRPr lang="nl-NL" dirty="0"/>
          </a:p>
        </p:txBody>
      </p:sp>
      <p:sp>
        <p:nvSpPr>
          <p:cNvPr id="7" name="Tijdelijke aanduiding voor tekst 6"/>
          <p:cNvSpPr>
            <a:spLocks noGrp="1"/>
          </p:cNvSpPr>
          <p:nvPr>
            <p:ph type="body" sz="quarter" idx="12"/>
          </p:nvPr>
        </p:nvSpPr>
        <p:spPr>
          <a:xfrm>
            <a:off x="1970162" y="3494301"/>
            <a:ext cx="9655779" cy="2775864"/>
          </a:xfrm>
        </p:spPr>
        <p:txBody>
          <a:bodyPr/>
          <a:lstStyle>
            <a:lvl1pPr>
              <a:spcBef>
                <a:spcPts val="0"/>
              </a:spcBef>
              <a:defRPr/>
            </a:lvl1pPr>
            <a:lvl2pPr>
              <a:spcBef>
                <a:spcPts val="0"/>
              </a:spcBef>
              <a:defRPr sz="2400" i="1"/>
            </a:lvl2pPr>
            <a:lvl3pPr>
              <a:spcBef>
                <a:spcPts val="0"/>
              </a:spcBef>
              <a:defRPr/>
            </a:lvl3pPr>
            <a:lvl4pPr>
              <a:spcBef>
                <a:spcPts val="0"/>
              </a:spcBef>
              <a:defRPr/>
            </a:lvl4pPr>
            <a:lvl5pPr>
              <a:spcBef>
                <a:spcPts val="0"/>
              </a:spcBef>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7"/>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46963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4"/>
          <p:cNvSpPr>
            <a:spLocks noGrp="1"/>
          </p:cNvSpPr>
          <p:nvPr>
            <p:ph type="ftr" sz="quarter" idx="11"/>
          </p:nvPr>
        </p:nvSpPr>
        <p:spPr/>
        <p:txBody>
          <a:bodyPr/>
          <a:lstStyle/>
          <a:p>
            <a:r>
              <a:rPr lang="en-US"/>
              <a:t>Plaats</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5310847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6/1/2018</a:t>
            </a:fld>
            <a:endParaRPr lang="en-US" dirty="0"/>
          </a:p>
        </p:txBody>
      </p:sp>
      <p:sp>
        <p:nvSpPr>
          <p:cNvPr id="5" name="Footer Placeholder 4"/>
          <p:cNvSpPr>
            <a:spLocks noGrp="1"/>
          </p:cNvSpPr>
          <p:nvPr>
            <p:ph type="ftr" sz="quarter" idx="11"/>
          </p:nvPr>
        </p:nvSpPr>
        <p:spPr/>
        <p:txBody>
          <a:bodyPr/>
          <a:lstStyle/>
          <a:p>
            <a:r>
              <a:rPr lang="en-US" dirty="0"/>
              <a:t>Bron:</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963790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4"/>
          <p:cNvSpPr>
            <a:spLocks noGrp="1"/>
          </p:cNvSpPr>
          <p:nvPr>
            <p:ph type="ftr" sz="quarter" idx="11"/>
          </p:nvPr>
        </p:nvSpPr>
        <p:spPr/>
        <p:txBody>
          <a:bodyPr/>
          <a:lstStyle/>
          <a:p>
            <a:r>
              <a:rPr lang="en-US"/>
              <a:t>Plaats</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98305822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6" name="Footer Placeholder 5"/>
          <p:cNvSpPr>
            <a:spLocks noGrp="1"/>
          </p:cNvSpPr>
          <p:nvPr>
            <p:ph type="ftr" sz="quarter" idx="11"/>
          </p:nvPr>
        </p:nvSpPr>
        <p:spPr/>
        <p:txBody>
          <a:bodyPr/>
          <a:lstStyle/>
          <a:p>
            <a:r>
              <a:rPr lang="en-US"/>
              <a:t>Plaats</a:t>
            </a:r>
            <a:endParaRPr lang="nl-NL" dirty="0"/>
          </a:p>
        </p:txBody>
      </p:sp>
      <p:sp>
        <p:nvSpPr>
          <p:cNvPr id="7" name="Slide Number Placeholder 6"/>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353153195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8" name="Footer Placeholder 7"/>
          <p:cNvSpPr>
            <a:spLocks noGrp="1"/>
          </p:cNvSpPr>
          <p:nvPr>
            <p:ph type="ftr" sz="quarter" idx="11"/>
          </p:nvPr>
        </p:nvSpPr>
        <p:spPr/>
        <p:txBody>
          <a:bodyPr/>
          <a:lstStyle/>
          <a:p>
            <a:r>
              <a:rPr lang="en-US"/>
              <a:t>Plaats</a:t>
            </a:r>
            <a:endParaRPr lang="nl-NL"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0390061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3"/>
          <p:cNvSpPr>
            <a:spLocks noGrp="1"/>
          </p:cNvSpPr>
          <p:nvPr>
            <p:ph type="ftr" sz="quarter" idx="11"/>
          </p:nvPr>
        </p:nvSpPr>
        <p:spPr/>
        <p:txBody>
          <a:bodyPr/>
          <a:lstStyle/>
          <a:p>
            <a:r>
              <a:rPr lang="en-US"/>
              <a:t>Plaats</a:t>
            </a:r>
            <a:endParaRPr lang="nl-NL"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4167959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2"/>
          <p:cNvSpPr>
            <a:spLocks noGrp="1"/>
          </p:cNvSpPr>
          <p:nvPr>
            <p:ph type="ftr" sz="quarter" idx="11"/>
          </p:nvPr>
        </p:nvSpPr>
        <p:spPr/>
        <p:txBody>
          <a:bodyPr/>
          <a:lstStyle/>
          <a:p>
            <a:r>
              <a:rPr lang="en-US"/>
              <a:t>Plaats</a:t>
            </a:r>
            <a:endParaRPr lang="nl-NL"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80756864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5"/>
          <p:cNvSpPr>
            <a:spLocks noGrp="1"/>
          </p:cNvSpPr>
          <p:nvPr>
            <p:ph type="ftr" sz="quarter" idx="11"/>
          </p:nvPr>
        </p:nvSpPr>
        <p:spPr/>
        <p:txBody>
          <a:bodyPr/>
          <a:lstStyle/>
          <a:p>
            <a:r>
              <a:rPr lang="en-US"/>
              <a:t>Plaats</a:t>
            </a:r>
            <a:endParaRPr lang="nl-NL" dirty="0"/>
          </a:p>
        </p:txBody>
      </p:sp>
      <p:sp>
        <p:nvSpPr>
          <p:cNvPr id="6" name="Slide Number Placeholder 6"/>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11734236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7" name="Tijdelijke aanduiding voor voettekst 6"/>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1451036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6" name="Footer Placeholder 5"/>
          <p:cNvSpPr>
            <a:spLocks noGrp="1"/>
          </p:cNvSpPr>
          <p:nvPr>
            <p:ph type="ftr" sz="quarter" idx="11"/>
          </p:nvPr>
        </p:nvSpPr>
        <p:spPr/>
        <p:txBody>
          <a:bodyPr/>
          <a:lstStyle/>
          <a:p>
            <a:r>
              <a:rPr lang="en-US"/>
              <a:t>Plaats</a:t>
            </a:r>
            <a:endParaRPr lang="nl-NL"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59307489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6/1/2018</a:t>
            </a:fld>
            <a:endParaRPr lang="en-US" dirty="0"/>
          </a:p>
        </p:txBody>
      </p:sp>
      <p:sp>
        <p:nvSpPr>
          <p:cNvPr id="6" name="Footer Placeholder 5"/>
          <p:cNvSpPr>
            <a:spLocks noGrp="1"/>
          </p:cNvSpPr>
          <p:nvPr>
            <p:ph type="ftr" sz="quarter" idx="11"/>
          </p:nvPr>
        </p:nvSpPr>
        <p:spPr/>
        <p:txBody>
          <a:bodyPr/>
          <a:lstStyle/>
          <a:p>
            <a:r>
              <a:rPr lang="en-US" dirty="0"/>
              <a:t>Bron:</a:t>
            </a:r>
            <a:endParaRPr lang="nl-NL"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82950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4"/>
          <p:cNvSpPr>
            <a:spLocks noGrp="1"/>
          </p:cNvSpPr>
          <p:nvPr>
            <p:ph type="ftr" sz="quarter" idx="11"/>
          </p:nvPr>
        </p:nvSpPr>
        <p:spPr/>
        <p:txBody>
          <a:bodyPr/>
          <a:lstStyle/>
          <a:p>
            <a:r>
              <a:rPr lang="en-US"/>
              <a:t>Plaats</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30799941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4"/>
          <p:cNvSpPr>
            <a:spLocks noGrp="1"/>
          </p:cNvSpPr>
          <p:nvPr>
            <p:ph type="ftr" sz="quarter" idx="11"/>
          </p:nvPr>
        </p:nvSpPr>
        <p:spPr/>
        <p:txBody>
          <a:bodyPr/>
          <a:lstStyle/>
          <a:p>
            <a:r>
              <a:rPr lang="en-US"/>
              <a:t>Plaats</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8401793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4"/>
          <p:cNvSpPr>
            <a:spLocks noGrp="1"/>
          </p:cNvSpPr>
          <p:nvPr>
            <p:ph type="ftr" sz="quarter" idx="11"/>
          </p:nvPr>
        </p:nvSpPr>
        <p:spPr/>
        <p:txBody>
          <a:bodyPr/>
          <a:lstStyle/>
          <a:p>
            <a:r>
              <a:rPr lang="en-US"/>
              <a:t>Plaats</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84459989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6/1/2018</a:t>
            </a:fld>
            <a:endParaRPr lang="en-US" dirty="0"/>
          </a:p>
        </p:txBody>
      </p:sp>
      <p:sp>
        <p:nvSpPr>
          <p:cNvPr id="4" name="Footer Placeholder 4"/>
          <p:cNvSpPr>
            <a:spLocks noGrp="1"/>
          </p:cNvSpPr>
          <p:nvPr>
            <p:ph type="ftr" sz="quarter" idx="11"/>
          </p:nvPr>
        </p:nvSpPr>
        <p:spPr/>
        <p:txBody>
          <a:bodyPr/>
          <a:lstStyle/>
          <a:p>
            <a:r>
              <a:rPr lang="en-US" dirty="0"/>
              <a:t>Bron:</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832935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6/1/2018</a:t>
            </a:fld>
            <a:endParaRPr lang="en-US" dirty="0"/>
          </a:p>
        </p:txBody>
      </p:sp>
      <p:sp>
        <p:nvSpPr>
          <p:cNvPr id="4" name="Footer Placeholder 4"/>
          <p:cNvSpPr>
            <a:spLocks noGrp="1"/>
          </p:cNvSpPr>
          <p:nvPr>
            <p:ph type="ftr" sz="quarter" idx="11"/>
          </p:nvPr>
        </p:nvSpPr>
        <p:spPr/>
        <p:txBody>
          <a:bodyPr/>
          <a:lstStyle/>
          <a:p>
            <a:r>
              <a:rPr lang="en-US" dirty="0"/>
              <a:t>Bron:</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052655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4"/>
          <p:cNvSpPr>
            <a:spLocks noGrp="1"/>
          </p:cNvSpPr>
          <p:nvPr>
            <p:ph type="ftr" sz="quarter" idx="11"/>
          </p:nvPr>
        </p:nvSpPr>
        <p:spPr/>
        <p:txBody>
          <a:bodyPr/>
          <a:lstStyle/>
          <a:p>
            <a:r>
              <a:rPr lang="en-US"/>
              <a:t>Plaats</a:t>
            </a:r>
            <a:endParaRPr lang="nl-NL" dirty="0"/>
          </a:p>
        </p:txBody>
      </p:sp>
      <p:sp>
        <p:nvSpPr>
          <p:cNvPr id="6" name="Slide Number Placeholder 5"/>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142354018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16E2BCF-EE1D-4D54-8D76-2CC9A59C45F2}" type="datetimeFigureOut">
              <a:rPr lang="nl-NL" smtClean="0"/>
              <a:pPr/>
              <a:t>1-6-2018</a:t>
            </a:fld>
            <a:endParaRPr lang="nl-NL" dirty="0"/>
          </a:p>
        </p:txBody>
      </p:sp>
      <p:sp>
        <p:nvSpPr>
          <p:cNvPr id="5" name="Footer Placeholder 4"/>
          <p:cNvSpPr>
            <a:spLocks noGrp="1"/>
          </p:cNvSpPr>
          <p:nvPr>
            <p:ph type="ftr" sz="quarter" idx="11"/>
          </p:nvPr>
        </p:nvSpPr>
        <p:spPr/>
        <p:txBody>
          <a:bodyPr/>
          <a:lstStyle/>
          <a:p>
            <a:r>
              <a:rPr lang="en-US"/>
              <a:t>Plaats</a:t>
            </a:r>
            <a:endParaRPr lang="nl-NL"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58763938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Voorbla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10450283" y="6245674"/>
            <a:ext cx="1175659" cy="293921"/>
          </a:xfrm>
        </p:spPr>
        <p:txBody>
          <a:bodyPr/>
          <a:lstStyle/>
          <a:p>
            <a:fld id="{A16E2BCF-EE1D-4D54-8D76-2CC9A59C45F2}" type="datetimeFigureOut">
              <a:rPr lang="nl-NL" smtClean="0"/>
              <a:pPr/>
              <a:t>1-6-2018</a:t>
            </a:fld>
            <a:endParaRPr lang="nl-NL" dirty="0"/>
          </a:p>
        </p:txBody>
      </p:sp>
      <p:sp>
        <p:nvSpPr>
          <p:cNvPr id="4" name="Tijdelijke aanduiding voor voettekst 3"/>
          <p:cNvSpPr>
            <a:spLocks noGrp="1"/>
          </p:cNvSpPr>
          <p:nvPr>
            <p:ph type="ftr" sz="quarter" idx="11"/>
          </p:nvPr>
        </p:nvSpPr>
        <p:spPr>
          <a:xfrm>
            <a:off x="6607616" y="6245674"/>
            <a:ext cx="4114800" cy="293921"/>
          </a:xfrm>
        </p:spPr>
        <p:txBody>
          <a:bodyPr/>
          <a:lstStyle/>
          <a:p>
            <a:r>
              <a:rPr lang="en-US" dirty="0"/>
              <a:t>Plaats</a:t>
            </a:r>
            <a:endParaRPr lang="nl-NL" dirty="0"/>
          </a:p>
        </p:txBody>
      </p:sp>
      <p:sp>
        <p:nvSpPr>
          <p:cNvPr id="7" name="Tijdelijke aanduiding voor tekst 6"/>
          <p:cNvSpPr>
            <a:spLocks noGrp="1"/>
          </p:cNvSpPr>
          <p:nvPr>
            <p:ph type="body" sz="quarter" idx="12"/>
          </p:nvPr>
        </p:nvSpPr>
        <p:spPr>
          <a:xfrm>
            <a:off x="1970162" y="3494301"/>
            <a:ext cx="9655779" cy="2775864"/>
          </a:xfrm>
        </p:spPr>
        <p:txBody>
          <a:bodyPr/>
          <a:lstStyle>
            <a:lvl1pPr>
              <a:spcBef>
                <a:spcPts val="0"/>
              </a:spcBef>
              <a:defRPr/>
            </a:lvl1pPr>
            <a:lvl2pPr>
              <a:spcBef>
                <a:spcPts val="0"/>
              </a:spcBef>
              <a:defRPr sz="2400" i="1"/>
            </a:lvl2pPr>
            <a:lvl3pPr>
              <a:spcBef>
                <a:spcPts val="0"/>
              </a:spcBef>
              <a:defRPr/>
            </a:lvl3pPr>
            <a:lvl4pPr>
              <a:spcBef>
                <a:spcPts val="0"/>
              </a:spcBef>
              <a:defRPr/>
            </a:lvl4pPr>
            <a:lvl5pPr>
              <a:spcBef>
                <a:spcPts val="0"/>
              </a:spcBef>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7"/>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82563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jdelijke aanduiding voor voettekst 7"/>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129123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172201"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Tijdelijke aanduiding voor voettekst 9"/>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400093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6" name="Tijdelijke aanduiding voor voettekst 5"/>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794032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644325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8" name="Tijdelijke aanduiding voor voettekst 7"/>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169964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8" name="Tijdelijke aanduiding voor voettekst 7"/>
          <p:cNvSpPr>
            <a:spLocks noGrp="1"/>
          </p:cNvSpPr>
          <p:nvPr>
            <p:ph type="ftr" sz="quarter" idx="10"/>
          </p:nvPr>
        </p:nvSpPr>
        <p:spPr/>
        <p:txBody>
          <a:bodyPr/>
          <a:lstStyle/>
          <a:p>
            <a:r>
              <a:rPr lang="en-US" dirty="0"/>
              <a:t>Bron:</a:t>
            </a:r>
            <a:endParaRPr lang="nl-NL" dirty="0"/>
          </a:p>
        </p:txBody>
      </p:sp>
    </p:spTree>
    <p:extLst>
      <p:ext uri="{BB962C8B-B14F-4D97-AF65-F5344CB8AC3E}">
        <p14:creationId xmlns:p14="http://schemas.microsoft.com/office/powerpoint/2010/main" val="31470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7.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9.png"/><Relationship Id="rId10" Type="http://schemas.openxmlformats.org/officeDocument/2006/relationships/slideLayout" Target="../slideLayouts/slideLayout31.xml"/><Relationship Id="rId19" Type="http://schemas.openxmlformats.org/officeDocument/2006/relationships/theme" Target="../theme/theme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9" name="Tijdelijke aanduiding voor voettekst 8"/>
          <p:cNvSpPr>
            <a:spLocks noGrp="1"/>
          </p:cNvSpPr>
          <p:nvPr>
            <p:ph type="ftr" sz="quarter" idx="3"/>
          </p:nvPr>
        </p:nvSpPr>
        <p:spPr>
          <a:xfrm>
            <a:off x="7239000" y="6356351"/>
            <a:ext cx="4114800" cy="365125"/>
          </a:xfrm>
          <a:prstGeom prst="rect">
            <a:avLst/>
          </a:prstGeom>
        </p:spPr>
        <p:txBody>
          <a:bodyPr vert="horz" lIns="91440" tIns="45720" rIns="91440" bIns="45720" rtlCol="0" anchor="ctr"/>
          <a:lstStyle>
            <a:lvl1pPr algn="r">
              <a:defRPr sz="1200" i="1">
                <a:solidFill>
                  <a:schemeClr val="tx1"/>
                </a:solidFill>
              </a:defRPr>
            </a:lvl1pPr>
          </a:lstStyle>
          <a:p>
            <a:r>
              <a:rPr lang="en-US" dirty="0"/>
              <a:t>Bron:</a:t>
            </a:r>
            <a:endParaRPr lang="nl-NL" dirty="0"/>
          </a:p>
        </p:txBody>
      </p:sp>
    </p:spTree>
    <p:extLst>
      <p:ext uri="{BB962C8B-B14F-4D97-AF65-F5344CB8AC3E}">
        <p14:creationId xmlns:p14="http://schemas.microsoft.com/office/powerpoint/2010/main" val="376814762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16" r:id="rId12"/>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9827" y="365127"/>
            <a:ext cx="10003973" cy="1325563"/>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1349827" y="1825625"/>
            <a:ext cx="10003972"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7239000" y="6356352"/>
            <a:ext cx="4114800" cy="365125"/>
          </a:xfrm>
          <a:prstGeom prst="rect">
            <a:avLst/>
          </a:prstGeom>
        </p:spPr>
        <p:txBody>
          <a:bodyPr vert="horz" lIns="91440" tIns="45720" rIns="91440" bIns="45720" rtlCol="0" anchor="ctr"/>
          <a:lstStyle>
            <a:lvl1pPr algn="r">
              <a:defRPr sz="1200" i="1">
                <a:solidFill>
                  <a:schemeClr val="tx1"/>
                </a:solidFill>
              </a:defRPr>
            </a:lvl1pPr>
          </a:lstStyle>
          <a:p>
            <a:r>
              <a:rPr lang="en-US" dirty="0"/>
              <a:t>Bron:</a:t>
            </a:r>
            <a:endParaRPr lang="nl-NL" dirty="0"/>
          </a:p>
        </p:txBody>
      </p:sp>
    </p:spTree>
    <p:extLst>
      <p:ext uri="{BB962C8B-B14F-4D97-AF65-F5344CB8AC3E}">
        <p14:creationId xmlns:p14="http://schemas.microsoft.com/office/powerpoint/2010/main" val="19422078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12" r:id="rId3"/>
    <p:sldLayoutId id="2147483814" r:id="rId4"/>
    <p:sldLayoutId id="2147483815" r:id="rId5"/>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2188028" y="2930971"/>
            <a:ext cx="9437913"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p>
            <a:pPr lvl="0"/>
            <a:r>
              <a:rPr lang="en-US" altLang="nl-NL" dirty="0" err="1"/>
              <a:t>Titelstijl</a:t>
            </a:r>
            <a:r>
              <a:rPr lang="en-US" altLang="nl-NL" dirty="0"/>
              <a:t> van model </a:t>
            </a:r>
            <a:r>
              <a:rPr lang="en-US" altLang="nl-NL" dirty="0" err="1"/>
              <a:t>bewerken</a:t>
            </a:r>
            <a:endParaRPr lang="nl-NL" altLang="nl-NL" dirty="0"/>
          </a:p>
        </p:txBody>
      </p:sp>
      <p:sp>
        <p:nvSpPr>
          <p:cNvPr id="1027" name="Tijdelijke aanduiding voor tekst 2"/>
          <p:cNvSpPr>
            <a:spLocks noGrp="1"/>
          </p:cNvSpPr>
          <p:nvPr>
            <p:ph type="body" idx="1"/>
          </p:nvPr>
        </p:nvSpPr>
        <p:spPr bwMode="auto">
          <a:xfrm>
            <a:off x="653141" y="3510629"/>
            <a:ext cx="10972800" cy="274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dirty="0" err="1"/>
              <a:t>Klik</a:t>
            </a:r>
            <a:r>
              <a:rPr lang="en-US" altLang="nl-NL" dirty="0"/>
              <a:t> om de </a:t>
            </a:r>
            <a:r>
              <a:rPr lang="en-US" altLang="nl-NL" dirty="0" err="1"/>
              <a:t>tekststijl</a:t>
            </a:r>
            <a:r>
              <a:rPr lang="en-US" altLang="nl-NL" dirty="0"/>
              <a:t> van het model </a:t>
            </a:r>
            <a:r>
              <a:rPr lang="en-US" altLang="nl-NL" dirty="0" err="1"/>
              <a:t>te</a:t>
            </a:r>
            <a:r>
              <a:rPr lang="en-US" altLang="nl-NL" dirty="0"/>
              <a:t> </a:t>
            </a:r>
            <a:r>
              <a:rPr lang="en-US" altLang="nl-NL" dirty="0" err="1"/>
              <a:t>bewerken</a:t>
            </a:r>
            <a:endParaRPr lang="en-US" altLang="nl-NL" dirty="0"/>
          </a:p>
          <a:p>
            <a:pPr lvl="1"/>
            <a:r>
              <a:rPr lang="en-US" altLang="nl-NL" dirty="0" err="1"/>
              <a:t>Tweede</a:t>
            </a:r>
            <a:r>
              <a:rPr lang="en-US" altLang="nl-NL" dirty="0"/>
              <a:t> </a:t>
            </a:r>
            <a:r>
              <a:rPr lang="en-US" altLang="nl-NL" dirty="0" err="1"/>
              <a:t>niveau</a:t>
            </a:r>
            <a:endParaRPr lang="en-US" altLang="nl-NL" dirty="0"/>
          </a:p>
          <a:p>
            <a:pPr lvl="2"/>
            <a:r>
              <a:rPr lang="en-US" altLang="nl-NL" dirty="0" err="1"/>
              <a:t>Derde</a:t>
            </a:r>
            <a:r>
              <a:rPr lang="en-US" altLang="nl-NL" dirty="0"/>
              <a:t> </a:t>
            </a:r>
            <a:r>
              <a:rPr lang="en-US" altLang="nl-NL" dirty="0" err="1"/>
              <a:t>niveau</a:t>
            </a:r>
            <a:endParaRPr lang="en-US" altLang="nl-NL" dirty="0"/>
          </a:p>
          <a:p>
            <a:pPr lvl="3"/>
            <a:r>
              <a:rPr lang="en-US" altLang="nl-NL" dirty="0" err="1"/>
              <a:t>Vierde</a:t>
            </a:r>
            <a:r>
              <a:rPr lang="en-US" altLang="nl-NL" dirty="0"/>
              <a:t> </a:t>
            </a:r>
            <a:r>
              <a:rPr lang="en-US" altLang="nl-NL" dirty="0" err="1"/>
              <a:t>niveau</a:t>
            </a:r>
            <a:endParaRPr lang="en-US" altLang="nl-NL" dirty="0"/>
          </a:p>
          <a:p>
            <a:pPr lvl="4"/>
            <a:r>
              <a:rPr lang="en-US" altLang="nl-NL" dirty="0" err="1"/>
              <a:t>Vijfde</a:t>
            </a:r>
            <a:r>
              <a:rPr lang="en-US" altLang="nl-NL" dirty="0"/>
              <a:t> </a:t>
            </a:r>
            <a:r>
              <a:rPr lang="en-US" altLang="nl-NL" dirty="0" err="1"/>
              <a:t>niveau</a:t>
            </a:r>
            <a:endParaRPr lang="nl-NL" altLang="nl-NL" dirty="0"/>
          </a:p>
        </p:txBody>
      </p:sp>
      <p:sp>
        <p:nvSpPr>
          <p:cNvPr id="10" name="Tijdelijke aanduiding voor datum 9"/>
          <p:cNvSpPr>
            <a:spLocks noGrp="1"/>
          </p:cNvSpPr>
          <p:nvPr>
            <p:ph type="dt" sz="half" idx="2"/>
          </p:nvPr>
        </p:nvSpPr>
        <p:spPr>
          <a:xfrm>
            <a:off x="10450283" y="6237510"/>
            <a:ext cx="1175659" cy="293921"/>
          </a:xfrm>
          <a:prstGeom prst="rect">
            <a:avLst/>
          </a:prstGeom>
        </p:spPr>
        <p:txBody>
          <a:bodyPr vert="horz" lIns="91440" tIns="0" rIns="91440" bIns="45720" rtlCol="0" anchor="t" anchorCtr="0"/>
          <a:lstStyle>
            <a:lvl1pPr algn="r">
              <a:defRPr sz="1200" b="1" i="1">
                <a:solidFill>
                  <a:schemeClr val="bg1"/>
                </a:solidFill>
              </a:defRPr>
            </a:lvl1pPr>
          </a:lstStyle>
          <a:p>
            <a:fld id="{A16E2BCF-EE1D-4D54-8D76-2CC9A59C45F2}" type="datetimeFigureOut">
              <a:rPr lang="nl-NL" smtClean="0"/>
              <a:pPr/>
              <a:t>1-6-2018</a:t>
            </a:fld>
            <a:endParaRPr lang="nl-NL" dirty="0"/>
          </a:p>
        </p:txBody>
      </p:sp>
      <p:sp>
        <p:nvSpPr>
          <p:cNvPr id="11" name="Tijdelijke aanduiding voor voettekst 10"/>
          <p:cNvSpPr>
            <a:spLocks noGrp="1"/>
          </p:cNvSpPr>
          <p:nvPr>
            <p:ph type="ftr" sz="quarter" idx="3"/>
          </p:nvPr>
        </p:nvSpPr>
        <p:spPr>
          <a:xfrm>
            <a:off x="6607616" y="6237510"/>
            <a:ext cx="4114800" cy="293921"/>
          </a:xfrm>
          <a:prstGeom prst="rect">
            <a:avLst/>
          </a:prstGeom>
        </p:spPr>
        <p:txBody>
          <a:bodyPr vert="horz" lIns="91440" tIns="0" rIns="91440" bIns="45720" rtlCol="0" anchor="t" anchorCtr="0"/>
          <a:lstStyle>
            <a:lvl1pPr algn="r">
              <a:defRPr sz="1200" b="1" i="1">
                <a:solidFill>
                  <a:schemeClr val="bg1"/>
                </a:solidFill>
              </a:defRPr>
            </a:lvl1pPr>
          </a:lstStyle>
          <a:p>
            <a:r>
              <a:rPr lang="en-US" dirty="0"/>
              <a:t>Plaats</a:t>
            </a:r>
            <a:endParaRPr lang="nl-NL" dirty="0"/>
          </a:p>
        </p:txBody>
      </p:sp>
    </p:spTree>
    <p:extLst>
      <p:ext uri="{BB962C8B-B14F-4D97-AF65-F5344CB8AC3E}">
        <p14:creationId xmlns:p14="http://schemas.microsoft.com/office/powerpoint/2010/main" val="1849195294"/>
      </p:ext>
    </p:extLst>
  </p:cSld>
  <p:clrMap bg1="lt1" tx1="dk1" bg2="lt2" tx2="dk2" accent1="accent1" accent2="accent2" accent3="accent3" accent4="accent4" accent5="accent5" accent6="accent6" hlink="hlink" folHlink="folHlink"/>
  <p:sldLayoutIdLst>
    <p:sldLayoutId id="2147483809" r:id="rId1"/>
    <p:sldLayoutId id="2147483813" r:id="rId2"/>
  </p:sldLayoutIdLst>
  <p:hf hdr="0" ftr="0" dt="0"/>
  <p:txStyles>
    <p:title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0" indent="0" algn="r" defTabSz="457200" rtl="0" eaLnBrk="1" fontAlgn="base" hangingPunct="1">
        <a:spcBef>
          <a:spcPct val="20000"/>
        </a:spcBef>
        <a:spcAft>
          <a:spcPct val="0"/>
        </a:spcAft>
        <a:buFont typeface="Arial" panose="020B0604020202020204" pitchFamily="34" charset="0"/>
        <a:buNone/>
        <a:defRPr sz="3200" b="1" kern="1200">
          <a:solidFill>
            <a:schemeClr val="bg1">
              <a:lumMod val="85000"/>
            </a:schemeClr>
          </a:solidFill>
          <a:latin typeface="+mn-lt"/>
          <a:ea typeface="ＭＳ Ｐゴシック" panose="020B0600070205080204" pitchFamily="34" charset="-128"/>
          <a:cs typeface="+mn-cs"/>
        </a:defRPr>
      </a:lvl1pPr>
      <a:lvl2pPr marL="457200" indent="0" algn="r" defTabSz="457200" rtl="0" eaLnBrk="1" fontAlgn="base" hangingPunct="1">
        <a:spcBef>
          <a:spcPct val="20000"/>
        </a:spcBef>
        <a:spcAft>
          <a:spcPct val="0"/>
        </a:spcAft>
        <a:buFont typeface="Arial" panose="020B0604020202020204" pitchFamily="34" charset="0"/>
        <a:buNone/>
        <a:defRPr sz="2800" b="1" kern="1200">
          <a:solidFill>
            <a:schemeClr val="bg1">
              <a:lumMod val="85000"/>
            </a:schemeClr>
          </a:solidFill>
          <a:latin typeface="+mn-lt"/>
          <a:ea typeface="ＭＳ Ｐゴシック" panose="020B0600070205080204" pitchFamily="34" charset="-128"/>
          <a:cs typeface="+mn-cs"/>
        </a:defRPr>
      </a:lvl2pPr>
      <a:lvl3pPr marL="914400" indent="0" algn="r" defTabSz="457200" rtl="0" eaLnBrk="1" fontAlgn="base" hangingPunct="1">
        <a:spcBef>
          <a:spcPct val="20000"/>
        </a:spcBef>
        <a:spcAft>
          <a:spcPct val="0"/>
        </a:spcAft>
        <a:buFont typeface="Arial" panose="020B0604020202020204" pitchFamily="34" charset="0"/>
        <a:buNone/>
        <a:defRPr sz="2400" b="1" kern="1200">
          <a:solidFill>
            <a:schemeClr val="bg1">
              <a:lumMod val="85000"/>
            </a:schemeClr>
          </a:solidFill>
          <a:latin typeface="+mn-lt"/>
          <a:ea typeface="ＭＳ Ｐゴシック" panose="020B0600070205080204" pitchFamily="34" charset="-128"/>
          <a:cs typeface="+mn-cs"/>
        </a:defRPr>
      </a:lvl3pPr>
      <a:lvl4pPr marL="1371600" indent="0" algn="r" defTabSz="457200" rtl="0" eaLnBrk="1" fontAlgn="base" hangingPunct="1">
        <a:spcBef>
          <a:spcPct val="20000"/>
        </a:spcBef>
        <a:spcAft>
          <a:spcPct val="0"/>
        </a:spcAft>
        <a:buFont typeface="Arial" panose="020B0604020202020204" pitchFamily="34" charset="0"/>
        <a:buNone/>
        <a:defRPr sz="2000" b="1" kern="1200">
          <a:solidFill>
            <a:schemeClr val="bg1">
              <a:lumMod val="85000"/>
            </a:schemeClr>
          </a:solidFill>
          <a:latin typeface="+mn-lt"/>
          <a:ea typeface="ＭＳ Ｐゴシック" panose="020B0600070205080204" pitchFamily="34" charset="-128"/>
          <a:cs typeface="+mn-cs"/>
        </a:defRPr>
      </a:lvl4pPr>
      <a:lvl5pPr marL="1828800" indent="0" algn="r" defTabSz="457200" rtl="0" eaLnBrk="1" fontAlgn="base" hangingPunct="1">
        <a:spcBef>
          <a:spcPct val="20000"/>
        </a:spcBef>
        <a:spcAft>
          <a:spcPct val="0"/>
        </a:spcAft>
        <a:buFont typeface="Arial" panose="020B0604020202020204" pitchFamily="34" charset="0"/>
        <a:buNone/>
        <a:defRPr sz="2000" b="1" kern="1200">
          <a:solidFill>
            <a:schemeClr val="bg1">
              <a:lumMod val="85000"/>
            </a:schemeClr>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68747859"/>
      </p:ext>
    </p:extLst>
  </p:cSld>
  <p:clrMap bg1="lt1" tx1="dk1" bg2="lt2" tx2="dk2" accent1="accent1" accent2="accent2" accent3="accent3" accent4="accent4" accent5="accent5" accent6="accent6" hlink="hlink" folHlink="folHlink"/>
  <p:sldLayoutIdLst>
    <p:sldLayoutId id="2147483811" r:id="rId1"/>
    <p:sldLayoutId id="2147483817" r:id="rId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6/1/2018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dirty="0"/>
              <a:t>Bron:</a:t>
            </a:r>
            <a:endParaRPr lang="nl-NL"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‹nr.›</a:t>
            </a:fld>
            <a:endParaRPr lang="en-US" dirty="0"/>
          </a:p>
        </p:txBody>
      </p:sp>
    </p:spTree>
    <p:extLst>
      <p:ext uri="{BB962C8B-B14F-4D97-AF65-F5344CB8AC3E}">
        <p14:creationId xmlns:p14="http://schemas.microsoft.com/office/powerpoint/2010/main" val="2083887549"/>
      </p:ext>
    </p:extLst>
  </p:cSld>
  <p:clrMap bg1="dk1" tx1="lt1" bg2="dk2"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hyperlink" Target="https://b.socrative.com/teacher/#import-quiz/34794747"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hyperlink" Target="https://www.trimbos.nl/kerncijfers/peilstationsonderzoek-2015" TargetMode="Externa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hyperlink" Target="https://www.trimbos.nl/kerncijfers/peilstationsonderzoek-2015" TargetMode="Externa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hyperlink" Target="https://assets.trimbos.nl/docs/8e6ef71f-d74e-4696-a67b-98ef82fb2235.pdf" TargetMode="Externa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dgsg.nl/images/upload/Documenten/DGSG_schooljaar_2014-2015.docx" TargetMode="External"/><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dgsg.nl/images/upload/Documenten/Richtlijnen_Onderwijs_2016.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g"/><Relationship Id="rId2"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hyperlink" Target="https://www.jellinek.nl/lancering-jellinek-en-tactus-zijn-er-vroeg-bij/" TargetMode="Externa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hyperlink" Target="https://www.tactus.nl/" TargetMode="External"/><Relationship Id="rId2" Type="http://schemas.openxmlformats.org/officeDocument/2006/relationships/hyperlink" Target="http://www.jellinek.nl/" TargetMode="External"/><Relationship Id="rId1" Type="http://schemas.openxmlformats.org/officeDocument/2006/relationships/slideLayout" Target="../slideLayouts/slideLayout30.xml"/><Relationship Id="rId4" Type="http://schemas.openxmlformats.org/officeDocument/2006/relationships/hyperlink" Target="https://www.trimbos.n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ipAnkBlgJZU" TargetMode="Externa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61949D8E-0CA7-4C1D-89FD-086FE092C86F}"/>
              </a:ext>
            </a:extLst>
          </p:cNvPr>
          <p:cNvSpPr>
            <a:spLocks noGrp="1"/>
          </p:cNvSpPr>
          <p:nvPr>
            <p:ph type="body" sz="quarter" idx="12"/>
          </p:nvPr>
        </p:nvSpPr>
        <p:spPr>
          <a:xfrm>
            <a:off x="5243813" y="3400045"/>
            <a:ext cx="6382128" cy="2870120"/>
          </a:xfrm>
        </p:spPr>
        <p:txBody>
          <a:bodyPr/>
          <a:lstStyle/>
          <a:p>
            <a:pPr>
              <a:lnSpc>
                <a:spcPct val="90000"/>
              </a:lnSpc>
            </a:pPr>
            <a:r>
              <a:rPr lang="nl-NL" dirty="0">
                <a:solidFill>
                  <a:schemeClr val="bg1"/>
                </a:solidFill>
              </a:rPr>
              <a:t>Middelenkennis</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r>
              <a:rPr lang="nl-NL" dirty="0">
                <a:solidFill>
                  <a:schemeClr val="bg1"/>
                </a:solidFill>
              </a:rPr>
              <a:t>Preventie, signaleren en begeleiden</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r>
              <a:rPr lang="nl-NL" dirty="0">
                <a:solidFill>
                  <a:schemeClr val="bg1"/>
                </a:solidFill>
              </a:rPr>
              <a:t>Aanbod en interventies</a:t>
            </a:r>
          </a:p>
          <a:p>
            <a:endParaRPr lang="nl-NL" dirty="0"/>
          </a:p>
        </p:txBody>
      </p:sp>
      <p:sp>
        <p:nvSpPr>
          <p:cNvPr id="4" name="Titel 3">
            <a:extLst>
              <a:ext uri="{FF2B5EF4-FFF2-40B4-BE49-F238E27FC236}">
                <a16:creationId xmlns:a16="http://schemas.microsoft.com/office/drawing/2014/main" id="{CD53CDBF-DB1E-4EE8-BBCB-719D776DE34E}"/>
              </a:ext>
            </a:extLst>
          </p:cNvPr>
          <p:cNvSpPr>
            <a:spLocks noGrp="1"/>
          </p:cNvSpPr>
          <p:nvPr>
            <p:ph type="title"/>
          </p:nvPr>
        </p:nvSpPr>
        <p:spPr>
          <a:xfrm>
            <a:off x="714937" y="1152983"/>
            <a:ext cx="9404723" cy="1400530"/>
          </a:xfrm>
        </p:spPr>
        <p:txBody>
          <a:bodyPr>
            <a:normAutofit fontScale="90000"/>
          </a:bodyPr>
          <a:lstStyle/>
          <a:p>
            <a:r>
              <a:rPr lang="nl-NL" sz="5000" i="1" dirty="0">
                <a:solidFill>
                  <a:prstClr val="white"/>
                </a:solidFill>
                <a:latin typeface="Calibri"/>
              </a:rPr>
              <a:t>Wees wijs met genotmiddelen</a:t>
            </a:r>
            <a:r>
              <a:rPr lang="nl-NL" sz="5000" dirty="0">
                <a:solidFill>
                  <a:prstClr val="white"/>
                </a:solidFill>
                <a:latin typeface="Calibri"/>
              </a:rPr>
              <a:t> </a:t>
            </a:r>
            <a:br>
              <a:rPr lang="nl-NL" dirty="0"/>
            </a:br>
            <a:endParaRPr lang="nl-NL" dirty="0"/>
          </a:p>
        </p:txBody>
      </p:sp>
      <p:sp>
        <p:nvSpPr>
          <p:cNvPr id="8" name="Rechthoek 7">
            <a:extLst>
              <a:ext uri="{FF2B5EF4-FFF2-40B4-BE49-F238E27FC236}">
                <a16:creationId xmlns:a16="http://schemas.microsoft.com/office/drawing/2014/main" id="{E77922EC-EF7B-4A94-809C-4FB761B1E01F}"/>
              </a:ext>
            </a:extLst>
          </p:cNvPr>
          <p:cNvSpPr/>
          <p:nvPr/>
        </p:nvSpPr>
        <p:spPr>
          <a:xfrm>
            <a:off x="5243813" y="1999515"/>
            <a:ext cx="2811604" cy="553998"/>
          </a:xfrm>
          <a:prstGeom prst="rect">
            <a:avLst/>
          </a:prstGeom>
        </p:spPr>
        <p:txBody>
          <a:bodyPr wrap="none">
            <a:spAutoFit/>
          </a:bodyPr>
          <a:lstStyle/>
          <a:p>
            <a:r>
              <a:rPr lang="nl-NL" sz="3000" i="1" dirty="0"/>
              <a:t>Drie bouwstenen</a:t>
            </a:r>
            <a:endParaRPr lang="nl-NL" sz="3000" dirty="0"/>
          </a:p>
        </p:txBody>
      </p:sp>
      <p:sp>
        <p:nvSpPr>
          <p:cNvPr id="9" name="Rechthoek 8">
            <a:extLst>
              <a:ext uri="{FF2B5EF4-FFF2-40B4-BE49-F238E27FC236}">
                <a16:creationId xmlns:a16="http://schemas.microsoft.com/office/drawing/2014/main" id="{E0EE3E0F-B312-4125-BF10-40E013F6672E}"/>
              </a:ext>
            </a:extLst>
          </p:cNvPr>
          <p:cNvSpPr/>
          <p:nvPr/>
        </p:nvSpPr>
        <p:spPr>
          <a:xfrm>
            <a:off x="714937" y="5623834"/>
            <a:ext cx="6096000" cy="646331"/>
          </a:xfrm>
          <a:prstGeom prst="rect">
            <a:avLst/>
          </a:prstGeom>
        </p:spPr>
        <p:txBody>
          <a:bodyPr>
            <a:spAutoFit/>
          </a:bodyPr>
          <a:lstStyle/>
          <a:p>
            <a:r>
              <a:rPr lang="nl-NL" dirty="0"/>
              <a:t>Joanne Kistemaker &amp; </a:t>
            </a:r>
          </a:p>
          <a:p>
            <a:r>
              <a:rPr lang="nl-NL" dirty="0"/>
              <a:t>Yvonne Kistemaker</a:t>
            </a:r>
          </a:p>
        </p:txBody>
      </p:sp>
    </p:spTree>
    <p:extLst>
      <p:ext uri="{BB962C8B-B14F-4D97-AF65-F5344CB8AC3E}">
        <p14:creationId xmlns:p14="http://schemas.microsoft.com/office/powerpoint/2010/main" val="1052745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06947A1-C0E1-4285-9C4B-B974EB75E490}"/>
              </a:ext>
            </a:extLst>
          </p:cNvPr>
          <p:cNvSpPr>
            <a:spLocks noGrp="1"/>
          </p:cNvSpPr>
          <p:nvPr>
            <p:ph type="title"/>
          </p:nvPr>
        </p:nvSpPr>
        <p:spPr>
          <a:xfrm>
            <a:off x="1154955" y="924232"/>
            <a:ext cx="8825657" cy="775651"/>
          </a:xfrm>
        </p:spPr>
        <p:txBody>
          <a:bodyPr/>
          <a:lstStyle/>
          <a:p>
            <a:r>
              <a:rPr lang="nl-NL" dirty="0"/>
              <a:t>Middelenquiz - </a:t>
            </a:r>
            <a:r>
              <a:rPr lang="nl-NL" i="1" dirty="0"/>
              <a:t>Wat weet je?</a:t>
            </a:r>
            <a:endParaRPr lang="nl-NL" dirty="0"/>
          </a:p>
        </p:txBody>
      </p:sp>
      <p:sp>
        <p:nvSpPr>
          <p:cNvPr id="7" name="Tijdelijke aanduiding voor tekst 6">
            <a:extLst>
              <a:ext uri="{FF2B5EF4-FFF2-40B4-BE49-F238E27FC236}">
                <a16:creationId xmlns:a16="http://schemas.microsoft.com/office/drawing/2014/main" id="{EC9E2050-9AD8-4E4F-AC8D-DCC879487DCF}"/>
              </a:ext>
            </a:extLst>
          </p:cNvPr>
          <p:cNvSpPr>
            <a:spLocks noGrp="1"/>
          </p:cNvSpPr>
          <p:nvPr>
            <p:ph type="body" idx="1"/>
          </p:nvPr>
        </p:nvSpPr>
        <p:spPr>
          <a:xfrm>
            <a:off x="1154955" y="3510116"/>
            <a:ext cx="9532710" cy="2585883"/>
          </a:xfrm>
        </p:spPr>
        <p:txBody>
          <a:bodyPr>
            <a:normAutofit/>
          </a:bodyPr>
          <a:lstStyle/>
          <a:p>
            <a:endParaRPr lang="nl-NL" sz="1700" dirty="0">
              <a:solidFill>
                <a:schemeClr val="bg1"/>
              </a:solidFill>
            </a:endParaRPr>
          </a:p>
          <a:p>
            <a:pPr algn="ctr"/>
            <a:endParaRPr lang="nl-NL" dirty="0"/>
          </a:p>
        </p:txBody>
      </p:sp>
      <p:sp>
        <p:nvSpPr>
          <p:cNvPr id="2" name="Rechthoek 1">
            <a:extLst>
              <a:ext uri="{FF2B5EF4-FFF2-40B4-BE49-F238E27FC236}">
                <a16:creationId xmlns:a16="http://schemas.microsoft.com/office/drawing/2014/main" id="{584487DB-A8D9-4122-8AD9-1A39485076ED}"/>
              </a:ext>
            </a:extLst>
          </p:cNvPr>
          <p:cNvSpPr/>
          <p:nvPr/>
        </p:nvSpPr>
        <p:spPr>
          <a:xfrm>
            <a:off x="1154954" y="2037754"/>
            <a:ext cx="9808013" cy="1272143"/>
          </a:xfrm>
          <a:prstGeom prst="rect">
            <a:avLst/>
          </a:prstGeom>
        </p:spPr>
        <p:txBody>
          <a:bodyPr wrap="square">
            <a:spAutoFit/>
          </a:bodyPr>
          <a:lstStyle/>
          <a:p>
            <a:pPr lvl="0" eaLnBrk="1" fontAlgn="auto" hangingPunct="1">
              <a:spcBef>
                <a:spcPts val="1000"/>
              </a:spcBef>
              <a:spcAft>
                <a:spcPts val="0"/>
              </a:spcAft>
              <a:buClr>
                <a:srgbClr val="1E5155">
                  <a:lumMod val="40000"/>
                  <a:lumOff val="60000"/>
                </a:srgbClr>
              </a:buClr>
              <a:buSzPct val="80000"/>
            </a:pPr>
            <a:r>
              <a:rPr lang="nl-NL" sz="2000" cap="all" dirty="0" err="1">
                <a:solidFill>
                  <a:srgbClr val="1E5155">
                    <a:lumMod val="40000"/>
                    <a:lumOff val="60000"/>
                  </a:srgbClr>
                </a:solidFill>
                <a:latin typeface="Century Gothic" panose="020B0502020202020204"/>
                <a:ea typeface="+mj-ea"/>
                <a:cs typeface="+mj-cs"/>
              </a:rPr>
              <a:t>Socrative</a:t>
            </a:r>
            <a:r>
              <a:rPr lang="nl-NL" sz="2000" cap="all" dirty="0">
                <a:solidFill>
                  <a:srgbClr val="1E5155">
                    <a:lumMod val="40000"/>
                    <a:lumOff val="60000"/>
                  </a:srgbClr>
                </a:solidFill>
                <a:latin typeface="Century Gothic" panose="020B0502020202020204"/>
                <a:ea typeface="+mj-ea"/>
                <a:cs typeface="+mj-cs"/>
              </a:rPr>
              <a:t>: </a:t>
            </a:r>
            <a:r>
              <a:rPr lang="nl-NL" sz="2000" cap="all" dirty="0">
                <a:solidFill>
                  <a:srgbClr val="1E5155">
                    <a:lumMod val="40000"/>
                    <a:lumOff val="60000"/>
                  </a:srgbClr>
                </a:solidFill>
                <a:latin typeface="Century Gothic" panose="020B0502020202020204"/>
                <a:ea typeface="+mj-ea"/>
                <a:cs typeface="+mj-cs"/>
                <a:hlinkClick r:id="rId2"/>
              </a:rPr>
              <a:t>https://b.socrative.com/teacher/#import-quiz/34794747</a:t>
            </a:r>
            <a:endParaRPr lang="nl-NL" sz="2000" cap="all" dirty="0">
              <a:solidFill>
                <a:srgbClr val="1E5155">
                  <a:lumMod val="40000"/>
                  <a:lumOff val="60000"/>
                </a:srgbClr>
              </a:solidFill>
              <a:latin typeface="Century Gothic" panose="020B0502020202020204"/>
              <a:ea typeface="+mj-ea"/>
              <a:cs typeface="+mj-cs"/>
            </a:endParaRPr>
          </a:p>
          <a:p>
            <a:pPr lvl="0" eaLnBrk="1" fontAlgn="auto" hangingPunct="1">
              <a:spcBef>
                <a:spcPts val="1000"/>
              </a:spcBef>
              <a:spcAft>
                <a:spcPts val="0"/>
              </a:spcAft>
              <a:buClr>
                <a:srgbClr val="1E5155">
                  <a:lumMod val="40000"/>
                  <a:lumOff val="60000"/>
                </a:srgbClr>
              </a:buClr>
              <a:buSzPct val="80000"/>
            </a:pPr>
            <a:r>
              <a:rPr lang="nl-NL" sz="2000" cap="all" dirty="0">
                <a:solidFill>
                  <a:srgbClr val="1E5155">
                    <a:lumMod val="40000"/>
                    <a:lumOff val="60000"/>
                  </a:srgbClr>
                </a:solidFill>
                <a:latin typeface="Century Gothic" panose="020B0502020202020204"/>
                <a:ea typeface="+mj-ea"/>
                <a:cs typeface="+mj-cs"/>
              </a:rPr>
              <a:t>+</a:t>
            </a:r>
          </a:p>
          <a:p>
            <a:pPr lvl="0" eaLnBrk="1" fontAlgn="auto" hangingPunct="1">
              <a:spcBef>
                <a:spcPts val="1000"/>
              </a:spcBef>
              <a:spcAft>
                <a:spcPts val="0"/>
              </a:spcAft>
              <a:buClr>
                <a:srgbClr val="1E5155">
                  <a:lumMod val="40000"/>
                  <a:lumOff val="60000"/>
                </a:srgbClr>
              </a:buClr>
              <a:buSzPct val="80000"/>
            </a:pPr>
            <a:r>
              <a:rPr lang="nl-NL" sz="2000" cap="all" dirty="0">
                <a:solidFill>
                  <a:srgbClr val="1E5155">
                    <a:lumMod val="40000"/>
                    <a:lumOff val="60000"/>
                  </a:srgbClr>
                </a:solidFill>
                <a:latin typeface="Century Gothic" panose="020B0502020202020204"/>
                <a:ea typeface="+mj-ea"/>
                <a:cs typeface="+mj-cs"/>
              </a:rPr>
              <a:t>bespreking</a:t>
            </a:r>
            <a:endParaRPr lang="nl-NL" dirty="0"/>
          </a:p>
        </p:txBody>
      </p:sp>
    </p:spTree>
    <p:extLst>
      <p:ext uri="{BB962C8B-B14F-4D97-AF65-F5344CB8AC3E}">
        <p14:creationId xmlns:p14="http://schemas.microsoft.com/office/powerpoint/2010/main" val="978618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06947A1-C0E1-4285-9C4B-B974EB75E490}"/>
              </a:ext>
            </a:extLst>
          </p:cNvPr>
          <p:cNvSpPr>
            <a:spLocks noGrp="1"/>
          </p:cNvSpPr>
          <p:nvPr>
            <p:ph type="title"/>
          </p:nvPr>
        </p:nvSpPr>
        <p:spPr/>
        <p:txBody>
          <a:bodyPr/>
          <a:lstStyle/>
          <a:p>
            <a:r>
              <a:rPr lang="nl-NL" dirty="0"/>
              <a:t>Redenen voor gebruik </a:t>
            </a:r>
          </a:p>
        </p:txBody>
      </p:sp>
      <p:sp>
        <p:nvSpPr>
          <p:cNvPr id="2" name="Tijdelijke aanduiding voor tekst 1">
            <a:extLst>
              <a:ext uri="{FF2B5EF4-FFF2-40B4-BE49-F238E27FC236}">
                <a16:creationId xmlns:a16="http://schemas.microsoft.com/office/drawing/2014/main" id="{944C7C96-309D-4DB3-BDF6-AD9FB4EE149B}"/>
              </a:ext>
            </a:extLst>
          </p:cNvPr>
          <p:cNvSpPr>
            <a:spLocks noGrp="1"/>
          </p:cNvSpPr>
          <p:nvPr>
            <p:ph type="body" idx="1"/>
          </p:nvPr>
        </p:nvSpPr>
        <p:spPr/>
        <p:txBody>
          <a:bodyPr/>
          <a:lstStyle/>
          <a:p>
            <a:r>
              <a:rPr lang="nl-NL" dirty="0"/>
              <a:t>Effecten</a:t>
            </a:r>
          </a:p>
        </p:txBody>
      </p:sp>
      <p:sp>
        <p:nvSpPr>
          <p:cNvPr id="5" name="Tijdelijke aanduiding voor tekst 4">
            <a:extLst>
              <a:ext uri="{FF2B5EF4-FFF2-40B4-BE49-F238E27FC236}">
                <a16:creationId xmlns:a16="http://schemas.microsoft.com/office/drawing/2014/main" id="{55A97D1F-8143-4072-ADE0-A909553D0ECB}"/>
              </a:ext>
            </a:extLst>
          </p:cNvPr>
          <p:cNvSpPr>
            <a:spLocks noGrp="1"/>
          </p:cNvSpPr>
          <p:nvPr>
            <p:ph type="body" sz="half" idx="15"/>
          </p:nvPr>
        </p:nvSpPr>
        <p:spPr/>
        <p:txBody>
          <a:bodyPr/>
          <a:lstStyle/>
          <a:p>
            <a:pPr marL="342900" indent="-342900">
              <a:lnSpc>
                <a:spcPct val="90000"/>
              </a:lnSpc>
              <a:buFont typeface="Wingdings" panose="05000000000000000000" pitchFamily="2" charset="2"/>
              <a:buChar char="Ø"/>
            </a:pPr>
            <a:r>
              <a:rPr lang="nl-NL" dirty="0">
                <a:solidFill>
                  <a:schemeClr val="bg1"/>
                </a:solidFill>
              </a:rPr>
              <a:t>Lekker gevoel</a:t>
            </a:r>
          </a:p>
          <a:p>
            <a:pPr marL="342900" indent="-342900">
              <a:lnSpc>
                <a:spcPct val="90000"/>
              </a:lnSpc>
              <a:buFont typeface="Wingdings" panose="05000000000000000000" pitchFamily="2" charset="2"/>
              <a:buChar char="Ø"/>
            </a:pPr>
            <a:r>
              <a:rPr lang="nl-NL" dirty="0">
                <a:solidFill>
                  <a:schemeClr val="bg1"/>
                </a:solidFill>
              </a:rPr>
              <a:t>Lang door kunnen gaan</a:t>
            </a:r>
          </a:p>
          <a:p>
            <a:pPr marL="342900" indent="-342900">
              <a:lnSpc>
                <a:spcPct val="90000"/>
              </a:lnSpc>
              <a:buFont typeface="Wingdings" panose="05000000000000000000" pitchFamily="2" charset="2"/>
              <a:buChar char="Ø"/>
            </a:pPr>
            <a:r>
              <a:rPr lang="nl-NL" dirty="0">
                <a:solidFill>
                  <a:schemeClr val="bg1"/>
                </a:solidFill>
              </a:rPr>
              <a:t>Rustig worden</a:t>
            </a:r>
          </a:p>
          <a:p>
            <a:endParaRPr lang="nl-NL" dirty="0"/>
          </a:p>
        </p:txBody>
      </p:sp>
      <p:sp>
        <p:nvSpPr>
          <p:cNvPr id="3" name="Tijdelijke aanduiding voor tekst 2">
            <a:extLst>
              <a:ext uri="{FF2B5EF4-FFF2-40B4-BE49-F238E27FC236}">
                <a16:creationId xmlns:a16="http://schemas.microsoft.com/office/drawing/2014/main" id="{0EB61D3C-E75B-4F46-ADEE-B3FA63B3BAA7}"/>
              </a:ext>
            </a:extLst>
          </p:cNvPr>
          <p:cNvSpPr>
            <a:spLocks noGrp="1"/>
          </p:cNvSpPr>
          <p:nvPr>
            <p:ph type="body" sz="quarter" idx="3"/>
          </p:nvPr>
        </p:nvSpPr>
        <p:spPr/>
        <p:txBody>
          <a:bodyPr/>
          <a:lstStyle/>
          <a:p>
            <a:r>
              <a:rPr lang="nl-NL" dirty="0"/>
              <a:t>Groepsprocessen</a:t>
            </a:r>
          </a:p>
        </p:txBody>
      </p:sp>
      <p:sp>
        <p:nvSpPr>
          <p:cNvPr id="8" name="Tijdelijke aanduiding voor tekst 7">
            <a:extLst>
              <a:ext uri="{FF2B5EF4-FFF2-40B4-BE49-F238E27FC236}">
                <a16:creationId xmlns:a16="http://schemas.microsoft.com/office/drawing/2014/main" id="{136CE5AC-9B1D-4CB9-A217-0593F9053245}"/>
              </a:ext>
            </a:extLst>
          </p:cNvPr>
          <p:cNvSpPr>
            <a:spLocks noGrp="1"/>
          </p:cNvSpPr>
          <p:nvPr>
            <p:ph type="body" sz="half" idx="16"/>
          </p:nvPr>
        </p:nvSpPr>
        <p:spPr/>
        <p:txBody>
          <a:bodyPr/>
          <a:lstStyle/>
          <a:p>
            <a:pPr marL="285750" indent="-285750">
              <a:lnSpc>
                <a:spcPct val="90000"/>
              </a:lnSpc>
              <a:buFont typeface="Wingdings" panose="05000000000000000000" pitchFamily="2" charset="2"/>
              <a:buChar char="Ø"/>
            </a:pPr>
            <a:r>
              <a:rPr lang="nl-NL" dirty="0">
                <a:solidFill>
                  <a:schemeClr val="bg1"/>
                </a:solidFill>
              </a:rPr>
              <a:t>Gezelligheid</a:t>
            </a:r>
          </a:p>
          <a:p>
            <a:pPr marL="285750" indent="-285750">
              <a:lnSpc>
                <a:spcPct val="90000"/>
              </a:lnSpc>
              <a:buFont typeface="Wingdings" panose="05000000000000000000" pitchFamily="2" charset="2"/>
              <a:buChar char="Ø"/>
            </a:pPr>
            <a:r>
              <a:rPr lang="nl-NL" dirty="0">
                <a:solidFill>
                  <a:schemeClr val="bg1"/>
                </a:solidFill>
              </a:rPr>
              <a:t>Meedoen met anderen/erbij willen horen</a:t>
            </a:r>
          </a:p>
          <a:p>
            <a:pPr marL="285750" indent="-285750">
              <a:lnSpc>
                <a:spcPct val="90000"/>
              </a:lnSpc>
              <a:buFont typeface="Wingdings" panose="05000000000000000000" pitchFamily="2" charset="2"/>
              <a:buChar char="Ø"/>
            </a:pPr>
            <a:r>
              <a:rPr lang="nl-NL" dirty="0">
                <a:solidFill>
                  <a:schemeClr val="bg1"/>
                </a:solidFill>
              </a:rPr>
              <a:t>Stoer zijn</a:t>
            </a:r>
          </a:p>
          <a:p>
            <a:pPr marL="285750" indent="-285750">
              <a:lnSpc>
                <a:spcPct val="90000"/>
              </a:lnSpc>
              <a:buFont typeface="Wingdings" panose="05000000000000000000" pitchFamily="2" charset="2"/>
              <a:buChar char="Ø"/>
            </a:pPr>
            <a:r>
              <a:rPr lang="nl-NL" dirty="0">
                <a:solidFill>
                  <a:schemeClr val="bg1"/>
                </a:solidFill>
              </a:rPr>
              <a:t>Geen ‘nee’ durven te zeggen</a:t>
            </a:r>
          </a:p>
          <a:p>
            <a:endParaRPr lang="nl-NL" dirty="0"/>
          </a:p>
        </p:txBody>
      </p:sp>
      <p:sp>
        <p:nvSpPr>
          <p:cNvPr id="4" name="Tijdelijke aanduiding voor tekst 3">
            <a:extLst>
              <a:ext uri="{FF2B5EF4-FFF2-40B4-BE49-F238E27FC236}">
                <a16:creationId xmlns:a16="http://schemas.microsoft.com/office/drawing/2014/main" id="{9C204E18-94FE-4A4A-82DA-B6185B7DE384}"/>
              </a:ext>
            </a:extLst>
          </p:cNvPr>
          <p:cNvSpPr>
            <a:spLocks noGrp="1"/>
          </p:cNvSpPr>
          <p:nvPr>
            <p:ph type="body" sz="quarter" idx="13"/>
          </p:nvPr>
        </p:nvSpPr>
        <p:spPr>
          <a:xfrm>
            <a:off x="7124700" y="1981200"/>
            <a:ext cx="3484306" cy="576262"/>
          </a:xfrm>
        </p:spPr>
        <p:txBody>
          <a:bodyPr/>
          <a:lstStyle/>
          <a:p>
            <a:r>
              <a:rPr lang="nl-NL" dirty="0"/>
              <a:t>Individuele processen</a:t>
            </a:r>
          </a:p>
        </p:txBody>
      </p:sp>
      <p:sp>
        <p:nvSpPr>
          <p:cNvPr id="9" name="Tijdelijke aanduiding voor tekst 8">
            <a:extLst>
              <a:ext uri="{FF2B5EF4-FFF2-40B4-BE49-F238E27FC236}">
                <a16:creationId xmlns:a16="http://schemas.microsoft.com/office/drawing/2014/main" id="{67D0B2FA-1CDE-4057-A76B-90C8D3E84622}"/>
              </a:ext>
            </a:extLst>
          </p:cNvPr>
          <p:cNvSpPr>
            <a:spLocks noGrp="1"/>
          </p:cNvSpPr>
          <p:nvPr>
            <p:ph type="body" sz="half" idx="17"/>
          </p:nvPr>
        </p:nvSpPr>
        <p:spPr/>
        <p:txBody>
          <a:bodyPr/>
          <a:lstStyle/>
          <a:p>
            <a:pPr marL="285750" indent="-285750">
              <a:lnSpc>
                <a:spcPct val="90000"/>
              </a:lnSpc>
              <a:buFont typeface="Wingdings" panose="05000000000000000000" pitchFamily="2" charset="2"/>
              <a:buChar char="Ø"/>
            </a:pPr>
            <a:r>
              <a:rPr lang="nl-NL" dirty="0">
                <a:solidFill>
                  <a:schemeClr val="bg1"/>
                </a:solidFill>
              </a:rPr>
              <a:t>Nieuwsgierigheid</a:t>
            </a:r>
          </a:p>
          <a:p>
            <a:pPr marL="285750" indent="-285750">
              <a:lnSpc>
                <a:spcPct val="90000"/>
              </a:lnSpc>
              <a:buFont typeface="Wingdings" panose="05000000000000000000" pitchFamily="2" charset="2"/>
              <a:buChar char="Ø"/>
            </a:pPr>
            <a:r>
              <a:rPr lang="nl-NL" dirty="0">
                <a:solidFill>
                  <a:schemeClr val="bg1"/>
                </a:solidFill>
              </a:rPr>
              <a:t>Verkennen van grenzen</a:t>
            </a:r>
          </a:p>
          <a:p>
            <a:pPr marL="285750" indent="-285750">
              <a:lnSpc>
                <a:spcPct val="90000"/>
              </a:lnSpc>
              <a:buFont typeface="Wingdings" panose="05000000000000000000" pitchFamily="2" charset="2"/>
              <a:buChar char="Ø"/>
            </a:pPr>
            <a:r>
              <a:rPr lang="nl-NL" dirty="0">
                <a:solidFill>
                  <a:schemeClr val="bg1"/>
                </a:solidFill>
              </a:rPr>
              <a:t>Spanning zoeken</a:t>
            </a:r>
          </a:p>
          <a:p>
            <a:pPr marL="285750" indent="-285750">
              <a:lnSpc>
                <a:spcPct val="90000"/>
              </a:lnSpc>
              <a:buFont typeface="Wingdings" panose="05000000000000000000" pitchFamily="2" charset="2"/>
              <a:buChar char="Ø"/>
            </a:pPr>
            <a:r>
              <a:rPr lang="nl-NL" dirty="0">
                <a:solidFill>
                  <a:schemeClr val="bg1"/>
                </a:solidFill>
              </a:rPr>
              <a:t>Verdrijven van verveling</a:t>
            </a:r>
          </a:p>
          <a:p>
            <a:pPr marL="285750" indent="-285750">
              <a:lnSpc>
                <a:spcPct val="90000"/>
              </a:lnSpc>
              <a:buFont typeface="Wingdings" panose="05000000000000000000" pitchFamily="2" charset="2"/>
              <a:buChar char="Ø"/>
            </a:pPr>
            <a:r>
              <a:rPr lang="nl-NL" dirty="0">
                <a:solidFill>
                  <a:schemeClr val="bg1"/>
                </a:solidFill>
              </a:rPr>
              <a:t>Verstoppen van problemen </a:t>
            </a:r>
          </a:p>
          <a:p>
            <a:endParaRPr lang="nl-NL" dirty="0"/>
          </a:p>
        </p:txBody>
      </p:sp>
    </p:spTree>
    <p:extLst>
      <p:ext uri="{BB962C8B-B14F-4D97-AF65-F5344CB8AC3E}">
        <p14:creationId xmlns:p14="http://schemas.microsoft.com/office/powerpoint/2010/main" val="411751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4474F-C33E-4D39-9819-A2DA64E3CDF1}"/>
              </a:ext>
            </a:extLst>
          </p:cNvPr>
          <p:cNvSpPr>
            <a:spLocks noGrp="1"/>
          </p:cNvSpPr>
          <p:nvPr>
            <p:ph type="title"/>
          </p:nvPr>
        </p:nvSpPr>
        <p:spPr>
          <a:xfrm>
            <a:off x="800994" y="334296"/>
            <a:ext cx="8825657" cy="1021458"/>
          </a:xfrm>
        </p:spPr>
        <p:txBody>
          <a:bodyPr/>
          <a:lstStyle/>
          <a:p>
            <a:r>
              <a:rPr lang="nl-NL" dirty="0"/>
              <a:t>Verslavingskans</a:t>
            </a:r>
          </a:p>
        </p:txBody>
      </p:sp>
      <p:sp>
        <p:nvSpPr>
          <p:cNvPr id="4" name="Tijdelijke aanduiding voor tekst 3">
            <a:extLst>
              <a:ext uri="{FF2B5EF4-FFF2-40B4-BE49-F238E27FC236}">
                <a16:creationId xmlns:a16="http://schemas.microsoft.com/office/drawing/2014/main" id="{5E8F7B32-5DAC-4D20-A2BF-0A71E7A75515}"/>
              </a:ext>
            </a:extLst>
          </p:cNvPr>
          <p:cNvSpPr>
            <a:spLocks noGrp="1"/>
          </p:cNvSpPr>
          <p:nvPr>
            <p:ph type="body" idx="1"/>
          </p:nvPr>
        </p:nvSpPr>
        <p:spPr>
          <a:xfrm>
            <a:off x="6602026" y="1438586"/>
            <a:ext cx="4478929" cy="4096976"/>
          </a:xfrm>
        </p:spPr>
        <p:txBody>
          <a:bodyPr>
            <a:normAutofit fontScale="70000" lnSpcReduction="20000"/>
          </a:bodyPr>
          <a:lstStyle/>
          <a:p>
            <a:pPr marL="285750" indent="-285750">
              <a:buFont typeface="Wingdings" panose="05000000000000000000" pitchFamily="2" charset="2"/>
              <a:buChar char="Ø"/>
            </a:pPr>
            <a:r>
              <a:rPr lang="nl-NL" altLang="nl-NL" dirty="0">
                <a:solidFill>
                  <a:schemeClr val="bg1"/>
                </a:solidFill>
              </a:rPr>
              <a:t>Vroeg begin voor de puberteit</a:t>
            </a:r>
          </a:p>
          <a:p>
            <a:pPr marL="285750" indent="-285750">
              <a:buFont typeface="Wingdings" panose="05000000000000000000" pitchFamily="2" charset="2"/>
              <a:buChar char="Ø"/>
            </a:pPr>
            <a:endParaRPr lang="nl-NL" altLang="nl-NL" dirty="0">
              <a:solidFill>
                <a:schemeClr val="bg1"/>
              </a:solidFill>
            </a:endParaRPr>
          </a:p>
          <a:p>
            <a:pPr marL="285750" indent="-285750">
              <a:buFont typeface="Wingdings" panose="05000000000000000000" pitchFamily="2" charset="2"/>
              <a:buChar char="Ø"/>
            </a:pPr>
            <a:r>
              <a:rPr lang="nl-NL" altLang="nl-NL" dirty="0">
                <a:solidFill>
                  <a:schemeClr val="bg1"/>
                </a:solidFill>
              </a:rPr>
              <a:t>Bepaalde leefstijl</a:t>
            </a:r>
          </a:p>
          <a:p>
            <a:pPr marL="285750" indent="-285750">
              <a:buFont typeface="Wingdings" panose="05000000000000000000" pitchFamily="2" charset="2"/>
              <a:buChar char="Ø"/>
            </a:pPr>
            <a:endParaRPr lang="nl-NL" altLang="nl-NL" dirty="0">
              <a:solidFill>
                <a:schemeClr val="bg1"/>
              </a:solidFill>
            </a:endParaRPr>
          </a:p>
          <a:p>
            <a:pPr marL="285750" indent="-285750">
              <a:buFont typeface="Wingdings" panose="05000000000000000000" pitchFamily="2" charset="2"/>
              <a:buChar char="Ø"/>
            </a:pPr>
            <a:r>
              <a:rPr lang="nl-NL" altLang="nl-NL" dirty="0">
                <a:solidFill>
                  <a:schemeClr val="bg1"/>
                </a:solidFill>
              </a:rPr>
              <a:t>Ouders die gebruiken</a:t>
            </a:r>
          </a:p>
          <a:p>
            <a:pPr marL="285750" indent="-285750">
              <a:buFont typeface="Wingdings" panose="05000000000000000000" pitchFamily="2" charset="2"/>
              <a:buChar char="Ø"/>
            </a:pPr>
            <a:endParaRPr lang="nl-NL" altLang="nl-NL" dirty="0">
              <a:solidFill>
                <a:schemeClr val="bg1"/>
              </a:solidFill>
            </a:endParaRPr>
          </a:p>
          <a:p>
            <a:pPr marL="285750" indent="-285750">
              <a:buFont typeface="Wingdings" panose="05000000000000000000" pitchFamily="2" charset="2"/>
              <a:buChar char="Ø"/>
            </a:pPr>
            <a:r>
              <a:rPr lang="nl-NL" altLang="nl-NL" dirty="0">
                <a:solidFill>
                  <a:schemeClr val="bg1"/>
                </a:solidFill>
              </a:rPr>
              <a:t>Erfelijke factor</a:t>
            </a:r>
          </a:p>
          <a:p>
            <a:pPr marL="285750" indent="-285750">
              <a:buFont typeface="Wingdings" panose="05000000000000000000" pitchFamily="2" charset="2"/>
              <a:buChar char="Ø"/>
            </a:pPr>
            <a:endParaRPr lang="nl-NL" altLang="nl-NL" dirty="0">
              <a:solidFill>
                <a:schemeClr val="bg1"/>
              </a:solidFill>
            </a:endParaRPr>
          </a:p>
          <a:p>
            <a:pPr marL="285750" indent="-285750">
              <a:buFont typeface="Wingdings" panose="05000000000000000000" pitchFamily="2" charset="2"/>
              <a:buChar char="Ø"/>
            </a:pPr>
            <a:r>
              <a:rPr lang="nl-NL" altLang="nl-NL" dirty="0">
                <a:solidFill>
                  <a:schemeClr val="bg1"/>
                </a:solidFill>
              </a:rPr>
              <a:t>Persoonlijke omstandigheden</a:t>
            </a:r>
          </a:p>
          <a:p>
            <a:pPr marL="285750" indent="-285750">
              <a:buFont typeface="Wingdings" panose="05000000000000000000" pitchFamily="2" charset="2"/>
              <a:buChar char="Ø"/>
            </a:pPr>
            <a:endParaRPr lang="nl-NL" altLang="nl-NL" dirty="0">
              <a:solidFill>
                <a:schemeClr val="bg1"/>
              </a:solidFill>
            </a:endParaRPr>
          </a:p>
          <a:p>
            <a:pPr marL="285750" indent="-285750">
              <a:buFont typeface="Wingdings" panose="05000000000000000000" pitchFamily="2" charset="2"/>
              <a:buChar char="Ø"/>
            </a:pPr>
            <a:r>
              <a:rPr lang="nl-NL" altLang="nl-NL" dirty="0">
                <a:solidFill>
                  <a:schemeClr val="bg1"/>
                </a:solidFill>
              </a:rPr>
              <a:t>Onjuiste informatie</a:t>
            </a:r>
          </a:p>
          <a:p>
            <a:pPr marL="285750" indent="-285750">
              <a:buFont typeface="Wingdings" panose="05000000000000000000" pitchFamily="2" charset="2"/>
              <a:buChar char="Ø"/>
            </a:pPr>
            <a:endParaRPr lang="nl-NL" altLang="nl-NL" dirty="0">
              <a:solidFill>
                <a:schemeClr val="bg1"/>
              </a:solidFill>
            </a:endParaRPr>
          </a:p>
          <a:p>
            <a:pPr marL="285750" indent="-285750">
              <a:buFont typeface="Wingdings" panose="05000000000000000000" pitchFamily="2" charset="2"/>
              <a:buChar char="Ø"/>
            </a:pPr>
            <a:r>
              <a:rPr lang="nl-NL" altLang="nl-NL" dirty="0">
                <a:solidFill>
                  <a:schemeClr val="bg1"/>
                </a:solidFill>
              </a:rPr>
              <a:t>Onvoldoende normering</a:t>
            </a:r>
            <a:endParaRPr lang="nl-NL" dirty="0">
              <a:solidFill>
                <a:schemeClr val="bg1"/>
              </a:solidFill>
            </a:endParaRPr>
          </a:p>
          <a:p>
            <a:endParaRPr lang="nl-NL" dirty="0"/>
          </a:p>
        </p:txBody>
      </p:sp>
      <p:pic>
        <p:nvPicPr>
          <p:cNvPr id="9" name="Tijdelijke aanduiding voor inhoud 6">
            <a:extLst>
              <a:ext uri="{FF2B5EF4-FFF2-40B4-BE49-F238E27FC236}">
                <a16:creationId xmlns:a16="http://schemas.microsoft.com/office/drawing/2014/main" id="{FE254F35-F54B-4965-87F7-4A14AFDED484}"/>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743" b="2743"/>
          <a:stretch>
            <a:fillRect/>
          </a:stretch>
        </p:blipFill>
        <p:spPr bwMode="auto">
          <a:xfrm>
            <a:off x="1253278" y="1859093"/>
            <a:ext cx="3805238"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4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24CC5-BB64-421E-9C7A-166FDD84E59A}"/>
              </a:ext>
            </a:extLst>
          </p:cNvPr>
          <p:cNvSpPr>
            <a:spLocks noGrp="1"/>
          </p:cNvSpPr>
          <p:nvPr>
            <p:ph type="title"/>
          </p:nvPr>
        </p:nvSpPr>
        <p:spPr>
          <a:xfrm>
            <a:off x="784056" y="432619"/>
            <a:ext cx="5085802" cy="1042936"/>
          </a:xfrm>
        </p:spPr>
        <p:txBody>
          <a:bodyPr/>
          <a:lstStyle/>
          <a:p>
            <a:r>
              <a:rPr lang="nl-NL" dirty="0"/>
              <a:t>Risicodoelgroep</a:t>
            </a:r>
          </a:p>
        </p:txBody>
      </p:sp>
      <p:sp>
        <p:nvSpPr>
          <p:cNvPr id="3" name="Tijdelijke aanduiding voor tekst 2">
            <a:extLst>
              <a:ext uri="{FF2B5EF4-FFF2-40B4-BE49-F238E27FC236}">
                <a16:creationId xmlns:a16="http://schemas.microsoft.com/office/drawing/2014/main" id="{7690A7AE-105E-455F-9272-C8351FEDF6A4}"/>
              </a:ext>
            </a:extLst>
          </p:cNvPr>
          <p:cNvSpPr>
            <a:spLocks noGrp="1"/>
          </p:cNvSpPr>
          <p:nvPr>
            <p:ph type="body" idx="1"/>
          </p:nvPr>
        </p:nvSpPr>
        <p:spPr>
          <a:xfrm>
            <a:off x="784056" y="1621226"/>
            <a:ext cx="3761174" cy="860400"/>
          </a:xfrm>
        </p:spPr>
        <p:txBody>
          <a:bodyPr/>
          <a:lstStyle/>
          <a:p>
            <a:r>
              <a:rPr lang="nl-NL" dirty="0"/>
              <a:t>afhankelijkheid</a:t>
            </a:r>
          </a:p>
        </p:txBody>
      </p:sp>
      <p:sp>
        <p:nvSpPr>
          <p:cNvPr id="7" name="Tijdelijke aanduiding voor tekst 3">
            <a:extLst>
              <a:ext uri="{FF2B5EF4-FFF2-40B4-BE49-F238E27FC236}">
                <a16:creationId xmlns:a16="http://schemas.microsoft.com/office/drawing/2014/main" id="{59936262-3D55-492F-B8D2-AA4FD8D805E4}"/>
              </a:ext>
            </a:extLst>
          </p:cNvPr>
          <p:cNvSpPr txBox="1">
            <a:spLocks/>
          </p:cNvSpPr>
          <p:nvPr/>
        </p:nvSpPr>
        <p:spPr>
          <a:xfrm>
            <a:off x="6607277" y="265471"/>
            <a:ext cx="5054249" cy="6400800"/>
          </a:xfrm>
          <a:prstGeom prst="rect">
            <a:avLst/>
          </a:prstGeom>
        </p:spPr>
        <p:txBody>
          <a:bodyPr vert="horz" lIns="91440" tIns="45720" rIns="91440" bIns="45720" rtlCol="0" anchor="t">
            <a:normAutofit fontScale="62500" lnSpcReduction="2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285750" indent="-285750" fontAlgn="auto">
              <a:buFont typeface="Wingdings" panose="05000000000000000000" pitchFamily="2" charset="2"/>
              <a:buChar char="Ø"/>
            </a:pPr>
            <a:r>
              <a:rPr lang="nl-NL" altLang="nl-NL" dirty="0">
                <a:solidFill>
                  <a:schemeClr val="bg1"/>
                </a:solidFill>
              </a:rPr>
              <a:t>Weinig zelfvertrouwen</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Mensen in  delict situaties</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Geringe zelfstandigheid</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Lage SES</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Co morbiditeit</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Somberheid- en depressieklachten</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Minder sociaal vaardig</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Verminderde coping strategieën</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Emotionele en affectieve of fysieke verwaarlozing</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Vermijdende of passieve coping mechanismes</a:t>
            </a:r>
          </a:p>
          <a:p>
            <a:pPr marL="285750" indent="-285750">
              <a:lnSpc>
                <a:spcPct val="80000"/>
              </a:lnSpc>
              <a:buFont typeface="Wingdings" panose="05000000000000000000" pitchFamily="2" charset="2"/>
              <a:buChar char="Ø"/>
            </a:pPr>
            <a:r>
              <a:rPr lang="nl-NL" altLang="nl-NL" dirty="0">
                <a:solidFill>
                  <a:schemeClr val="bg1"/>
                </a:solidFill>
              </a:rPr>
              <a:t> </a:t>
            </a:r>
          </a:p>
          <a:p>
            <a:pPr marL="285750" indent="-285750">
              <a:lnSpc>
                <a:spcPct val="80000"/>
              </a:lnSpc>
              <a:buFont typeface="Wingdings" panose="05000000000000000000" pitchFamily="2" charset="2"/>
              <a:buChar char="Ø"/>
            </a:pPr>
            <a:r>
              <a:rPr lang="nl-NL" altLang="nl-NL" dirty="0">
                <a:solidFill>
                  <a:schemeClr val="bg1"/>
                </a:solidFill>
              </a:rPr>
              <a:t>Vroeger gepest zijn</a:t>
            </a:r>
          </a:p>
          <a:p>
            <a:pPr marL="285750" indent="-285750">
              <a:lnSpc>
                <a:spcPct val="80000"/>
              </a:lnSpc>
              <a:buFont typeface="Wingdings" panose="05000000000000000000" pitchFamily="2" charset="2"/>
              <a:buChar char="Ø"/>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err="1">
                <a:solidFill>
                  <a:schemeClr val="bg1"/>
                </a:solidFill>
              </a:rPr>
              <a:t>Lvb</a:t>
            </a:r>
            <a:r>
              <a:rPr lang="nl-NL" altLang="nl-NL" dirty="0">
                <a:solidFill>
                  <a:schemeClr val="bg1"/>
                </a:solidFill>
              </a:rPr>
              <a:t>, medicatie, lichamelijk, psychisch, </a:t>
            </a:r>
          </a:p>
          <a:p>
            <a:pPr>
              <a:lnSpc>
                <a:spcPct val="80000"/>
              </a:lnSpc>
            </a:pPr>
            <a:endParaRPr lang="nl-NL" altLang="nl-NL" dirty="0">
              <a:solidFill>
                <a:schemeClr val="bg1"/>
              </a:solidFill>
            </a:endParaRPr>
          </a:p>
          <a:p>
            <a:pPr marL="285750" indent="-285750">
              <a:lnSpc>
                <a:spcPct val="80000"/>
              </a:lnSpc>
              <a:buFont typeface="Wingdings" panose="05000000000000000000" pitchFamily="2" charset="2"/>
              <a:buChar char="Ø"/>
            </a:pPr>
            <a:r>
              <a:rPr lang="nl-NL" altLang="nl-NL" dirty="0">
                <a:solidFill>
                  <a:schemeClr val="bg1"/>
                </a:solidFill>
              </a:rPr>
              <a:t>Sociale acceptatie</a:t>
            </a:r>
          </a:p>
          <a:p>
            <a:pPr marL="285750" indent="-285750" fontAlgn="auto">
              <a:buFont typeface="Wingdings" panose="05000000000000000000" pitchFamily="2" charset="2"/>
              <a:buChar char="Ø"/>
            </a:pPr>
            <a:endParaRPr lang="nl-NL" dirty="0">
              <a:solidFill>
                <a:schemeClr val="bg1"/>
              </a:solidFill>
            </a:endParaRPr>
          </a:p>
          <a:p>
            <a:pPr fontAlgn="auto"/>
            <a:endParaRPr lang="nl-NL" dirty="0"/>
          </a:p>
        </p:txBody>
      </p:sp>
    </p:spTree>
    <p:extLst>
      <p:ext uri="{BB962C8B-B14F-4D97-AF65-F5344CB8AC3E}">
        <p14:creationId xmlns:p14="http://schemas.microsoft.com/office/powerpoint/2010/main" val="1292643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CA32F42-D196-43F3-BE92-FFB6EA48DC4E}"/>
              </a:ext>
            </a:extLst>
          </p:cNvPr>
          <p:cNvSpPr>
            <a:spLocks noGrp="1"/>
          </p:cNvSpPr>
          <p:nvPr>
            <p:ph type="title"/>
          </p:nvPr>
        </p:nvSpPr>
        <p:spPr>
          <a:xfrm>
            <a:off x="1154956" y="806791"/>
            <a:ext cx="8825657" cy="1915647"/>
          </a:xfrm>
        </p:spPr>
        <p:txBody>
          <a:bodyPr/>
          <a:lstStyle/>
          <a:p>
            <a:r>
              <a:rPr lang="nl-NL" dirty="0"/>
              <a:t>Cijfers</a:t>
            </a:r>
          </a:p>
        </p:txBody>
      </p:sp>
      <p:sp>
        <p:nvSpPr>
          <p:cNvPr id="5" name="Tijdelijke aanduiding voor tekst 4">
            <a:extLst>
              <a:ext uri="{FF2B5EF4-FFF2-40B4-BE49-F238E27FC236}">
                <a16:creationId xmlns:a16="http://schemas.microsoft.com/office/drawing/2014/main" id="{A5BEB4A5-4C1A-4248-8A9C-438731650C25}"/>
              </a:ext>
            </a:extLst>
          </p:cNvPr>
          <p:cNvSpPr>
            <a:spLocks noGrp="1"/>
          </p:cNvSpPr>
          <p:nvPr>
            <p:ph type="body" idx="1"/>
          </p:nvPr>
        </p:nvSpPr>
        <p:spPr>
          <a:xfrm>
            <a:off x="1154955" y="2910348"/>
            <a:ext cx="5255677" cy="2727433"/>
          </a:xfrm>
        </p:spPr>
        <p:txBody>
          <a:bodyPr>
            <a:normAutofit/>
          </a:bodyPr>
          <a:lstStyle/>
          <a:p>
            <a:r>
              <a:rPr lang="nl-NL" altLang="nl-NL" i="1" dirty="0"/>
              <a:t>Schat hoeveel procent van de ondervraagde 12 tot 16 jarigen in het laatste jaar en in de laatste maand de volgende middelen heeft</a:t>
            </a:r>
          </a:p>
          <a:p>
            <a:pPr>
              <a:lnSpc>
                <a:spcPct val="90000"/>
              </a:lnSpc>
            </a:pPr>
            <a:r>
              <a:rPr lang="nl-NL" altLang="nl-NL" i="1" dirty="0"/>
              <a:t>gebruikt:</a:t>
            </a:r>
          </a:p>
          <a:p>
            <a:endParaRPr lang="nl-NL" dirty="0"/>
          </a:p>
        </p:txBody>
      </p:sp>
      <p:graphicFrame>
        <p:nvGraphicFramePr>
          <p:cNvPr id="7" name="Group 36">
            <a:extLst>
              <a:ext uri="{FF2B5EF4-FFF2-40B4-BE49-F238E27FC236}">
                <a16:creationId xmlns:a16="http://schemas.microsoft.com/office/drawing/2014/main" id="{7521D304-1A3C-4A7D-8956-50C90E508125}"/>
              </a:ext>
            </a:extLst>
          </p:cNvPr>
          <p:cNvGraphicFramePr>
            <a:graphicFrameLocks/>
          </p:cNvGraphicFramePr>
          <p:nvPr>
            <p:extLst>
              <p:ext uri="{D42A27DB-BD31-4B8C-83A1-F6EECF244321}">
                <p14:modId xmlns:p14="http://schemas.microsoft.com/office/powerpoint/2010/main" val="2534824981"/>
              </p:ext>
            </p:extLst>
          </p:nvPr>
        </p:nvGraphicFramePr>
        <p:xfrm>
          <a:off x="6543675" y="2771318"/>
          <a:ext cx="5238493" cy="3372307"/>
        </p:xfrm>
        <a:graphic>
          <a:graphicData uri="http://schemas.openxmlformats.org/drawingml/2006/table">
            <a:tbl>
              <a:tblPr firstRow="1" bandRow="1">
                <a:tableStyleId>{00A15C55-8517-42AA-B614-E9B94910E393}</a:tableStyleId>
              </a:tblPr>
              <a:tblGrid>
                <a:gridCol w="1969106">
                  <a:extLst>
                    <a:ext uri="{9D8B030D-6E8A-4147-A177-3AD203B41FA5}">
                      <a16:colId xmlns:a16="http://schemas.microsoft.com/office/drawing/2014/main" val="20000"/>
                    </a:ext>
                  </a:extLst>
                </a:gridCol>
                <a:gridCol w="1522940">
                  <a:extLst>
                    <a:ext uri="{9D8B030D-6E8A-4147-A177-3AD203B41FA5}">
                      <a16:colId xmlns:a16="http://schemas.microsoft.com/office/drawing/2014/main" val="20001"/>
                    </a:ext>
                  </a:extLst>
                </a:gridCol>
                <a:gridCol w="1746447">
                  <a:extLst>
                    <a:ext uri="{9D8B030D-6E8A-4147-A177-3AD203B41FA5}">
                      <a16:colId xmlns:a16="http://schemas.microsoft.com/office/drawing/2014/main" val="20002"/>
                    </a:ext>
                  </a:extLst>
                </a:gridCol>
              </a:tblGrid>
              <a:tr h="771939">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u="none" strike="noStrike" cap="none" normalizeH="0" baseline="0" dirty="0">
                          <a:ln>
                            <a:noFill/>
                          </a:ln>
                          <a:solidFill>
                            <a:schemeClr val="bg1"/>
                          </a:solidFill>
                          <a:effectLst/>
                        </a:rPr>
                        <a:t>Middel</a:t>
                      </a:r>
                      <a:endParaRPr kumimoji="0" lang="nl-NL" altLang="nl-NL" sz="1500" b="1" i="0" u="none" strike="noStrike" cap="none" normalizeH="0" baseline="0" dirty="0">
                        <a:ln>
                          <a:noFill/>
                        </a:ln>
                        <a:solidFill>
                          <a:schemeClr val="bg1"/>
                        </a:solidFill>
                        <a:effectLst/>
                        <a:latin typeface="+mn-lt"/>
                      </a:endParaRP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u="none" strike="noStrike" cap="none" normalizeH="0" baseline="0" dirty="0">
                          <a:ln>
                            <a:noFill/>
                          </a:ln>
                          <a:solidFill>
                            <a:schemeClr val="bg1"/>
                          </a:solidFill>
                          <a:effectLst/>
                        </a:rPr>
                        <a:t>Ooit</a:t>
                      </a:r>
                      <a:endParaRPr kumimoji="0" lang="nl-NL" altLang="nl-NL" sz="1500" b="1" i="0" u="none" strike="noStrike" cap="none" normalizeH="0" baseline="0" dirty="0">
                        <a:ln>
                          <a:noFill/>
                        </a:ln>
                        <a:solidFill>
                          <a:schemeClr val="bg1"/>
                        </a:solidFill>
                        <a:effectLst/>
                        <a:latin typeface="+mn-lt"/>
                      </a:endParaRP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u="none" strike="noStrike" cap="none" normalizeH="0" baseline="0" dirty="0">
                          <a:ln>
                            <a:noFill/>
                          </a:ln>
                          <a:solidFill>
                            <a:schemeClr val="bg1"/>
                          </a:solidFill>
                          <a:effectLst/>
                        </a:rPr>
                        <a:t>Laatste maand</a:t>
                      </a:r>
                      <a:endParaRPr kumimoji="0" lang="nl-NL" altLang="nl-NL" sz="1500" b="1" i="0" u="none" strike="noStrike" cap="none" normalizeH="0" baseline="0" dirty="0">
                        <a:ln>
                          <a:noFill/>
                        </a:ln>
                        <a:solidFill>
                          <a:schemeClr val="bg1"/>
                        </a:solidFill>
                        <a:effectLst/>
                        <a:latin typeface="+mn-lt"/>
                      </a:endParaRPr>
                    </a:p>
                  </a:txBody>
                  <a:tcPr marL="73398" marR="73398" marT="34298" marB="34298" horzOverflow="overflow"/>
                </a:tc>
                <a:extLst>
                  <a:ext uri="{0D108BD9-81ED-4DB2-BD59-A6C34878D82A}">
                    <a16:rowId xmlns:a16="http://schemas.microsoft.com/office/drawing/2014/main" val="10000"/>
                  </a:ext>
                </a:extLst>
              </a:tr>
              <a:tr h="836796">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0" i="0" u="none" strike="noStrike" cap="none" normalizeH="0" baseline="0" dirty="0">
                          <a:ln>
                            <a:noFill/>
                          </a:ln>
                          <a:solidFill>
                            <a:srgbClr val="002060"/>
                          </a:solidFill>
                          <a:effectLst/>
                          <a:latin typeface="+mn-lt"/>
                        </a:rPr>
                        <a:t>Roken</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nl-NL" altLang="nl-NL" sz="1500" b="1" i="0" u="none" strike="noStrike" cap="none" normalizeH="0" baseline="0" dirty="0">
                        <a:ln>
                          <a:noFill/>
                        </a:ln>
                        <a:solidFill>
                          <a:srgbClr val="423C41"/>
                        </a:solidFill>
                        <a:effectLst/>
                        <a:latin typeface="+mn-lt"/>
                      </a:endParaRP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nl-NL" altLang="nl-NL" sz="1500" b="1" i="0" u="none" strike="noStrike" cap="none" normalizeH="0" baseline="0" dirty="0">
                        <a:ln>
                          <a:noFill/>
                        </a:ln>
                        <a:solidFill>
                          <a:srgbClr val="423C41"/>
                        </a:solidFill>
                        <a:effectLst/>
                        <a:latin typeface="+mn-lt"/>
                      </a:endParaRPr>
                    </a:p>
                  </a:txBody>
                  <a:tcPr marL="73398" marR="73398" marT="34298" marB="34298" horzOverflow="overflow"/>
                </a:tc>
                <a:extLst>
                  <a:ext uri="{0D108BD9-81ED-4DB2-BD59-A6C34878D82A}">
                    <a16:rowId xmlns:a16="http://schemas.microsoft.com/office/drawing/2014/main" val="10001"/>
                  </a:ext>
                </a:extLst>
              </a:tr>
              <a:tr h="926776">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0" i="0" u="none" strike="noStrike" cap="none" normalizeH="0" baseline="0" dirty="0">
                          <a:ln>
                            <a:noFill/>
                          </a:ln>
                          <a:solidFill>
                            <a:srgbClr val="002060"/>
                          </a:solidFill>
                          <a:effectLst/>
                          <a:latin typeface="+mn-lt"/>
                        </a:rPr>
                        <a:t>Alcohol</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nl-NL" altLang="nl-NL" sz="1500" b="1" i="0" u="none" strike="noStrike" cap="none" normalizeH="0" baseline="0" dirty="0">
                        <a:ln>
                          <a:noFill/>
                        </a:ln>
                        <a:solidFill>
                          <a:srgbClr val="423C41"/>
                        </a:solidFill>
                        <a:effectLst/>
                        <a:latin typeface="+mn-lt"/>
                      </a:endParaRP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nl-NL" altLang="nl-NL" sz="1500" b="1" i="0" u="none" strike="noStrike" cap="none" normalizeH="0" baseline="0" dirty="0">
                        <a:ln>
                          <a:noFill/>
                        </a:ln>
                        <a:solidFill>
                          <a:srgbClr val="423C41"/>
                        </a:solidFill>
                        <a:effectLst/>
                        <a:latin typeface="+mn-lt"/>
                      </a:endParaRPr>
                    </a:p>
                  </a:txBody>
                  <a:tcPr marL="73398" marR="73398" marT="34298" marB="34298" horzOverflow="overflow"/>
                </a:tc>
                <a:extLst>
                  <a:ext uri="{0D108BD9-81ED-4DB2-BD59-A6C34878D82A}">
                    <a16:rowId xmlns:a16="http://schemas.microsoft.com/office/drawing/2014/main" val="10002"/>
                  </a:ext>
                </a:extLst>
              </a:tr>
              <a:tr h="836796">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0" i="0" u="none" strike="noStrike" cap="none" normalizeH="0" baseline="0" dirty="0">
                          <a:ln>
                            <a:noFill/>
                          </a:ln>
                          <a:solidFill>
                            <a:srgbClr val="002060"/>
                          </a:solidFill>
                          <a:effectLst/>
                          <a:latin typeface="+mn-lt"/>
                        </a:rPr>
                        <a:t>Cannabis</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nl-NL" altLang="nl-NL" sz="1500" b="1" i="0" u="none" strike="noStrike" cap="none" normalizeH="0" baseline="0" dirty="0">
                        <a:ln>
                          <a:noFill/>
                        </a:ln>
                        <a:solidFill>
                          <a:srgbClr val="423C41"/>
                        </a:solidFill>
                        <a:effectLst/>
                        <a:latin typeface="+mn-lt"/>
                      </a:endParaRP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nl-NL" altLang="nl-NL" sz="1500" b="1" i="0" u="none" strike="noStrike" cap="none" normalizeH="0" baseline="0" dirty="0">
                        <a:ln>
                          <a:noFill/>
                        </a:ln>
                        <a:solidFill>
                          <a:srgbClr val="423C41"/>
                        </a:solidFill>
                        <a:effectLst/>
                        <a:latin typeface="+mn-lt"/>
                      </a:endParaRPr>
                    </a:p>
                  </a:txBody>
                  <a:tcPr marL="73398" marR="73398" marT="34298" marB="34298" horzOverflow="overflow"/>
                </a:tc>
                <a:extLst>
                  <a:ext uri="{0D108BD9-81ED-4DB2-BD59-A6C34878D82A}">
                    <a16:rowId xmlns:a16="http://schemas.microsoft.com/office/drawing/2014/main" val="10003"/>
                  </a:ext>
                </a:extLst>
              </a:tr>
            </a:tbl>
          </a:graphicData>
        </a:graphic>
      </p:graphicFrame>
      <p:sp>
        <p:nvSpPr>
          <p:cNvPr id="2" name="Rechthoek 1">
            <a:extLst>
              <a:ext uri="{FF2B5EF4-FFF2-40B4-BE49-F238E27FC236}">
                <a16:creationId xmlns:a16="http://schemas.microsoft.com/office/drawing/2014/main" id="{F877EA19-7D2E-4F3D-8FFD-BBBE3F0726C0}"/>
              </a:ext>
            </a:extLst>
          </p:cNvPr>
          <p:cNvSpPr/>
          <p:nvPr/>
        </p:nvSpPr>
        <p:spPr>
          <a:xfrm>
            <a:off x="447675" y="5345894"/>
            <a:ext cx="6096000" cy="1200329"/>
          </a:xfrm>
          <a:prstGeom prst="rect">
            <a:avLst/>
          </a:prstGeom>
        </p:spPr>
        <p:txBody>
          <a:bodyPr>
            <a:spAutoFit/>
          </a:bodyPr>
          <a:lstStyle/>
          <a:p>
            <a:r>
              <a:rPr lang="nl-NL" dirty="0">
                <a:solidFill>
                  <a:schemeClr val="bg1"/>
                </a:solidFill>
              </a:rPr>
              <a:t>Trimbos-instituut. (2018). </a:t>
            </a:r>
            <a:r>
              <a:rPr lang="nl-NL" i="1" dirty="0" err="1">
                <a:solidFill>
                  <a:schemeClr val="bg1"/>
                </a:solidFill>
              </a:rPr>
              <a:t>Peilstationsonderzoek</a:t>
            </a:r>
            <a:r>
              <a:rPr lang="nl-NL" i="1" dirty="0">
                <a:solidFill>
                  <a:schemeClr val="bg1"/>
                </a:solidFill>
              </a:rPr>
              <a:t> 2015: Middelengebruik onder scholieren. </a:t>
            </a:r>
            <a:r>
              <a:rPr lang="nl-NL" dirty="0">
                <a:solidFill>
                  <a:schemeClr val="bg1"/>
                </a:solidFill>
              </a:rPr>
              <a:t>Geraadpleegd op 30 mei 2018, van </a:t>
            </a:r>
            <a:r>
              <a:rPr lang="nl-NL" dirty="0">
                <a:solidFill>
                  <a:schemeClr val="bg1"/>
                </a:solidFill>
                <a:hlinkClick r:id="rId2"/>
              </a:rPr>
              <a:t>https://www.trimbos.nl/kerncijfers/peilstationsonderzoek-2015</a:t>
            </a:r>
            <a:endParaRPr lang="nl-NL" dirty="0">
              <a:solidFill>
                <a:schemeClr val="bg1"/>
              </a:solidFill>
            </a:endParaRPr>
          </a:p>
        </p:txBody>
      </p:sp>
    </p:spTree>
    <p:extLst>
      <p:ext uri="{BB962C8B-B14F-4D97-AF65-F5344CB8AC3E}">
        <p14:creationId xmlns:p14="http://schemas.microsoft.com/office/powerpoint/2010/main" val="553079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CA32F42-D196-43F3-BE92-FFB6EA48DC4E}"/>
              </a:ext>
            </a:extLst>
          </p:cNvPr>
          <p:cNvSpPr>
            <a:spLocks noGrp="1"/>
          </p:cNvSpPr>
          <p:nvPr>
            <p:ph type="title"/>
          </p:nvPr>
        </p:nvSpPr>
        <p:spPr>
          <a:xfrm>
            <a:off x="1154955" y="589935"/>
            <a:ext cx="8825657" cy="859461"/>
          </a:xfrm>
        </p:spPr>
        <p:txBody>
          <a:bodyPr/>
          <a:lstStyle/>
          <a:p>
            <a:r>
              <a:rPr lang="nl-NL" dirty="0"/>
              <a:t>Cijfers</a:t>
            </a:r>
          </a:p>
        </p:txBody>
      </p:sp>
      <p:sp>
        <p:nvSpPr>
          <p:cNvPr id="5" name="Tijdelijke aanduiding voor tekst 4">
            <a:extLst>
              <a:ext uri="{FF2B5EF4-FFF2-40B4-BE49-F238E27FC236}">
                <a16:creationId xmlns:a16="http://schemas.microsoft.com/office/drawing/2014/main" id="{A5BEB4A5-4C1A-4248-8A9C-438731650C25}"/>
              </a:ext>
            </a:extLst>
          </p:cNvPr>
          <p:cNvSpPr>
            <a:spLocks noGrp="1"/>
          </p:cNvSpPr>
          <p:nvPr>
            <p:ph type="body" idx="1"/>
          </p:nvPr>
        </p:nvSpPr>
        <p:spPr>
          <a:xfrm>
            <a:off x="1223781" y="2182761"/>
            <a:ext cx="5118026" cy="2727433"/>
          </a:xfrm>
        </p:spPr>
        <p:txBody>
          <a:bodyPr>
            <a:normAutofit/>
          </a:bodyPr>
          <a:lstStyle/>
          <a:p>
            <a:r>
              <a:rPr lang="nl-NL" altLang="nl-NL" i="1" dirty="0"/>
              <a:t>Schat hoeveel procent van de ondervraagde 12 tot 16 jarigen in het laatste jaar en in de laatste maand de volgende middelen heeft</a:t>
            </a:r>
          </a:p>
          <a:p>
            <a:pPr>
              <a:lnSpc>
                <a:spcPct val="90000"/>
              </a:lnSpc>
            </a:pPr>
            <a:r>
              <a:rPr lang="nl-NL" altLang="nl-NL" i="1" dirty="0"/>
              <a:t>gebruikt:</a:t>
            </a:r>
          </a:p>
          <a:p>
            <a:endParaRPr lang="nl-NL" dirty="0"/>
          </a:p>
        </p:txBody>
      </p:sp>
      <p:graphicFrame>
        <p:nvGraphicFramePr>
          <p:cNvPr id="7" name="Group 36">
            <a:extLst>
              <a:ext uri="{FF2B5EF4-FFF2-40B4-BE49-F238E27FC236}">
                <a16:creationId xmlns:a16="http://schemas.microsoft.com/office/drawing/2014/main" id="{3838F1F8-F000-479E-8769-0C18F2A95C95}"/>
              </a:ext>
            </a:extLst>
          </p:cNvPr>
          <p:cNvGraphicFramePr>
            <a:graphicFrameLocks/>
          </p:cNvGraphicFramePr>
          <p:nvPr>
            <p:extLst>
              <p:ext uri="{D42A27DB-BD31-4B8C-83A1-F6EECF244321}">
                <p14:modId xmlns:p14="http://schemas.microsoft.com/office/powerpoint/2010/main" val="1502281101"/>
              </p:ext>
            </p:extLst>
          </p:nvPr>
        </p:nvGraphicFramePr>
        <p:xfrm>
          <a:off x="6654624" y="2182761"/>
          <a:ext cx="5238493" cy="3372307"/>
        </p:xfrm>
        <a:graphic>
          <a:graphicData uri="http://schemas.openxmlformats.org/drawingml/2006/table">
            <a:tbl>
              <a:tblPr firstRow="1" bandRow="1">
                <a:tableStyleId>{00A15C55-8517-42AA-B614-E9B94910E393}</a:tableStyleId>
              </a:tblPr>
              <a:tblGrid>
                <a:gridCol w="1969106">
                  <a:extLst>
                    <a:ext uri="{9D8B030D-6E8A-4147-A177-3AD203B41FA5}">
                      <a16:colId xmlns:a16="http://schemas.microsoft.com/office/drawing/2014/main" val="20000"/>
                    </a:ext>
                  </a:extLst>
                </a:gridCol>
                <a:gridCol w="1522940">
                  <a:extLst>
                    <a:ext uri="{9D8B030D-6E8A-4147-A177-3AD203B41FA5}">
                      <a16:colId xmlns:a16="http://schemas.microsoft.com/office/drawing/2014/main" val="20001"/>
                    </a:ext>
                  </a:extLst>
                </a:gridCol>
                <a:gridCol w="1746447">
                  <a:extLst>
                    <a:ext uri="{9D8B030D-6E8A-4147-A177-3AD203B41FA5}">
                      <a16:colId xmlns:a16="http://schemas.microsoft.com/office/drawing/2014/main" val="20002"/>
                    </a:ext>
                  </a:extLst>
                </a:gridCol>
              </a:tblGrid>
              <a:tr h="771939">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u="none" strike="noStrike" cap="none" normalizeH="0" baseline="0" dirty="0">
                          <a:ln>
                            <a:noFill/>
                          </a:ln>
                          <a:solidFill>
                            <a:schemeClr val="bg1"/>
                          </a:solidFill>
                          <a:effectLst/>
                        </a:rPr>
                        <a:t>Middel</a:t>
                      </a:r>
                      <a:endParaRPr kumimoji="0" lang="nl-NL" altLang="nl-NL" sz="1500" b="1" i="0" u="none" strike="noStrike" cap="none" normalizeH="0" baseline="0" dirty="0">
                        <a:ln>
                          <a:noFill/>
                        </a:ln>
                        <a:solidFill>
                          <a:schemeClr val="bg1"/>
                        </a:solidFill>
                        <a:effectLst/>
                        <a:latin typeface="+mn-lt"/>
                      </a:endParaRP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u="none" strike="noStrike" cap="none" normalizeH="0" baseline="0" dirty="0">
                          <a:ln>
                            <a:noFill/>
                          </a:ln>
                          <a:solidFill>
                            <a:schemeClr val="bg1"/>
                          </a:solidFill>
                          <a:effectLst/>
                        </a:rPr>
                        <a:t>Ooit</a:t>
                      </a:r>
                      <a:endParaRPr kumimoji="0" lang="nl-NL" altLang="nl-NL" sz="1500" b="1" i="0" u="none" strike="noStrike" cap="none" normalizeH="0" baseline="0" dirty="0">
                        <a:ln>
                          <a:noFill/>
                        </a:ln>
                        <a:solidFill>
                          <a:schemeClr val="bg1"/>
                        </a:solidFill>
                        <a:effectLst/>
                        <a:latin typeface="+mn-lt"/>
                      </a:endParaRP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u="none" strike="noStrike" cap="none" normalizeH="0" baseline="0" dirty="0">
                          <a:ln>
                            <a:noFill/>
                          </a:ln>
                          <a:solidFill>
                            <a:schemeClr val="bg1"/>
                          </a:solidFill>
                          <a:effectLst/>
                        </a:rPr>
                        <a:t>Laatste maand</a:t>
                      </a:r>
                      <a:endParaRPr kumimoji="0" lang="nl-NL" altLang="nl-NL" sz="1500" b="1" i="0" u="none" strike="noStrike" cap="none" normalizeH="0" baseline="0" dirty="0">
                        <a:ln>
                          <a:noFill/>
                        </a:ln>
                        <a:solidFill>
                          <a:schemeClr val="bg1"/>
                        </a:solidFill>
                        <a:effectLst/>
                        <a:latin typeface="+mn-lt"/>
                      </a:endParaRPr>
                    </a:p>
                  </a:txBody>
                  <a:tcPr marL="73398" marR="73398" marT="34298" marB="34298" horzOverflow="overflow"/>
                </a:tc>
                <a:extLst>
                  <a:ext uri="{0D108BD9-81ED-4DB2-BD59-A6C34878D82A}">
                    <a16:rowId xmlns:a16="http://schemas.microsoft.com/office/drawing/2014/main" val="10000"/>
                  </a:ext>
                </a:extLst>
              </a:tr>
              <a:tr h="836796">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0" i="0" u="none" strike="noStrike" cap="none" normalizeH="0" baseline="0" dirty="0">
                          <a:ln>
                            <a:noFill/>
                          </a:ln>
                          <a:solidFill>
                            <a:srgbClr val="002060"/>
                          </a:solidFill>
                          <a:effectLst/>
                          <a:latin typeface="+mn-lt"/>
                        </a:rPr>
                        <a:t>Roken</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1" i="0" u="none" strike="noStrike" cap="none" normalizeH="0" baseline="0" dirty="0">
                          <a:ln>
                            <a:noFill/>
                          </a:ln>
                          <a:solidFill>
                            <a:srgbClr val="423C41"/>
                          </a:solidFill>
                          <a:effectLst/>
                          <a:latin typeface="+mn-lt"/>
                        </a:rPr>
                        <a:t>22,8</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1" i="0" u="none" strike="noStrike" cap="none" normalizeH="0" baseline="0" dirty="0">
                          <a:ln>
                            <a:noFill/>
                          </a:ln>
                          <a:solidFill>
                            <a:srgbClr val="423C41"/>
                          </a:solidFill>
                          <a:effectLst/>
                          <a:latin typeface="+mn-lt"/>
                        </a:rPr>
                        <a:t>10,6</a:t>
                      </a:r>
                    </a:p>
                  </a:txBody>
                  <a:tcPr marL="73398" marR="73398" marT="34298" marB="34298" horzOverflow="overflow"/>
                </a:tc>
                <a:extLst>
                  <a:ext uri="{0D108BD9-81ED-4DB2-BD59-A6C34878D82A}">
                    <a16:rowId xmlns:a16="http://schemas.microsoft.com/office/drawing/2014/main" val="10001"/>
                  </a:ext>
                </a:extLst>
              </a:tr>
              <a:tr h="926776">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0" i="0" u="none" strike="noStrike" cap="none" normalizeH="0" baseline="0" dirty="0">
                          <a:ln>
                            <a:noFill/>
                          </a:ln>
                          <a:solidFill>
                            <a:srgbClr val="002060"/>
                          </a:solidFill>
                          <a:effectLst/>
                          <a:latin typeface="+mn-lt"/>
                        </a:rPr>
                        <a:t>Alcohol</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1" i="0" u="none" strike="noStrike" cap="none" normalizeH="0" baseline="0" dirty="0">
                          <a:ln>
                            <a:noFill/>
                          </a:ln>
                          <a:solidFill>
                            <a:srgbClr val="423C41"/>
                          </a:solidFill>
                          <a:effectLst/>
                          <a:latin typeface="+mn-lt"/>
                        </a:rPr>
                        <a:t>45,4</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1" i="0" u="none" strike="noStrike" cap="none" normalizeH="0" baseline="0" dirty="0">
                          <a:ln>
                            <a:noFill/>
                          </a:ln>
                          <a:solidFill>
                            <a:srgbClr val="423C41"/>
                          </a:solidFill>
                          <a:effectLst/>
                          <a:latin typeface="+mn-lt"/>
                        </a:rPr>
                        <a:t>25,5</a:t>
                      </a:r>
                    </a:p>
                  </a:txBody>
                  <a:tcPr marL="73398" marR="73398" marT="34298" marB="34298" horzOverflow="overflow"/>
                </a:tc>
                <a:extLst>
                  <a:ext uri="{0D108BD9-81ED-4DB2-BD59-A6C34878D82A}">
                    <a16:rowId xmlns:a16="http://schemas.microsoft.com/office/drawing/2014/main" val="10002"/>
                  </a:ext>
                </a:extLst>
              </a:tr>
              <a:tr h="836796">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0" i="0" u="none" strike="noStrike" cap="none" normalizeH="0" baseline="0" dirty="0">
                          <a:ln>
                            <a:noFill/>
                          </a:ln>
                          <a:solidFill>
                            <a:srgbClr val="002060"/>
                          </a:solidFill>
                          <a:effectLst/>
                          <a:latin typeface="+mn-lt"/>
                        </a:rPr>
                        <a:t>Cannabis</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1" i="0" u="none" strike="noStrike" cap="none" normalizeH="0" baseline="0" dirty="0">
                          <a:ln>
                            <a:noFill/>
                          </a:ln>
                          <a:solidFill>
                            <a:srgbClr val="423C41"/>
                          </a:solidFill>
                          <a:effectLst/>
                          <a:latin typeface="+mn-lt"/>
                        </a:rPr>
                        <a:t>9,7</a:t>
                      </a:r>
                    </a:p>
                  </a:txBody>
                  <a:tcPr marL="73398" marR="73398" marT="34298" marB="34298" horzOverflow="overflow"/>
                </a:tc>
                <a:tc>
                  <a:txBody>
                    <a:bodyPr/>
                    <a:lstStyle>
                      <a:lvl1pPr eaLnBrk="0" hangingPunct="0">
                        <a:spcBef>
                          <a:spcPct val="20000"/>
                        </a:spcBef>
                        <a:defRPr sz="2200" b="1">
                          <a:solidFill>
                            <a:srgbClr val="ACA49F"/>
                          </a:solidFill>
                          <a:latin typeface="Arial" pitchFamily="34" charset="0"/>
                        </a:defRPr>
                      </a:lvl1pPr>
                      <a:lvl2pPr marL="742950" indent="-285750" eaLnBrk="0" hangingPunct="0">
                        <a:spcBef>
                          <a:spcPct val="20000"/>
                        </a:spcBef>
                        <a:defRPr sz="2000" b="1">
                          <a:solidFill>
                            <a:srgbClr val="ACA49F"/>
                          </a:solidFill>
                          <a:latin typeface="Arial" pitchFamily="34" charset="0"/>
                        </a:defRPr>
                      </a:lvl2pPr>
                      <a:lvl3pPr marL="1143000" indent="-228600" eaLnBrk="0" hangingPunct="0">
                        <a:spcBef>
                          <a:spcPct val="20000"/>
                        </a:spcBef>
                        <a:defRPr sz="1600" b="1">
                          <a:solidFill>
                            <a:srgbClr val="ACA49F"/>
                          </a:solidFill>
                          <a:latin typeface="Arial" pitchFamily="34" charset="0"/>
                        </a:defRPr>
                      </a:lvl3pPr>
                      <a:lvl4pPr marL="1600200" indent="-228600" eaLnBrk="0" hangingPunct="0">
                        <a:spcBef>
                          <a:spcPct val="20000"/>
                        </a:spcBef>
                        <a:defRPr sz="1400" b="1">
                          <a:solidFill>
                            <a:srgbClr val="ACA49F"/>
                          </a:solidFill>
                          <a:latin typeface="Arial" pitchFamily="34" charset="0"/>
                        </a:defRPr>
                      </a:lvl4pPr>
                      <a:lvl5pPr marL="2057400" indent="-228600" eaLnBrk="0" hangingPunct="0">
                        <a:spcBef>
                          <a:spcPct val="20000"/>
                        </a:spcBef>
                        <a:defRPr sz="1400" b="1">
                          <a:solidFill>
                            <a:srgbClr val="ACA49F"/>
                          </a:solidFill>
                          <a:latin typeface="Arial" pitchFamily="34" charset="0"/>
                        </a:defRPr>
                      </a:lvl5pPr>
                      <a:lvl6pPr marL="2514600" indent="-228600" eaLnBrk="0" fontAlgn="base" hangingPunct="0">
                        <a:spcBef>
                          <a:spcPct val="20000"/>
                        </a:spcBef>
                        <a:spcAft>
                          <a:spcPct val="0"/>
                        </a:spcAft>
                        <a:defRPr sz="1400" b="1">
                          <a:solidFill>
                            <a:srgbClr val="ACA49F"/>
                          </a:solidFill>
                          <a:latin typeface="Arial" pitchFamily="34" charset="0"/>
                        </a:defRPr>
                      </a:lvl6pPr>
                      <a:lvl7pPr marL="2971800" indent="-228600" eaLnBrk="0" fontAlgn="base" hangingPunct="0">
                        <a:spcBef>
                          <a:spcPct val="20000"/>
                        </a:spcBef>
                        <a:spcAft>
                          <a:spcPct val="0"/>
                        </a:spcAft>
                        <a:defRPr sz="1400" b="1">
                          <a:solidFill>
                            <a:srgbClr val="ACA49F"/>
                          </a:solidFill>
                          <a:latin typeface="Arial" pitchFamily="34" charset="0"/>
                        </a:defRPr>
                      </a:lvl7pPr>
                      <a:lvl8pPr marL="3429000" indent="-228600" eaLnBrk="0" fontAlgn="base" hangingPunct="0">
                        <a:spcBef>
                          <a:spcPct val="20000"/>
                        </a:spcBef>
                        <a:spcAft>
                          <a:spcPct val="0"/>
                        </a:spcAft>
                        <a:defRPr sz="1400" b="1">
                          <a:solidFill>
                            <a:srgbClr val="ACA49F"/>
                          </a:solidFill>
                          <a:latin typeface="Arial" pitchFamily="34" charset="0"/>
                        </a:defRPr>
                      </a:lvl8pPr>
                      <a:lvl9pPr marL="3886200" indent="-228600" eaLnBrk="0" fontAlgn="base" hangingPunct="0">
                        <a:spcBef>
                          <a:spcPct val="20000"/>
                        </a:spcBef>
                        <a:spcAft>
                          <a:spcPct val="0"/>
                        </a:spcAft>
                        <a:defRPr sz="1400" b="1">
                          <a:solidFill>
                            <a:srgbClr val="ACA49F"/>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altLang="nl-NL" sz="1500" b="1" i="0" u="none" strike="noStrike" cap="none" normalizeH="0" baseline="0" dirty="0">
                          <a:ln>
                            <a:noFill/>
                          </a:ln>
                          <a:solidFill>
                            <a:srgbClr val="423C41"/>
                          </a:solidFill>
                          <a:effectLst/>
                          <a:latin typeface="+mn-lt"/>
                        </a:rPr>
                        <a:t>4,9</a:t>
                      </a:r>
                    </a:p>
                  </a:txBody>
                  <a:tcPr marL="73398" marR="73398" marT="34298" marB="34298" horzOverflow="overflow"/>
                </a:tc>
                <a:extLst>
                  <a:ext uri="{0D108BD9-81ED-4DB2-BD59-A6C34878D82A}">
                    <a16:rowId xmlns:a16="http://schemas.microsoft.com/office/drawing/2014/main" val="10003"/>
                  </a:ext>
                </a:extLst>
              </a:tr>
            </a:tbl>
          </a:graphicData>
        </a:graphic>
      </p:graphicFrame>
      <p:sp>
        <p:nvSpPr>
          <p:cNvPr id="2" name="Rechthoek 1">
            <a:extLst>
              <a:ext uri="{FF2B5EF4-FFF2-40B4-BE49-F238E27FC236}">
                <a16:creationId xmlns:a16="http://schemas.microsoft.com/office/drawing/2014/main" id="{FEDCF533-97D6-4ABE-913D-61B483306B7E}"/>
              </a:ext>
            </a:extLst>
          </p:cNvPr>
          <p:cNvSpPr/>
          <p:nvPr/>
        </p:nvSpPr>
        <p:spPr>
          <a:xfrm>
            <a:off x="564221" y="5826768"/>
            <a:ext cx="10947060" cy="923330"/>
          </a:xfrm>
          <a:prstGeom prst="rect">
            <a:avLst/>
          </a:prstGeom>
        </p:spPr>
        <p:txBody>
          <a:bodyPr wrap="square">
            <a:spAutoFit/>
          </a:bodyPr>
          <a:lstStyle/>
          <a:p>
            <a:r>
              <a:rPr lang="nl-NL" dirty="0">
                <a:solidFill>
                  <a:schemeClr val="bg1"/>
                </a:solidFill>
              </a:rPr>
              <a:t>Trimbos-instituut. (2018). </a:t>
            </a:r>
            <a:r>
              <a:rPr lang="nl-NL" i="1" dirty="0" err="1">
                <a:solidFill>
                  <a:schemeClr val="bg1"/>
                </a:solidFill>
              </a:rPr>
              <a:t>Peilstationsonderzoek</a:t>
            </a:r>
            <a:r>
              <a:rPr lang="nl-NL" i="1" dirty="0">
                <a:solidFill>
                  <a:schemeClr val="bg1"/>
                </a:solidFill>
              </a:rPr>
              <a:t> 2015: Middelengebruik onder scholieren. </a:t>
            </a:r>
            <a:r>
              <a:rPr lang="nl-NL" dirty="0">
                <a:solidFill>
                  <a:schemeClr val="bg1"/>
                </a:solidFill>
              </a:rPr>
              <a:t>Geraadpleegd op 30 mei 2018, van </a:t>
            </a:r>
            <a:r>
              <a:rPr lang="nl-NL" dirty="0">
                <a:solidFill>
                  <a:schemeClr val="bg1"/>
                </a:solidFill>
                <a:hlinkClick r:id="rId2"/>
              </a:rPr>
              <a:t>https://www.trimbos.nl/kerncijfers/peilstationsonderzoek-2015</a:t>
            </a:r>
            <a:endParaRPr lang="nl-NL" dirty="0">
              <a:solidFill>
                <a:schemeClr val="bg1"/>
              </a:solidFill>
            </a:endParaRPr>
          </a:p>
          <a:p>
            <a:endParaRPr lang="nl-NL" dirty="0"/>
          </a:p>
        </p:txBody>
      </p:sp>
    </p:spTree>
    <p:extLst>
      <p:ext uri="{BB962C8B-B14F-4D97-AF65-F5344CB8AC3E}">
        <p14:creationId xmlns:p14="http://schemas.microsoft.com/office/powerpoint/2010/main" val="3975060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CA32F42-D196-43F3-BE92-FFB6EA48DC4E}"/>
              </a:ext>
            </a:extLst>
          </p:cNvPr>
          <p:cNvSpPr>
            <a:spLocks noGrp="1"/>
          </p:cNvSpPr>
          <p:nvPr>
            <p:ph type="title"/>
          </p:nvPr>
        </p:nvSpPr>
        <p:spPr>
          <a:xfrm>
            <a:off x="1154956" y="806791"/>
            <a:ext cx="8825657" cy="1915647"/>
          </a:xfrm>
        </p:spPr>
        <p:txBody>
          <a:bodyPr/>
          <a:lstStyle/>
          <a:p>
            <a:r>
              <a:rPr lang="nl-NL" dirty="0"/>
              <a:t>Cijfers</a:t>
            </a:r>
          </a:p>
        </p:txBody>
      </p:sp>
      <p:sp>
        <p:nvSpPr>
          <p:cNvPr id="5" name="Tijdelijke aanduiding voor tekst 4">
            <a:extLst>
              <a:ext uri="{FF2B5EF4-FFF2-40B4-BE49-F238E27FC236}">
                <a16:creationId xmlns:a16="http://schemas.microsoft.com/office/drawing/2014/main" id="{A5BEB4A5-4C1A-4248-8A9C-438731650C25}"/>
              </a:ext>
            </a:extLst>
          </p:cNvPr>
          <p:cNvSpPr>
            <a:spLocks noGrp="1"/>
          </p:cNvSpPr>
          <p:nvPr>
            <p:ph type="body" idx="1"/>
          </p:nvPr>
        </p:nvSpPr>
        <p:spPr>
          <a:xfrm>
            <a:off x="1154955" y="2910348"/>
            <a:ext cx="8825658" cy="2727433"/>
          </a:xfrm>
        </p:spPr>
        <p:txBody>
          <a:bodyPr>
            <a:normAutofit/>
          </a:bodyPr>
          <a:lstStyle/>
          <a:p>
            <a:r>
              <a:rPr lang="nl-NL" altLang="nl-NL" dirty="0"/>
              <a:t>Algemene bevolking 15-64 jaar (2014)</a:t>
            </a:r>
            <a:endParaRPr lang="nl-NL" i="1" dirty="0"/>
          </a:p>
          <a:p>
            <a:endParaRPr lang="nl-NL" dirty="0"/>
          </a:p>
        </p:txBody>
      </p:sp>
      <p:graphicFrame>
        <p:nvGraphicFramePr>
          <p:cNvPr id="7" name="Tabel 6">
            <a:extLst>
              <a:ext uri="{FF2B5EF4-FFF2-40B4-BE49-F238E27FC236}">
                <a16:creationId xmlns:a16="http://schemas.microsoft.com/office/drawing/2014/main" id="{558E2144-E099-403D-B763-A4F8E1593E50}"/>
              </a:ext>
            </a:extLst>
          </p:cNvPr>
          <p:cNvGraphicFramePr>
            <a:graphicFrameLocks noGrp="1"/>
          </p:cNvGraphicFramePr>
          <p:nvPr>
            <p:extLst>
              <p:ext uri="{D42A27DB-BD31-4B8C-83A1-F6EECF244321}">
                <p14:modId xmlns:p14="http://schemas.microsoft.com/office/powerpoint/2010/main" val="2908059313"/>
              </p:ext>
            </p:extLst>
          </p:nvPr>
        </p:nvGraphicFramePr>
        <p:xfrm>
          <a:off x="6813754" y="2910348"/>
          <a:ext cx="4989414" cy="3268238"/>
        </p:xfrm>
        <a:graphic>
          <a:graphicData uri="http://schemas.openxmlformats.org/drawingml/2006/table">
            <a:tbl>
              <a:tblPr firstRow="1" bandRow="1">
                <a:tableStyleId>{00A15C55-8517-42AA-B614-E9B94910E393}</a:tableStyleId>
              </a:tblPr>
              <a:tblGrid>
                <a:gridCol w="2313278">
                  <a:extLst>
                    <a:ext uri="{9D8B030D-6E8A-4147-A177-3AD203B41FA5}">
                      <a16:colId xmlns:a16="http://schemas.microsoft.com/office/drawing/2014/main" val="20000"/>
                    </a:ext>
                  </a:extLst>
                </a:gridCol>
                <a:gridCol w="1338068">
                  <a:extLst>
                    <a:ext uri="{9D8B030D-6E8A-4147-A177-3AD203B41FA5}">
                      <a16:colId xmlns:a16="http://schemas.microsoft.com/office/drawing/2014/main" val="20001"/>
                    </a:ext>
                  </a:extLst>
                </a:gridCol>
                <a:gridCol w="1338068">
                  <a:extLst>
                    <a:ext uri="{9D8B030D-6E8A-4147-A177-3AD203B41FA5}">
                      <a16:colId xmlns:a16="http://schemas.microsoft.com/office/drawing/2014/main" val="20002"/>
                    </a:ext>
                  </a:extLst>
                </a:gridCol>
              </a:tblGrid>
              <a:tr h="450099">
                <a:tc>
                  <a:txBody>
                    <a:bodyPr/>
                    <a:lstStyle/>
                    <a:p>
                      <a:pPr algn="l" fontAlgn="b"/>
                      <a:r>
                        <a:rPr lang="nl-NL" sz="1800" u="none" strike="noStrike" dirty="0">
                          <a:effectLst/>
                        </a:rPr>
                        <a:t>Drugs</a:t>
                      </a:r>
                      <a:endParaRPr lang="nl-NL" sz="1800" b="1" i="0" u="none" strike="noStrike" dirty="0">
                        <a:solidFill>
                          <a:srgbClr val="FFFFFF"/>
                        </a:solidFill>
                        <a:effectLst/>
                        <a:latin typeface="Calibri" panose="020F0502020204030204" pitchFamily="34" charset="0"/>
                      </a:endParaRPr>
                    </a:p>
                  </a:txBody>
                  <a:tcPr marL="7144" marR="7144" marT="7143" marB="0" anchor="b"/>
                </a:tc>
                <a:tc>
                  <a:txBody>
                    <a:bodyPr/>
                    <a:lstStyle/>
                    <a:p>
                      <a:pPr algn="l" fontAlgn="b"/>
                      <a:r>
                        <a:rPr lang="nl-NL" sz="1800" u="none" strike="noStrike" dirty="0">
                          <a:effectLst/>
                        </a:rPr>
                        <a:t>Laatste</a:t>
                      </a:r>
                      <a:r>
                        <a:rPr lang="nl-NL" sz="1800" u="none" strike="noStrike" baseline="0" dirty="0">
                          <a:effectLst/>
                        </a:rPr>
                        <a:t> jaar</a:t>
                      </a:r>
                      <a:endParaRPr lang="nl-NL" sz="1800" b="1" i="0" u="none" strike="noStrike" dirty="0">
                        <a:solidFill>
                          <a:srgbClr val="FFFFFF"/>
                        </a:solidFill>
                        <a:effectLst/>
                        <a:latin typeface="Calibri" panose="020F0502020204030204" pitchFamily="34" charset="0"/>
                      </a:endParaRPr>
                    </a:p>
                  </a:txBody>
                  <a:tcPr marL="7144" marR="7144" marT="7143" marB="0" anchor="b"/>
                </a:tc>
                <a:tc>
                  <a:txBody>
                    <a:bodyPr/>
                    <a:lstStyle/>
                    <a:p>
                      <a:pPr algn="l" fontAlgn="b"/>
                      <a:r>
                        <a:rPr lang="nl-NL" sz="1800" u="none" strike="noStrike" dirty="0">
                          <a:effectLst/>
                        </a:rPr>
                        <a:t>Laatste maand </a:t>
                      </a:r>
                      <a:endParaRPr lang="nl-NL" sz="1800" b="1" i="0" u="none" strike="noStrike" dirty="0">
                        <a:solidFill>
                          <a:srgbClr val="FFFFFF"/>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0"/>
                  </a:ext>
                </a:extLst>
              </a:tr>
              <a:tr h="308096">
                <a:tc>
                  <a:txBody>
                    <a:bodyPr/>
                    <a:lstStyle/>
                    <a:p>
                      <a:pPr algn="l" fontAlgn="b"/>
                      <a:r>
                        <a:rPr lang="nl-NL" sz="1800" u="none" strike="noStrike" dirty="0">
                          <a:effectLst/>
                        </a:rPr>
                        <a:t>Alcohol</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77%* </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a:t>
                      </a:r>
                      <a:endParaRPr lang="nl-NL" sz="1800" b="0" i="0" u="none" strike="noStrike" dirty="0">
                        <a:solidFill>
                          <a:srgbClr val="000000"/>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1"/>
                  </a:ext>
                </a:extLst>
              </a:tr>
              <a:tr h="308096">
                <a:tc>
                  <a:txBody>
                    <a:bodyPr/>
                    <a:lstStyle/>
                    <a:p>
                      <a:pPr algn="l" fontAlgn="b"/>
                      <a:r>
                        <a:rPr lang="nl-NL" sz="1800" u="none" strike="noStrike" dirty="0">
                          <a:effectLst/>
                        </a:rPr>
                        <a:t>Tabak </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25%*</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a:t>
                      </a:r>
                      <a:endParaRPr lang="nl-NL" sz="1800" b="0" i="0" u="none" strike="noStrike" dirty="0">
                        <a:solidFill>
                          <a:srgbClr val="000000"/>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2"/>
                  </a:ext>
                </a:extLst>
              </a:tr>
              <a:tr h="308096">
                <a:tc>
                  <a:txBody>
                    <a:bodyPr/>
                    <a:lstStyle/>
                    <a:p>
                      <a:pPr algn="l" fontAlgn="b"/>
                      <a:r>
                        <a:rPr lang="nl-NL" sz="1800" u="none" strike="noStrike" dirty="0">
                          <a:effectLst/>
                        </a:rPr>
                        <a:t>Cannabis</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8,0%</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4,6%</a:t>
                      </a:r>
                      <a:endParaRPr lang="nl-NL" sz="1800" b="0" i="0" u="none" strike="noStrike" dirty="0">
                        <a:solidFill>
                          <a:srgbClr val="000000"/>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3"/>
                  </a:ext>
                </a:extLst>
              </a:tr>
              <a:tr h="308096">
                <a:tc>
                  <a:txBody>
                    <a:bodyPr/>
                    <a:lstStyle/>
                    <a:p>
                      <a:pPr algn="l" fontAlgn="b"/>
                      <a:r>
                        <a:rPr lang="nl-NL" sz="1800" u="none" strike="noStrike" dirty="0">
                          <a:effectLst/>
                        </a:rPr>
                        <a:t>Cocaïne</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1,6%</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0,6%</a:t>
                      </a:r>
                      <a:endParaRPr lang="nl-NL" sz="1800" b="0" i="0" u="none" strike="noStrike" dirty="0">
                        <a:solidFill>
                          <a:srgbClr val="000000"/>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4"/>
                  </a:ext>
                </a:extLst>
              </a:tr>
              <a:tr h="308096">
                <a:tc>
                  <a:txBody>
                    <a:bodyPr/>
                    <a:lstStyle/>
                    <a:p>
                      <a:pPr algn="l" fontAlgn="b"/>
                      <a:r>
                        <a:rPr lang="nl-NL" sz="1800" u="none" strike="noStrike" dirty="0">
                          <a:effectLst/>
                        </a:rPr>
                        <a:t>Ecstasy</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2,5%</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0,7%</a:t>
                      </a:r>
                      <a:endParaRPr lang="nl-NL" sz="1800" b="0" i="0" u="none" strike="noStrike" dirty="0">
                        <a:solidFill>
                          <a:srgbClr val="000000"/>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5"/>
                  </a:ext>
                </a:extLst>
              </a:tr>
              <a:tr h="308096">
                <a:tc>
                  <a:txBody>
                    <a:bodyPr/>
                    <a:lstStyle/>
                    <a:p>
                      <a:pPr algn="l" fontAlgn="b"/>
                      <a:r>
                        <a:rPr lang="nl-NL" sz="1800" u="none" strike="noStrike" dirty="0">
                          <a:effectLst/>
                        </a:rPr>
                        <a:t>Amfetamine</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1,3%</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0,5%</a:t>
                      </a:r>
                      <a:endParaRPr lang="nl-NL" sz="1800" b="0" i="0" u="none" strike="noStrike" dirty="0">
                        <a:solidFill>
                          <a:srgbClr val="000000"/>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6"/>
                  </a:ext>
                </a:extLst>
              </a:tr>
              <a:tr h="308096">
                <a:tc>
                  <a:txBody>
                    <a:bodyPr/>
                    <a:lstStyle/>
                    <a:p>
                      <a:pPr algn="l" fontAlgn="b"/>
                      <a:r>
                        <a:rPr lang="nl-NL" sz="1800" u="none" strike="noStrike" dirty="0">
                          <a:effectLst/>
                        </a:rPr>
                        <a:t>Opiaten </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&lt;0,1%</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&lt;0,1%</a:t>
                      </a:r>
                      <a:endParaRPr lang="nl-NL" sz="1800" b="0" i="0" u="none" strike="noStrike" dirty="0">
                        <a:solidFill>
                          <a:srgbClr val="000000"/>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7"/>
                  </a:ext>
                </a:extLst>
              </a:tr>
              <a:tr h="450099">
                <a:tc>
                  <a:txBody>
                    <a:bodyPr/>
                    <a:lstStyle/>
                    <a:p>
                      <a:pPr algn="l" fontAlgn="b"/>
                      <a:r>
                        <a:rPr lang="nl-NL" sz="1800" u="none" strike="noStrike">
                          <a:effectLst/>
                        </a:rPr>
                        <a:t>Slaap/kalmeringsmiddelen**</a:t>
                      </a:r>
                      <a:endParaRPr lang="nl-NL" sz="1800" b="0" i="0" u="none" strike="noStrike">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10,1%</a:t>
                      </a:r>
                      <a:endParaRPr lang="nl-NL" sz="1800" b="0" i="0" u="none" strike="noStrike" dirty="0">
                        <a:solidFill>
                          <a:srgbClr val="000000"/>
                        </a:solidFill>
                        <a:effectLst/>
                        <a:latin typeface="Calibri" panose="020F0502020204030204" pitchFamily="34" charset="0"/>
                      </a:endParaRPr>
                    </a:p>
                  </a:txBody>
                  <a:tcPr marL="7144" marR="7144" marT="7143" marB="0" anchor="b"/>
                </a:tc>
                <a:tc>
                  <a:txBody>
                    <a:bodyPr/>
                    <a:lstStyle/>
                    <a:p>
                      <a:pPr algn="r" fontAlgn="b"/>
                      <a:r>
                        <a:rPr lang="nl-NL" sz="1800" u="none" strike="noStrike" dirty="0">
                          <a:effectLst/>
                        </a:rPr>
                        <a:t>5,9%</a:t>
                      </a:r>
                      <a:endParaRPr lang="nl-NL" sz="1800" b="0" i="0" u="none" strike="noStrike" dirty="0">
                        <a:solidFill>
                          <a:srgbClr val="000000"/>
                        </a:solidFill>
                        <a:effectLst/>
                        <a:latin typeface="Calibri" panose="020F0502020204030204" pitchFamily="34" charset="0"/>
                      </a:endParaRPr>
                    </a:p>
                  </a:txBody>
                  <a:tcPr marL="7144" marR="7144" marT="7143"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3179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06947A1-C0E1-4285-9C4B-B974EB75E490}"/>
              </a:ext>
            </a:extLst>
          </p:cNvPr>
          <p:cNvSpPr>
            <a:spLocks noGrp="1"/>
          </p:cNvSpPr>
          <p:nvPr>
            <p:ph type="title"/>
          </p:nvPr>
        </p:nvSpPr>
        <p:spPr/>
        <p:txBody>
          <a:bodyPr/>
          <a:lstStyle/>
          <a:p>
            <a:r>
              <a:rPr lang="nl-NL" dirty="0"/>
              <a:t>Cijfers</a:t>
            </a:r>
            <a:br>
              <a:rPr lang="nl-NL" dirty="0"/>
            </a:br>
            <a:r>
              <a:rPr lang="nl-NL" dirty="0"/>
              <a:t>16 t/m 18 jarigen gebruik</a:t>
            </a:r>
          </a:p>
        </p:txBody>
      </p:sp>
      <p:graphicFrame>
        <p:nvGraphicFramePr>
          <p:cNvPr id="8" name="Tijdelijke aanduiding voor inhoud 6">
            <a:extLst>
              <a:ext uri="{FF2B5EF4-FFF2-40B4-BE49-F238E27FC236}">
                <a16:creationId xmlns:a16="http://schemas.microsoft.com/office/drawing/2014/main" id="{6BBC0A66-60A6-420E-A154-C85E4444913E}"/>
              </a:ext>
            </a:extLst>
          </p:cNvPr>
          <p:cNvGraphicFramePr>
            <a:graphicFrameLocks noGrp="1"/>
          </p:cNvGraphicFramePr>
          <p:nvPr>
            <p:ph idx="1"/>
            <p:extLst/>
          </p:nvPr>
        </p:nvGraphicFramePr>
        <p:xfrm>
          <a:off x="1811338" y="2052638"/>
          <a:ext cx="7531100" cy="4195762"/>
        </p:xfrm>
        <a:graphic>
          <a:graphicData uri="http://schemas.openxmlformats.org/presentationml/2006/ole">
            <mc:AlternateContent xmlns:mc="http://schemas.openxmlformats.org/markup-compatibility/2006">
              <mc:Choice xmlns:v="urn:schemas-microsoft-com:vml" Requires="v">
                <p:oleObj spid="_x0000_s1026" name="Chart" r:id="rId3" imgW="7998645" imgH="4456562" progId="Excel.Chart.8">
                  <p:embed/>
                </p:oleObj>
              </mc:Choice>
              <mc:Fallback>
                <p:oleObj name="Chart" r:id="rId3" imgW="7998645" imgH="4456562" progId="Excel.Chart.8">
                  <p:embed/>
                  <p:pic>
                    <p:nvPicPr>
                      <p:cNvPr id="8" name="Tijdelijke aanduiding voor inhoud 6">
                        <a:extLst>
                          <a:ext uri="{FF2B5EF4-FFF2-40B4-BE49-F238E27FC236}">
                            <a16:creationId xmlns:a16="http://schemas.microsoft.com/office/drawing/2014/main" id="{6BBC0A66-60A6-420E-A154-C85E4444913E}"/>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338" y="2052638"/>
                        <a:ext cx="7531100" cy="4195762"/>
                      </a:xfrm>
                      <a:prstGeom prst="rect">
                        <a:avLst/>
                      </a:prstGeom>
                    </p:spPr>
                  </p:pic>
                </p:oleObj>
              </mc:Fallback>
            </mc:AlternateContent>
          </a:graphicData>
        </a:graphic>
      </p:graphicFrame>
      <p:sp>
        <p:nvSpPr>
          <p:cNvPr id="9" name="Tijdelijke aanduiding voor voettekst 3">
            <a:extLst>
              <a:ext uri="{FF2B5EF4-FFF2-40B4-BE49-F238E27FC236}">
                <a16:creationId xmlns:a16="http://schemas.microsoft.com/office/drawing/2014/main" id="{2BC9DE86-D1ED-42A1-AD8D-092476FE0CC9}"/>
              </a:ext>
            </a:extLst>
          </p:cNvPr>
          <p:cNvSpPr>
            <a:spLocks noGrp="1"/>
          </p:cNvSpPr>
          <p:nvPr>
            <p:ph type="ftr" sz="quarter" idx="11"/>
          </p:nvPr>
        </p:nvSpPr>
        <p:spPr bwMode="auto">
          <a:xfrm>
            <a:off x="316633" y="6492875"/>
            <a:ext cx="657577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en-US" altLang="nl-NL" dirty="0">
                <a:solidFill>
                  <a:schemeClr val="bg1"/>
                </a:solidFill>
              </a:rPr>
              <a:t>Bron:  </a:t>
            </a:r>
            <a:r>
              <a:rPr lang="en-US" altLang="nl-NL" dirty="0" err="1">
                <a:solidFill>
                  <a:schemeClr val="bg1"/>
                </a:solidFill>
              </a:rPr>
              <a:t>Middelengebruik</a:t>
            </a:r>
            <a:r>
              <a:rPr lang="en-US" altLang="nl-NL" dirty="0">
                <a:solidFill>
                  <a:schemeClr val="bg1"/>
                </a:solidFill>
              </a:rPr>
              <a:t> </a:t>
            </a:r>
            <a:r>
              <a:rPr lang="en-US" altLang="nl-NL" dirty="0" err="1">
                <a:solidFill>
                  <a:schemeClr val="bg1"/>
                </a:solidFill>
              </a:rPr>
              <a:t>onder</a:t>
            </a:r>
            <a:r>
              <a:rPr lang="en-US" altLang="nl-NL" dirty="0">
                <a:solidFill>
                  <a:schemeClr val="bg1"/>
                </a:solidFill>
              </a:rPr>
              <a:t> </a:t>
            </a:r>
            <a:r>
              <a:rPr lang="en-US" altLang="nl-NL" dirty="0" err="1">
                <a:solidFill>
                  <a:schemeClr val="bg1"/>
                </a:solidFill>
              </a:rPr>
              <a:t>studenten</a:t>
            </a:r>
            <a:r>
              <a:rPr lang="en-US" altLang="nl-NL" dirty="0">
                <a:solidFill>
                  <a:schemeClr val="bg1"/>
                </a:solidFill>
              </a:rPr>
              <a:t> van 16-18 </a:t>
            </a:r>
            <a:r>
              <a:rPr lang="en-US" altLang="nl-NL" dirty="0" err="1">
                <a:solidFill>
                  <a:schemeClr val="bg1"/>
                </a:solidFill>
              </a:rPr>
              <a:t>jaar</a:t>
            </a:r>
            <a:r>
              <a:rPr lang="en-US" altLang="nl-NL" dirty="0">
                <a:solidFill>
                  <a:schemeClr val="bg1"/>
                </a:solidFill>
              </a:rPr>
              <a:t> op het MBO en HBO 2015 (</a:t>
            </a:r>
            <a:r>
              <a:rPr lang="en-US" altLang="nl-NL" dirty="0" err="1">
                <a:solidFill>
                  <a:schemeClr val="bg1"/>
                </a:solidFill>
              </a:rPr>
              <a:t>Trimbosinstituut</a:t>
            </a:r>
            <a:r>
              <a:rPr lang="en-US" altLang="nl-NL" dirty="0">
                <a:solidFill>
                  <a:schemeClr val="bg1"/>
                </a:solidFill>
              </a:rPr>
              <a:t>)</a:t>
            </a:r>
            <a:endParaRPr lang="nl-NL" altLang="nl-NL" dirty="0">
              <a:solidFill>
                <a:schemeClr val="bg1"/>
              </a:solidFill>
            </a:endParaRPr>
          </a:p>
        </p:txBody>
      </p:sp>
      <p:sp>
        <p:nvSpPr>
          <p:cNvPr id="5" name="Titel 7">
            <a:extLst>
              <a:ext uri="{FF2B5EF4-FFF2-40B4-BE49-F238E27FC236}">
                <a16:creationId xmlns:a16="http://schemas.microsoft.com/office/drawing/2014/main" id="{28A4B4BF-BABD-4758-B5B7-74151001F6D2}"/>
              </a:ext>
            </a:extLst>
          </p:cNvPr>
          <p:cNvSpPr txBox="1">
            <a:spLocks/>
          </p:cNvSpPr>
          <p:nvPr/>
        </p:nvSpPr>
        <p:spPr>
          <a:xfrm>
            <a:off x="3366343" y="312756"/>
            <a:ext cx="8825657" cy="102596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endParaRPr lang="nl-NL" b="1" dirty="0">
              <a:solidFill>
                <a:srgbClr val="FF0000"/>
              </a:solidFill>
            </a:endParaRPr>
          </a:p>
        </p:txBody>
      </p:sp>
    </p:spTree>
    <p:extLst>
      <p:ext uri="{BB962C8B-B14F-4D97-AF65-F5344CB8AC3E}">
        <p14:creationId xmlns:p14="http://schemas.microsoft.com/office/powerpoint/2010/main" val="935866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51379C01-A9A2-4B88-8085-01C105C6F17D}"/>
              </a:ext>
            </a:extLst>
          </p:cNvPr>
          <p:cNvSpPr>
            <a:spLocks noGrp="1"/>
          </p:cNvSpPr>
          <p:nvPr>
            <p:ph type="title"/>
          </p:nvPr>
        </p:nvSpPr>
        <p:spPr>
          <a:xfrm>
            <a:off x="1568125" y="706389"/>
            <a:ext cx="7999315" cy="2323374"/>
          </a:xfrm>
        </p:spPr>
        <p:txBody>
          <a:bodyPr/>
          <a:lstStyle/>
          <a:p>
            <a:r>
              <a:rPr lang="nl-NL" sz="1800" b="1" dirty="0"/>
              <a:t>Tussen 2011 en 2015 is het percentage scholieren van 12 tot en met 16 jaar dat ooit alcohol of tabak heeft gebruikt fors gedaald. In 2015 daalde het aantal scholieren dat ervaring heeft met roken van 33% naar 23% en halveerde het percentage dagelijks rokers van 6% naar 3%. Het gebruik van alcohol onder jongeren in de afgelopen maand daalde van 38% in 2011 naar 26% in 2015. Voor het eerst is er ook bij 16-jarigen sprake van minder alcoholgebruik, dronkenschap en </a:t>
            </a:r>
            <a:r>
              <a:rPr lang="nl-NL" sz="1800" b="1" dirty="0" err="1"/>
              <a:t>binge</a:t>
            </a:r>
            <a:r>
              <a:rPr lang="nl-NL" sz="1800" b="1" dirty="0"/>
              <a:t> drinken.</a:t>
            </a:r>
            <a:endParaRPr lang="nl-NL" sz="1800" dirty="0"/>
          </a:p>
        </p:txBody>
      </p:sp>
      <p:sp>
        <p:nvSpPr>
          <p:cNvPr id="14" name="Tijdelijke aanduiding voor tekst 13">
            <a:extLst>
              <a:ext uri="{FF2B5EF4-FFF2-40B4-BE49-F238E27FC236}">
                <a16:creationId xmlns:a16="http://schemas.microsoft.com/office/drawing/2014/main" id="{2643BC7D-A802-43B1-9C82-D1B64FEF60DA}"/>
              </a:ext>
            </a:extLst>
          </p:cNvPr>
          <p:cNvSpPr>
            <a:spLocks noGrp="1"/>
          </p:cNvSpPr>
          <p:nvPr>
            <p:ph type="body" sz="half" idx="14"/>
          </p:nvPr>
        </p:nvSpPr>
        <p:spPr>
          <a:xfrm>
            <a:off x="1568125" y="3348036"/>
            <a:ext cx="8405812" cy="342174"/>
          </a:xfrm>
        </p:spPr>
        <p:txBody>
          <a:bodyPr>
            <a:normAutofit/>
          </a:bodyPr>
          <a:lstStyle/>
          <a:p>
            <a:r>
              <a:rPr lang="nl-NL" dirty="0"/>
              <a:t>5 juli 2016</a:t>
            </a:r>
          </a:p>
        </p:txBody>
      </p:sp>
      <p:sp>
        <p:nvSpPr>
          <p:cNvPr id="13" name="Tijdelijke aanduiding voor tekst 12">
            <a:extLst>
              <a:ext uri="{FF2B5EF4-FFF2-40B4-BE49-F238E27FC236}">
                <a16:creationId xmlns:a16="http://schemas.microsoft.com/office/drawing/2014/main" id="{F5500F57-D670-4A71-A3AC-EBCEB59B6A7E}"/>
              </a:ext>
            </a:extLst>
          </p:cNvPr>
          <p:cNvSpPr>
            <a:spLocks noGrp="1"/>
          </p:cNvSpPr>
          <p:nvPr>
            <p:ph type="body" sz="half" idx="2"/>
          </p:nvPr>
        </p:nvSpPr>
        <p:spPr>
          <a:xfrm>
            <a:off x="1154952" y="4008483"/>
            <a:ext cx="8825659" cy="1676400"/>
          </a:xfrm>
        </p:spPr>
        <p:txBody>
          <a:bodyPr/>
          <a:lstStyle/>
          <a:p>
            <a:r>
              <a:rPr lang="nl-NL" sz="2800" dirty="0"/>
              <a:t>Forse daling roken, blowen en alcoholgebruik, óók onder 16-jarigen: Alertheid gewenst op nieuwe middelen: e-sigaret, waterpijp en lachgas</a:t>
            </a:r>
          </a:p>
          <a:p>
            <a:endParaRPr lang="nl-NL" dirty="0"/>
          </a:p>
        </p:txBody>
      </p:sp>
      <p:sp>
        <p:nvSpPr>
          <p:cNvPr id="15" name="Rechthoek 14">
            <a:extLst>
              <a:ext uri="{FF2B5EF4-FFF2-40B4-BE49-F238E27FC236}">
                <a16:creationId xmlns:a16="http://schemas.microsoft.com/office/drawing/2014/main" id="{4CCAECE5-C116-40C6-8047-B5244FBA18C0}"/>
              </a:ext>
            </a:extLst>
          </p:cNvPr>
          <p:cNvSpPr/>
          <p:nvPr/>
        </p:nvSpPr>
        <p:spPr>
          <a:xfrm>
            <a:off x="245805" y="5833479"/>
            <a:ext cx="11680723" cy="1323439"/>
          </a:xfrm>
          <a:prstGeom prst="rect">
            <a:avLst/>
          </a:prstGeom>
        </p:spPr>
        <p:txBody>
          <a:bodyPr wrap="square">
            <a:spAutoFit/>
          </a:bodyPr>
          <a:lstStyle/>
          <a:p>
            <a:r>
              <a:rPr lang="nl-NL" sz="1600" dirty="0">
                <a:solidFill>
                  <a:schemeClr val="bg1"/>
                </a:solidFill>
              </a:rPr>
              <a:t>Van </a:t>
            </a:r>
            <a:r>
              <a:rPr lang="nl-NL" sz="1600" dirty="0" err="1">
                <a:solidFill>
                  <a:schemeClr val="bg1"/>
                </a:solidFill>
              </a:rPr>
              <a:t>Dorsselaer</a:t>
            </a:r>
            <a:r>
              <a:rPr lang="nl-NL" sz="1600" dirty="0">
                <a:solidFill>
                  <a:schemeClr val="bg1"/>
                </a:solidFill>
              </a:rPr>
              <a:t>, S., </a:t>
            </a:r>
            <a:r>
              <a:rPr lang="nl-NL" sz="1600" dirty="0" err="1">
                <a:solidFill>
                  <a:schemeClr val="bg1"/>
                </a:solidFill>
              </a:rPr>
              <a:t>Tuithof</a:t>
            </a:r>
            <a:r>
              <a:rPr lang="nl-NL" sz="1600" dirty="0">
                <a:solidFill>
                  <a:schemeClr val="bg1"/>
                </a:solidFill>
              </a:rPr>
              <a:t>, M., </a:t>
            </a:r>
            <a:r>
              <a:rPr lang="nl-NL" sz="1600" dirty="0" err="1">
                <a:solidFill>
                  <a:schemeClr val="bg1"/>
                </a:solidFill>
              </a:rPr>
              <a:t>Verdurmen</a:t>
            </a:r>
            <a:r>
              <a:rPr lang="nl-NL" sz="1600" dirty="0">
                <a:solidFill>
                  <a:schemeClr val="bg1"/>
                </a:solidFill>
              </a:rPr>
              <a:t>, J., Spit, M., Van Laar, M., &amp; Monshouwer, K. (2016). </a:t>
            </a:r>
            <a:r>
              <a:rPr lang="nl-NL" sz="1600" i="1" dirty="0">
                <a:solidFill>
                  <a:schemeClr val="bg1"/>
                </a:solidFill>
              </a:rPr>
              <a:t>Jeugd en riskant gedrag 2015</a:t>
            </a:r>
            <a:r>
              <a:rPr lang="nl-NL" sz="1600" dirty="0">
                <a:solidFill>
                  <a:schemeClr val="bg1"/>
                </a:solidFill>
              </a:rPr>
              <a:t>.</a:t>
            </a:r>
            <a:r>
              <a:rPr lang="nl-NL" sz="1600" i="1" dirty="0">
                <a:solidFill>
                  <a:schemeClr val="bg1"/>
                </a:solidFill>
              </a:rPr>
              <a:t> Kerngegevens uit het </a:t>
            </a:r>
            <a:r>
              <a:rPr lang="nl-NL" sz="1600" i="1" dirty="0" err="1">
                <a:solidFill>
                  <a:schemeClr val="bg1"/>
                </a:solidFill>
              </a:rPr>
              <a:t>Peilstationsonderzoek</a:t>
            </a:r>
            <a:r>
              <a:rPr lang="nl-NL" sz="1600" i="1" dirty="0">
                <a:solidFill>
                  <a:schemeClr val="bg1"/>
                </a:solidFill>
              </a:rPr>
              <a:t> Scholieren. </a:t>
            </a:r>
            <a:r>
              <a:rPr lang="nl-NL" sz="1600" dirty="0">
                <a:solidFill>
                  <a:schemeClr val="bg1"/>
                </a:solidFill>
              </a:rPr>
              <a:t>Geraadpleegd op 28 mei 2018, van</a:t>
            </a:r>
            <a:r>
              <a:rPr lang="nl-NL" sz="1600" i="1" dirty="0">
                <a:solidFill>
                  <a:schemeClr val="bg1"/>
                </a:solidFill>
              </a:rPr>
              <a:t> </a:t>
            </a:r>
            <a:r>
              <a:rPr lang="nl-NL" sz="1600" i="1" dirty="0">
                <a:solidFill>
                  <a:schemeClr val="bg1"/>
                </a:solidFill>
                <a:hlinkClick r:id="rId2"/>
              </a:rPr>
              <a:t>https://assets.trimbos.nl/docs/8e6ef71f-d74e-4696-a67b-98ef82fb2235.pdf</a:t>
            </a:r>
            <a:r>
              <a:rPr lang="nl-NL" sz="1600" dirty="0">
                <a:solidFill>
                  <a:schemeClr val="bg1"/>
                </a:solidFill>
              </a:rPr>
              <a:t>.</a:t>
            </a:r>
          </a:p>
          <a:p>
            <a:endParaRPr lang="nl-NL" sz="1600" dirty="0">
              <a:solidFill>
                <a:schemeClr val="bg1"/>
              </a:solidFill>
            </a:endParaRPr>
          </a:p>
          <a:p>
            <a:endParaRPr lang="nl-NL" sz="1600" dirty="0">
              <a:solidFill>
                <a:schemeClr val="bg1"/>
              </a:solidFill>
            </a:endParaRPr>
          </a:p>
        </p:txBody>
      </p:sp>
    </p:spTree>
    <p:extLst>
      <p:ext uri="{BB962C8B-B14F-4D97-AF65-F5344CB8AC3E}">
        <p14:creationId xmlns:p14="http://schemas.microsoft.com/office/powerpoint/2010/main" val="274967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CA32F42-D196-43F3-BE92-FFB6EA48DC4E}"/>
              </a:ext>
            </a:extLst>
          </p:cNvPr>
          <p:cNvSpPr>
            <a:spLocks noGrp="1"/>
          </p:cNvSpPr>
          <p:nvPr>
            <p:ph type="title"/>
          </p:nvPr>
        </p:nvSpPr>
        <p:spPr>
          <a:xfrm>
            <a:off x="451671" y="474446"/>
            <a:ext cx="9404723" cy="2032779"/>
          </a:xfrm>
        </p:spPr>
        <p:txBody>
          <a:bodyPr/>
          <a:lstStyle/>
          <a:p>
            <a:r>
              <a:rPr lang="nl-NL" sz="1800" dirty="0"/>
              <a:t>Gemiddelde startleeftijd van alcoholgebruik en roken is de laatste 10 jaar</a:t>
            </a:r>
            <a:br>
              <a:rPr lang="nl-NL" sz="1800" dirty="0"/>
            </a:br>
            <a:r>
              <a:rPr lang="nl-NL" sz="1800" dirty="0"/>
              <a:t>omhoog gegaan van 12 jaar in 2003 naar 13 jaar in 2012 </a:t>
            </a:r>
            <a:br>
              <a:rPr lang="nl-NL" sz="1800" dirty="0"/>
            </a:br>
            <a:br>
              <a:rPr lang="nl-NL" sz="1800" dirty="0"/>
            </a:br>
            <a:r>
              <a:rPr lang="nl-NL" sz="1200" dirty="0">
                <a:solidFill>
                  <a:schemeClr val="bg1"/>
                </a:solidFill>
                <a:latin typeface="Century Gothic (Koppen)"/>
              </a:rPr>
              <a:t>Trimbos-instituut. (2014). </a:t>
            </a:r>
            <a:r>
              <a:rPr lang="nl-NL" sz="1200" i="1" dirty="0">
                <a:solidFill>
                  <a:schemeClr val="bg1"/>
                </a:solidFill>
                <a:latin typeface="Century Gothic (Koppen)"/>
              </a:rPr>
              <a:t>DGSG schooljaar 2014-2015. Geraadpleegd op 29 mei 2018, van</a:t>
            </a:r>
            <a:br>
              <a:rPr lang="nl-NL" sz="1200" dirty="0">
                <a:solidFill>
                  <a:schemeClr val="bg1"/>
                </a:solidFill>
                <a:latin typeface="Century Gothic (Koppen)"/>
              </a:rPr>
            </a:br>
            <a:r>
              <a:rPr lang="nl-NL" sz="1200" dirty="0">
                <a:solidFill>
                  <a:schemeClr val="bg1"/>
                </a:solidFill>
                <a:latin typeface="Century Gothic (Koppen)"/>
              </a:rPr>
              <a:t> </a:t>
            </a:r>
            <a:r>
              <a:rPr lang="nl-NL" sz="1200" u="sng" dirty="0">
                <a:solidFill>
                  <a:schemeClr val="bg1"/>
                </a:solidFill>
                <a:latin typeface="Century Gothic (Koppen)"/>
                <a:hlinkClick r:id="rId3"/>
              </a:rPr>
              <a:t>http://www.dgsg.nl/images/upload/Documenten/DGSG_schooljaar_2014-2015.docx</a:t>
            </a:r>
            <a:br>
              <a:rPr lang="nl-NL" sz="1200" u="sng" dirty="0">
                <a:solidFill>
                  <a:schemeClr val="bg1"/>
                </a:solidFill>
                <a:latin typeface="Century Gothic (Koppen)"/>
              </a:rPr>
            </a:br>
            <a:r>
              <a:rPr lang="nl-NL" sz="1200" dirty="0">
                <a:solidFill>
                  <a:schemeClr val="bg1"/>
                </a:solidFill>
              </a:rPr>
              <a:t>Velthuizen, B., </a:t>
            </a:r>
            <a:r>
              <a:rPr lang="nl-NL" sz="1200" dirty="0" err="1">
                <a:solidFill>
                  <a:schemeClr val="bg1"/>
                </a:solidFill>
              </a:rPr>
              <a:t>Looyé</a:t>
            </a:r>
            <a:r>
              <a:rPr lang="nl-NL" sz="1200" dirty="0">
                <a:solidFill>
                  <a:schemeClr val="bg1"/>
                </a:solidFill>
              </a:rPr>
              <a:t>, M., Van ‘t Klooster, B., Lammers, J. &amp; Albert, I. (2016). </a:t>
            </a:r>
            <a:r>
              <a:rPr lang="nl-NL" sz="1200" i="1" dirty="0">
                <a:solidFill>
                  <a:schemeClr val="bg1"/>
                </a:solidFill>
              </a:rPr>
              <a:t>Richtlijnen verslavingspreventie binnen het onderwijs. </a:t>
            </a:r>
            <a:r>
              <a:rPr lang="nl-NL" sz="1200" dirty="0">
                <a:solidFill>
                  <a:schemeClr val="bg1"/>
                </a:solidFill>
              </a:rPr>
              <a:t>Geraadpleegd op 30 mei 2018, van</a:t>
            </a:r>
            <a:r>
              <a:rPr lang="nl-NL" sz="1200" i="1" dirty="0">
                <a:solidFill>
                  <a:schemeClr val="bg1"/>
                </a:solidFill>
              </a:rPr>
              <a:t> </a:t>
            </a:r>
            <a:r>
              <a:rPr lang="nl-NL" sz="1200" dirty="0">
                <a:hlinkClick r:id="rId4"/>
              </a:rPr>
              <a:t>https://www.dgsg.nl/images/upload/Documenten/Richtlijnen_Onderwijs_2016.pdf</a:t>
            </a:r>
            <a:br>
              <a:rPr lang="nl-NL" sz="1400" dirty="0"/>
            </a:br>
            <a:br>
              <a:rPr lang="nl-NL" sz="1400" u="sng" dirty="0">
                <a:solidFill>
                  <a:schemeClr val="bg1"/>
                </a:solidFill>
                <a:latin typeface="Century Gothic (Koppen)"/>
              </a:rPr>
            </a:br>
            <a:endParaRPr lang="nl-NL" sz="1400" dirty="0">
              <a:solidFill>
                <a:schemeClr val="bg1"/>
              </a:solidFill>
              <a:latin typeface="Century Gothic (Koppen)"/>
            </a:endParaRPr>
          </a:p>
        </p:txBody>
      </p:sp>
      <p:pic>
        <p:nvPicPr>
          <p:cNvPr id="19" name="Tijdelijke aanduiding voor afbeelding 18">
            <a:extLst>
              <a:ext uri="{FF2B5EF4-FFF2-40B4-BE49-F238E27FC236}">
                <a16:creationId xmlns:a16="http://schemas.microsoft.com/office/drawing/2014/main" id="{0EB45449-761F-46D2-B5B7-307C9716CDB5}"/>
              </a:ext>
            </a:extLst>
          </p:cNvPr>
          <p:cNvPicPr>
            <a:picLocks noGrp="1" noChangeAspect="1"/>
          </p:cNvPicPr>
          <p:nvPr>
            <p:ph type="pic" idx="15"/>
          </p:nvPr>
        </p:nvPicPr>
        <p:blipFill>
          <a:blip r:embed="rId5"/>
          <a:srcRect l="2069" r="2069"/>
          <a:stretch>
            <a:fillRect/>
          </a:stretch>
        </p:blipFill>
        <p:spPr>
          <a:xfrm>
            <a:off x="646111" y="2632587"/>
            <a:ext cx="3024187" cy="3876675"/>
          </a:xfrm>
          <a:prstGeom prst="rect">
            <a:avLst/>
          </a:prstGeom>
        </p:spPr>
      </p:pic>
      <p:pic>
        <p:nvPicPr>
          <p:cNvPr id="20" name="Tijdelijke aanduiding voor afbeelding 19">
            <a:extLst>
              <a:ext uri="{FF2B5EF4-FFF2-40B4-BE49-F238E27FC236}">
                <a16:creationId xmlns:a16="http://schemas.microsoft.com/office/drawing/2014/main" id="{5D635320-ECF9-4304-BE7B-CCB43528652E}"/>
              </a:ext>
            </a:extLst>
          </p:cNvPr>
          <p:cNvPicPr>
            <a:picLocks noGrp="1" noChangeAspect="1"/>
          </p:cNvPicPr>
          <p:nvPr>
            <p:ph type="pic" idx="21"/>
          </p:nvPr>
        </p:nvPicPr>
        <p:blipFill>
          <a:blip r:embed="rId6"/>
          <a:srcRect l="2999" r="2999"/>
          <a:stretch>
            <a:fillRect/>
          </a:stretch>
        </p:blipFill>
        <p:spPr>
          <a:xfrm>
            <a:off x="3799866" y="2632586"/>
            <a:ext cx="3097212" cy="3876675"/>
          </a:xfrm>
          <a:prstGeom prst="rect">
            <a:avLst/>
          </a:prstGeom>
        </p:spPr>
      </p:pic>
      <p:pic>
        <p:nvPicPr>
          <p:cNvPr id="28" name="Tijdelijke aanduiding voor afbeelding 27">
            <a:extLst>
              <a:ext uri="{FF2B5EF4-FFF2-40B4-BE49-F238E27FC236}">
                <a16:creationId xmlns:a16="http://schemas.microsoft.com/office/drawing/2014/main" id="{80B71673-7162-4AD4-AC35-839480BBA79E}"/>
              </a:ext>
            </a:extLst>
          </p:cNvPr>
          <p:cNvPicPr>
            <a:picLocks noGrp="1" noChangeAspect="1"/>
          </p:cNvPicPr>
          <p:nvPr>
            <p:ph type="pic" idx="22"/>
          </p:nvPr>
        </p:nvPicPr>
        <p:blipFill>
          <a:blip r:embed="rId7"/>
          <a:srcRect l="4628" r="4628"/>
          <a:stretch>
            <a:fillRect/>
          </a:stretch>
        </p:blipFill>
        <p:spPr>
          <a:xfrm>
            <a:off x="7026646" y="2632585"/>
            <a:ext cx="3100580" cy="3876675"/>
          </a:xfrm>
          <a:prstGeom prst="rect">
            <a:avLst/>
          </a:prstGeom>
        </p:spPr>
      </p:pic>
      <p:pic>
        <p:nvPicPr>
          <p:cNvPr id="29" name="Afbeelding 28">
            <a:extLst>
              <a:ext uri="{FF2B5EF4-FFF2-40B4-BE49-F238E27FC236}">
                <a16:creationId xmlns:a16="http://schemas.microsoft.com/office/drawing/2014/main" id="{4A541441-FDD4-424F-8BD1-115B478D72D5}"/>
              </a:ext>
            </a:extLst>
          </p:cNvPr>
          <p:cNvPicPr>
            <a:picLocks noChangeAspect="1"/>
          </p:cNvPicPr>
          <p:nvPr/>
        </p:nvPicPr>
        <p:blipFill>
          <a:blip r:embed="rId8"/>
          <a:stretch>
            <a:fillRect/>
          </a:stretch>
        </p:blipFill>
        <p:spPr>
          <a:xfrm>
            <a:off x="9856394" y="139624"/>
            <a:ext cx="2156765" cy="2070176"/>
          </a:xfrm>
          <a:prstGeom prst="rect">
            <a:avLst/>
          </a:prstGeom>
        </p:spPr>
      </p:pic>
    </p:spTree>
    <p:extLst>
      <p:ext uri="{BB962C8B-B14F-4D97-AF65-F5344CB8AC3E}">
        <p14:creationId xmlns:p14="http://schemas.microsoft.com/office/powerpoint/2010/main" val="53163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8B50D46-25DD-4BD6-91DD-41A7B16A213A}"/>
              </a:ext>
            </a:extLst>
          </p:cNvPr>
          <p:cNvSpPr>
            <a:spLocks noGrp="1"/>
          </p:cNvSpPr>
          <p:nvPr>
            <p:ph type="title"/>
          </p:nvPr>
        </p:nvSpPr>
        <p:spPr/>
        <p:txBody>
          <a:bodyPr/>
          <a:lstStyle/>
          <a:p>
            <a:r>
              <a:rPr lang="nl-NL" dirty="0"/>
              <a:t>Wie heeft dit middel afgelopen maand gebruikt?</a:t>
            </a:r>
          </a:p>
        </p:txBody>
      </p:sp>
      <p:pic>
        <p:nvPicPr>
          <p:cNvPr id="12" name="Tijdelijke aanduiding voor inhoud 11">
            <a:extLst>
              <a:ext uri="{FF2B5EF4-FFF2-40B4-BE49-F238E27FC236}">
                <a16:creationId xmlns:a16="http://schemas.microsoft.com/office/drawing/2014/main" id="{9F27E227-84F2-4C7A-9DA1-E1C4E14A9537}"/>
              </a:ext>
            </a:extLst>
          </p:cNvPr>
          <p:cNvPicPr>
            <a:picLocks noGrp="1" noChangeAspect="1"/>
          </p:cNvPicPr>
          <p:nvPr>
            <p:ph idx="1"/>
          </p:nvPr>
        </p:nvPicPr>
        <p:blipFill>
          <a:blip r:embed="rId2"/>
          <a:stretch>
            <a:fillRect/>
          </a:stretch>
        </p:blipFill>
        <p:spPr>
          <a:xfrm>
            <a:off x="3038168" y="2182762"/>
            <a:ext cx="5507820" cy="3665204"/>
          </a:xfrm>
        </p:spPr>
      </p:pic>
    </p:spTree>
    <p:extLst>
      <p:ext uri="{BB962C8B-B14F-4D97-AF65-F5344CB8AC3E}">
        <p14:creationId xmlns:p14="http://schemas.microsoft.com/office/powerpoint/2010/main" val="3800646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 name="Tijdelijke aanduiding voor inhoud 4"/>
          <p:cNvPicPr>
            <a:picLocks noChangeAspect="1"/>
          </p:cNvPicPr>
          <p:nvPr/>
        </p:nvPicPr>
        <p:blipFill rotWithShape="1">
          <a:blip r:embed="rId2"/>
          <a:srcRect l="17740" t="18184" r="39390" b="4161"/>
          <a:stretch/>
        </p:blipFill>
        <p:spPr bwMode="auto">
          <a:xfrm rot="20843931">
            <a:off x="343316" y="349531"/>
            <a:ext cx="2080498" cy="2420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el 3"/>
          <p:cNvSpPr txBox="1">
            <a:spLocks/>
          </p:cNvSpPr>
          <p:nvPr/>
        </p:nvSpPr>
        <p:spPr bwMode="auto">
          <a:xfrm>
            <a:off x="2462257" y="2625617"/>
            <a:ext cx="4754881"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gn="l"/>
            <a:r>
              <a:rPr lang="nl-NL" dirty="0">
                <a:solidFill>
                  <a:schemeClr val="tx1"/>
                </a:solidFill>
              </a:rPr>
              <a:t>Trends</a:t>
            </a:r>
            <a:br>
              <a:rPr lang="nl-NL" sz="1000" dirty="0"/>
            </a:br>
            <a:endParaRPr lang="nl-NL" dirty="0"/>
          </a:p>
        </p:txBody>
      </p:sp>
      <p:sp>
        <p:nvSpPr>
          <p:cNvPr id="6" name="Rechthoek 5"/>
          <p:cNvSpPr/>
          <p:nvPr/>
        </p:nvSpPr>
        <p:spPr>
          <a:xfrm>
            <a:off x="8377880" y="2625617"/>
            <a:ext cx="3814120" cy="2336024"/>
          </a:xfrm>
          <a:prstGeom prst="rect">
            <a:avLst/>
          </a:prstGeom>
        </p:spPr>
        <p:txBody>
          <a:bodyPr wrap="square">
            <a:spAutoFit/>
          </a:bodyPr>
          <a:lstStyle/>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r>
              <a:rPr lang="nl-NL" dirty="0">
                <a:solidFill>
                  <a:schemeClr val="bg1"/>
                </a:solidFill>
              </a:rPr>
              <a:t> </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37" y="3316552"/>
            <a:ext cx="1958229" cy="1773231"/>
          </a:xfrm>
          <a:prstGeom prst="rect">
            <a:avLst/>
          </a:prstGeom>
          <a:ln>
            <a:noFill/>
          </a:ln>
          <a:effectLst>
            <a:outerShdw blurRad="292100" dist="139700" dir="2700000" algn="tl" rotWithShape="0">
              <a:srgbClr val="333333">
                <a:alpha val="65000"/>
              </a:srgbClr>
            </a:outerShdw>
          </a:effectLst>
        </p:spPr>
      </p:pic>
      <p:pic>
        <p:nvPicPr>
          <p:cNvPr id="8" name="Afbeelding 7"/>
          <p:cNvPicPr>
            <a:picLocks noChangeAspect="1"/>
          </p:cNvPicPr>
          <p:nvPr/>
        </p:nvPicPr>
        <p:blipFill>
          <a:blip r:embed="rId4"/>
          <a:stretch>
            <a:fillRect/>
          </a:stretch>
        </p:blipFill>
        <p:spPr>
          <a:xfrm>
            <a:off x="7119708" y="4600074"/>
            <a:ext cx="3049357" cy="2333114"/>
          </a:xfrm>
          <a:prstGeom prst="rect">
            <a:avLst/>
          </a:prstGeom>
        </p:spPr>
      </p:pic>
      <p:pic>
        <p:nvPicPr>
          <p:cNvPr id="9" name="Afbeelding 8"/>
          <p:cNvPicPr>
            <a:picLocks noChangeAspect="1"/>
          </p:cNvPicPr>
          <p:nvPr/>
        </p:nvPicPr>
        <p:blipFill>
          <a:blip r:embed="rId5"/>
          <a:stretch>
            <a:fillRect/>
          </a:stretch>
        </p:blipFill>
        <p:spPr>
          <a:xfrm>
            <a:off x="9609644" y="105650"/>
            <a:ext cx="2382380" cy="2564849"/>
          </a:xfrm>
          <a:prstGeom prst="rect">
            <a:avLst/>
          </a:prstGeom>
        </p:spPr>
      </p:pic>
      <p:pic>
        <p:nvPicPr>
          <p:cNvPr id="10" name="Afbeelding 9"/>
          <p:cNvPicPr>
            <a:picLocks noChangeAspect="1"/>
          </p:cNvPicPr>
          <p:nvPr/>
        </p:nvPicPr>
        <p:blipFill>
          <a:blip r:embed="rId6"/>
          <a:stretch>
            <a:fillRect/>
          </a:stretch>
        </p:blipFill>
        <p:spPr>
          <a:xfrm>
            <a:off x="7119708" y="3143738"/>
            <a:ext cx="1752737" cy="1299782"/>
          </a:xfrm>
          <a:prstGeom prst="rect">
            <a:avLst/>
          </a:prstGeom>
        </p:spPr>
      </p:pic>
      <p:pic>
        <p:nvPicPr>
          <p:cNvPr id="11" name="Afbeelding 10"/>
          <p:cNvPicPr>
            <a:picLocks noChangeAspect="1"/>
          </p:cNvPicPr>
          <p:nvPr/>
        </p:nvPicPr>
        <p:blipFill rotWithShape="1">
          <a:blip r:embed="rId7"/>
          <a:srcRect l="23504" t="8624" r="34540" b="8660"/>
          <a:stretch/>
        </p:blipFill>
        <p:spPr>
          <a:xfrm>
            <a:off x="7758854" y="543110"/>
            <a:ext cx="1927348" cy="2137385"/>
          </a:xfrm>
          <a:prstGeom prst="rect">
            <a:avLst/>
          </a:prstGeom>
          <a:ln>
            <a:noFill/>
          </a:ln>
          <a:effectLst>
            <a:outerShdw blurRad="292100" dist="139700" dir="2700000" algn="tl" rotWithShape="0">
              <a:srgbClr val="333333">
                <a:alpha val="65000"/>
              </a:srgbClr>
            </a:outerShdw>
          </a:effectLst>
        </p:spPr>
      </p:pic>
      <p:pic>
        <p:nvPicPr>
          <p:cNvPr id="12" name="Afbeelding 11"/>
          <p:cNvPicPr>
            <a:picLocks noChangeAspect="1"/>
          </p:cNvPicPr>
          <p:nvPr/>
        </p:nvPicPr>
        <p:blipFill>
          <a:blip r:embed="rId8"/>
          <a:stretch>
            <a:fillRect/>
          </a:stretch>
        </p:blipFill>
        <p:spPr>
          <a:xfrm rot="883654">
            <a:off x="5507863" y="984249"/>
            <a:ext cx="1866578" cy="1584577"/>
          </a:xfrm>
          <a:prstGeom prst="rect">
            <a:avLst/>
          </a:prstGeom>
        </p:spPr>
      </p:pic>
      <p:pic>
        <p:nvPicPr>
          <p:cNvPr id="13" name="Afbeelding 12"/>
          <p:cNvPicPr>
            <a:picLocks noChangeAspect="1"/>
          </p:cNvPicPr>
          <p:nvPr/>
        </p:nvPicPr>
        <p:blipFill>
          <a:blip r:embed="rId9"/>
          <a:stretch>
            <a:fillRect/>
          </a:stretch>
        </p:blipFill>
        <p:spPr>
          <a:xfrm rot="21379733">
            <a:off x="2890475" y="742274"/>
            <a:ext cx="3536627" cy="552210"/>
          </a:xfrm>
          <a:prstGeom prst="rect">
            <a:avLst/>
          </a:prstGeom>
        </p:spPr>
      </p:pic>
      <p:pic>
        <p:nvPicPr>
          <p:cNvPr id="3" name="Afbeelding 2">
            <a:extLst>
              <a:ext uri="{FF2B5EF4-FFF2-40B4-BE49-F238E27FC236}">
                <a16:creationId xmlns:a16="http://schemas.microsoft.com/office/drawing/2014/main" id="{3BB4CE41-6E19-4F60-A692-5272A581DD8E}"/>
              </a:ext>
            </a:extLst>
          </p:cNvPr>
          <p:cNvPicPr>
            <a:picLocks noChangeAspect="1"/>
          </p:cNvPicPr>
          <p:nvPr/>
        </p:nvPicPr>
        <p:blipFill>
          <a:blip r:embed="rId10"/>
          <a:stretch>
            <a:fillRect/>
          </a:stretch>
        </p:blipFill>
        <p:spPr>
          <a:xfrm>
            <a:off x="8845109" y="2967630"/>
            <a:ext cx="2805176" cy="1493496"/>
          </a:xfrm>
          <a:prstGeom prst="rect">
            <a:avLst/>
          </a:prstGeom>
        </p:spPr>
      </p:pic>
      <p:pic>
        <p:nvPicPr>
          <p:cNvPr id="15" name="Afbeelding 14">
            <a:extLst>
              <a:ext uri="{FF2B5EF4-FFF2-40B4-BE49-F238E27FC236}">
                <a16:creationId xmlns:a16="http://schemas.microsoft.com/office/drawing/2014/main" id="{084AD458-BD81-4349-A297-3B029FA04757}"/>
              </a:ext>
            </a:extLst>
          </p:cNvPr>
          <p:cNvPicPr>
            <a:picLocks noChangeAspect="1"/>
          </p:cNvPicPr>
          <p:nvPr/>
        </p:nvPicPr>
        <p:blipFill>
          <a:blip r:embed="rId11"/>
          <a:stretch>
            <a:fillRect/>
          </a:stretch>
        </p:blipFill>
        <p:spPr>
          <a:xfrm>
            <a:off x="144676" y="5766631"/>
            <a:ext cx="2543175" cy="895350"/>
          </a:xfrm>
          <a:prstGeom prst="rect">
            <a:avLst/>
          </a:prstGeom>
        </p:spPr>
      </p:pic>
      <p:sp>
        <p:nvSpPr>
          <p:cNvPr id="16" name="Rechthoek 15">
            <a:extLst>
              <a:ext uri="{FF2B5EF4-FFF2-40B4-BE49-F238E27FC236}">
                <a16:creationId xmlns:a16="http://schemas.microsoft.com/office/drawing/2014/main" id="{0DABD38C-5E68-45F6-9D31-133E7E09F76A}"/>
              </a:ext>
            </a:extLst>
          </p:cNvPr>
          <p:cNvSpPr/>
          <p:nvPr/>
        </p:nvSpPr>
        <p:spPr>
          <a:xfrm>
            <a:off x="8899782" y="3598219"/>
            <a:ext cx="2770315" cy="646331"/>
          </a:xfrm>
          <a:prstGeom prst="rect">
            <a:avLst/>
          </a:prstGeom>
        </p:spPr>
        <p:txBody>
          <a:bodyPr wrap="square">
            <a:spAutoFit/>
          </a:bodyPr>
          <a:lstStyle/>
          <a:p>
            <a:pPr marL="0" marR="0">
              <a:spcBef>
                <a:spcPts val="0"/>
              </a:spcBef>
              <a:spcAft>
                <a:spcPts val="0"/>
              </a:spcAft>
            </a:pPr>
            <a:r>
              <a:rPr lang="nl-NL" b="1" dirty="0">
                <a:solidFill>
                  <a:schemeClr val="bg1"/>
                </a:solidFill>
                <a:latin typeface="-apple-system"/>
              </a:rPr>
              <a:t>Alcoholgebruik onder ouderen; te vaak en te veel</a:t>
            </a:r>
            <a:endParaRPr lang="nl-NL" b="1" dirty="0">
              <a:solidFill>
                <a:schemeClr val="bg1"/>
              </a:solidFill>
              <a:effectLst/>
              <a:latin typeface="-apple-system"/>
            </a:endParaRPr>
          </a:p>
        </p:txBody>
      </p:sp>
      <p:pic>
        <p:nvPicPr>
          <p:cNvPr id="18" name="Afbeelding 17">
            <a:extLst>
              <a:ext uri="{FF2B5EF4-FFF2-40B4-BE49-F238E27FC236}">
                <a16:creationId xmlns:a16="http://schemas.microsoft.com/office/drawing/2014/main" id="{CEB3E89D-57E3-4432-8474-1C82F8FEAEF5}"/>
              </a:ext>
            </a:extLst>
          </p:cNvPr>
          <p:cNvPicPr>
            <a:picLocks noChangeAspect="1"/>
          </p:cNvPicPr>
          <p:nvPr/>
        </p:nvPicPr>
        <p:blipFill>
          <a:blip r:embed="rId12"/>
          <a:stretch>
            <a:fillRect/>
          </a:stretch>
        </p:blipFill>
        <p:spPr>
          <a:xfrm>
            <a:off x="10414723" y="4266331"/>
            <a:ext cx="1655233" cy="2484245"/>
          </a:xfrm>
          <a:prstGeom prst="rect">
            <a:avLst/>
          </a:prstGeom>
        </p:spPr>
      </p:pic>
      <p:sp>
        <p:nvSpPr>
          <p:cNvPr id="14" name="Rechthoek 13">
            <a:extLst>
              <a:ext uri="{FF2B5EF4-FFF2-40B4-BE49-F238E27FC236}">
                <a16:creationId xmlns:a16="http://schemas.microsoft.com/office/drawing/2014/main" id="{E2F9979F-E65B-4AD2-93B5-E531264A4DBF}"/>
              </a:ext>
            </a:extLst>
          </p:cNvPr>
          <p:cNvSpPr/>
          <p:nvPr/>
        </p:nvSpPr>
        <p:spPr>
          <a:xfrm>
            <a:off x="2693951" y="3578423"/>
            <a:ext cx="4468234" cy="2492990"/>
          </a:xfrm>
          <a:prstGeom prst="rect">
            <a:avLst/>
          </a:prstGeom>
        </p:spPr>
        <p:txBody>
          <a:bodyPr wrap="square">
            <a:spAutoFit/>
          </a:bodyPr>
          <a:lstStyle/>
          <a:p>
            <a:pPr marL="285750" indent="-285750">
              <a:buFont typeface="Wingdings" panose="05000000000000000000" pitchFamily="2" charset="2"/>
              <a:buChar char="Ø"/>
            </a:pPr>
            <a:r>
              <a:rPr lang="nl-NL" sz="2400" dirty="0"/>
              <a:t>Wat speelde er bij jullie in 2017/2018</a:t>
            </a:r>
          </a:p>
          <a:p>
            <a:pPr marL="285750" indent="-285750">
              <a:buFont typeface="Wingdings" panose="05000000000000000000" pitchFamily="2" charset="2"/>
              <a:buChar char="Ø"/>
            </a:pPr>
            <a:r>
              <a:rPr lang="nl-NL" sz="2400" dirty="0"/>
              <a:t>Is het percentage gebruikers op jullie school bekend en wat gebruiken ze? </a:t>
            </a:r>
          </a:p>
          <a:p>
            <a:pPr marL="285750" indent="-285750">
              <a:buFont typeface="Wingdings" panose="05000000000000000000" pitchFamily="2" charset="2"/>
              <a:buChar char="Ø"/>
            </a:pPr>
            <a:endParaRPr lang="nl-NL" i="1" dirty="0"/>
          </a:p>
          <a:p>
            <a:pPr marL="285750" indent="-285750">
              <a:buFont typeface="Wingdings" panose="05000000000000000000" pitchFamily="2" charset="2"/>
              <a:buChar char="Ø"/>
            </a:pPr>
            <a:endParaRPr lang="nl-NL" i="1" dirty="0"/>
          </a:p>
        </p:txBody>
      </p:sp>
    </p:spTree>
    <p:extLst>
      <p:ext uri="{BB962C8B-B14F-4D97-AF65-F5344CB8AC3E}">
        <p14:creationId xmlns:p14="http://schemas.microsoft.com/office/powerpoint/2010/main" val="3562265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5A2F9-CD01-4516-9E8C-3ECCC9DAFC4F}"/>
              </a:ext>
            </a:extLst>
          </p:cNvPr>
          <p:cNvSpPr>
            <a:spLocks noGrp="1"/>
          </p:cNvSpPr>
          <p:nvPr>
            <p:ph type="ctrTitle"/>
          </p:nvPr>
        </p:nvSpPr>
        <p:spPr>
          <a:xfrm>
            <a:off x="1154955" y="2113935"/>
            <a:ext cx="10348787" cy="1041123"/>
          </a:xfrm>
        </p:spPr>
        <p:txBody>
          <a:bodyPr>
            <a:noAutofit/>
          </a:bodyPr>
          <a:lstStyle/>
          <a:p>
            <a:r>
              <a:rPr lang="nl-NL" sz="4400" dirty="0"/>
              <a:t>Preventie, signalering en begeleiden</a:t>
            </a:r>
          </a:p>
        </p:txBody>
      </p:sp>
      <p:sp>
        <p:nvSpPr>
          <p:cNvPr id="3" name="Tijdelijke aanduiding voor inhoud 2">
            <a:extLst>
              <a:ext uri="{FF2B5EF4-FFF2-40B4-BE49-F238E27FC236}">
                <a16:creationId xmlns:a16="http://schemas.microsoft.com/office/drawing/2014/main" id="{E2DF4839-47BD-4BBF-96D3-D74BE3920D58}"/>
              </a:ext>
            </a:extLst>
          </p:cNvPr>
          <p:cNvSpPr>
            <a:spLocks noGrp="1"/>
          </p:cNvSpPr>
          <p:nvPr>
            <p:ph type="subTitle" idx="1"/>
          </p:nvPr>
        </p:nvSpPr>
        <p:spPr>
          <a:xfrm>
            <a:off x="1154955" y="3578942"/>
            <a:ext cx="8825658" cy="2059858"/>
          </a:xfrm>
        </p:spPr>
        <p:txBody>
          <a:bodyPr>
            <a:normAutofit fontScale="92500" lnSpcReduction="20000"/>
          </a:bodyPr>
          <a:lstStyle/>
          <a:p>
            <a:pPr marL="342900" indent="-342900">
              <a:buFont typeface="Wingdings" panose="05000000000000000000" pitchFamily="2" charset="2"/>
              <a:buChar char="Ø"/>
            </a:pPr>
            <a:r>
              <a:rPr lang="nl-NL" dirty="0"/>
              <a:t>Preventiemaatregelen</a:t>
            </a:r>
          </a:p>
          <a:p>
            <a:pPr marL="342900" indent="-342900">
              <a:buFont typeface="Wingdings" panose="05000000000000000000" pitchFamily="2" charset="2"/>
              <a:buChar char="Ø"/>
            </a:pPr>
            <a:r>
              <a:rPr lang="nl-NL" dirty="0"/>
              <a:t>Opvoeding</a:t>
            </a:r>
          </a:p>
          <a:p>
            <a:pPr marL="342900" indent="-342900">
              <a:buFont typeface="Wingdings" panose="05000000000000000000" pitchFamily="2" charset="2"/>
              <a:buChar char="Ø"/>
            </a:pPr>
            <a:r>
              <a:rPr lang="nl-NL" dirty="0"/>
              <a:t>In de klas </a:t>
            </a:r>
          </a:p>
          <a:p>
            <a:pPr marL="342900" indent="-342900">
              <a:buFont typeface="Wingdings" panose="05000000000000000000" pitchFamily="2" charset="2"/>
              <a:buChar char="Ø"/>
            </a:pPr>
            <a:r>
              <a:rPr lang="nl-NL" dirty="0"/>
              <a:t>De leerling</a:t>
            </a:r>
          </a:p>
          <a:p>
            <a:pPr marL="0" indent="0">
              <a:buNone/>
            </a:pPr>
            <a:br>
              <a:rPr lang="nl-NL" dirty="0"/>
            </a:br>
            <a:endParaRPr lang="nl-NL" dirty="0"/>
          </a:p>
          <a:p>
            <a:endParaRPr lang="nl-NL" dirty="0"/>
          </a:p>
        </p:txBody>
      </p:sp>
    </p:spTree>
    <p:extLst>
      <p:ext uri="{BB962C8B-B14F-4D97-AF65-F5344CB8AC3E}">
        <p14:creationId xmlns:p14="http://schemas.microsoft.com/office/powerpoint/2010/main" val="773986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05FB3F8-7C03-4175-832C-C698CC8D4BC2}"/>
              </a:ext>
            </a:extLst>
          </p:cNvPr>
          <p:cNvSpPr>
            <a:spLocks noGrp="1"/>
          </p:cNvSpPr>
          <p:nvPr>
            <p:ph type="title"/>
          </p:nvPr>
        </p:nvSpPr>
        <p:spPr/>
        <p:txBody>
          <a:bodyPr/>
          <a:lstStyle/>
          <a:p>
            <a:r>
              <a:rPr lang="nl-NL" sz="3000" dirty="0"/>
              <a:t>Tijdig signaleren en bespreekbaar maken van overmatig alcohol- of drugsgebruik levert gezondheidswinst op, kan verergering van problemen helpen voorkomen en bespaart bovendien geld. </a:t>
            </a:r>
          </a:p>
        </p:txBody>
      </p:sp>
      <p:sp>
        <p:nvSpPr>
          <p:cNvPr id="6" name="Tijdelijke aanduiding voor tekst 5">
            <a:extLst>
              <a:ext uri="{FF2B5EF4-FFF2-40B4-BE49-F238E27FC236}">
                <a16:creationId xmlns:a16="http://schemas.microsoft.com/office/drawing/2014/main" id="{1F2BCE5E-4F39-4C91-9DBC-F7A33A1B8498}"/>
              </a:ext>
            </a:extLst>
          </p:cNvPr>
          <p:cNvSpPr>
            <a:spLocks noGrp="1"/>
          </p:cNvSpPr>
          <p:nvPr>
            <p:ph type="body" sz="half" idx="14"/>
          </p:nvPr>
        </p:nvSpPr>
        <p:spPr/>
        <p:txBody>
          <a:bodyPr/>
          <a:lstStyle/>
          <a:p>
            <a:r>
              <a:rPr lang="nl-NL" dirty="0"/>
              <a:t>24 mei 2018</a:t>
            </a:r>
          </a:p>
        </p:txBody>
      </p:sp>
      <p:sp>
        <p:nvSpPr>
          <p:cNvPr id="5" name="Tijdelijke aanduiding voor tekst 4">
            <a:extLst>
              <a:ext uri="{FF2B5EF4-FFF2-40B4-BE49-F238E27FC236}">
                <a16:creationId xmlns:a16="http://schemas.microsoft.com/office/drawing/2014/main" id="{C99C425F-496F-4AF5-8060-3E66E6758056}"/>
              </a:ext>
            </a:extLst>
          </p:cNvPr>
          <p:cNvSpPr>
            <a:spLocks noGrp="1"/>
          </p:cNvSpPr>
          <p:nvPr>
            <p:ph type="body" sz="half" idx="2"/>
          </p:nvPr>
        </p:nvSpPr>
        <p:spPr/>
        <p:txBody>
          <a:bodyPr/>
          <a:lstStyle/>
          <a:p>
            <a:r>
              <a:rPr lang="nl-NL" sz="3200" dirty="0"/>
              <a:t>Lancering! Jellinek en </a:t>
            </a:r>
            <a:r>
              <a:rPr lang="nl-NL" sz="3200" dirty="0" err="1"/>
              <a:t>Tactus</a:t>
            </a:r>
            <a:r>
              <a:rPr lang="nl-NL" sz="3200" dirty="0"/>
              <a:t> zijn er vroeg bij</a:t>
            </a:r>
          </a:p>
          <a:p>
            <a:endParaRPr lang="nl-NL" dirty="0"/>
          </a:p>
        </p:txBody>
      </p:sp>
      <p:sp>
        <p:nvSpPr>
          <p:cNvPr id="7" name="Rechthoek 6">
            <a:extLst>
              <a:ext uri="{FF2B5EF4-FFF2-40B4-BE49-F238E27FC236}">
                <a16:creationId xmlns:a16="http://schemas.microsoft.com/office/drawing/2014/main" id="{B2D60445-0925-42F0-A9B6-1F82468463E0}"/>
              </a:ext>
            </a:extLst>
          </p:cNvPr>
          <p:cNvSpPr/>
          <p:nvPr/>
        </p:nvSpPr>
        <p:spPr>
          <a:xfrm>
            <a:off x="285135" y="6027057"/>
            <a:ext cx="10756491" cy="923330"/>
          </a:xfrm>
          <a:prstGeom prst="rect">
            <a:avLst/>
          </a:prstGeom>
        </p:spPr>
        <p:txBody>
          <a:bodyPr wrap="square">
            <a:spAutoFit/>
          </a:bodyPr>
          <a:lstStyle/>
          <a:p>
            <a:r>
              <a:rPr lang="nl-NL" dirty="0">
                <a:solidFill>
                  <a:schemeClr val="bg1"/>
                </a:solidFill>
              </a:rPr>
              <a:t>Jellinek. (2018). </a:t>
            </a:r>
            <a:r>
              <a:rPr lang="nl-NL" i="1" dirty="0">
                <a:solidFill>
                  <a:schemeClr val="bg1"/>
                </a:solidFill>
              </a:rPr>
              <a:t>Lancering! Jellinek en </a:t>
            </a:r>
            <a:r>
              <a:rPr lang="nl-NL" i="1" dirty="0" err="1">
                <a:solidFill>
                  <a:schemeClr val="bg1"/>
                </a:solidFill>
              </a:rPr>
              <a:t>Tactus</a:t>
            </a:r>
            <a:r>
              <a:rPr lang="nl-NL" i="1" dirty="0">
                <a:solidFill>
                  <a:schemeClr val="bg1"/>
                </a:solidFill>
              </a:rPr>
              <a:t> zijn er vroeg bij. </a:t>
            </a:r>
            <a:r>
              <a:rPr lang="nl-NL" dirty="0">
                <a:solidFill>
                  <a:schemeClr val="bg1"/>
                </a:solidFill>
              </a:rPr>
              <a:t>Geraadpleegd op 28 mei 2018, van </a:t>
            </a:r>
            <a:r>
              <a:rPr lang="nl-NL" dirty="0">
                <a:solidFill>
                  <a:schemeClr val="bg1"/>
                </a:solidFill>
                <a:hlinkClick r:id="rId2"/>
              </a:rPr>
              <a:t>https://www.jellinek.nl/lancering-jellinek-en-tactus-zijn-er-vroeg-bij/</a:t>
            </a:r>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3026137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84242E9-384C-4A37-B71F-8BE664620A32}"/>
              </a:ext>
            </a:extLst>
          </p:cNvPr>
          <p:cNvSpPr>
            <a:spLocks noGrp="1"/>
          </p:cNvSpPr>
          <p:nvPr>
            <p:ph type="title"/>
          </p:nvPr>
        </p:nvSpPr>
        <p:spPr/>
        <p:txBody>
          <a:bodyPr/>
          <a:lstStyle/>
          <a:p>
            <a:r>
              <a:rPr lang="nl-NL" dirty="0"/>
              <a:t>Preventiemaatregelen</a:t>
            </a:r>
          </a:p>
        </p:txBody>
      </p:sp>
      <p:sp>
        <p:nvSpPr>
          <p:cNvPr id="5" name="Tijdelijke aanduiding voor tekst 4">
            <a:extLst>
              <a:ext uri="{FF2B5EF4-FFF2-40B4-BE49-F238E27FC236}">
                <a16:creationId xmlns:a16="http://schemas.microsoft.com/office/drawing/2014/main" id="{4FE09C7C-FE64-4A2B-8BD1-5EC451B50069}"/>
              </a:ext>
            </a:extLst>
          </p:cNvPr>
          <p:cNvSpPr>
            <a:spLocks noGrp="1"/>
          </p:cNvSpPr>
          <p:nvPr>
            <p:ph type="body" sz="half" idx="2"/>
          </p:nvPr>
        </p:nvSpPr>
        <p:spPr>
          <a:xfrm>
            <a:off x="1154954" y="2871019"/>
            <a:ext cx="8825659" cy="3148781"/>
          </a:xfrm>
        </p:spPr>
        <p:txBody>
          <a:bodyPr>
            <a:normAutofit/>
          </a:bodyPr>
          <a:lstStyle/>
          <a:p>
            <a:pPr marL="285750" indent="-285750">
              <a:buFont typeface="Wingdings" panose="05000000000000000000" pitchFamily="2" charset="2"/>
              <a:buChar char="Ø"/>
            </a:pPr>
            <a:r>
              <a:rPr lang="nl-NL" dirty="0"/>
              <a:t>Duidelijke regels op school, bij (sport)verenigingen en in de stad. </a:t>
            </a:r>
          </a:p>
          <a:p>
            <a:pPr marL="285750" indent="-285750">
              <a:buFont typeface="Wingdings" panose="05000000000000000000" pitchFamily="2" charset="2"/>
              <a:buChar char="Ø"/>
            </a:pPr>
            <a:r>
              <a:rPr lang="nl-NL" dirty="0"/>
              <a:t>Strenge handhaving van de leeftijdsgrens bij verkoop van alcohol en cannabis is minstens zo belangrijk.</a:t>
            </a:r>
          </a:p>
          <a:p>
            <a:pPr marL="285750" indent="-285750">
              <a:buFont typeface="Wingdings" panose="05000000000000000000" pitchFamily="2" charset="2"/>
              <a:buChar char="Ø"/>
            </a:pPr>
            <a:r>
              <a:rPr lang="nl-NL" dirty="0"/>
              <a:t>Ouders van jongeren van 16 jaar en ouder beter informeren en ondersteunen bij de opvoeding rond dit thema. </a:t>
            </a:r>
          </a:p>
          <a:p>
            <a:pPr marL="285750" indent="-285750">
              <a:buFont typeface="Wingdings" panose="05000000000000000000" pitchFamily="2" charset="2"/>
              <a:buChar char="Ø"/>
            </a:pPr>
            <a:r>
              <a:rPr lang="nl-NL" dirty="0"/>
              <a:t>In de klas moet de educatie passend zijn bij de leeftijdsgroep, het Trimbos Instituut ontwikkelt hiervoor een nieuw lespakket. Tot slot de GGD en Jellinek gaan samen aan de slag om te zorgen voor betere doorverwijzing van riskant gebruikende jongeren naar passende hulp.</a:t>
            </a:r>
          </a:p>
          <a:p>
            <a:endParaRPr lang="nl-NL" dirty="0"/>
          </a:p>
        </p:txBody>
      </p:sp>
      <p:sp>
        <p:nvSpPr>
          <p:cNvPr id="7" name="Rechthoek 6">
            <a:extLst>
              <a:ext uri="{FF2B5EF4-FFF2-40B4-BE49-F238E27FC236}">
                <a16:creationId xmlns:a16="http://schemas.microsoft.com/office/drawing/2014/main" id="{21EE5BA3-C8AE-4927-BFBB-933176317F64}"/>
              </a:ext>
            </a:extLst>
          </p:cNvPr>
          <p:cNvSpPr/>
          <p:nvPr/>
        </p:nvSpPr>
        <p:spPr>
          <a:xfrm>
            <a:off x="265470" y="6019800"/>
            <a:ext cx="10835149" cy="646331"/>
          </a:xfrm>
          <a:prstGeom prst="rect">
            <a:avLst/>
          </a:prstGeom>
        </p:spPr>
        <p:txBody>
          <a:bodyPr wrap="square">
            <a:spAutoFit/>
          </a:bodyPr>
          <a:lstStyle/>
          <a:p>
            <a:r>
              <a:rPr lang="nl-NL" dirty="0">
                <a:solidFill>
                  <a:schemeClr val="bg1"/>
                </a:solidFill>
              </a:rPr>
              <a:t>Jellinek. (2016). </a:t>
            </a:r>
            <a:r>
              <a:rPr lang="nl-NL" i="1" dirty="0">
                <a:solidFill>
                  <a:schemeClr val="bg1"/>
                </a:solidFill>
              </a:rPr>
              <a:t>GGD brengt genotmiddelengebruik 5e en 6e </a:t>
            </a:r>
            <a:r>
              <a:rPr lang="nl-NL" i="1" dirty="0" err="1">
                <a:solidFill>
                  <a:schemeClr val="bg1"/>
                </a:solidFill>
              </a:rPr>
              <a:t>klassers</a:t>
            </a:r>
            <a:r>
              <a:rPr lang="nl-NL" i="1" dirty="0">
                <a:solidFill>
                  <a:schemeClr val="bg1"/>
                </a:solidFill>
              </a:rPr>
              <a:t> havo – vwo in kaart. </a:t>
            </a:r>
            <a:r>
              <a:rPr lang="nl-NL" dirty="0">
                <a:solidFill>
                  <a:schemeClr val="bg1"/>
                </a:solidFill>
              </a:rPr>
              <a:t>Geraadpleegd op 28 mei 2018, van https://www.jellinek.nl/ggd-brengt-genotmiddelengebruik-5e-en-6e-klassers-havo-vwo-kaart/</a:t>
            </a:r>
          </a:p>
        </p:txBody>
      </p:sp>
    </p:spTree>
    <p:extLst>
      <p:ext uri="{BB962C8B-B14F-4D97-AF65-F5344CB8AC3E}">
        <p14:creationId xmlns:p14="http://schemas.microsoft.com/office/powerpoint/2010/main" val="3265452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88E7F-8385-4EAB-855B-064D902EC90F}"/>
              </a:ext>
            </a:extLst>
          </p:cNvPr>
          <p:cNvSpPr>
            <a:spLocks noGrp="1"/>
          </p:cNvSpPr>
          <p:nvPr>
            <p:ph type="title"/>
          </p:nvPr>
        </p:nvSpPr>
        <p:spPr>
          <a:xfrm>
            <a:off x="646111" y="452718"/>
            <a:ext cx="10061218" cy="1400530"/>
          </a:xfrm>
        </p:spPr>
        <p:txBody>
          <a:bodyPr/>
          <a:lstStyle/>
          <a:p>
            <a:r>
              <a:rPr lang="nl-NL" dirty="0"/>
              <a:t>Preventie in alcohol- en drugsbeleid</a:t>
            </a:r>
          </a:p>
        </p:txBody>
      </p:sp>
      <p:sp>
        <p:nvSpPr>
          <p:cNvPr id="3" name="Tijdelijke aanduiding voor inhoud 2">
            <a:extLst>
              <a:ext uri="{FF2B5EF4-FFF2-40B4-BE49-F238E27FC236}">
                <a16:creationId xmlns:a16="http://schemas.microsoft.com/office/drawing/2014/main" id="{27FB6EAC-7AC7-4E5C-A607-1C4735CAF525}"/>
              </a:ext>
            </a:extLst>
          </p:cNvPr>
          <p:cNvSpPr>
            <a:spLocks noGrp="1"/>
          </p:cNvSpPr>
          <p:nvPr>
            <p:ph idx="1"/>
          </p:nvPr>
        </p:nvSpPr>
        <p:spPr>
          <a:xfrm>
            <a:off x="646111" y="1541640"/>
            <a:ext cx="5076263" cy="4195481"/>
          </a:xfrm>
        </p:spPr>
        <p:txBody>
          <a:bodyPr>
            <a:normAutofit fontScale="92500"/>
          </a:bodyPr>
          <a:lstStyle/>
          <a:p>
            <a:pPr marL="0" lvl="0" indent="0" eaLnBrk="0" fontAlgn="base" hangingPunct="0">
              <a:lnSpc>
                <a:spcPct val="90000"/>
              </a:lnSpc>
              <a:spcBef>
                <a:spcPct val="0"/>
              </a:spcBef>
              <a:spcAft>
                <a:spcPct val="0"/>
              </a:spcAft>
              <a:buClrTx/>
              <a:buSzTx/>
              <a:buNone/>
            </a:pPr>
            <a:endParaRPr lang="nl-NL" dirty="0">
              <a:solidFill>
                <a:prstClr val="black"/>
              </a:solidFill>
              <a:latin typeface="Calibri" panose="020F0502020204030204" pitchFamily="34" charset="0"/>
              <a:ea typeface="ＭＳ Ｐゴシック" pitchFamily="34" charset="-128"/>
            </a:endParaRPr>
          </a:p>
          <a:p>
            <a:pPr>
              <a:defRPr/>
            </a:pPr>
            <a:r>
              <a:rPr lang="nl-NL" dirty="0"/>
              <a:t>Zorg dat er een duidelijk schoolbeleid is ten aanzien alcohol en drugs. </a:t>
            </a:r>
          </a:p>
          <a:p>
            <a:pPr>
              <a:defRPr/>
            </a:pPr>
            <a:endParaRPr lang="nl-NL" dirty="0"/>
          </a:p>
          <a:p>
            <a:pPr>
              <a:defRPr/>
            </a:pPr>
            <a:r>
              <a:rPr lang="nl-NL" dirty="0"/>
              <a:t>Zorg dat je ouders betrekt in het schoolbeleid</a:t>
            </a:r>
          </a:p>
          <a:p>
            <a:pPr marL="0" indent="0">
              <a:buNone/>
              <a:defRPr/>
            </a:pPr>
            <a:r>
              <a:rPr lang="nl-NL" sz="1600" i="1" u="sng" dirty="0"/>
              <a:t>Zodat ook ouders weten wat wel en niet mag op school &amp; of hun kind zich hieraan houdt</a:t>
            </a:r>
          </a:p>
          <a:p>
            <a:pPr>
              <a:defRPr/>
            </a:pPr>
            <a:endParaRPr lang="nl-NL" dirty="0"/>
          </a:p>
          <a:p>
            <a:pPr>
              <a:defRPr/>
            </a:pPr>
            <a:r>
              <a:rPr lang="nl-NL" dirty="0"/>
              <a:t>Zorg dat dit schoolbeleid uitvoerbaar is en dat iedereen het toepast</a:t>
            </a:r>
            <a:endParaRPr lang="nl-NL" dirty="0">
              <a:latin typeface="Calibri" panose="020F0502020204030204" pitchFamily="34" charset="0"/>
              <a:ea typeface="ＭＳ Ｐゴシック" pitchFamily="34" charset="-128"/>
            </a:endParaRPr>
          </a:p>
          <a:p>
            <a:endParaRPr lang="nl-NL" dirty="0"/>
          </a:p>
        </p:txBody>
      </p:sp>
      <p:sp>
        <p:nvSpPr>
          <p:cNvPr id="5" name="Rechthoek 4">
            <a:extLst>
              <a:ext uri="{FF2B5EF4-FFF2-40B4-BE49-F238E27FC236}">
                <a16:creationId xmlns:a16="http://schemas.microsoft.com/office/drawing/2014/main" id="{A2B9CFF1-2B9A-4AA2-B3C0-D9DBA08C2806}"/>
              </a:ext>
            </a:extLst>
          </p:cNvPr>
          <p:cNvSpPr/>
          <p:nvPr/>
        </p:nvSpPr>
        <p:spPr>
          <a:xfrm>
            <a:off x="6096000" y="2000732"/>
            <a:ext cx="5152103" cy="3600986"/>
          </a:xfrm>
          <a:prstGeom prst="rect">
            <a:avLst/>
          </a:prstGeom>
        </p:spPr>
        <p:txBody>
          <a:bodyPr wrap="square">
            <a:spAutoFit/>
          </a:bodyPr>
          <a:lstStyle/>
          <a:p>
            <a:pPr marL="342900" indent="-342900">
              <a:buFont typeface="Wingdings" panose="05000000000000000000" pitchFamily="2" charset="2"/>
              <a:buChar char="Ø"/>
            </a:pPr>
            <a:r>
              <a:rPr lang="nl-NL" sz="1900" dirty="0">
                <a:latin typeface="Century Gothic (Koppen)"/>
              </a:rPr>
              <a:t>Het niet- gebruik stimuleren en belonen</a:t>
            </a:r>
          </a:p>
          <a:p>
            <a:pPr marL="342900" indent="-342900">
              <a:buFont typeface="Wingdings" panose="05000000000000000000" pitchFamily="2" charset="2"/>
              <a:buChar char="Ø"/>
            </a:pPr>
            <a:endParaRPr lang="nl-NL" sz="1900" dirty="0">
              <a:latin typeface="Century Gothic (Koppen)"/>
            </a:endParaRPr>
          </a:p>
          <a:p>
            <a:pPr marL="342900" indent="-342900">
              <a:buFont typeface="Wingdings" panose="05000000000000000000" pitchFamily="2" charset="2"/>
              <a:buChar char="Ø"/>
            </a:pPr>
            <a:endParaRPr lang="nl-NL" sz="1900" dirty="0">
              <a:latin typeface="Century Gothic (Koppen)"/>
            </a:endParaRPr>
          </a:p>
          <a:p>
            <a:pPr marL="342900" indent="-342900">
              <a:buFont typeface="Wingdings" panose="05000000000000000000" pitchFamily="2" charset="2"/>
              <a:buChar char="Ø"/>
            </a:pPr>
            <a:r>
              <a:rPr lang="nl-NL" sz="1900" dirty="0">
                <a:latin typeface="Century Gothic (Koppen)"/>
              </a:rPr>
              <a:t>De beginleeftijd proberen uit te stellen</a:t>
            </a:r>
          </a:p>
          <a:p>
            <a:pPr marL="342900" indent="-342900">
              <a:buFont typeface="Wingdings" panose="05000000000000000000" pitchFamily="2" charset="2"/>
              <a:buChar char="Ø"/>
            </a:pPr>
            <a:endParaRPr lang="nl-NL" sz="1900" dirty="0">
              <a:latin typeface="Century Gothic (Koppen)"/>
            </a:endParaRPr>
          </a:p>
          <a:p>
            <a:pPr marL="342900" indent="-342900">
              <a:buFont typeface="Wingdings" panose="05000000000000000000" pitchFamily="2" charset="2"/>
              <a:buChar char="Ø"/>
            </a:pPr>
            <a:endParaRPr lang="nl-NL" sz="1900" dirty="0">
              <a:latin typeface="Century Gothic (Koppen)"/>
            </a:endParaRPr>
          </a:p>
          <a:p>
            <a:pPr marL="342900" indent="-342900">
              <a:buFont typeface="Wingdings" panose="05000000000000000000" pitchFamily="2" charset="2"/>
              <a:buChar char="Ø"/>
            </a:pPr>
            <a:r>
              <a:rPr lang="nl-NL" sz="1900" dirty="0">
                <a:latin typeface="Century Gothic (Koppen)"/>
              </a:rPr>
              <a:t>Vroeg signaleren van (problematisch) gebruik</a:t>
            </a:r>
          </a:p>
          <a:p>
            <a:pPr marL="342900" indent="-342900">
              <a:buFont typeface="Wingdings" panose="05000000000000000000" pitchFamily="2" charset="2"/>
              <a:buChar char="Ø"/>
            </a:pPr>
            <a:endParaRPr lang="nl-NL" sz="1900" dirty="0">
              <a:latin typeface="Century Gothic (Koppen)"/>
            </a:endParaRPr>
          </a:p>
          <a:p>
            <a:pPr marL="342900" indent="-342900">
              <a:buFont typeface="Wingdings" panose="05000000000000000000" pitchFamily="2" charset="2"/>
              <a:buChar char="Ø"/>
            </a:pPr>
            <a:endParaRPr lang="nl-NL" sz="1900" dirty="0">
              <a:latin typeface="Century Gothic (Koppen)"/>
            </a:endParaRPr>
          </a:p>
          <a:p>
            <a:pPr marL="342900" indent="-342900">
              <a:buFont typeface="Wingdings" panose="05000000000000000000" pitchFamily="2" charset="2"/>
              <a:buChar char="Ø"/>
            </a:pPr>
            <a:r>
              <a:rPr lang="nl-NL" sz="1900" dirty="0">
                <a:latin typeface="Century Gothic (Koppen)"/>
              </a:rPr>
              <a:t>Het problematisch gebruik van leerlingen begeleiden </a:t>
            </a:r>
          </a:p>
        </p:txBody>
      </p:sp>
      <p:sp>
        <p:nvSpPr>
          <p:cNvPr id="6" name="Rechthoek 5">
            <a:extLst>
              <a:ext uri="{FF2B5EF4-FFF2-40B4-BE49-F238E27FC236}">
                <a16:creationId xmlns:a16="http://schemas.microsoft.com/office/drawing/2014/main" id="{3B2F6E0B-1EB0-409B-B2A5-1E409E9E321F}"/>
              </a:ext>
            </a:extLst>
          </p:cNvPr>
          <p:cNvSpPr/>
          <p:nvPr/>
        </p:nvSpPr>
        <p:spPr>
          <a:xfrm>
            <a:off x="646110" y="5884605"/>
            <a:ext cx="10877295" cy="461665"/>
          </a:xfrm>
          <a:prstGeom prst="rect">
            <a:avLst/>
          </a:prstGeom>
        </p:spPr>
        <p:txBody>
          <a:bodyPr wrap="square">
            <a:spAutoFit/>
          </a:bodyPr>
          <a:lstStyle/>
          <a:p>
            <a:r>
              <a:rPr lang="nl-NL" sz="2400" dirty="0"/>
              <a:t>Wat zijn de huidige (geschreven/ongeschreven) regels voor alcohol- en drugsgebruik?</a:t>
            </a:r>
          </a:p>
        </p:txBody>
      </p:sp>
    </p:spTree>
    <p:extLst>
      <p:ext uri="{BB962C8B-B14F-4D97-AF65-F5344CB8AC3E}">
        <p14:creationId xmlns:p14="http://schemas.microsoft.com/office/powerpoint/2010/main" val="106493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2B97D8-AAAE-4283-B20F-D78B2DD43046}"/>
              </a:ext>
            </a:extLst>
          </p:cNvPr>
          <p:cNvSpPr>
            <a:spLocks noGrp="1"/>
          </p:cNvSpPr>
          <p:nvPr>
            <p:ph type="title"/>
          </p:nvPr>
        </p:nvSpPr>
        <p:spPr>
          <a:xfrm>
            <a:off x="1154954" y="533401"/>
            <a:ext cx="8825659" cy="1981200"/>
          </a:xfrm>
        </p:spPr>
        <p:txBody>
          <a:bodyPr/>
          <a:lstStyle/>
          <a:p>
            <a:r>
              <a:rPr lang="nl-NL" dirty="0"/>
              <a:t>Preventie: Opvoeding</a:t>
            </a:r>
          </a:p>
        </p:txBody>
      </p:sp>
      <p:sp>
        <p:nvSpPr>
          <p:cNvPr id="4" name="Tijdelijke aanduiding voor tekst 3">
            <a:extLst>
              <a:ext uri="{FF2B5EF4-FFF2-40B4-BE49-F238E27FC236}">
                <a16:creationId xmlns:a16="http://schemas.microsoft.com/office/drawing/2014/main" id="{857285CA-BCB9-4823-AED8-1508DF2A4E6A}"/>
              </a:ext>
            </a:extLst>
          </p:cNvPr>
          <p:cNvSpPr>
            <a:spLocks noGrp="1"/>
          </p:cNvSpPr>
          <p:nvPr>
            <p:ph type="body" sz="half" idx="2"/>
          </p:nvPr>
        </p:nvSpPr>
        <p:spPr>
          <a:xfrm>
            <a:off x="6661017" y="2107175"/>
            <a:ext cx="4655911" cy="3283973"/>
          </a:xfrm>
        </p:spPr>
        <p:txBody>
          <a:bodyPr>
            <a:normAutofit/>
          </a:bodyPr>
          <a:lstStyle/>
          <a:p>
            <a:pPr marL="285750" indent="-285750">
              <a:buFont typeface="Wingdings" panose="05000000000000000000" pitchFamily="2" charset="2"/>
              <a:buChar char="Ø"/>
            </a:pPr>
            <a:r>
              <a:rPr lang="nl-NL" sz="1300" dirty="0"/>
              <a:t>Stel regels en geef duidelijk uw mening</a:t>
            </a:r>
          </a:p>
          <a:p>
            <a:pPr marL="285750" indent="-285750">
              <a:buFont typeface="Wingdings" panose="05000000000000000000" pitchFamily="2" charset="2"/>
              <a:buChar char="Ø"/>
            </a:pPr>
            <a:endParaRPr lang="nl-NL" sz="1300" dirty="0"/>
          </a:p>
          <a:p>
            <a:pPr marL="285750" indent="-285750">
              <a:buFont typeface="Wingdings" panose="05000000000000000000" pitchFamily="2" charset="2"/>
              <a:buChar char="Ø"/>
            </a:pPr>
            <a:r>
              <a:rPr lang="nl-NL" sz="1300" dirty="0"/>
              <a:t>Bespreek het op tijd</a:t>
            </a:r>
          </a:p>
          <a:p>
            <a:pPr marL="285750" indent="-285750">
              <a:buFont typeface="Wingdings" panose="05000000000000000000" pitchFamily="2" charset="2"/>
              <a:buChar char="Ø"/>
            </a:pPr>
            <a:endParaRPr lang="nl-NL" sz="1300" dirty="0"/>
          </a:p>
          <a:p>
            <a:pPr marL="285750" indent="-285750">
              <a:buFont typeface="Wingdings" panose="05000000000000000000" pitchFamily="2" charset="2"/>
              <a:buChar char="Ø"/>
            </a:pPr>
            <a:r>
              <a:rPr lang="nl-NL" sz="1300" dirty="0"/>
              <a:t>Zorg dat je op de hoogte bent</a:t>
            </a:r>
          </a:p>
          <a:p>
            <a:pPr marL="285750" indent="-285750">
              <a:buFont typeface="Wingdings" panose="05000000000000000000" pitchFamily="2" charset="2"/>
              <a:buChar char="Ø"/>
            </a:pPr>
            <a:endParaRPr lang="nl-NL" sz="1300" dirty="0"/>
          </a:p>
          <a:p>
            <a:pPr marL="285750" indent="-285750">
              <a:buFont typeface="Wingdings" panose="05000000000000000000" pitchFamily="2" charset="2"/>
              <a:buChar char="Ø"/>
            </a:pPr>
            <a:r>
              <a:rPr lang="nl-NL" sz="1300" dirty="0"/>
              <a:t>Geef zelf het goed voorbeeld</a:t>
            </a:r>
          </a:p>
          <a:p>
            <a:pPr marL="285750" indent="-285750">
              <a:buFont typeface="Wingdings" panose="05000000000000000000" pitchFamily="2" charset="2"/>
              <a:buChar char="Ø"/>
            </a:pPr>
            <a:endParaRPr lang="nl-NL" sz="1300" dirty="0"/>
          </a:p>
          <a:p>
            <a:pPr marL="285750" indent="-285750">
              <a:buFont typeface="Wingdings" panose="05000000000000000000" pitchFamily="2" charset="2"/>
              <a:buChar char="Ø"/>
            </a:pPr>
            <a:r>
              <a:rPr lang="nl-NL" sz="1300" dirty="0"/>
              <a:t>Maak afspraken met andere ouders</a:t>
            </a:r>
          </a:p>
          <a:p>
            <a:pPr marL="285750" indent="-285750">
              <a:buFont typeface="Wingdings" panose="05000000000000000000" pitchFamily="2" charset="2"/>
              <a:buChar char="Ø"/>
            </a:pPr>
            <a:endParaRPr lang="nl-NL" dirty="0"/>
          </a:p>
          <a:p>
            <a:endParaRPr lang="nl-NL" dirty="0"/>
          </a:p>
        </p:txBody>
      </p:sp>
      <p:sp>
        <p:nvSpPr>
          <p:cNvPr id="7" name="Tijdelijke aanduiding voor tekst 3">
            <a:extLst>
              <a:ext uri="{FF2B5EF4-FFF2-40B4-BE49-F238E27FC236}">
                <a16:creationId xmlns:a16="http://schemas.microsoft.com/office/drawing/2014/main" id="{EC3CC285-3AFE-4DE2-987C-CFE4D1428DF5}"/>
              </a:ext>
            </a:extLst>
          </p:cNvPr>
          <p:cNvSpPr txBox="1">
            <a:spLocks/>
          </p:cNvSpPr>
          <p:nvPr/>
        </p:nvSpPr>
        <p:spPr>
          <a:xfrm>
            <a:off x="1137614" y="2094272"/>
            <a:ext cx="4837620" cy="3309781"/>
          </a:xfrm>
          <a:prstGeom prst="rect">
            <a:avLst/>
          </a:prstGeom>
        </p:spPr>
        <p:txBody>
          <a:bodyPr vert="horz" lIns="91440" tIns="45720" rIns="91440" bIns="45720" rtlCol="0" anchor="ctr">
            <a:normAutofit fontScale="62500" lnSpcReduction="2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fontAlgn="auto">
              <a:buFont typeface="Wingdings" panose="05000000000000000000" pitchFamily="2" charset="2"/>
              <a:buChar char="Ø"/>
            </a:pPr>
            <a:r>
              <a:rPr lang="nl-NL" sz="2100" dirty="0"/>
              <a:t>Verbieden bij geen ervaring </a:t>
            </a:r>
          </a:p>
          <a:p>
            <a:pPr marL="285750" indent="-285750" fontAlgn="auto">
              <a:buFont typeface="Wingdings" panose="05000000000000000000" pitchFamily="2" charset="2"/>
              <a:buChar char="Ø"/>
            </a:pPr>
            <a:endParaRPr lang="nl-NL" sz="2100" dirty="0"/>
          </a:p>
          <a:p>
            <a:pPr marL="285750" indent="-285750" fontAlgn="auto">
              <a:buFont typeface="Wingdings" panose="05000000000000000000" pitchFamily="2" charset="2"/>
              <a:buChar char="Ø"/>
            </a:pPr>
            <a:r>
              <a:rPr lang="nl-NL" sz="2100" dirty="0"/>
              <a:t>Hoe strenger de regels, hoe later start leeftijd</a:t>
            </a:r>
          </a:p>
          <a:p>
            <a:pPr marL="742950" lvl="1" indent="-285750" fontAlgn="auto">
              <a:buFont typeface="Wingdings" panose="05000000000000000000" pitchFamily="2" charset="2"/>
              <a:buChar char="Ø"/>
            </a:pPr>
            <a:endParaRPr lang="nl-NL" sz="2100" dirty="0"/>
          </a:p>
          <a:p>
            <a:pPr marL="285750" indent="-285750" fontAlgn="auto">
              <a:buFont typeface="Wingdings" panose="05000000000000000000" pitchFamily="2" charset="2"/>
              <a:buChar char="Ø"/>
            </a:pPr>
            <a:r>
              <a:rPr lang="nl-NL" sz="2100" dirty="0"/>
              <a:t>Monitoren bij ervaring</a:t>
            </a:r>
          </a:p>
          <a:p>
            <a:pPr marL="285750" indent="-285750" fontAlgn="auto">
              <a:buFont typeface="Wingdings" panose="05000000000000000000" pitchFamily="2" charset="2"/>
              <a:buChar char="Ø"/>
            </a:pPr>
            <a:endParaRPr lang="nl-NL" sz="2100" dirty="0"/>
          </a:p>
          <a:p>
            <a:pPr marL="285750" indent="-285750" fontAlgn="auto">
              <a:buFont typeface="Wingdings" panose="05000000000000000000" pitchFamily="2" charset="2"/>
              <a:buChar char="Ø"/>
            </a:pPr>
            <a:r>
              <a:rPr lang="nl-NL" sz="2100" dirty="0"/>
              <a:t>Ouders denken te streng te zijn</a:t>
            </a:r>
          </a:p>
          <a:p>
            <a:pPr marL="285750" indent="-285750" fontAlgn="auto">
              <a:buFont typeface="Wingdings" panose="05000000000000000000" pitchFamily="2" charset="2"/>
              <a:buChar char="Ø"/>
            </a:pPr>
            <a:endParaRPr lang="nl-NL" sz="2100" dirty="0"/>
          </a:p>
          <a:p>
            <a:pPr marL="285750" indent="-285750" fontAlgn="auto">
              <a:buFont typeface="Wingdings" panose="05000000000000000000" pitchFamily="2" charset="2"/>
              <a:buChar char="Ø"/>
            </a:pPr>
            <a:r>
              <a:rPr lang="nl-NL" sz="2100" dirty="0"/>
              <a:t>Thuis drinken</a:t>
            </a:r>
          </a:p>
          <a:p>
            <a:pPr marL="285750" indent="-285750" fontAlgn="auto">
              <a:buFont typeface="Wingdings" panose="05000000000000000000" pitchFamily="2" charset="2"/>
              <a:buChar char="Ø"/>
            </a:pPr>
            <a:endParaRPr lang="nl-NL" sz="2100" dirty="0"/>
          </a:p>
          <a:p>
            <a:pPr marL="285750" indent="-285750" fontAlgn="auto">
              <a:buFont typeface="Wingdings" panose="05000000000000000000" pitchFamily="2" charset="2"/>
              <a:buChar char="Ø"/>
            </a:pPr>
            <a:r>
              <a:rPr lang="nl-NL" sz="2100" dirty="0"/>
              <a:t>Ouders die meer drinken hebben minder regels</a:t>
            </a:r>
          </a:p>
          <a:p>
            <a:pPr marL="285750" indent="-285750" fontAlgn="auto">
              <a:buFont typeface="Wingdings" panose="05000000000000000000" pitchFamily="2" charset="2"/>
              <a:buChar char="Ø"/>
            </a:pPr>
            <a:endParaRPr lang="nl-NL" dirty="0"/>
          </a:p>
          <a:p>
            <a:pPr fontAlgn="auto"/>
            <a:endParaRPr lang="nl-NL" dirty="0"/>
          </a:p>
        </p:txBody>
      </p:sp>
      <p:sp>
        <p:nvSpPr>
          <p:cNvPr id="11" name="Tijdelijke aanduiding voor tekst 3">
            <a:extLst>
              <a:ext uri="{FF2B5EF4-FFF2-40B4-BE49-F238E27FC236}">
                <a16:creationId xmlns:a16="http://schemas.microsoft.com/office/drawing/2014/main" id="{933E450B-BBC7-4106-A20D-A93AEF153F5E}"/>
              </a:ext>
            </a:extLst>
          </p:cNvPr>
          <p:cNvSpPr txBox="1">
            <a:spLocks/>
          </p:cNvSpPr>
          <p:nvPr/>
        </p:nvSpPr>
        <p:spPr>
          <a:xfrm>
            <a:off x="1137615" y="1415846"/>
            <a:ext cx="4655911" cy="717754"/>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fontAlgn="auto"/>
            <a:r>
              <a:rPr lang="nl-NL" dirty="0"/>
              <a:t>School</a:t>
            </a:r>
          </a:p>
          <a:p>
            <a:pPr fontAlgn="auto"/>
            <a:endParaRPr lang="nl-NL" dirty="0"/>
          </a:p>
        </p:txBody>
      </p:sp>
      <p:sp>
        <p:nvSpPr>
          <p:cNvPr id="12" name="Tijdelijke aanduiding voor tekst 3">
            <a:extLst>
              <a:ext uri="{FF2B5EF4-FFF2-40B4-BE49-F238E27FC236}">
                <a16:creationId xmlns:a16="http://schemas.microsoft.com/office/drawing/2014/main" id="{AAEA98B6-63D8-461B-84DE-B559AA6C75FA}"/>
              </a:ext>
            </a:extLst>
          </p:cNvPr>
          <p:cNvSpPr txBox="1">
            <a:spLocks/>
          </p:cNvSpPr>
          <p:nvPr/>
        </p:nvSpPr>
        <p:spPr>
          <a:xfrm>
            <a:off x="6661018" y="1415846"/>
            <a:ext cx="4655911" cy="717754"/>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fontAlgn="auto"/>
            <a:r>
              <a:rPr lang="nl-NL" dirty="0"/>
              <a:t>Ouders</a:t>
            </a:r>
          </a:p>
          <a:p>
            <a:pPr fontAlgn="auto"/>
            <a:endParaRPr lang="nl-NL" dirty="0"/>
          </a:p>
        </p:txBody>
      </p:sp>
      <p:sp>
        <p:nvSpPr>
          <p:cNvPr id="5" name="Rechthoek 4">
            <a:extLst>
              <a:ext uri="{FF2B5EF4-FFF2-40B4-BE49-F238E27FC236}">
                <a16:creationId xmlns:a16="http://schemas.microsoft.com/office/drawing/2014/main" id="{2BAA7ACD-8309-4D24-9EB2-C28E91E668D4}"/>
              </a:ext>
            </a:extLst>
          </p:cNvPr>
          <p:cNvSpPr/>
          <p:nvPr/>
        </p:nvSpPr>
        <p:spPr>
          <a:xfrm>
            <a:off x="565092" y="5618328"/>
            <a:ext cx="11331940" cy="954107"/>
          </a:xfrm>
          <a:prstGeom prst="rect">
            <a:avLst/>
          </a:prstGeom>
        </p:spPr>
        <p:txBody>
          <a:bodyPr wrap="square">
            <a:spAutoFit/>
          </a:bodyPr>
          <a:lstStyle/>
          <a:p>
            <a:r>
              <a:rPr lang="nl-NL" altLang="nl-NL" sz="1400" dirty="0">
                <a:solidFill>
                  <a:schemeClr val="bg1"/>
                </a:solidFill>
              </a:rPr>
              <a:t>Van der Vorst, H. (2007). </a:t>
            </a:r>
            <a:r>
              <a:rPr lang="en-US" sz="1400" dirty="0">
                <a:solidFill>
                  <a:schemeClr val="bg1"/>
                </a:solidFill>
              </a:rPr>
              <a:t>The Key to the Cellar Door. The Role of the Family in Adolescents' Alcohol Use. Radboud </a:t>
            </a:r>
            <a:r>
              <a:rPr lang="en-US" sz="1400" dirty="0" err="1">
                <a:solidFill>
                  <a:schemeClr val="bg1"/>
                </a:solidFill>
              </a:rPr>
              <a:t>Universiteit</a:t>
            </a:r>
            <a:r>
              <a:rPr lang="en-US" sz="1400" dirty="0">
                <a:solidFill>
                  <a:schemeClr val="bg1"/>
                </a:solidFill>
              </a:rPr>
              <a:t> Nijmegen.</a:t>
            </a:r>
          </a:p>
          <a:p>
            <a:endParaRPr lang="en-US" sz="1400" dirty="0">
              <a:solidFill>
                <a:schemeClr val="bg1"/>
              </a:solidFill>
            </a:endParaRPr>
          </a:p>
          <a:p>
            <a:r>
              <a:rPr lang="nl-NL" sz="1400" dirty="0">
                <a:solidFill>
                  <a:schemeClr val="bg1"/>
                </a:solidFill>
              </a:rPr>
              <a:t>De Looze, M., Vermeulen-Smit, E., Ter Bogt, T.F.M., Van </a:t>
            </a:r>
            <a:r>
              <a:rPr lang="nl-NL" sz="1400" dirty="0" err="1">
                <a:solidFill>
                  <a:schemeClr val="bg1"/>
                </a:solidFill>
              </a:rPr>
              <a:t>Dorsselaer</a:t>
            </a:r>
            <a:r>
              <a:rPr lang="nl-NL" sz="1400" dirty="0">
                <a:solidFill>
                  <a:schemeClr val="bg1"/>
                </a:solidFill>
              </a:rPr>
              <a:t>, S., </a:t>
            </a:r>
            <a:r>
              <a:rPr lang="nl-NL" sz="1400" dirty="0" err="1">
                <a:solidFill>
                  <a:schemeClr val="bg1"/>
                </a:solidFill>
              </a:rPr>
              <a:t>Verdurmen</a:t>
            </a:r>
            <a:r>
              <a:rPr lang="nl-NL" sz="1400" dirty="0">
                <a:solidFill>
                  <a:schemeClr val="bg1"/>
                </a:solidFill>
              </a:rPr>
              <a:t>, J., </a:t>
            </a:r>
            <a:r>
              <a:rPr lang="nl-NL" sz="1400" dirty="0" err="1">
                <a:solidFill>
                  <a:schemeClr val="bg1"/>
                </a:solidFill>
              </a:rPr>
              <a:t>Schulten</a:t>
            </a:r>
            <a:r>
              <a:rPr lang="nl-NL" sz="1400" dirty="0">
                <a:solidFill>
                  <a:schemeClr val="bg1"/>
                </a:solidFill>
              </a:rPr>
              <a:t>, I., Engels, R.C.M.E. &amp; </a:t>
            </a:r>
            <a:r>
              <a:rPr lang="nl-NL" sz="1400" dirty="0" err="1">
                <a:solidFill>
                  <a:schemeClr val="bg1"/>
                </a:solidFill>
              </a:rPr>
              <a:t>Vollebergh</a:t>
            </a:r>
            <a:r>
              <a:rPr lang="nl-NL" sz="1400" dirty="0">
                <a:solidFill>
                  <a:schemeClr val="bg1"/>
                </a:solidFill>
              </a:rPr>
              <a:t>, W.A.M. </a:t>
            </a:r>
            <a:r>
              <a:rPr lang="en-US" sz="1400" dirty="0">
                <a:solidFill>
                  <a:schemeClr val="bg1"/>
                </a:solidFill>
              </a:rPr>
              <a:t>(2013). Trends in alcohol-specific parenting practices and adolescent alcohol use between 2007 and 2011 in the Netherlands. </a:t>
            </a:r>
            <a:r>
              <a:rPr lang="en-US" sz="1400" i="1" dirty="0">
                <a:solidFill>
                  <a:schemeClr val="bg1"/>
                </a:solidFill>
              </a:rPr>
              <a:t>The international journal on drug policy 25(1).</a:t>
            </a:r>
            <a:endParaRPr lang="nl-NL" sz="1400" dirty="0">
              <a:solidFill>
                <a:schemeClr val="bg1"/>
              </a:solidFill>
            </a:endParaRPr>
          </a:p>
        </p:txBody>
      </p:sp>
    </p:spTree>
    <p:extLst>
      <p:ext uri="{BB962C8B-B14F-4D97-AF65-F5344CB8AC3E}">
        <p14:creationId xmlns:p14="http://schemas.microsoft.com/office/powerpoint/2010/main" val="1510654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06947A1-C0E1-4285-9C4B-B974EB75E490}"/>
              </a:ext>
            </a:extLst>
          </p:cNvPr>
          <p:cNvSpPr>
            <a:spLocks noGrp="1"/>
          </p:cNvSpPr>
          <p:nvPr>
            <p:ph type="title"/>
          </p:nvPr>
        </p:nvSpPr>
        <p:spPr>
          <a:xfrm>
            <a:off x="7731342" y="1188474"/>
            <a:ext cx="4234517" cy="754626"/>
          </a:xfrm>
        </p:spPr>
        <p:txBody>
          <a:bodyPr/>
          <a:lstStyle/>
          <a:p>
            <a:r>
              <a:rPr lang="nl-NL" dirty="0"/>
              <a:t>Observeren en reflecteren</a:t>
            </a:r>
          </a:p>
        </p:txBody>
      </p:sp>
      <p:pic>
        <p:nvPicPr>
          <p:cNvPr id="8" name="Draadstaal">
            <a:hlinkClick r:id="" action="ppaction://media"/>
            <a:extLst>
              <a:ext uri="{FF2B5EF4-FFF2-40B4-BE49-F238E27FC236}">
                <a16:creationId xmlns:a16="http://schemas.microsoft.com/office/drawing/2014/main" id="{F84BDA3C-1C57-4F9C-8948-9B1193C86A0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8155" y="226141"/>
            <a:ext cx="7462684" cy="5971515"/>
          </a:xfrm>
        </p:spPr>
      </p:pic>
      <p:sp>
        <p:nvSpPr>
          <p:cNvPr id="5" name="Tijdelijke aanduiding voor tekst 4">
            <a:extLst>
              <a:ext uri="{FF2B5EF4-FFF2-40B4-BE49-F238E27FC236}">
                <a16:creationId xmlns:a16="http://schemas.microsoft.com/office/drawing/2014/main" id="{FE4E9E92-6E44-4E53-9B1C-234BDA498100}"/>
              </a:ext>
            </a:extLst>
          </p:cNvPr>
          <p:cNvSpPr>
            <a:spLocks noGrp="1"/>
          </p:cNvSpPr>
          <p:nvPr>
            <p:ph type="body" sz="half" idx="2"/>
          </p:nvPr>
        </p:nvSpPr>
        <p:spPr>
          <a:xfrm>
            <a:off x="7731342" y="2198740"/>
            <a:ext cx="4234517" cy="485468"/>
          </a:xfrm>
        </p:spPr>
        <p:txBody>
          <a:bodyPr/>
          <a:lstStyle/>
          <a:p>
            <a:pPr marL="342900" lvl="0" indent="-342900">
              <a:buClr>
                <a:srgbClr val="1E5155">
                  <a:lumMod val="40000"/>
                  <a:lumOff val="60000"/>
                </a:srgbClr>
              </a:buClr>
              <a:buFont typeface="Wingdings 3" charset="2"/>
              <a:buChar char=""/>
            </a:pPr>
            <a:r>
              <a:rPr lang="nl-NL" sz="2000" dirty="0">
                <a:solidFill>
                  <a:prstClr val="white"/>
                </a:solidFill>
              </a:rPr>
              <a:t>filmfragment Draadstaal</a:t>
            </a:r>
          </a:p>
          <a:p>
            <a:endParaRPr lang="nl-NL" dirty="0"/>
          </a:p>
        </p:txBody>
      </p:sp>
    </p:spTree>
    <p:extLst>
      <p:ext uri="{BB962C8B-B14F-4D97-AF65-F5344CB8AC3E}">
        <p14:creationId xmlns:p14="http://schemas.microsoft.com/office/powerpoint/2010/main" val="645558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F05ED641-6308-4EDC-B978-84FF96E0D27F}"/>
              </a:ext>
            </a:extLst>
          </p:cNvPr>
          <p:cNvSpPr>
            <a:spLocks noGrp="1"/>
          </p:cNvSpPr>
          <p:nvPr>
            <p:ph type="sldNum" sz="quarter" idx="12"/>
          </p:nvPr>
        </p:nvSpPr>
        <p:spPr/>
        <p:txBody>
          <a:bodyPr/>
          <a:lstStyle/>
          <a:p>
            <a:fld id="{519954A3-9DFD-4C44-94BA-B95130A3BA1C}" type="slidenum">
              <a:rPr lang="en-US" smtClean="0"/>
              <a:t>27</a:t>
            </a:fld>
            <a:endParaRPr lang="en-US" dirty="0"/>
          </a:p>
        </p:txBody>
      </p:sp>
      <p:pic>
        <p:nvPicPr>
          <p:cNvPr id="6" name="Afbeelding 5">
            <a:extLst>
              <a:ext uri="{FF2B5EF4-FFF2-40B4-BE49-F238E27FC236}">
                <a16:creationId xmlns:a16="http://schemas.microsoft.com/office/drawing/2014/main" id="{EB0BC49F-63ED-4FFD-8A1D-850BEAC1A812}"/>
              </a:ext>
            </a:extLst>
          </p:cNvPr>
          <p:cNvPicPr>
            <a:picLocks noChangeAspect="1"/>
          </p:cNvPicPr>
          <p:nvPr/>
        </p:nvPicPr>
        <p:blipFill>
          <a:blip r:embed="rId2"/>
          <a:stretch>
            <a:fillRect/>
          </a:stretch>
        </p:blipFill>
        <p:spPr>
          <a:xfrm>
            <a:off x="938804" y="590232"/>
            <a:ext cx="9565453" cy="1481456"/>
          </a:xfrm>
          <a:prstGeom prst="rect">
            <a:avLst/>
          </a:prstGeom>
        </p:spPr>
      </p:pic>
      <p:pic>
        <p:nvPicPr>
          <p:cNvPr id="7" name="Afbeelding 6">
            <a:extLst>
              <a:ext uri="{FF2B5EF4-FFF2-40B4-BE49-F238E27FC236}">
                <a16:creationId xmlns:a16="http://schemas.microsoft.com/office/drawing/2014/main" id="{8E7A13FD-5065-4E8C-802E-29386B2FC233}"/>
              </a:ext>
            </a:extLst>
          </p:cNvPr>
          <p:cNvPicPr>
            <a:picLocks noChangeAspect="1"/>
          </p:cNvPicPr>
          <p:nvPr/>
        </p:nvPicPr>
        <p:blipFill>
          <a:blip r:embed="rId3"/>
          <a:stretch>
            <a:fillRect/>
          </a:stretch>
        </p:blipFill>
        <p:spPr>
          <a:xfrm>
            <a:off x="1073091" y="1223098"/>
            <a:ext cx="10473836" cy="688908"/>
          </a:xfrm>
          <a:prstGeom prst="rect">
            <a:avLst/>
          </a:prstGeom>
        </p:spPr>
      </p:pic>
      <p:pic>
        <p:nvPicPr>
          <p:cNvPr id="8" name="Afbeelding 7">
            <a:extLst>
              <a:ext uri="{FF2B5EF4-FFF2-40B4-BE49-F238E27FC236}">
                <a16:creationId xmlns:a16="http://schemas.microsoft.com/office/drawing/2014/main" id="{BF6BE7E2-BF62-4104-9180-5E37E693EFB5}"/>
              </a:ext>
            </a:extLst>
          </p:cNvPr>
          <p:cNvPicPr>
            <a:picLocks noChangeAspect="1"/>
          </p:cNvPicPr>
          <p:nvPr/>
        </p:nvPicPr>
        <p:blipFill>
          <a:blip r:embed="rId4"/>
          <a:stretch>
            <a:fillRect/>
          </a:stretch>
        </p:blipFill>
        <p:spPr>
          <a:xfrm>
            <a:off x="1073091" y="2544872"/>
            <a:ext cx="10449450" cy="3853006"/>
          </a:xfrm>
          <a:prstGeom prst="rect">
            <a:avLst/>
          </a:prstGeom>
        </p:spPr>
      </p:pic>
    </p:spTree>
    <p:extLst>
      <p:ext uri="{BB962C8B-B14F-4D97-AF65-F5344CB8AC3E}">
        <p14:creationId xmlns:p14="http://schemas.microsoft.com/office/powerpoint/2010/main" val="2876528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1446495" y="436208"/>
            <a:ext cx="9251556"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gn="ctr"/>
            <a:endParaRPr lang="nl-NL" sz="1400" b="0" i="1" dirty="0"/>
          </a:p>
          <a:p>
            <a:pPr lvl="0" algn="ctr"/>
            <a:r>
              <a:rPr lang="nl-NL" sz="2400" dirty="0">
                <a:solidFill>
                  <a:schemeClr val="tx1"/>
                </a:solidFill>
              </a:rPr>
              <a:t>Interventies basisschool 10-12 jaar</a:t>
            </a:r>
          </a:p>
          <a:p>
            <a:pPr algn="ctr"/>
            <a:endParaRPr lang="nl-NL" sz="2000" i="1" dirty="0">
              <a:solidFill>
                <a:schemeClr val="tx1"/>
              </a:solidFill>
            </a:endParaRPr>
          </a:p>
          <a:p>
            <a:pPr algn="ctr"/>
            <a:endParaRPr lang="nl-NL" dirty="0">
              <a:solidFill>
                <a:schemeClr val="tx1"/>
              </a:solidFill>
            </a:endParaRPr>
          </a:p>
        </p:txBody>
      </p:sp>
      <p:sp>
        <p:nvSpPr>
          <p:cNvPr id="4" name="Tijdelijke aanduiding voor tekst 4">
            <a:extLst>
              <a:ext uri="{FF2B5EF4-FFF2-40B4-BE49-F238E27FC236}">
                <a16:creationId xmlns:a16="http://schemas.microsoft.com/office/drawing/2014/main" id="{4C7C30C1-8BFD-4B84-B936-A0147413F9B4}"/>
              </a:ext>
            </a:extLst>
          </p:cNvPr>
          <p:cNvSpPr txBox="1">
            <a:spLocks/>
          </p:cNvSpPr>
          <p:nvPr/>
        </p:nvSpPr>
        <p:spPr>
          <a:xfrm>
            <a:off x="498131" y="1571625"/>
            <a:ext cx="11260280" cy="513826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nl-NL" dirty="0">
                <a:solidFill>
                  <a:schemeClr val="bg2">
                    <a:lumMod val="40000"/>
                    <a:lumOff val="60000"/>
                  </a:schemeClr>
                </a:solidFill>
              </a:rPr>
              <a:t>Voorlichting op de basisschool onnodig. Zeker omdat het gebruik van alcohol en tabak minder onder de aandacht ligt (vanwege verschuiving van leeftijdsgrens nix 18). </a:t>
            </a:r>
          </a:p>
          <a:p>
            <a:pPr marL="0" indent="0">
              <a:buNone/>
            </a:pPr>
            <a:r>
              <a:rPr lang="nl-NL" b="1" dirty="0">
                <a:solidFill>
                  <a:srgbClr val="92D050"/>
                </a:solidFill>
              </a:rPr>
              <a:t>Wel</a:t>
            </a:r>
          </a:p>
          <a:p>
            <a:pPr lvl="0">
              <a:buClr>
                <a:srgbClr val="92D050"/>
              </a:buClr>
            </a:pPr>
            <a:r>
              <a:rPr lang="nl-NL" dirty="0">
                <a:solidFill>
                  <a:srgbClr val="92D050"/>
                </a:solidFill>
              </a:rPr>
              <a:t>Versterken van algemene vaardigeden, zelfcontrole, sociale- en probleemoplossende vaardigheden, heeft effect. Het versterken van emotionele ontwikkeling in plaats van specifieke aandacht voor roken en alcohol. </a:t>
            </a:r>
          </a:p>
          <a:p>
            <a:pPr lvl="0">
              <a:buClr>
                <a:srgbClr val="92D050"/>
              </a:buClr>
            </a:pPr>
            <a:r>
              <a:rPr lang="nl-NL" dirty="0">
                <a:solidFill>
                  <a:srgbClr val="92D050"/>
                </a:solidFill>
              </a:rPr>
              <a:t>In steek op het voorlichten van ouders over roken en alcohol in groep acht, geven van informatiebronnen. </a:t>
            </a:r>
          </a:p>
          <a:p>
            <a:pPr marL="0" lvl="0" indent="0">
              <a:buNone/>
            </a:pPr>
            <a:endParaRPr lang="nl-NL" dirty="0">
              <a:solidFill>
                <a:schemeClr val="tx1"/>
              </a:solidFill>
            </a:endParaRPr>
          </a:p>
          <a:p>
            <a:pPr marL="0" indent="0">
              <a:buNone/>
            </a:pPr>
            <a:r>
              <a:rPr lang="nl-NL" b="1" dirty="0">
                <a:solidFill>
                  <a:srgbClr val="FF0000"/>
                </a:solidFill>
              </a:rPr>
              <a:t>Niet</a:t>
            </a:r>
          </a:p>
          <a:p>
            <a:pPr lvl="0"/>
            <a:r>
              <a:rPr lang="nl-NL" dirty="0">
                <a:solidFill>
                  <a:srgbClr val="FF0000"/>
                </a:solidFill>
              </a:rPr>
              <a:t>Klassenvoorlichting, spreekbeurten over middelen, inzetten politie en waarschuwende benadering en inzetten van ervaringsdeskundigen. </a:t>
            </a:r>
          </a:p>
          <a:p>
            <a:pPr lvl="0"/>
            <a:r>
              <a:rPr lang="nl-NL" dirty="0">
                <a:solidFill>
                  <a:srgbClr val="FF0000"/>
                </a:solidFill>
              </a:rPr>
              <a:t>Ervaringsdeskundigen </a:t>
            </a:r>
          </a:p>
        </p:txBody>
      </p:sp>
    </p:spTree>
    <p:extLst>
      <p:ext uri="{BB962C8B-B14F-4D97-AF65-F5344CB8AC3E}">
        <p14:creationId xmlns:p14="http://schemas.microsoft.com/office/powerpoint/2010/main" val="4248384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498130" y="0"/>
            <a:ext cx="11260281"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gn="ctr"/>
            <a:endParaRPr lang="nl-NL" sz="2000" i="1" dirty="0">
              <a:solidFill>
                <a:schemeClr val="tx1"/>
              </a:solidFill>
            </a:endParaRPr>
          </a:p>
          <a:p>
            <a:pPr algn="ctr"/>
            <a:r>
              <a:rPr lang="nl-NL" sz="2400" i="1" dirty="0">
                <a:solidFill>
                  <a:schemeClr val="tx1"/>
                </a:solidFill>
              </a:rPr>
              <a:t>Interventies voorgezet onderwijs </a:t>
            </a:r>
            <a:r>
              <a:rPr lang="nl-NL" sz="2400" dirty="0">
                <a:solidFill>
                  <a:schemeClr val="tx1"/>
                </a:solidFill>
              </a:rPr>
              <a:t>12-13 jaar </a:t>
            </a:r>
          </a:p>
          <a:p>
            <a:pPr algn="ctr"/>
            <a:endParaRPr lang="nl-NL" sz="1800" b="0" dirty="0">
              <a:solidFill>
                <a:schemeClr val="tx1"/>
              </a:solidFill>
            </a:endParaRPr>
          </a:p>
          <a:p>
            <a:pPr algn="ctr"/>
            <a:r>
              <a:rPr lang="nl-NL" sz="1800" b="0" dirty="0">
                <a:solidFill>
                  <a:schemeClr val="tx1"/>
                </a:solidFill>
              </a:rPr>
              <a:t>Interventies: Frisse start, </a:t>
            </a:r>
            <a:r>
              <a:rPr lang="nl-NL" sz="1800" b="0" dirty="0" err="1">
                <a:solidFill>
                  <a:schemeClr val="tx1"/>
                </a:solidFill>
              </a:rPr>
              <a:t>Smoke</a:t>
            </a:r>
            <a:r>
              <a:rPr lang="nl-NL" sz="1800" b="0" dirty="0">
                <a:solidFill>
                  <a:schemeClr val="tx1"/>
                </a:solidFill>
              </a:rPr>
              <a:t> free </a:t>
            </a:r>
            <a:r>
              <a:rPr lang="nl-NL" sz="1800" b="0" dirty="0" err="1">
                <a:solidFill>
                  <a:schemeClr val="tx1"/>
                </a:solidFill>
              </a:rPr>
              <a:t>challenge</a:t>
            </a:r>
            <a:r>
              <a:rPr lang="nl-NL" sz="1800" b="0" dirty="0">
                <a:solidFill>
                  <a:schemeClr val="tx1"/>
                </a:solidFill>
              </a:rPr>
              <a:t> (DGSG), rots en water. Risicogroep: Alle interventies en/of KOPKVO (verslaafde ouders). </a:t>
            </a:r>
          </a:p>
          <a:p>
            <a:pPr algn="ctr"/>
            <a:endParaRPr lang="nl-NL" sz="2000" dirty="0"/>
          </a:p>
          <a:p>
            <a:pPr algn="ctr"/>
            <a:endParaRPr lang="nl-NL" sz="2000" i="1" dirty="0"/>
          </a:p>
          <a:p>
            <a:pPr algn="ctr"/>
            <a:endParaRPr lang="nl-NL" dirty="0">
              <a:solidFill>
                <a:schemeClr val="tx1"/>
              </a:solidFill>
            </a:endParaRPr>
          </a:p>
        </p:txBody>
      </p:sp>
      <p:sp>
        <p:nvSpPr>
          <p:cNvPr id="4" name="Tijdelijke aanduiding voor tekst 4">
            <a:extLst>
              <a:ext uri="{FF2B5EF4-FFF2-40B4-BE49-F238E27FC236}">
                <a16:creationId xmlns:a16="http://schemas.microsoft.com/office/drawing/2014/main" id="{4C7C30C1-8BFD-4B84-B936-A0147413F9B4}"/>
              </a:ext>
            </a:extLst>
          </p:cNvPr>
          <p:cNvSpPr txBox="1">
            <a:spLocks/>
          </p:cNvSpPr>
          <p:nvPr/>
        </p:nvSpPr>
        <p:spPr>
          <a:xfrm>
            <a:off x="498131" y="1592826"/>
            <a:ext cx="11260280" cy="496529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nl-NL" dirty="0">
                <a:solidFill>
                  <a:schemeClr val="bg2">
                    <a:lumMod val="40000"/>
                    <a:lumOff val="60000"/>
                  </a:schemeClr>
                </a:solidFill>
              </a:rPr>
              <a:t>Individuele voorlichting geen klassikale voorlichting.</a:t>
            </a:r>
            <a:endParaRPr lang="nl-NL" dirty="0"/>
          </a:p>
          <a:p>
            <a:pPr marL="0" indent="0">
              <a:buNone/>
            </a:pPr>
            <a:r>
              <a:rPr lang="nl-NL" sz="1600" b="1" dirty="0">
                <a:solidFill>
                  <a:srgbClr val="92D050"/>
                </a:solidFill>
              </a:rPr>
              <a:t>Wel</a:t>
            </a:r>
          </a:p>
          <a:p>
            <a:pPr lvl="0">
              <a:buClr>
                <a:srgbClr val="92D050"/>
              </a:buClr>
            </a:pPr>
            <a:r>
              <a:rPr lang="nl-NL" sz="1600" dirty="0">
                <a:solidFill>
                  <a:srgbClr val="92D050"/>
                </a:solidFill>
              </a:rPr>
              <a:t>Zo lang mogelijk vast houden van de negatieve attitude tegenover alcohol en roken die jongeren op de basisschool hebben. </a:t>
            </a:r>
          </a:p>
          <a:p>
            <a:pPr lvl="0">
              <a:buClr>
                <a:srgbClr val="92D050"/>
              </a:buClr>
            </a:pPr>
            <a:r>
              <a:rPr lang="nl-NL" sz="1600" dirty="0">
                <a:solidFill>
                  <a:srgbClr val="92D050"/>
                </a:solidFill>
              </a:rPr>
              <a:t>Versterken van algemene vaardigeden, zelfcontrole, sociale- en probleemoplossende vaardigheden.</a:t>
            </a:r>
          </a:p>
          <a:p>
            <a:pPr lvl="0">
              <a:buClr>
                <a:srgbClr val="92D050"/>
              </a:buClr>
            </a:pPr>
            <a:r>
              <a:rPr lang="nl-NL" sz="1600" dirty="0">
                <a:solidFill>
                  <a:srgbClr val="92D050"/>
                </a:solidFill>
              </a:rPr>
              <a:t>Ouders voorlichten in deze fase, informatiebronnen verstevigen, duidelijke normen stellen voor hun kind. </a:t>
            </a:r>
          </a:p>
          <a:p>
            <a:pPr lvl="0">
              <a:buClr>
                <a:srgbClr val="92D050"/>
              </a:buClr>
            </a:pPr>
            <a:r>
              <a:rPr lang="nl-NL" sz="1600" dirty="0">
                <a:solidFill>
                  <a:srgbClr val="92D050"/>
                </a:solidFill>
              </a:rPr>
              <a:t>Beleidsadvies school, vroegsignalering, deskundigheidsbevordering docenten.</a:t>
            </a:r>
          </a:p>
          <a:p>
            <a:pPr marL="0" indent="0">
              <a:buNone/>
            </a:pPr>
            <a:r>
              <a:rPr lang="nl-NL" sz="1600" b="1" dirty="0">
                <a:solidFill>
                  <a:srgbClr val="FF0000"/>
                </a:solidFill>
              </a:rPr>
              <a:t>Niet</a:t>
            </a:r>
          </a:p>
          <a:p>
            <a:pPr lvl="0"/>
            <a:r>
              <a:rPr lang="nl-NL" sz="1600" dirty="0">
                <a:solidFill>
                  <a:srgbClr val="FF0000"/>
                </a:solidFill>
              </a:rPr>
              <a:t>Minder zinvol: om op deze leeftijd jongeren weerbaar te maken tegen groesdruk, dit gebeurd iets laten wanneer vrienden belangrijker worden.</a:t>
            </a:r>
          </a:p>
          <a:p>
            <a:pPr lvl="0"/>
            <a:r>
              <a:rPr lang="nl-NL" sz="1600" dirty="0">
                <a:solidFill>
                  <a:srgbClr val="FF0000"/>
                </a:solidFill>
              </a:rPr>
              <a:t>Inzetten van ervaring deskundige (voorwaarde is een goed match tussen rolmodel en leerlingen, dichtbij de leeftijd en achtergrond doelgroep).</a:t>
            </a:r>
          </a:p>
          <a:p>
            <a:pPr lvl="0"/>
            <a:r>
              <a:rPr lang="nl-NL" sz="1600" dirty="0">
                <a:solidFill>
                  <a:srgbClr val="FF0000"/>
                </a:solidFill>
              </a:rPr>
              <a:t>Peereducatie, sociale beïnvloeding.</a:t>
            </a:r>
          </a:p>
          <a:p>
            <a:pPr lvl="0"/>
            <a:r>
              <a:rPr lang="nl-NL" sz="1600" dirty="0">
                <a:solidFill>
                  <a:srgbClr val="FF0000"/>
                </a:solidFill>
              </a:rPr>
              <a:t>Inzetten politie en waarschuwende benadering en inzetten van ervaringsdeskundigen. </a:t>
            </a:r>
          </a:p>
        </p:txBody>
      </p:sp>
    </p:spTree>
    <p:extLst>
      <p:ext uri="{BB962C8B-B14F-4D97-AF65-F5344CB8AC3E}">
        <p14:creationId xmlns:p14="http://schemas.microsoft.com/office/powerpoint/2010/main" val="3440208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8B50D46-25DD-4BD6-91DD-41A7B16A213A}"/>
              </a:ext>
            </a:extLst>
          </p:cNvPr>
          <p:cNvSpPr>
            <a:spLocks noGrp="1"/>
          </p:cNvSpPr>
          <p:nvPr>
            <p:ph type="title"/>
          </p:nvPr>
        </p:nvSpPr>
        <p:spPr/>
        <p:txBody>
          <a:bodyPr/>
          <a:lstStyle/>
          <a:p>
            <a:r>
              <a:rPr lang="nl-NL" dirty="0"/>
              <a:t>Wie heeft dit middel afgelopen maand gebruikt?</a:t>
            </a:r>
          </a:p>
        </p:txBody>
      </p:sp>
      <p:pic>
        <p:nvPicPr>
          <p:cNvPr id="6" name="Tijdelijke aanduiding voor inhoud 5">
            <a:extLst>
              <a:ext uri="{FF2B5EF4-FFF2-40B4-BE49-F238E27FC236}">
                <a16:creationId xmlns:a16="http://schemas.microsoft.com/office/drawing/2014/main" id="{060CCE63-5EDA-4F2C-9322-83395FAB64E5}"/>
              </a:ext>
            </a:extLst>
          </p:cNvPr>
          <p:cNvPicPr>
            <a:picLocks noGrp="1" noChangeAspect="1"/>
          </p:cNvPicPr>
          <p:nvPr>
            <p:ph idx="1"/>
          </p:nvPr>
        </p:nvPicPr>
        <p:blipFill>
          <a:blip r:embed="rId2"/>
          <a:stretch>
            <a:fillRect/>
          </a:stretch>
        </p:blipFill>
        <p:spPr>
          <a:xfrm>
            <a:off x="2123767" y="2840540"/>
            <a:ext cx="7369432" cy="1921884"/>
          </a:xfrm>
        </p:spPr>
      </p:pic>
    </p:spTree>
    <p:extLst>
      <p:ext uri="{BB962C8B-B14F-4D97-AF65-F5344CB8AC3E}">
        <p14:creationId xmlns:p14="http://schemas.microsoft.com/office/powerpoint/2010/main" val="2663037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0" y="179032"/>
            <a:ext cx="12101513"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gn="ctr"/>
            <a:endParaRPr lang="nl-NL" sz="2000" i="1" dirty="0"/>
          </a:p>
          <a:p>
            <a:pPr lvl="0" algn="ctr"/>
            <a:r>
              <a:rPr lang="nl-NL" sz="2400" dirty="0">
                <a:solidFill>
                  <a:schemeClr val="tx1"/>
                </a:solidFill>
              </a:rPr>
              <a:t>Interventies voortgezet onderwijs 13-16 jaar </a:t>
            </a:r>
          </a:p>
          <a:p>
            <a:pPr algn="ctr"/>
            <a:endParaRPr lang="nl-NL" sz="1800" dirty="0">
              <a:solidFill>
                <a:schemeClr val="tx1"/>
              </a:solidFill>
            </a:endParaRPr>
          </a:p>
          <a:p>
            <a:pPr algn="ctr"/>
            <a:r>
              <a:rPr lang="nl-NL" sz="1800" dirty="0">
                <a:solidFill>
                  <a:schemeClr val="tx1"/>
                </a:solidFill>
              </a:rPr>
              <a:t> </a:t>
            </a:r>
            <a:r>
              <a:rPr lang="nl-NL" sz="1800" b="0" dirty="0">
                <a:solidFill>
                  <a:schemeClr val="tx1"/>
                </a:solidFill>
              </a:rPr>
              <a:t>4 pijlers DGSG (leerling, ouders, docenten, beleid). MOTI4 (14-24 jaar), Rots en water. Risicogroep: MOTI4 (14-24 jaar) , wietcheck, KOPKVO, Rots en water. </a:t>
            </a:r>
          </a:p>
          <a:p>
            <a:pPr algn="ctr"/>
            <a:endParaRPr lang="nl-NL" sz="1600" i="1" dirty="0">
              <a:solidFill>
                <a:schemeClr val="tx1"/>
              </a:solidFill>
            </a:endParaRPr>
          </a:p>
          <a:p>
            <a:pPr algn="ctr"/>
            <a:endParaRPr lang="nl-NL" dirty="0">
              <a:solidFill>
                <a:schemeClr val="tx1"/>
              </a:solidFill>
            </a:endParaRPr>
          </a:p>
        </p:txBody>
      </p:sp>
      <p:sp>
        <p:nvSpPr>
          <p:cNvPr id="4" name="Tijdelijke aanduiding voor tekst 4">
            <a:extLst>
              <a:ext uri="{FF2B5EF4-FFF2-40B4-BE49-F238E27FC236}">
                <a16:creationId xmlns:a16="http://schemas.microsoft.com/office/drawing/2014/main" id="{4C7C30C1-8BFD-4B84-B936-A0147413F9B4}"/>
              </a:ext>
            </a:extLst>
          </p:cNvPr>
          <p:cNvSpPr txBox="1">
            <a:spLocks/>
          </p:cNvSpPr>
          <p:nvPr/>
        </p:nvSpPr>
        <p:spPr>
          <a:xfrm>
            <a:off x="498131" y="1943100"/>
            <a:ext cx="11260280" cy="476679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nl-NL" dirty="0">
                <a:solidFill>
                  <a:schemeClr val="bg2">
                    <a:lumMod val="40000"/>
                    <a:lumOff val="60000"/>
                  </a:schemeClr>
                </a:solidFill>
              </a:rPr>
              <a:t>Algemene preventie richt zich op middelengebruik in deze leeftijdsfase werkt dit alleen in combinatie met duidelijke stimuli in de omgeving van de adolescent zijn: dat de norm van drinken roken en drugs gebruiken niet normaal is. Het gaat hierbij om duidelijke regels stellen door ouders en beleidsregels op school en op de sportvereniging, die roken en drinken ontmoedigen.</a:t>
            </a:r>
          </a:p>
          <a:p>
            <a:pPr marL="0" indent="0">
              <a:buClr>
                <a:srgbClr val="92D050"/>
              </a:buClr>
              <a:buNone/>
            </a:pPr>
            <a:r>
              <a:rPr lang="nl-NL" b="1" dirty="0">
                <a:solidFill>
                  <a:srgbClr val="92D050"/>
                </a:solidFill>
              </a:rPr>
              <a:t>Wel</a:t>
            </a:r>
          </a:p>
          <a:p>
            <a:pPr lvl="0">
              <a:buClr>
                <a:srgbClr val="92D050"/>
              </a:buClr>
            </a:pPr>
            <a:r>
              <a:rPr lang="nl-NL" dirty="0">
                <a:solidFill>
                  <a:srgbClr val="92D050"/>
                </a:solidFill>
              </a:rPr>
              <a:t>Leerling en ouders interventie: PAS, 4 pijlers 1.leerlingen (e-</a:t>
            </a:r>
            <a:r>
              <a:rPr lang="nl-NL" dirty="0" err="1">
                <a:solidFill>
                  <a:srgbClr val="92D050"/>
                </a:solidFill>
              </a:rPr>
              <a:t>learning</a:t>
            </a:r>
            <a:r>
              <a:rPr lang="nl-NL" dirty="0">
                <a:solidFill>
                  <a:srgbClr val="92D050"/>
                </a:solidFill>
              </a:rPr>
              <a:t>, tripspel!  2. Oudervoorlichting 3. Beleid school (regels) 4. training docenten).</a:t>
            </a:r>
            <a:endParaRPr lang="nl-NL" b="1" dirty="0">
              <a:solidFill>
                <a:srgbClr val="92D050"/>
              </a:solidFill>
            </a:endParaRPr>
          </a:p>
          <a:p>
            <a:pPr marL="0" indent="0">
              <a:buNone/>
            </a:pPr>
            <a:r>
              <a:rPr lang="nl-NL" b="1" dirty="0">
                <a:solidFill>
                  <a:srgbClr val="FF0000"/>
                </a:solidFill>
              </a:rPr>
              <a:t>Niet</a:t>
            </a:r>
          </a:p>
          <a:p>
            <a:pPr lvl="0"/>
            <a:r>
              <a:rPr lang="nl-NL" dirty="0">
                <a:solidFill>
                  <a:srgbClr val="FF0000"/>
                </a:solidFill>
              </a:rPr>
              <a:t>Leerlingen weerbaar maken tegen groepsdruk ten aanzien van middelengebruik is minder zinvol in deze leeftijdsfase. Leeftijdsgenoten zijn belangrijk geworden.</a:t>
            </a:r>
          </a:p>
          <a:p>
            <a:pPr lvl="0"/>
            <a:r>
              <a:rPr lang="nl-NL" dirty="0">
                <a:solidFill>
                  <a:srgbClr val="FF0000"/>
                </a:solidFill>
              </a:rPr>
              <a:t>Weerbaar maken tegen sociale beïnvloeding</a:t>
            </a:r>
          </a:p>
          <a:p>
            <a:pPr lvl="0"/>
            <a:r>
              <a:rPr lang="nl-NL" dirty="0">
                <a:solidFill>
                  <a:srgbClr val="FF0000"/>
                </a:solidFill>
              </a:rPr>
              <a:t>Waarschuwende benadering</a:t>
            </a:r>
          </a:p>
          <a:p>
            <a:pPr lvl="0"/>
            <a:r>
              <a:rPr lang="nl-NL" dirty="0">
                <a:solidFill>
                  <a:srgbClr val="FF0000"/>
                </a:solidFill>
              </a:rPr>
              <a:t>Inzetten van ervaringsdeskundigen</a:t>
            </a:r>
          </a:p>
        </p:txBody>
      </p:sp>
    </p:spTree>
    <p:extLst>
      <p:ext uri="{BB962C8B-B14F-4D97-AF65-F5344CB8AC3E}">
        <p14:creationId xmlns:p14="http://schemas.microsoft.com/office/powerpoint/2010/main" val="2433714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498132" y="436208"/>
            <a:ext cx="11517656"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gn="ctr"/>
            <a:endParaRPr lang="nl-NL" sz="1800" i="1" dirty="0"/>
          </a:p>
          <a:p>
            <a:pPr algn="ctr"/>
            <a:r>
              <a:rPr lang="nl-NL" sz="1800" dirty="0">
                <a:solidFill>
                  <a:schemeClr val="tx1"/>
                </a:solidFill>
              </a:rPr>
              <a:t>Interventies voortgezet onderwijs (mbo)</a:t>
            </a:r>
          </a:p>
          <a:p>
            <a:pPr algn="ctr"/>
            <a:r>
              <a:rPr lang="nl-NL" sz="1800" dirty="0">
                <a:solidFill>
                  <a:schemeClr val="tx1"/>
                </a:solidFill>
              </a:rPr>
              <a:t>16-18 jaar </a:t>
            </a:r>
          </a:p>
          <a:p>
            <a:pPr algn="ctr"/>
            <a:r>
              <a:rPr lang="nl-NL" sz="1800" b="0" dirty="0">
                <a:solidFill>
                  <a:schemeClr val="tx1"/>
                </a:solidFill>
              </a:rPr>
              <a:t>4 pijlers DGSG, vroegsignalering, Rots en water. Risicogroep: MOTI4, DGSG, wietcheck, KOPKVO, Rots en water. </a:t>
            </a:r>
          </a:p>
          <a:p>
            <a:pPr algn="ctr"/>
            <a:endParaRPr lang="nl-NL" sz="1400" dirty="0">
              <a:solidFill>
                <a:schemeClr val="tx1"/>
              </a:solidFill>
            </a:endParaRPr>
          </a:p>
          <a:p>
            <a:pPr algn="ctr"/>
            <a:endParaRPr lang="nl-NL" dirty="0">
              <a:solidFill>
                <a:schemeClr val="tx1"/>
              </a:solidFill>
            </a:endParaRPr>
          </a:p>
        </p:txBody>
      </p:sp>
      <p:sp>
        <p:nvSpPr>
          <p:cNvPr id="4" name="Tijdelijke aanduiding voor tekst 4">
            <a:extLst>
              <a:ext uri="{FF2B5EF4-FFF2-40B4-BE49-F238E27FC236}">
                <a16:creationId xmlns:a16="http://schemas.microsoft.com/office/drawing/2014/main" id="{4C7C30C1-8BFD-4B84-B936-A0147413F9B4}"/>
              </a:ext>
            </a:extLst>
          </p:cNvPr>
          <p:cNvSpPr txBox="1">
            <a:spLocks/>
          </p:cNvSpPr>
          <p:nvPr/>
        </p:nvSpPr>
        <p:spPr>
          <a:xfrm>
            <a:off x="498132" y="2148604"/>
            <a:ext cx="11260280" cy="4289826"/>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nl-NL" dirty="0">
                <a:solidFill>
                  <a:schemeClr val="bg2">
                    <a:lumMod val="40000"/>
                    <a:lumOff val="60000"/>
                  </a:schemeClr>
                </a:solidFill>
              </a:rPr>
              <a:t>Jongeren worden minder gevoelig voor groepsdruk, sociale beïnvloeding in deze periode is belangrijk.</a:t>
            </a:r>
          </a:p>
          <a:p>
            <a:pPr marL="0" indent="0">
              <a:buClr>
                <a:srgbClr val="92D050"/>
              </a:buClr>
              <a:buNone/>
            </a:pPr>
            <a:r>
              <a:rPr lang="nl-NL" b="1" dirty="0">
                <a:solidFill>
                  <a:srgbClr val="92D050"/>
                </a:solidFill>
              </a:rPr>
              <a:t>Wel</a:t>
            </a:r>
          </a:p>
          <a:p>
            <a:pPr lvl="0">
              <a:buClr>
                <a:srgbClr val="92D050"/>
              </a:buClr>
            </a:pPr>
            <a:r>
              <a:rPr lang="nl-NL" dirty="0">
                <a:solidFill>
                  <a:srgbClr val="92D050"/>
                </a:solidFill>
              </a:rPr>
              <a:t>Peereducatie </a:t>
            </a:r>
          </a:p>
          <a:p>
            <a:pPr lvl="0">
              <a:buClr>
                <a:srgbClr val="92D050"/>
              </a:buClr>
            </a:pPr>
            <a:r>
              <a:rPr lang="nl-NL" dirty="0">
                <a:solidFill>
                  <a:srgbClr val="92D050"/>
                </a:solidFill>
              </a:rPr>
              <a:t>Ouders voorlichten in deze fase, informatiebronnen verstevigen, duidelijke normen stellen voor hun kind.</a:t>
            </a:r>
          </a:p>
          <a:p>
            <a:pPr lvl="0">
              <a:buClr>
                <a:srgbClr val="92D050"/>
              </a:buClr>
            </a:pPr>
            <a:r>
              <a:rPr lang="nl-NL" dirty="0">
                <a:solidFill>
                  <a:srgbClr val="92D050"/>
                </a:solidFill>
              </a:rPr>
              <a:t>Beleidsadvies school, vroegsignalering, deskundigheidsbevordering docenten, </a:t>
            </a:r>
          </a:p>
          <a:p>
            <a:pPr lvl="0">
              <a:buClr>
                <a:srgbClr val="92D050"/>
              </a:buClr>
            </a:pPr>
            <a:r>
              <a:rPr lang="nl-NL" dirty="0">
                <a:solidFill>
                  <a:srgbClr val="92D050"/>
                </a:solidFill>
              </a:rPr>
              <a:t>voorlichting jongeren.</a:t>
            </a:r>
          </a:p>
          <a:p>
            <a:endParaRPr lang="nl-NL" b="1" dirty="0">
              <a:solidFill>
                <a:schemeClr val="tx1"/>
              </a:solidFill>
            </a:endParaRPr>
          </a:p>
          <a:p>
            <a:r>
              <a:rPr lang="nl-NL" b="1" dirty="0">
                <a:solidFill>
                  <a:srgbClr val="FF0000"/>
                </a:solidFill>
              </a:rPr>
              <a:t>Niet</a:t>
            </a:r>
          </a:p>
          <a:p>
            <a:r>
              <a:rPr lang="nl-NL" dirty="0">
                <a:solidFill>
                  <a:srgbClr val="FF0000"/>
                </a:solidFill>
              </a:rPr>
              <a:t>Waarschuwende benadering</a:t>
            </a:r>
          </a:p>
          <a:p>
            <a:endParaRPr lang="nl-NL" sz="1400" b="1" dirty="0"/>
          </a:p>
        </p:txBody>
      </p:sp>
    </p:spTree>
    <p:extLst>
      <p:ext uri="{BB962C8B-B14F-4D97-AF65-F5344CB8AC3E}">
        <p14:creationId xmlns:p14="http://schemas.microsoft.com/office/powerpoint/2010/main" val="741254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FACA883-90F1-4B86-A6B9-19857B6C9DE4}"/>
              </a:ext>
            </a:extLst>
          </p:cNvPr>
          <p:cNvSpPr>
            <a:spLocks noGrp="1"/>
          </p:cNvSpPr>
          <p:nvPr>
            <p:ph type="body" sz="quarter" idx="12"/>
          </p:nvPr>
        </p:nvSpPr>
        <p:spPr>
          <a:xfrm>
            <a:off x="646111" y="1853248"/>
            <a:ext cx="9655779" cy="2138649"/>
          </a:xfrm>
        </p:spPr>
        <p:txBody>
          <a:bodyPr/>
          <a:lstStyle/>
          <a:p>
            <a:r>
              <a:rPr lang="nl-NL" dirty="0"/>
              <a:t>Hoe signaleer je?</a:t>
            </a:r>
          </a:p>
          <a:p>
            <a:endParaRPr lang="nl-NL" dirty="0"/>
          </a:p>
          <a:p>
            <a:r>
              <a:rPr lang="nl-NL" dirty="0"/>
              <a:t>Gesprekstechnieken</a:t>
            </a:r>
          </a:p>
          <a:p>
            <a:endParaRPr lang="nl-NL" dirty="0"/>
          </a:p>
        </p:txBody>
      </p:sp>
      <p:sp>
        <p:nvSpPr>
          <p:cNvPr id="3" name="Titel 2">
            <a:extLst>
              <a:ext uri="{FF2B5EF4-FFF2-40B4-BE49-F238E27FC236}">
                <a16:creationId xmlns:a16="http://schemas.microsoft.com/office/drawing/2014/main" id="{6D160722-D9F0-4567-BCCA-F3F4A3240BFC}"/>
              </a:ext>
            </a:extLst>
          </p:cNvPr>
          <p:cNvSpPr>
            <a:spLocks noGrp="1"/>
          </p:cNvSpPr>
          <p:nvPr>
            <p:ph type="title"/>
          </p:nvPr>
        </p:nvSpPr>
        <p:spPr>
          <a:xfrm>
            <a:off x="646111" y="452718"/>
            <a:ext cx="9785915" cy="1400530"/>
          </a:xfrm>
        </p:spPr>
        <p:txBody>
          <a:bodyPr/>
          <a:lstStyle/>
          <a:p>
            <a:r>
              <a:rPr lang="nl-NL" sz="4000" dirty="0"/>
              <a:t>Signaleren en begeleiden: de leerling</a:t>
            </a:r>
          </a:p>
        </p:txBody>
      </p:sp>
    </p:spTree>
    <p:extLst>
      <p:ext uri="{BB962C8B-B14F-4D97-AF65-F5344CB8AC3E}">
        <p14:creationId xmlns:p14="http://schemas.microsoft.com/office/powerpoint/2010/main" val="1405718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EF9903-6C1D-44A7-9F22-DD0DCF7828A0}"/>
              </a:ext>
            </a:extLst>
          </p:cNvPr>
          <p:cNvSpPr>
            <a:spLocks noGrp="1"/>
          </p:cNvSpPr>
          <p:nvPr>
            <p:ph type="title"/>
          </p:nvPr>
        </p:nvSpPr>
        <p:spPr/>
        <p:txBody>
          <a:bodyPr/>
          <a:lstStyle/>
          <a:p>
            <a:r>
              <a:rPr lang="nl-NL" sz="4400" dirty="0"/>
              <a:t>Signaleren: de leerling</a:t>
            </a:r>
            <a:endParaRPr lang="nl-NL" dirty="0"/>
          </a:p>
        </p:txBody>
      </p:sp>
      <p:sp>
        <p:nvSpPr>
          <p:cNvPr id="5" name="Tijdelijke aanduiding voor tekst 4">
            <a:extLst>
              <a:ext uri="{FF2B5EF4-FFF2-40B4-BE49-F238E27FC236}">
                <a16:creationId xmlns:a16="http://schemas.microsoft.com/office/drawing/2014/main" id="{AAA7AFB4-CAAC-41AC-B081-341D04116022}"/>
              </a:ext>
            </a:extLst>
          </p:cNvPr>
          <p:cNvSpPr>
            <a:spLocks noGrp="1"/>
          </p:cNvSpPr>
          <p:nvPr>
            <p:ph type="body" idx="1"/>
          </p:nvPr>
        </p:nvSpPr>
        <p:spPr>
          <a:xfrm>
            <a:off x="520056" y="2269331"/>
            <a:ext cx="2946866" cy="576262"/>
          </a:xfrm>
        </p:spPr>
        <p:txBody>
          <a:bodyPr>
            <a:normAutofit fontScale="55000" lnSpcReduction="20000"/>
          </a:bodyPr>
          <a:lstStyle/>
          <a:p>
            <a:r>
              <a:rPr lang="nl-NL" sz="3400" dirty="0"/>
              <a:t>Verandering in gedrag </a:t>
            </a:r>
          </a:p>
          <a:p>
            <a:endParaRPr lang="nl-NL" dirty="0"/>
          </a:p>
        </p:txBody>
      </p:sp>
      <p:sp>
        <p:nvSpPr>
          <p:cNvPr id="8" name="Tijdelijke aanduiding voor tekst 7">
            <a:extLst>
              <a:ext uri="{FF2B5EF4-FFF2-40B4-BE49-F238E27FC236}">
                <a16:creationId xmlns:a16="http://schemas.microsoft.com/office/drawing/2014/main" id="{EDB5AB1C-4DDC-414D-83FB-E0142095EF0C}"/>
              </a:ext>
            </a:extLst>
          </p:cNvPr>
          <p:cNvSpPr>
            <a:spLocks noGrp="1"/>
          </p:cNvSpPr>
          <p:nvPr>
            <p:ph type="body" sz="half" idx="15"/>
          </p:nvPr>
        </p:nvSpPr>
        <p:spPr>
          <a:xfrm>
            <a:off x="520056" y="2666999"/>
            <a:ext cx="3059757" cy="3920613"/>
          </a:xfrm>
        </p:spPr>
        <p:txBody>
          <a:bodyPr>
            <a:normAutofit fontScale="92500" lnSpcReduction="20000"/>
          </a:bodyPr>
          <a:lstStyle/>
          <a:p>
            <a:pPr marL="285750" indent="-285750">
              <a:buFont typeface="Wingdings" panose="05000000000000000000" pitchFamily="2" charset="2"/>
              <a:buChar char="Ø"/>
            </a:pPr>
            <a:r>
              <a:rPr lang="nl-NL" dirty="0"/>
              <a:t>Afspraken niet nakomen, </a:t>
            </a:r>
          </a:p>
          <a:p>
            <a:pPr marL="285750" indent="-285750">
              <a:buFont typeface="Wingdings" panose="05000000000000000000" pitchFamily="2" charset="2"/>
              <a:buChar char="Ø"/>
            </a:pPr>
            <a:r>
              <a:rPr lang="nl-NL" dirty="0"/>
              <a:t>verzuim school, </a:t>
            </a:r>
          </a:p>
          <a:p>
            <a:pPr marL="285750" indent="-285750">
              <a:buFont typeface="Wingdings" panose="05000000000000000000" pitchFamily="2" charset="2"/>
              <a:buChar char="Ø"/>
            </a:pPr>
            <a:r>
              <a:rPr lang="nl-NL" dirty="0"/>
              <a:t>verslechterde prestaties, </a:t>
            </a:r>
          </a:p>
          <a:p>
            <a:pPr marL="285750" indent="-285750">
              <a:buFont typeface="Wingdings" panose="05000000000000000000" pitchFamily="2" charset="2"/>
              <a:buChar char="Ø"/>
            </a:pPr>
            <a:r>
              <a:rPr lang="nl-NL" dirty="0"/>
              <a:t>vermijdend gedrag, </a:t>
            </a:r>
          </a:p>
          <a:p>
            <a:pPr marL="285750" indent="-285750">
              <a:buFont typeface="Wingdings" panose="05000000000000000000" pitchFamily="2" charset="2"/>
              <a:buChar char="Ø"/>
            </a:pPr>
            <a:r>
              <a:rPr lang="nl-NL" dirty="0"/>
              <a:t>isolement, </a:t>
            </a:r>
          </a:p>
          <a:p>
            <a:pPr marL="285750" indent="-285750">
              <a:buFont typeface="Wingdings" panose="05000000000000000000" pitchFamily="2" charset="2"/>
              <a:buChar char="Ø"/>
            </a:pPr>
            <a:r>
              <a:rPr lang="nl-NL" dirty="0"/>
              <a:t>rondhangen op straat, </a:t>
            </a:r>
          </a:p>
          <a:p>
            <a:pPr marL="285750" indent="-285750">
              <a:buFont typeface="Wingdings" panose="05000000000000000000" pitchFamily="2" charset="2"/>
              <a:buChar char="Ø"/>
            </a:pPr>
            <a:r>
              <a:rPr lang="nl-NL" dirty="0"/>
              <a:t>kleine criminaliteit, </a:t>
            </a:r>
          </a:p>
          <a:p>
            <a:pPr marL="285750" indent="-285750">
              <a:buFont typeface="Wingdings" panose="05000000000000000000" pitchFamily="2" charset="2"/>
              <a:buChar char="Ø"/>
            </a:pPr>
            <a:r>
              <a:rPr lang="nl-NL" dirty="0"/>
              <a:t>veelvuldig huisartsen bezoek zonder duidelijke klachten, </a:t>
            </a:r>
          </a:p>
          <a:p>
            <a:pPr marL="285750" indent="-285750">
              <a:buFont typeface="Wingdings" panose="05000000000000000000" pitchFamily="2" charset="2"/>
              <a:buChar char="Ø"/>
            </a:pPr>
            <a:r>
              <a:rPr lang="nl-NL" dirty="0"/>
              <a:t>ongelukjes, </a:t>
            </a:r>
          </a:p>
          <a:p>
            <a:pPr marL="285750" indent="-285750">
              <a:buFont typeface="Wingdings" panose="05000000000000000000" pitchFamily="2" charset="2"/>
              <a:buChar char="Ø"/>
            </a:pPr>
            <a:r>
              <a:rPr lang="nl-NL" dirty="0"/>
              <a:t>rijden onder invloed, </a:t>
            </a:r>
          </a:p>
          <a:p>
            <a:pPr marL="285750" indent="-285750">
              <a:buFont typeface="Wingdings" panose="05000000000000000000" pitchFamily="2" charset="2"/>
              <a:buChar char="Ø"/>
            </a:pPr>
            <a:r>
              <a:rPr lang="nl-NL" dirty="0"/>
              <a:t>slecht slapen, </a:t>
            </a:r>
          </a:p>
          <a:p>
            <a:pPr marL="285750" indent="-285750">
              <a:buFont typeface="Wingdings" panose="05000000000000000000" pitchFamily="2" charset="2"/>
              <a:buChar char="Ø"/>
            </a:pPr>
            <a:r>
              <a:rPr lang="nl-NL" dirty="0"/>
              <a:t>ongezonde voeding en hygiëne  	</a:t>
            </a:r>
            <a:br>
              <a:rPr lang="nl-NL" dirty="0"/>
            </a:br>
            <a:endParaRPr lang="nl-NL" dirty="0"/>
          </a:p>
        </p:txBody>
      </p:sp>
      <p:sp>
        <p:nvSpPr>
          <p:cNvPr id="6" name="Tijdelijke aanduiding voor tekst 5">
            <a:extLst>
              <a:ext uri="{FF2B5EF4-FFF2-40B4-BE49-F238E27FC236}">
                <a16:creationId xmlns:a16="http://schemas.microsoft.com/office/drawing/2014/main" id="{4307D2B1-F0B8-4FC4-8D14-73E238036ACC}"/>
              </a:ext>
            </a:extLst>
          </p:cNvPr>
          <p:cNvSpPr>
            <a:spLocks noGrp="1"/>
          </p:cNvSpPr>
          <p:nvPr>
            <p:ph type="body" sz="quarter" idx="3"/>
          </p:nvPr>
        </p:nvSpPr>
        <p:spPr>
          <a:xfrm>
            <a:off x="3731736" y="1986741"/>
            <a:ext cx="3241041" cy="576262"/>
          </a:xfrm>
        </p:spPr>
        <p:txBody>
          <a:bodyPr>
            <a:normAutofit fontScale="85000" lnSpcReduction="10000"/>
          </a:bodyPr>
          <a:lstStyle/>
          <a:p>
            <a:r>
              <a:rPr lang="nl-NL" dirty="0"/>
              <a:t>Verandering in interesses</a:t>
            </a:r>
          </a:p>
        </p:txBody>
      </p:sp>
      <p:sp>
        <p:nvSpPr>
          <p:cNvPr id="9" name="Tijdelijke aanduiding voor tekst 8">
            <a:extLst>
              <a:ext uri="{FF2B5EF4-FFF2-40B4-BE49-F238E27FC236}">
                <a16:creationId xmlns:a16="http://schemas.microsoft.com/office/drawing/2014/main" id="{1F8885B5-BBEB-4655-8946-F76B73AF7A19}"/>
              </a:ext>
            </a:extLst>
          </p:cNvPr>
          <p:cNvSpPr>
            <a:spLocks noGrp="1"/>
          </p:cNvSpPr>
          <p:nvPr>
            <p:ph type="body" sz="half" idx="16"/>
          </p:nvPr>
        </p:nvSpPr>
        <p:spPr/>
        <p:txBody>
          <a:bodyPr/>
          <a:lstStyle/>
          <a:p>
            <a:pPr marL="285750" indent="-285750">
              <a:buFont typeface="Wingdings" panose="05000000000000000000" pitchFamily="2" charset="2"/>
              <a:buChar char="Ø"/>
            </a:pPr>
            <a:r>
              <a:rPr lang="nl-NL" dirty="0"/>
              <a:t>Andere kleding, uiterlijk, muziek, vriendenkring, </a:t>
            </a:r>
          </a:p>
          <a:p>
            <a:pPr marL="285750" indent="-285750">
              <a:buFont typeface="Wingdings" panose="05000000000000000000" pitchFamily="2" charset="2"/>
              <a:buChar char="Ø"/>
            </a:pPr>
            <a:r>
              <a:rPr lang="nl-NL" dirty="0"/>
              <a:t>gefocust op drugs, </a:t>
            </a:r>
          </a:p>
          <a:p>
            <a:pPr marL="285750" indent="-285750">
              <a:buFont typeface="Wingdings" panose="05000000000000000000" pitchFamily="2" charset="2"/>
              <a:buChar char="Ø"/>
            </a:pPr>
            <a:r>
              <a:rPr lang="nl-NL" dirty="0"/>
              <a:t>gestopt met vrijetijdsbesteding, </a:t>
            </a:r>
          </a:p>
          <a:p>
            <a:pPr marL="285750" indent="-285750">
              <a:buFont typeface="Wingdings" panose="05000000000000000000" pitchFamily="2" charset="2"/>
              <a:buChar char="Ø"/>
            </a:pPr>
            <a:r>
              <a:rPr lang="nl-NL" dirty="0"/>
              <a:t>onverschilligheid, </a:t>
            </a:r>
          </a:p>
          <a:p>
            <a:pPr marL="285750" indent="-285750">
              <a:buFont typeface="Wingdings" panose="05000000000000000000" pitchFamily="2" charset="2"/>
              <a:buChar char="Ø"/>
            </a:pPr>
            <a:r>
              <a:rPr lang="nl-NL" dirty="0"/>
              <a:t>veelvuldig over middelen praten, </a:t>
            </a:r>
          </a:p>
          <a:p>
            <a:pPr marL="285750" indent="-285750">
              <a:buFont typeface="Wingdings" panose="05000000000000000000" pitchFamily="2" charset="2"/>
              <a:buChar char="Ø"/>
            </a:pPr>
            <a:r>
              <a:rPr lang="nl-NL" dirty="0"/>
              <a:t>relatieproblemen</a:t>
            </a:r>
          </a:p>
        </p:txBody>
      </p:sp>
      <p:sp>
        <p:nvSpPr>
          <p:cNvPr id="7" name="Tijdelijke aanduiding voor tekst 6">
            <a:extLst>
              <a:ext uri="{FF2B5EF4-FFF2-40B4-BE49-F238E27FC236}">
                <a16:creationId xmlns:a16="http://schemas.microsoft.com/office/drawing/2014/main" id="{DA9B30FB-863B-42F0-8356-8401F9E2C885}"/>
              </a:ext>
            </a:extLst>
          </p:cNvPr>
          <p:cNvSpPr>
            <a:spLocks noGrp="1"/>
          </p:cNvSpPr>
          <p:nvPr>
            <p:ph type="body" sz="quarter" idx="13"/>
          </p:nvPr>
        </p:nvSpPr>
        <p:spPr>
          <a:xfrm>
            <a:off x="7124700" y="1981200"/>
            <a:ext cx="3081184" cy="576262"/>
          </a:xfrm>
        </p:spPr>
        <p:txBody>
          <a:bodyPr>
            <a:normAutofit fontScale="77500" lnSpcReduction="20000"/>
          </a:bodyPr>
          <a:lstStyle/>
          <a:p>
            <a:r>
              <a:rPr lang="nl-NL" dirty="0"/>
              <a:t>Verandering van emotie</a:t>
            </a:r>
          </a:p>
        </p:txBody>
      </p:sp>
      <p:sp>
        <p:nvSpPr>
          <p:cNvPr id="10" name="Tijdelijke aanduiding voor tekst 9">
            <a:extLst>
              <a:ext uri="{FF2B5EF4-FFF2-40B4-BE49-F238E27FC236}">
                <a16:creationId xmlns:a16="http://schemas.microsoft.com/office/drawing/2014/main" id="{3F8E2D50-2E8B-4F67-9B39-D0B16D71DD30}"/>
              </a:ext>
            </a:extLst>
          </p:cNvPr>
          <p:cNvSpPr>
            <a:spLocks noGrp="1"/>
          </p:cNvSpPr>
          <p:nvPr>
            <p:ph type="body" sz="half" idx="17"/>
          </p:nvPr>
        </p:nvSpPr>
        <p:spPr/>
        <p:txBody>
          <a:bodyPr/>
          <a:lstStyle/>
          <a:p>
            <a:pPr marL="285750" indent="-285750">
              <a:buFont typeface="Wingdings" panose="05000000000000000000" pitchFamily="2" charset="2"/>
              <a:buChar char="Ø"/>
            </a:pPr>
            <a:r>
              <a:rPr lang="nl-NL" dirty="0"/>
              <a:t>Vervlakking, </a:t>
            </a:r>
          </a:p>
          <a:p>
            <a:pPr marL="285750" indent="-285750">
              <a:buFont typeface="Wingdings" panose="05000000000000000000" pitchFamily="2" charset="2"/>
              <a:buChar char="Ø"/>
            </a:pPr>
            <a:r>
              <a:rPr lang="nl-NL" dirty="0"/>
              <a:t>passiviteit, </a:t>
            </a:r>
          </a:p>
          <a:p>
            <a:pPr marL="285750" indent="-285750">
              <a:buFont typeface="Wingdings" panose="05000000000000000000" pitchFamily="2" charset="2"/>
              <a:buChar char="Ø"/>
            </a:pPr>
            <a:r>
              <a:rPr lang="nl-NL" dirty="0" err="1"/>
              <a:t>moodswings</a:t>
            </a:r>
            <a:r>
              <a:rPr lang="nl-NL" dirty="0"/>
              <a:t>, </a:t>
            </a:r>
          </a:p>
          <a:p>
            <a:pPr marL="285750" indent="-285750">
              <a:buFont typeface="Wingdings" panose="05000000000000000000" pitchFamily="2" charset="2"/>
              <a:buChar char="Ø"/>
            </a:pPr>
            <a:r>
              <a:rPr lang="nl-NL" dirty="0"/>
              <a:t>depressief, </a:t>
            </a:r>
          </a:p>
          <a:p>
            <a:pPr marL="285750" indent="-285750">
              <a:buFont typeface="Wingdings" panose="05000000000000000000" pitchFamily="2" charset="2"/>
              <a:buChar char="Ø"/>
            </a:pPr>
            <a:r>
              <a:rPr lang="nl-NL" dirty="0"/>
              <a:t>agressief, </a:t>
            </a:r>
          </a:p>
          <a:p>
            <a:pPr marL="285750" indent="-285750">
              <a:buFont typeface="Wingdings" panose="05000000000000000000" pitchFamily="2" charset="2"/>
              <a:buChar char="Ø"/>
            </a:pPr>
            <a:r>
              <a:rPr lang="nl-NL" dirty="0"/>
              <a:t>weinig energie, </a:t>
            </a:r>
          </a:p>
          <a:p>
            <a:pPr marL="285750" indent="-285750">
              <a:buFont typeface="Wingdings" panose="05000000000000000000" pitchFamily="2" charset="2"/>
              <a:buChar char="Ø"/>
            </a:pPr>
            <a:r>
              <a:rPr lang="nl-NL" dirty="0"/>
              <a:t>afwezig, </a:t>
            </a:r>
          </a:p>
          <a:p>
            <a:pPr marL="285750" indent="-285750">
              <a:buFont typeface="Wingdings" panose="05000000000000000000" pitchFamily="2" charset="2"/>
              <a:buChar char="Ø"/>
            </a:pPr>
            <a:r>
              <a:rPr lang="nl-NL" dirty="0"/>
              <a:t>terugtrekken</a:t>
            </a:r>
          </a:p>
          <a:p>
            <a:endParaRPr lang="nl-NL" dirty="0"/>
          </a:p>
        </p:txBody>
      </p:sp>
    </p:spTree>
    <p:extLst>
      <p:ext uri="{BB962C8B-B14F-4D97-AF65-F5344CB8AC3E}">
        <p14:creationId xmlns:p14="http://schemas.microsoft.com/office/powerpoint/2010/main" val="3057829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52941F0-D762-4B11-825B-C7CA0E799E58}"/>
              </a:ext>
            </a:extLst>
          </p:cNvPr>
          <p:cNvSpPr>
            <a:spLocks noGrp="1"/>
          </p:cNvSpPr>
          <p:nvPr>
            <p:ph type="title"/>
          </p:nvPr>
        </p:nvSpPr>
        <p:spPr>
          <a:xfrm>
            <a:off x="761664" y="1592826"/>
            <a:ext cx="9278119" cy="911942"/>
          </a:xfrm>
        </p:spPr>
        <p:txBody>
          <a:bodyPr/>
          <a:lstStyle/>
          <a:p>
            <a:r>
              <a:rPr lang="nl-NL" dirty="0"/>
              <a:t>Signaleren: de leerling</a:t>
            </a:r>
          </a:p>
        </p:txBody>
      </p:sp>
      <p:sp>
        <p:nvSpPr>
          <p:cNvPr id="11" name="Tijdelijke aanduiding voor tekst 10">
            <a:extLst>
              <a:ext uri="{FF2B5EF4-FFF2-40B4-BE49-F238E27FC236}">
                <a16:creationId xmlns:a16="http://schemas.microsoft.com/office/drawing/2014/main" id="{54E714FA-25BA-4E00-AFE7-E1E0854871FA}"/>
              </a:ext>
            </a:extLst>
          </p:cNvPr>
          <p:cNvSpPr>
            <a:spLocks noGrp="1"/>
          </p:cNvSpPr>
          <p:nvPr>
            <p:ph type="body" sz="half" idx="2"/>
          </p:nvPr>
        </p:nvSpPr>
        <p:spPr>
          <a:xfrm>
            <a:off x="6503702" y="2048797"/>
            <a:ext cx="5084979" cy="3696929"/>
          </a:xfrm>
        </p:spPr>
        <p:txBody>
          <a:bodyPr>
            <a:normAutofit fontScale="92500"/>
          </a:bodyPr>
          <a:lstStyle/>
          <a:p>
            <a:pPr marL="285750" indent="-285750">
              <a:buFont typeface="Wingdings" panose="05000000000000000000" pitchFamily="2" charset="2"/>
              <a:buChar char="Ø"/>
            </a:pPr>
            <a:r>
              <a:rPr lang="nl-NL" dirty="0"/>
              <a:t>Zorg dat je de leerling goed kent zodat je verschillen in gedrag kunt herkennen</a:t>
            </a:r>
          </a:p>
          <a:p>
            <a:pPr marL="285750" indent="-285750">
              <a:buFont typeface="Wingdings" panose="05000000000000000000" pitchFamily="2" charset="2"/>
              <a:buChar char="Ø"/>
            </a:pPr>
            <a:endParaRPr lang="nl-NL" dirty="0"/>
          </a:p>
          <a:p>
            <a:pPr marL="285750" indent="-285750">
              <a:buFont typeface="Wingdings" panose="05000000000000000000" pitchFamily="2" charset="2"/>
              <a:buChar char="Ø"/>
            </a:pPr>
            <a:r>
              <a:rPr lang="nl-NL" dirty="0"/>
              <a:t>Informeer jezelf goed via bijvoorbeeld </a:t>
            </a:r>
            <a:r>
              <a:rPr lang="nl-NL" dirty="0">
                <a:hlinkClick r:id="rId2"/>
              </a:rPr>
              <a:t>www.jellinek.nl</a:t>
            </a:r>
            <a:r>
              <a:rPr lang="nl-NL" dirty="0"/>
              <a:t>, </a:t>
            </a:r>
            <a:r>
              <a:rPr lang="nl-NL" dirty="0">
                <a:hlinkClick r:id="rId3"/>
              </a:rPr>
              <a:t>https://www.tactus.nl/</a:t>
            </a:r>
            <a:r>
              <a:rPr lang="nl-NL" dirty="0"/>
              <a:t>, </a:t>
            </a:r>
            <a:r>
              <a:rPr lang="nl-NL" dirty="0">
                <a:hlinkClick r:id="rId4"/>
              </a:rPr>
              <a:t>https://www.trimbos.nl/</a:t>
            </a:r>
            <a:endParaRPr lang="nl-NL" dirty="0"/>
          </a:p>
          <a:p>
            <a:pPr marL="285750" indent="-285750">
              <a:buFont typeface="Wingdings" panose="05000000000000000000" pitchFamily="2" charset="2"/>
              <a:buChar char="Ø"/>
            </a:pPr>
            <a:endParaRPr lang="nl-NL" dirty="0"/>
          </a:p>
          <a:p>
            <a:pPr marL="285750" indent="-285750">
              <a:buFont typeface="Wingdings" panose="05000000000000000000" pitchFamily="2" charset="2"/>
              <a:buChar char="Ø"/>
            </a:pPr>
            <a:r>
              <a:rPr lang="nl-NL" dirty="0"/>
              <a:t>(Informeel) gesprek met de leerling voeren</a:t>
            </a:r>
          </a:p>
          <a:p>
            <a:pPr marL="285750" indent="-285750">
              <a:buFont typeface="Wingdings" panose="05000000000000000000" pitchFamily="2" charset="2"/>
              <a:buChar char="Ø"/>
            </a:pPr>
            <a:endParaRPr lang="nl-NL" dirty="0"/>
          </a:p>
          <a:p>
            <a:pPr marL="285750" indent="-285750">
              <a:buFont typeface="Wingdings" panose="05000000000000000000" pitchFamily="2" charset="2"/>
              <a:buChar char="Ø"/>
            </a:pPr>
            <a:r>
              <a:rPr lang="nl-NL" dirty="0"/>
              <a:t>Breng de leerling geregeld in bij een overleg en zorg dat meerdere collega’s hem/haar observeren</a:t>
            </a:r>
          </a:p>
          <a:p>
            <a:pPr marL="285750" indent="-285750">
              <a:buFont typeface="Wingdings" panose="05000000000000000000" pitchFamily="2" charset="2"/>
              <a:buChar char="Ø"/>
            </a:pPr>
            <a:endParaRPr lang="nl-NL" dirty="0"/>
          </a:p>
          <a:p>
            <a:pPr marL="285750" indent="-285750">
              <a:buFont typeface="Wingdings" panose="05000000000000000000" pitchFamily="2" charset="2"/>
              <a:buChar char="Ø"/>
            </a:pPr>
            <a:r>
              <a:rPr lang="nl-NL" dirty="0"/>
              <a:t>Maak gebruik van een observatieformulier en toets je bevindingen tijdens intervisie of met een collega</a:t>
            </a:r>
          </a:p>
          <a:p>
            <a:endParaRPr lang="nl-NL" dirty="0"/>
          </a:p>
        </p:txBody>
      </p:sp>
    </p:spTree>
    <p:extLst>
      <p:ext uri="{BB962C8B-B14F-4D97-AF65-F5344CB8AC3E}">
        <p14:creationId xmlns:p14="http://schemas.microsoft.com/office/powerpoint/2010/main" val="488228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335F90-34C5-4D58-B588-EED87FCFB63B}"/>
              </a:ext>
            </a:extLst>
          </p:cNvPr>
          <p:cNvSpPr>
            <a:spLocks noGrp="1"/>
          </p:cNvSpPr>
          <p:nvPr>
            <p:ph type="title"/>
          </p:nvPr>
        </p:nvSpPr>
        <p:spPr>
          <a:xfrm>
            <a:off x="867692" y="618043"/>
            <a:ext cx="6741397" cy="890746"/>
          </a:xfrm>
        </p:spPr>
        <p:txBody>
          <a:bodyPr/>
          <a:lstStyle/>
          <a:p>
            <a:r>
              <a:rPr lang="nl-NL" dirty="0"/>
              <a:t>Oefening: Setjes kaarten</a:t>
            </a:r>
          </a:p>
        </p:txBody>
      </p:sp>
      <p:sp>
        <p:nvSpPr>
          <p:cNvPr id="4" name="Tijdelijke aanduiding voor tekst 3">
            <a:extLst>
              <a:ext uri="{FF2B5EF4-FFF2-40B4-BE49-F238E27FC236}">
                <a16:creationId xmlns:a16="http://schemas.microsoft.com/office/drawing/2014/main" id="{DD315183-F2DC-462B-8F29-64EA8886959F}"/>
              </a:ext>
            </a:extLst>
          </p:cNvPr>
          <p:cNvSpPr>
            <a:spLocks noGrp="1"/>
          </p:cNvSpPr>
          <p:nvPr>
            <p:ph type="body" sz="half" idx="2"/>
          </p:nvPr>
        </p:nvSpPr>
        <p:spPr>
          <a:xfrm>
            <a:off x="867692" y="2841523"/>
            <a:ext cx="5084979" cy="1371600"/>
          </a:xfrm>
        </p:spPr>
        <p:txBody>
          <a:bodyPr>
            <a:normAutofit/>
          </a:bodyPr>
          <a:lstStyle/>
          <a:p>
            <a:r>
              <a:rPr lang="nl-NL" sz="2400" dirty="0"/>
              <a:t>Stadia </a:t>
            </a:r>
            <a:br>
              <a:rPr lang="nl-NL" sz="2400" dirty="0"/>
            </a:br>
            <a:r>
              <a:rPr lang="nl-NL" sz="2400" i="1" dirty="0"/>
              <a:t>Fasekaartjes</a:t>
            </a:r>
            <a:endParaRPr lang="nl-NL" sz="2400" dirty="0"/>
          </a:p>
        </p:txBody>
      </p:sp>
      <p:sp>
        <p:nvSpPr>
          <p:cNvPr id="5" name="Tijdelijke aanduiding voor dianummer 4">
            <a:extLst>
              <a:ext uri="{FF2B5EF4-FFF2-40B4-BE49-F238E27FC236}">
                <a16:creationId xmlns:a16="http://schemas.microsoft.com/office/drawing/2014/main" id="{79B3B431-FDF3-45AC-ACAC-26411E65AFD0}"/>
              </a:ext>
            </a:extLst>
          </p:cNvPr>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7" name="Tijdelijke aanduiding voor inhoud 4">
            <a:extLst>
              <a:ext uri="{FF2B5EF4-FFF2-40B4-BE49-F238E27FC236}">
                <a16:creationId xmlns:a16="http://schemas.microsoft.com/office/drawing/2014/main" id="{1BD6F8B6-E349-4E9E-A82F-C433ECE347DE}"/>
              </a:ext>
            </a:extLst>
          </p:cNvPr>
          <p:cNvPicPr>
            <a:picLocks noChangeAspect="1"/>
          </p:cNvPicPr>
          <p:nvPr/>
        </p:nvPicPr>
        <p:blipFill>
          <a:blip r:embed="rId2"/>
          <a:stretch>
            <a:fillRect/>
          </a:stretch>
        </p:blipFill>
        <p:spPr>
          <a:xfrm>
            <a:off x="4865638" y="803189"/>
            <a:ext cx="6845643" cy="5708821"/>
          </a:xfrm>
          <a:prstGeom prst="rect">
            <a:avLst/>
          </a:prstGeom>
        </p:spPr>
      </p:pic>
    </p:spTree>
    <p:extLst>
      <p:ext uri="{BB962C8B-B14F-4D97-AF65-F5344CB8AC3E}">
        <p14:creationId xmlns:p14="http://schemas.microsoft.com/office/powerpoint/2010/main" val="217182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6567" y="718159"/>
            <a:ext cx="10755162" cy="3091442"/>
          </a:xfrm>
        </p:spPr>
        <p:txBody>
          <a:bodyPr/>
          <a:lstStyle/>
          <a:p>
            <a:r>
              <a:rPr lang="nl-NL" dirty="0"/>
              <a:t>Begeleiden: beleid</a:t>
            </a:r>
            <a:br>
              <a:rPr lang="nl-NL" dirty="0"/>
            </a:br>
            <a:br>
              <a:rPr lang="nl-NL" sz="1000" dirty="0"/>
            </a:br>
            <a:r>
              <a:rPr lang="nl-NL" sz="2400" i="1" dirty="0">
                <a:solidFill>
                  <a:schemeClr val="bg2">
                    <a:lumMod val="40000"/>
                    <a:lumOff val="60000"/>
                  </a:schemeClr>
                </a:solidFill>
              </a:rPr>
              <a:t>Hoe moet de samenwerking tussen de school en preventie eruit zien? </a:t>
            </a:r>
            <a:br>
              <a:rPr lang="nl-NL" sz="2400" i="1" dirty="0"/>
            </a:br>
            <a:br>
              <a:rPr lang="nl-NL" sz="2400" i="1" dirty="0"/>
            </a:br>
            <a:endParaRPr lang="nl-NL" sz="2400" i="1" dirty="0"/>
          </a:p>
        </p:txBody>
      </p:sp>
      <p:sp>
        <p:nvSpPr>
          <p:cNvPr id="3" name="Rechthoek 2"/>
          <p:cNvSpPr/>
          <p:nvPr/>
        </p:nvSpPr>
        <p:spPr>
          <a:xfrm>
            <a:off x="866567" y="3343373"/>
            <a:ext cx="9309820" cy="2336024"/>
          </a:xfrm>
          <a:prstGeom prst="rect">
            <a:avLst/>
          </a:prstGeom>
        </p:spPr>
        <p:txBody>
          <a:bodyPr wrap="square">
            <a:spAutoFit/>
          </a:bodyPr>
          <a:lstStyle/>
          <a:p>
            <a:pPr marL="285750" indent="-285750">
              <a:lnSpc>
                <a:spcPct val="90000"/>
              </a:lnSpc>
              <a:buFont typeface="Wingdings" panose="05000000000000000000" pitchFamily="2" charset="2"/>
              <a:buChar char="Ø"/>
            </a:pPr>
            <a:r>
              <a:rPr lang="nl-NL" dirty="0"/>
              <a:t>Wat kan/moet de docenten doen als een leerling (alcohol- en of drugs) problemen heeft?</a:t>
            </a:r>
          </a:p>
          <a:p>
            <a:pPr marL="285750" indent="-285750">
              <a:lnSpc>
                <a:spcPct val="90000"/>
              </a:lnSpc>
              <a:buFont typeface="Wingdings" panose="05000000000000000000" pitchFamily="2" charset="2"/>
              <a:buChar char="Ø"/>
            </a:pPr>
            <a:endParaRPr lang="nl-NL" dirty="0"/>
          </a:p>
          <a:p>
            <a:pPr marL="285750" indent="-285750">
              <a:lnSpc>
                <a:spcPct val="90000"/>
              </a:lnSpc>
              <a:buFont typeface="Wingdings" panose="05000000000000000000" pitchFamily="2" charset="2"/>
              <a:buChar char="Ø"/>
            </a:pPr>
            <a:r>
              <a:rPr lang="nl-NL" dirty="0"/>
              <a:t>Wanneer vraagt de school om advies?</a:t>
            </a:r>
          </a:p>
          <a:p>
            <a:pPr marL="285750" indent="-285750">
              <a:lnSpc>
                <a:spcPct val="90000"/>
              </a:lnSpc>
              <a:buFont typeface="Wingdings" panose="05000000000000000000" pitchFamily="2" charset="2"/>
              <a:buChar char="Ø"/>
            </a:pPr>
            <a:endParaRPr lang="nl-NL" dirty="0"/>
          </a:p>
          <a:p>
            <a:pPr marL="285750" indent="-285750">
              <a:lnSpc>
                <a:spcPct val="90000"/>
              </a:lnSpc>
              <a:buFont typeface="Wingdings" panose="05000000000000000000" pitchFamily="2" charset="2"/>
              <a:buChar char="Ø"/>
            </a:pPr>
            <a:r>
              <a:rPr lang="nl-NL" dirty="0"/>
              <a:t>Hoe moet de doorverwijzing gebeuren?</a:t>
            </a:r>
          </a:p>
          <a:p>
            <a:pPr>
              <a:lnSpc>
                <a:spcPct val="90000"/>
              </a:lnSpc>
            </a:pPr>
            <a:endParaRPr lang="nl-NL" dirty="0">
              <a:solidFill>
                <a:schemeClr val="bg1"/>
              </a:solidFill>
            </a:endParaRPr>
          </a:p>
          <a:p>
            <a:pPr>
              <a:lnSpc>
                <a:spcPct val="90000"/>
              </a:lnSpc>
            </a:pPr>
            <a:endParaRPr lang="nl-NL" dirty="0">
              <a:solidFill>
                <a:schemeClr val="bg1"/>
              </a:solidFill>
            </a:endParaRPr>
          </a:p>
          <a:p>
            <a:pPr marL="342900" indent="-342900">
              <a:lnSpc>
                <a:spcPct val="90000"/>
              </a:lnSpc>
              <a:buFontTx/>
              <a:buChar char="-"/>
            </a:pPr>
            <a:endParaRPr lang="nl-NL" dirty="0">
              <a:solidFill>
                <a:schemeClr val="bg1"/>
              </a:solidFill>
            </a:endParaRPr>
          </a:p>
          <a:p>
            <a:pPr marL="342900" indent="-342900">
              <a:lnSpc>
                <a:spcPct val="90000"/>
              </a:lnSpc>
              <a:buFontTx/>
              <a:buChar char="-"/>
            </a:pPr>
            <a:endParaRPr lang="nl-NL" dirty="0">
              <a:solidFill>
                <a:schemeClr val="bg1"/>
              </a:solidFill>
            </a:endParaRPr>
          </a:p>
        </p:txBody>
      </p:sp>
    </p:spTree>
    <p:extLst>
      <p:ext uri="{BB962C8B-B14F-4D97-AF65-F5344CB8AC3E}">
        <p14:creationId xmlns:p14="http://schemas.microsoft.com/office/powerpoint/2010/main" val="216706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12AB3D7-8494-4B51-8D51-FBC07553F13B}"/>
              </a:ext>
            </a:extLst>
          </p:cNvPr>
          <p:cNvSpPr>
            <a:spLocks noGrp="1"/>
          </p:cNvSpPr>
          <p:nvPr>
            <p:ph type="title"/>
          </p:nvPr>
        </p:nvSpPr>
        <p:spPr>
          <a:xfrm>
            <a:off x="646111" y="452718"/>
            <a:ext cx="9854741" cy="739178"/>
          </a:xfrm>
        </p:spPr>
        <p:txBody>
          <a:bodyPr/>
          <a:lstStyle/>
          <a:p>
            <a:r>
              <a:rPr lang="nl-NL" sz="2800" dirty="0">
                <a:solidFill>
                  <a:schemeClr val="tx1"/>
                </a:solidFill>
              </a:rPr>
              <a:t>Begeleiden: Bespreekbaar maken van moeilijke situatie</a:t>
            </a:r>
            <a:br>
              <a:rPr lang="nl-NL" dirty="0">
                <a:solidFill>
                  <a:srgbClr val="FF0000"/>
                </a:solidFill>
              </a:rPr>
            </a:br>
            <a:endParaRPr lang="nl-NL" dirty="0"/>
          </a:p>
        </p:txBody>
      </p:sp>
      <p:sp>
        <p:nvSpPr>
          <p:cNvPr id="5" name="Tijdelijke aanduiding voor tekst 4">
            <a:extLst>
              <a:ext uri="{FF2B5EF4-FFF2-40B4-BE49-F238E27FC236}">
                <a16:creationId xmlns:a16="http://schemas.microsoft.com/office/drawing/2014/main" id="{F8E091AA-7A00-4A5D-911B-E5C7D19168E8}"/>
              </a:ext>
            </a:extLst>
          </p:cNvPr>
          <p:cNvSpPr>
            <a:spLocks noGrp="1"/>
          </p:cNvSpPr>
          <p:nvPr>
            <p:ph type="body" idx="1"/>
          </p:nvPr>
        </p:nvSpPr>
        <p:spPr>
          <a:xfrm>
            <a:off x="1180734" y="1938338"/>
            <a:ext cx="4396339" cy="576262"/>
          </a:xfrm>
        </p:spPr>
        <p:txBody>
          <a:bodyPr/>
          <a:lstStyle/>
          <a:p>
            <a:r>
              <a:rPr lang="nl-NL" i="1" dirty="0"/>
              <a:t>Hoe pak je het gesprek  aan?</a:t>
            </a:r>
            <a:br>
              <a:rPr lang="nl-NL" i="1" dirty="0">
                <a:solidFill>
                  <a:srgbClr val="FF0000"/>
                </a:solidFill>
              </a:rPr>
            </a:br>
            <a:endParaRPr lang="nl-NL" dirty="0"/>
          </a:p>
        </p:txBody>
      </p:sp>
      <p:sp>
        <p:nvSpPr>
          <p:cNvPr id="6" name="Tijdelijke aanduiding voor inhoud 5">
            <a:extLst>
              <a:ext uri="{FF2B5EF4-FFF2-40B4-BE49-F238E27FC236}">
                <a16:creationId xmlns:a16="http://schemas.microsoft.com/office/drawing/2014/main" id="{5DB41393-5BF4-4F78-BE5C-2036040632D2}"/>
              </a:ext>
            </a:extLst>
          </p:cNvPr>
          <p:cNvSpPr>
            <a:spLocks noGrp="1"/>
          </p:cNvSpPr>
          <p:nvPr>
            <p:ph sz="half" idx="2"/>
          </p:nvPr>
        </p:nvSpPr>
        <p:spPr>
          <a:xfrm>
            <a:off x="1103312" y="2399071"/>
            <a:ext cx="4396339" cy="4178710"/>
          </a:xfrm>
        </p:spPr>
        <p:txBody>
          <a:bodyPr>
            <a:normAutofit fontScale="85000" lnSpcReduction="20000"/>
          </a:bodyPr>
          <a:lstStyle/>
          <a:p>
            <a:pPr marL="0" indent="0">
              <a:lnSpc>
                <a:spcPct val="80000"/>
              </a:lnSpc>
              <a:buNone/>
              <a:defRPr/>
            </a:pPr>
            <a:endParaRPr lang="nl-NL" dirty="0">
              <a:solidFill>
                <a:schemeClr val="bg1"/>
              </a:solidFill>
            </a:endParaRPr>
          </a:p>
          <a:p>
            <a:pPr>
              <a:lnSpc>
                <a:spcPct val="80000"/>
              </a:lnSpc>
              <a:defRPr/>
            </a:pPr>
            <a:r>
              <a:rPr lang="nl-NL" altLang="nl-NL" dirty="0">
                <a:solidFill>
                  <a:schemeClr val="bg1"/>
                </a:solidFill>
              </a:rPr>
              <a:t>Beschrijf concreet waargenomen gedrag</a:t>
            </a:r>
          </a:p>
          <a:p>
            <a:pPr>
              <a:lnSpc>
                <a:spcPct val="80000"/>
              </a:lnSpc>
              <a:buNone/>
              <a:defRPr/>
            </a:pPr>
            <a:endParaRPr lang="nl-NL" altLang="nl-NL" dirty="0">
              <a:solidFill>
                <a:schemeClr val="bg1"/>
              </a:solidFill>
            </a:endParaRPr>
          </a:p>
          <a:p>
            <a:pPr>
              <a:lnSpc>
                <a:spcPct val="80000"/>
              </a:lnSpc>
              <a:defRPr/>
            </a:pPr>
            <a:r>
              <a:rPr lang="nl-NL" altLang="nl-NL" dirty="0">
                <a:solidFill>
                  <a:schemeClr val="bg1"/>
                </a:solidFill>
              </a:rPr>
              <a:t>Geef het effect van het gedrag aan</a:t>
            </a:r>
          </a:p>
          <a:p>
            <a:pPr>
              <a:lnSpc>
                <a:spcPct val="80000"/>
              </a:lnSpc>
              <a:buNone/>
              <a:defRPr/>
            </a:pPr>
            <a:endParaRPr lang="nl-NL" altLang="nl-NL" dirty="0">
              <a:solidFill>
                <a:schemeClr val="bg1"/>
              </a:solidFill>
            </a:endParaRPr>
          </a:p>
          <a:p>
            <a:pPr>
              <a:lnSpc>
                <a:spcPct val="80000"/>
              </a:lnSpc>
              <a:defRPr/>
            </a:pPr>
            <a:r>
              <a:rPr lang="nl-NL" altLang="nl-NL" dirty="0">
                <a:solidFill>
                  <a:schemeClr val="bg1"/>
                </a:solidFill>
              </a:rPr>
              <a:t>Laat de persoon reageren en toon interesse</a:t>
            </a:r>
          </a:p>
          <a:p>
            <a:pPr>
              <a:lnSpc>
                <a:spcPct val="80000"/>
              </a:lnSpc>
              <a:buNone/>
              <a:defRPr/>
            </a:pPr>
            <a:endParaRPr lang="nl-NL" altLang="nl-NL" dirty="0">
              <a:solidFill>
                <a:schemeClr val="bg1"/>
              </a:solidFill>
            </a:endParaRPr>
          </a:p>
          <a:p>
            <a:pPr>
              <a:lnSpc>
                <a:spcPct val="80000"/>
              </a:lnSpc>
              <a:defRPr/>
            </a:pPr>
            <a:r>
              <a:rPr lang="nl-NL" altLang="nl-NL" dirty="0">
                <a:solidFill>
                  <a:schemeClr val="bg1"/>
                </a:solidFill>
              </a:rPr>
              <a:t>Benoem het gewenste gedrag en vraag wat hij/zij wil</a:t>
            </a:r>
          </a:p>
          <a:p>
            <a:pPr>
              <a:lnSpc>
                <a:spcPct val="80000"/>
              </a:lnSpc>
              <a:buNone/>
              <a:defRPr/>
            </a:pPr>
            <a:endParaRPr lang="nl-NL" altLang="nl-NL" dirty="0">
              <a:solidFill>
                <a:schemeClr val="bg1"/>
              </a:solidFill>
            </a:endParaRPr>
          </a:p>
          <a:p>
            <a:pPr>
              <a:lnSpc>
                <a:spcPct val="80000"/>
              </a:lnSpc>
              <a:defRPr/>
            </a:pPr>
            <a:r>
              <a:rPr lang="nl-NL" altLang="nl-NL" dirty="0">
                <a:solidFill>
                  <a:schemeClr val="bg1"/>
                </a:solidFill>
              </a:rPr>
              <a:t>Verken de mogelijkheden en achtergronden</a:t>
            </a:r>
          </a:p>
          <a:p>
            <a:pPr>
              <a:lnSpc>
                <a:spcPct val="80000"/>
              </a:lnSpc>
              <a:buFont typeface="Arial" charset="0"/>
              <a:buChar char="•"/>
              <a:defRPr/>
            </a:pPr>
            <a:endParaRPr lang="nl-NL" altLang="nl-NL" dirty="0">
              <a:solidFill>
                <a:schemeClr val="bg1"/>
              </a:solidFill>
            </a:endParaRPr>
          </a:p>
          <a:p>
            <a:pPr>
              <a:lnSpc>
                <a:spcPct val="80000"/>
              </a:lnSpc>
              <a:defRPr/>
            </a:pPr>
            <a:r>
              <a:rPr lang="nl-NL" altLang="nl-NL" dirty="0">
                <a:solidFill>
                  <a:schemeClr val="bg1"/>
                </a:solidFill>
              </a:rPr>
              <a:t>Spreek waardering uit voor het feit dat hij/zij je over zijn/haar situatie vertelt en sluit luchtig af</a:t>
            </a:r>
          </a:p>
          <a:p>
            <a:endParaRPr lang="nl-NL" dirty="0"/>
          </a:p>
        </p:txBody>
      </p:sp>
      <p:sp>
        <p:nvSpPr>
          <p:cNvPr id="8" name="Tijdelijke aanduiding voor inhoud 7">
            <a:extLst>
              <a:ext uri="{FF2B5EF4-FFF2-40B4-BE49-F238E27FC236}">
                <a16:creationId xmlns:a16="http://schemas.microsoft.com/office/drawing/2014/main" id="{FD43BFAE-2086-401A-A7B3-1E9FA9864BB0}"/>
              </a:ext>
            </a:extLst>
          </p:cNvPr>
          <p:cNvSpPr>
            <a:spLocks noGrp="1"/>
          </p:cNvSpPr>
          <p:nvPr>
            <p:ph sz="quarter" idx="4"/>
          </p:nvPr>
        </p:nvSpPr>
        <p:spPr/>
        <p:txBody>
          <a:bodyPr>
            <a:normAutofit fontScale="85000" lnSpcReduction="10000"/>
          </a:bodyPr>
          <a:lstStyle/>
          <a:p>
            <a:pPr>
              <a:defRPr/>
            </a:pPr>
            <a:r>
              <a:rPr lang="nl-NL" dirty="0">
                <a:solidFill>
                  <a:schemeClr val="bg1"/>
                </a:solidFill>
              </a:rPr>
              <a:t>Zijn/haar situatie is leidend. De jongere in die situatie proberen te begrijpen</a:t>
            </a:r>
          </a:p>
          <a:p>
            <a:pPr>
              <a:defRPr/>
            </a:pPr>
            <a:endParaRPr lang="nl-NL" dirty="0">
              <a:solidFill>
                <a:schemeClr val="bg1"/>
              </a:solidFill>
            </a:endParaRPr>
          </a:p>
          <a:p>
            <a:pPr>
              <a:defRPr/>
            </a:pPr>
            <a:r>
              <a:rPr lang="nl-NL" dirty="0">
                <a:solidFill>
                  <a:schemeClr val="bg1"/>
                </a:solidFill>
              </a:rPr>
              <a:t>De jongere zelf de voor- en nadelen laten bedenken</a:t>
            </a:r>
          </a:p>
          <a:p>
            <a:pPr>
              <a:defRPr/>
            </a:pPr>
            <a:endParaRPr lang="nl-NL" dirty="0">
              <a:solidFill>
                <a:schemeClr val="bg1"/>
              </a:solidFill>
            </a:endParaRPr>
          </a:p>
          <a:p>
            <a:pPr>
              <a:defRPr/>
            </a:pPr>
            <a:r>
              <a:rPr lang="nl-NL" dirty="0">
                <a:solidFill>
                  <a:schemeClr val="bg1"/>
                </a:solidFill>
              </a:rPr>
              <a:t>Ook vragen naar de positieve kanten</a:t>
            </a:r>
          </a:p>
          <a:p>
            <a:pPr>
              <a:defRPr/>
            </a:pPr>
            <a:endParaRPr lang="nl-NL" dirty="0">
              <a:solidFill>
                <a:schemeClr val="bg1"/>
              </a:solidFill>
            </a:endParaRPr>
          </a:p>
          <a:p>
            <a:pPr>
              <a:defRPr/>
            </a:pPr>
            <a:r>
              <a:rPr lang="nl-NL" dirty="0">
                <a:solidFill>
                  <a:schemeClr val="bg1"/>
                </a:solidFill>
              </a:rPr>
              <a:t>Geen vooroordelen laten zien</a:t>
            </a:r>
          </a:p>
          <a:p>
            <a:pPr>
              <a:defRPr/>
            </a:pPr>
            <a:endParaRPr lang="nl-NL" dirty="0">
              <a:solidFill>
                <a:schemeClr val="bg1"/>
              </a:solidFill>
            </a:endParaRPr>
          </a:p>
          <a:p>
            <a:pPr>
              <a:defRPr/>
            </a:pPr>
            <a:r>
              <a:rPr lang="nl-NL" dirty="0">
                <a:solidFill>
                  <a:schemeClr val="bg1"/>
                </a:solidFill>
              </a:rPr>
              <a:t>Zelf oplossingen laten aandragen</a:t>
            </a:r>
          </a:p>
          <a:p>
            <a:endParaRPr lang="nl-NL" dirty="0"/>
          </a:p>
        </p:txBody>
      </p:sp>
      <p:sp>
        <p:nvSpPr>
          <p:cNvPr id="9" name="Tijdelijke aanduiding voor tekst 4">
            <a:extLst>
              <a:ext uri="{FF2B5EF4-FFF2-40B4-BE49-F238E27FC236}">
                <a16:creationId xmlns:a16="http://schemas.microsoft.com/office/drawing/2014/main" id="{4DDECB98-FA9A-49A3-A070-99CE5265A528}"/>
              </a:ext>
            </a:extLst>
          </p:cNvPr>
          <p:cNvSpPr txBox="1">
            <a:spLocks/>
          </p:cNvSpPr>
          <p:nvPr/>
        </p:nvSpPr>
        <p:spPr>
          <a:xfrm>
            <a:off x="5752816" y="1563284"/>
            <a:ext cx="439633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pPr fontAlgn="auto"/>
            <a:r>
              <a:rPr lang="nl-NL" i="1" dirty="0"/>
              <a:t>Voorwaarden in het gesprek:</a:t>
            </a:r>
            <a:endParaRPr lang="nl-NL" dirty="0"/>
          </a:p>
        </p:txBody>
      </p:sp>
    </p:spTree>
    <p:extLst>
      <p:ext uri="{BB962C8B-B14F-4D97-AF65-F5344CB8AC3E}">
        <p14:creationId xmlns:p14="http://schemas.microsoft.com/office/powerpoint/2010/main" val="2770838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766E53-E489-4049-817A-3FB50073B787}"/>
              </a:ext>
            </a:extLst>
          </p:cNvPr>
          <p:cNvSpPr>
            <a:spLocks noGrp="1"/>
          </p:cNvSpPr>
          <p:nvPr>
            <p:ph type="title"/>
          </p:nvPr>
        </p:nvSpPr>
        <p:spPr>
          <a:xfrm>
            <a:off x="1154956" y="285681"/>
            <a:ext cx="10683083" cy="1915647"/>
          </a:xfrm>
        </p:spPr>
        <p:txBody>
          <a:bodyPr/>
          <a:lstStyle/>
          <a:p>
            <a:r>
              <a:rPr lang="nl-NL" dirty="0"/>
              <a:t>Samenwerking tussen school en preventie</a:t>
            </a:r>
          </a:p>
        </p:txBody>
      </p:sp>
      <p:sp>
        <p:nvSpPr>
          <p:cNvPr id="5" name="Tijdelijke aanduiding voor tekst 4">
            <a:extLst>
              <a:ext uri="{FF2B5EF4-FFF2-40B4-BE49-F238E27FC236}">
                <a16:creationId xmlns:a16="http://schemas.microsoft.com/office/drawing/2014/main" id="{84BF6871-8850-45C5-B2F2-5A7EC07DF4C5}"/>
              </a:ext>
            </a:extLst>
          </p:cNvPr>
          <p:cNvSpPr>
            <a:spLocks noGrp="1"/>
          </p:cNvSpPr>
          <p:nvPr>
            <p:ph type="body" idx="1"/>
          </p:nvPr>
        </p:nvSpPr>
        <p:spPr>
          <a:xfrm>
            <a:off x="1154955" y="2486465"/>
            <a:ext cx="8825658" cy="860400"/>
          </a:xfrm>
        </p:spPr>
        <p:txBody>
          <a:bodyPr/>
          <a:lstStyle/>
          <a:p>
            <a:r>
              <a:rPr lang="nl-NL" dirty="0"/>
              <a:t>Voorbij eigen kunnen en mogelijkheden, Wat dan?</a:t>
            </a:r>
          </a:p>
        </p:txBody>
      </p:sp>
      <p:sp>
        <p:nvSpPr>
          <p:cNvPr id="6" name="Rechthoek 5">
            <a:extLst>
              <a:ext uri="{FF2B5EF4-FFF2-40B4-BE49-F238E27FC236}">
                <a16:creationId xmlns:a16="http://schemas.microsoft.com/office/drawing/2014/main" id="{6B1D56FD-8C93-40DC-8B3A-900C4BDF6CE7}"/>
              </a:ext>
            </a:extLst>
          </p:cNvPr>
          <p:cNvSpPr/>
          <p:nvPr/>
        </p:nvSpPr>
        <p:spPr>
          <a:xfrm>
            <a:off x="1154955" y="3704755"/>
            <a:ext cx="10230800" cy="1754326"/>
          </a:xfrm>
          <a:prstGeom prst="rect">
            <a:avLst/>
          </a:prstGeom>
        </p:spPr>
        <p:txBody>
          <a:bodyPr wrap="square">
            <a:spAutoFit/>
          </a:bodyPr>
          <a:lstStyle/>
          <a:p>
            <a:pPr marL="285750" indent="-285750">
              <a:buFont typeface="Wingdings" panose="05000000000000000000" pitchFamily="2" charset="2"/>
              <a:buChar char="Ø"/>
            </a:pPr>
            <a:r>
              <a:rPr lang="nl-NL" dirty="0"/>
              <a:t>Zorg- en adviesteam(ZAT) eigen school</a:t>
            </a:r>
          </a:p>
          <a:p>
            <a:pPr marL="285750" indent="-285750">
              <a:buFont typeface="Wingdings" panose="05000000000000000000" pitchFamily="2" charset="2"/>
              <a:buChar char="Ø"/>
            </a:pPr>
            <a:r>
              <a:rPr lang="nl-NL" dirty="0"/>
              <a:t>Medewerkers van de preventieafdeling van instellingen voor verslavingszorg- en jeugdzorginstellingen.</a:t>
            </a:r>
          </a:p>
          <a:p>
            <a:r>
              <a:rPr lang="nl-NL" dirty="0"/>
              <a:t>(Zij kunnen scholen en opleidingen ondersteunen bij het opzetten van een goede zorgstructuur op het gebied van middelenmisbruik. Ook verzorgen zij trainingen voor schoolpersoneel en ZAT teams).</a:t>
            </a:r>
          </a:p>
          <a:p>
            <a:pPr marL="285750" indent="-285750">
              <a:buFont typeface="Wingdings" panose="05000000000000000000" pitchFamily="2" charset="2"/>
              <a:buChar char="Ø"/>
            </a:pPr>
            <a:r>
              <a:rPr lang="nl-NL" dirty="0"/>
              <a:t>Hoe moet de door verwijzing gebeuren?</a:t>
            </a:r>
          </a:p>
          <a:p>
            <a:endParaRPr lang="nl-NL" dirty="0">
              <a:solidFill>
                <a:srgbClr val="FF0000"/>
              </a:solidFill>
            </a:endParaRPr>
          </a:p>
        </p:txBody>
      </p:sp>
    </p:spTree>
    <p:extLst>
      <p:ext uri="{BB962C8B-B14F-4D97-AF65-F5344CB8AC3E}">
        <p14:creationId xmlns:p14="http://schemas.microsoft.com/office/powerpoint/2010/main" val="1939473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BC4F6C-7086-44D3-BC6F-FF61E90F1E30}"/>
              </a:ext>
            </a:extLst>
          </p:cNvPr>
          <p:cNvSpPr>
            <a:spLocks noGrp="1"/>
          </p:cNvSpPr>
          <p:nvPr>
            <p:ph type="ctrTitle"/>
          </p:nvPr>
        </p:nvSpPr>
        <p:spPr>
          <a:xfrm>
            <a:off x="1154955" y="2293501"/>
            <a:ext cx="10024322" cy="2132504"/>
          </a:xfrm>
        </p:spPr>
        <p:txBody>
          <a:bodyPr/>
          <a:lstStyle/>
          <a:p>
            <a:r>
              <a:rPr lang="nl-NL" sz="4800" dirty="0"/>
              <a:t>Aanbod en interventies</a:t>
            </a:r>
          </a:p>
        </p:txBody>
      </p:sp>
      <p:sp>
        <p:nvSpPr>
          <p:cNvPr id="3" name="Ondertitel 2">
            <a:extLst>
              <a:ext uri="{FF2B5EF4-FFF2-40B4-BE49-F238E27FC236}">
                <a16:creationId xmlns:a16="http://schemas.microsoft.com/office/drawing/2014/main" id="{662C0826-E7DB-486B-B221-50C53B4CC4B4}"/>
              </a:ext>
            </a:extLst>
          </p:cNvPr>
          <p:cNvSpPr>
            <a:spLocks noGrp="1"/>
          </p:cNvSpPr>
          <p:nvPr>
            <p:ph type="subTitle" idx="1"/>
          </p:nvPr>
        </p:nvSpPr>
        <p:spPr/>
        <p:txBody>
          <a:bodyPr/>
          <a:lstStyle/>
          <a:p>
            <a:r>
              <a:rPr lang="nl-NL" dirty="0"/>
              <a:t>School, ouders en leerlingen</a:t>
            </a:r>
          </a:p>
        </p:txBody>
      </p:sp>
    </p:spTree>
    <p:extLst>
      <p:ext uri="{BB962C8B-B14F-4D97-AF65-F5344CB8AC3E}">
        <p14:creationId xmlns:p14="http://schemas.microsoft.com/office/powerpoint/2010/main" val="246982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8B50D46-25DD-4BD6-91DD-41A7B16A213A}"/>
              </a:ext>
            </a:extLst>
          </p:cNvPr>
          <p:cNvSpPr>
            <a:spLocks noGrp="1"/>
          </p:cNvSpPr>
          <p:nvPr>
            <p:ph type="title"/>
          </p:nvPr>
        </p:nvSpPr>
        <p:spPr/>
        <p:txBody>
          <a:bodyPr/>
          <a:lstStyle/>
          <a:p>
            <a:r>
              <a:rPr lang="nl-NL" dirty="0"/>
              <a:t>Wie heeft dit middel afgelopen maand gebruikt?</a:t>
            </a:r>
          </a:p>
        </p:txBody>
      </p:sp>
      <p:pic>
        <p:nvPicPr>
          <p:cNvPr id="4" name="Tijdelijke aanduiding voor inhoud 3">
            <a:extLst>
              <a:ext uri="{FF2B5EF4-FFF2-40B4-BE49-F238E27FC236}">
                <a16:creationId xmlns:a16="http://schemas.microsoft.com/office/drawing/2014/main" id="{C769BA0A-4A11-4CFE-98BC-029A59A03756}"/>
              </a:ext>
            </a:extLst>
          </p:cNvPr>
          <p:cNvPicPr>
            <a:picLocks noGrp="1" noChangeAspect="1"/>
          </p:cNvPicPr>
          <p:nvPr>
            <p:ph idx="1"/>
          </p:nvPr>
        </p:nvPicPr>
        <p:blipFill>
          <a:blip r:embed="rId2"/>
          <a:stretch>
            <a:fillRect/>
          </a:stretch>
        </p:blipFill>
        <p:spPr>
          <a:xfrm>
            <a:off x="3618271" y="2194036"/>
            <a:ext cx="5224923" cy="3476949"/>
          </a:xfrm>
        </p:spPr>
      </p:pic>
    </p:spTree>
    <p:extLst>
      <p:ext uri="{BB962C8B-B14F-4D97-AF65-F5344CB8AC3E}">
        <p14:creationId xmlns:p14="http://schemas.microsoft.com/office/powerpoint/2010/main" val="776917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BC1E5-E170-4F2F-93DA-794F5871DCAD}"/>
              </a:ext>
            </a:extLst>
          </p:cNvPr>
          <p:cNvSpPr>
            <a:spLocks noGrp="1"/>
          </p:cNvSpPr>
          <p:nvPr>
            <p:ph type="title"/>
          </p:nvPr>
        </p:nvSpPr>
        <p:spPr/>
        <p:txBody>
          <a:bodyPr/>
          <a:lstStyle/>
          <a:p>
            <a:r>
              <a:rPr lang="nl-NL" dirty="0"/>
              <a:t>15 jaar Alcohol en Drugs Infolijn</a:t>
            </a:r>
            <a:br>
              <a:rPr lang="nl-NL" dirty="0"/>
            </a:br>
            <a:endParaRPr lang="nl-NL" dirty="0"/>
          </a:p>
        </p:txBody>
      </p:sp>
      <p:sp>
        <p:nvSpPr>
          <p:cNvPr id="3" name="Tijdelijke aanduiding voor inhoud 2">
            <a:extLst>
              <a:ext uri="{FF2B5EF4-FFF2-40B4-BE49-F238E27FC236}">
                <a16:creationId xmlns:a16="http://schemas.microsoft.com/office/drawing/2014/main" id="{1D087AFD-87FE-483D-B3DE-D8179A0B42B4}"/>
              </a:ext>
            </a:extLst>
          </p:cNvPr>
          <p:cNvSpPr>
            <a:spLocks noGrp="1"/>
          </p:cNvSpPr>
          <p:nvPr>
            <p:ph idx="1"/>
          </p:nvPr>
        </p:nvSpPr>
        <p:spPr/>
        <p:txBody>
          <a:bodyPr/>
          <a:lstStyle/>
          <a:p>
            <a:r>
              <a:rPr lang="nl-NL" dirty="0">
                <a:hlinkClick r:id="rId2"/>
              </a:rPr>
              <a:t>https://www.youtube.com/watch?v=ipAnkBlgJZU</a:t>
            </a:r>
            <a:endParaRPr lang="nl-NL" dirty="0"/>
          </a:p>
          <a:p>
            <a:endParaRPr lang="nl-NL" dirty="0"/>
          </a:p>
        </p:txBody>
      </p:sp>
    </p:spTree>
    <p:extLst>
      <p:ext uri="{BB962C8B-B14F-4D97-AF65-F5344CB8AC3E}">
        <p14:creationId xmlns:p14="http://schemas.microsoft.com/office/powerpoint/2010/main" val="3051961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7434933" y="717238"/>
            <a:ext cx="4247632" cy="5724644"/>
          </a:xfrm>
          <a:prstGeom prst="rect">
            <a:avLst/>
          </a:prstGeom>
        </p:spPr>
        <p:txBody>
          <a:bodyPr wrap="square">
            <a:spAutoFit/>
          </a:bodyPr>
          <a:lstStyle/>
          <a:p>
            <a:pPr defTabSz="914400" eaLnBrk="1" hangingPunct="1">
              <a:lnSpc>
                <a:spcPct val="90000"/>
              </a:lnSpc>
              <a:buClr>
                <a:srgbClr val="423C41"/>
              </a:buClr>
              <a:defRPr/>
            </a:pPr>
            <a:r>
              <a:rPr lang="nl-NL" altLang="nl-NL" sz="1500" i="1" u="sng" dirty="0"/>
              <a:t>School en ouders</a:t>
            </a:r>
          </a:p>
          <a:p>
            <a:pPr defTabSz="914400" eaLnBrk="1" hangingPunct="1">
              <a:lnSpc>
                <a:spcPct val="90000"/>
              </a:lnSpc>
              <a:buClr>
                <a:srgbClr val="423C41"/>
              </a:buClr>
              <a:defRPr/>
            </a:pPr>
            <a:endParaRPr lang="nl-NL" altLang="nl-NL" sz="1500" dirty="0"/>
          </a:p>
          <a:p>
            <a:pPr marL="285750" indent="-285750" defTabSz="914400" eaLnBrk="1" hangingPunct="1">
              <a:lnSpc>
                <a:spcPct val="90000"/>
              </a:lnSpc>
              <a:buClr>
                <a:srgbClr val="423C41"/>
              </a:buClr>
              <a:buFont typeface="Wingdings" panose="05000000000000000000" pitchFamily="2" charset="2"/>
              <a:buChar char="Ø"/>
              <a:defRPr/>
            </a:pPr>
            <a:r>
              <a:rPr lang="nl-NL" altLang="nl-NL" sz="1500" dirty="0"/>
              <a:t>Ouderavonden (interactief)</a:t>
            </a:r>
          </a:p>
          <a:p>
            <a:pPr defTabSz="914400" eaLnBrk="1" hangingPunct="1">
              <a:lnSpc>
                <a:spcPct val="90000"/>
              </a:lnSpc>
              <a:buClr>
                <a:srgbClr val="423C41"/>
              </a:buClr>
              <a:defRPr/>
            </a:pPr>
            <a:endParaRPr lang="nl-NL" altLang="nl-NL" sz="1500" dirty="0"/>
          </a:p>
          <a:p>
            <a:pPr marL="285750" indent="-285750" defTabSz="914400" eaLnBrk="1" hangingPunct="1">
              <a:lnSpc>
                <a:spcPct val="90000"/>
              </a:lnSpc>
              <a:buClr>
                <a:srgbClr val="423C41"/>
              </a:buClr>
              <a:buFont typeface="Wingdings" panose="05000000000000000000" pitchFamily="2" charset="2"/>
              <a:buChar char="Ø"/>
              <a:defRPr/>
            </a:pPr>
            <a:r>
              <a:rPr lang="nl-NL" altLang="nl-NL" sz="1500" dirty="0"/>
              <a:t>Training signaleren en bespreekbaar maken voor docenten</a:t>
            </a:r>
          </a:p>
          <a:p>
            <a:pPr marL="285750" indent="-285750" defTabSz="914400" eaLnBrk="1" hangingPunct="1">
              <a:lnSpc>
                <a:spcPct val="90000"/>
              </a:lnSpc>
              <a:buClr>
                <a:srgbClr val="423C41"/>
              </a:buClr>
              <a:buFont typeface="Wingdings" panose="05000000000000000000" pitchFamily="2" charset="2"/>
              <a:buChar char="Ø"/>
              <a:defRPr/>
            </a:pPr>
            <a:endParaRPr lang="nl-NL" altLang="nl-NL" sz="1500" dirty="0"/>
          </a:p>
          <a:p>
            <a:pPr marL="285750" indent="-285750" defTabSz="914400" eaLnBrk="1" hangingPunct="1">
              <a:lnSpc>
                <a:spcPct val="90000"/>
              </a:lnSpc>
              <a:buClr>
                <a:srgbClr val="423C41"/>
              </a:buClr>
              <a:buFont typeface="Wingdings" panose="05000000000000000000" pitchFamily="2" charset="2"/>
              <a:buChar char="Ø"/>
              <a:defRPr/>
            </a:pPr>
            <a:r>
              <a:rPr lang="nl-NL" altLang="nl-NL" sz="1500" dirty="0"/>
              <a:t>ZAT overleg /casuïstiek </a:t>
            </a:r>
          </a:p>
          <a:p>
            <a:pPr marL="285750" indent="-285750" defTabSz="914400" eaLnBrk="1" hangingPunct="1">
              <a:lnSpc>
                <a:spcPct val="90000"/>
              </a:lnSpc>
              <a:buClr>
                <a:srgbClr val="423C41"/>
              </a:buClr>
              <a:buFont typeface="Wingdings" panose="05000000000000000000" pitchFamily="2" charset="2"/>
              <a:buChar char="Ø"/>
              <a:defRPr/>
            </a:pPr>
            <a:endParaRPr lang="nl-NL" altLang="nl-NL" sz="1500" dirty="0"/>
          </a:p>
          <a:p>
            <a:pPr marL="285750" indent="-285750" defTabSz="914400" eaLnBrk="1" hangingPunct="1">
              <a:lnSpc>
                <a:spcPct val="90000"/>
              </a:lnSpc>
              <a:buClr>
                <a:srgbClr val="423C41"/>
              </a:buClr>
              <a:buFont typeface="Wingdings" panose="05000000000000000000" pitchFamily="2" charset="2"/>
              <a:buChar char="Ø"/>
              <a:defRPr/>
            </a:pPr>
            <a:r>
              <a:rPr lang="nl-NL" altLang="nl-NL" sz="1500" dirty="0"/>
              <a:t>Beleidsadvies</a:t>
            </a:r>
          </a:p>
          <a:p>
            <a:pPr marL="285750" indent="-285750" defTabSz="914400" eaLnBrk="1" hangingPunct="1">
              <a:lnSpc>
                <a:spcPct val="90000"/>
              </a:lnSpc>
              <a:buClr>
                <a:srgbClr val="423C41"/>
              </a:buClr>
              <a:buFont typeface="Wingdings" panose="05000000000000000000" pitchFamily="2" charset="2"/>
              <a:buChar char="Ø"/>
              <a:defRPr/>
            </a:pPr>
            <a:endParaRPr lang="nl-NL" altLang="nl-NL" sz="1500" dirty="0"/>
          </a:p>
          <a:p>
            <a:pPr marL="285750" indent="-285750" defTabSz="914400" eaLnBrk="1" hangingPunct="1">
              <a:lnSpc>
                <a:spcPct val="90000"/>
              </a:lnSpc>
              <a:buClr>
                <a:srgbClr val="423C41"/>
              </a:buClr>
              <a:buFont typeface="Wingdings" panose="05000000000000000000" pitchFamily="2" charset="2"/>
              <a:buChar char="Ø"/>
              <a:defRPr/>
            </a:pPr>
            <a:r>
              <a:rPr lang="nl-NL" altLang="nl-NL" sz="1500" dirty="0"/>
              <a:t>Rookvrije schoolpleinen (2020)</a:t>
            </a:r>
          </a:p>
          <a:p>
            <a:pPr defTabSz="914400" eaLnBrk="1" hangingPunct="1">
              <a:lnSpc>
                <a:spcPct val="90000"/>
              </a:lnSpc>
              <a:buClr>
                <a:srgbClr val="423C41"/>
              </a:buClr>
              <a:defRPr/>
            </a:pPr>
            <a:endParaRPr lang="nl-NL" altLang="nl-NL" sz="1500" dirty="0"/>
          </a:p>
          <a:p>
            <a:pPr defTabSz="914400" eaLnBrk="1" hangingPunct="1">
              <a:lnSpc>
                <a:spcPct val="90000"/>
              </a:lnSpc>
              <a:buClr>
                <a:srgbClr val="423C41"/>
              </a:buClr>
              <a:defRPr/>
            </a:pPr>
            <a:endParaRPr lang="nl-NL" altLang="nl-NL" sz="1500" dirty="0"/>
          </a:p>
          <a:p>
            <a:pPr marL="0" indent="0" defTabSz="914400" eaLnBrk="1" hangingPunct="1">
              <a:buClr>
                <a:srgbClr val="423C41"/>
              </a:buClr>
              <a:buFont typeface="Arial" charset="0"/>
              <a:buNone/>
              <a:defRPr/>
            </a:pPr>
            <a:r>
              <a:rPr lang="nl-NL" altLang="nl-NL" sz="1500" i="1" u="sng" dirty="0"/>
              <a:t>Leerlingen</a:t>
            </a:r>
          </a:p>
          <a:p>
            <a:pPr marL="0" indent="0" defTabSz="914400" eaLnBrk="1" hangingPunct="1">
              <a:buClr>
                <a:srgbClr val="423C41"/>
              </a:buClr>
              <a:buFont typeface="Arial" charset="0"/>
              <a:buNone/>
              <a:defRPr/>
            </a:pPr>
            <a:r>
              <a:rPr lang="nl-NL" altLang="nl-NL" sz="1500" b="1" dirty="0"/>
              <a:t> </a:t>
            </a:r>
          </a:p>
          <a:p>
            <a:pPr marL="285750" indent="-285750" defTabSz="914400" eaLnBrk="1" hangingPunct="1">
              <a:buClr>
                <a:srgbClr val="423C41"/>
              </a:buClr>
              <a:buFont typeface="Wingdings" panose="05000000000000000000" pitchFamily="2" charset="2"/>
              <a:buChar char="Ø"/>
              <a:defRPr/>
            </a:pPr>
            <a:r>
              <a:rPr lang="nl-NL" altLang="nl-NL" sz="1500" dirty="0"/>
              <a:t>Preventief adviesgesprek / Moti-4  (1-4 gesprekken)</a:t>
            </a:r>
          </a:p>
          <a:p>
            <a:pPr marL="285750" indent="-285750" defTabSz="914400" eaLnBrk="1" hangingPunct="1">
              <a:buClr>
                <a:srgbClr val="423C41"/>
              </a:buClr>
              <a:buFont typeface="Wingdings" panose="05000000000000000000" pitchFamily="2" charset="2"/>
              <a:buChar char="Ø"/>
              <a:defRPr/>
            </a:pPr>
            <a:endParaRPr lang="nl-NL" altLang="nl-NL" sz="1500" dirty="0"/>
          </a:p>
          <a:p>
            <a:pPr marL="285750" indent="-285750" defTabSz="914400" eaLnBrk="1" hangingPunct="1">
              <a:buClr>
                <a:srgbClr val="423C41"/>
              </a:buClr>
              <a:buFont typeface="Wingdings" panose="05000000000000000000" pitchFamily="2" charset="2"/>
              <a:buChar char="Ø"/>
              <a:defRPr/>
            </a:pPr>
            <a:endParaRPr lang="nl-NL" altLang="nl-NL" sz="1500" dirty="0"/>
          </a:p>
          <a:p>
            <a:pPr defTabSz="914400" eaLnBrk="1" hangingPunct="1">
              <a:buClr>
                <a:srgbClr val="423C41"/>
              </a:buClr>
              <a:defRPr/>
            </a:pPr>
            <a:r>
              <a:rPr lang="nl-NL" altLang="nl-NL" sz="1500" u="sng" dirty="0"/>
              <a:t>Doel</a:t>
            </a:r>
          </a:p>
          <a:p>
            <a:pPr marL="285750" indent="-285750" defTabSz="914400" eaLnBrk="1" hangingPunct="1">
              <a:buClr>
                <a:srgbClr val="423C41"/>
              </a:buClr>
              <a:buFont typeface="Wingdings" panose="05000000000000000000" pitchFamily="2" charset="2"/>
              <a:buChar char="Ø"/>
              <a:defRPr/>
            </a:pPr>
            <a:r>
              <a:rPr lang="nl-NL" altLang="nl-NL" sz="1500" dirty="0" err="1"/>
              <a:t>Outreachend</a:t>
            </a:r>
            <a:r>
              <a:rPr lang="nl-NL" altLang="nl-NL" sz="1500" dirty="0"/>
              <a:t> en laagdrempelige voorlichting en advies</a:t>
            </a:r>
          </a:p>
          <a:p>
            <a:pPr marL="285750" indent="-285750" defTabSz="914400" eaLnBrk="1" hangingPunct="1">
              <a:buClr>
                <a:srgbClr val="423C41"/>
              </a:buClr>
              <a:buFont typeface="Wingdings" panose="05000000000000000000" pitchFamily="2" charset="2"/>
              <a:buChar char="Ø"/>
              <a:defRPr/>
            </a:pPr>
            <a:r>
              <a:rPr lang="nl-NL" altLang="nl-NL" sz="1500" dirty="0"/>
              <a:t>Signaleren en doorverwijzen behandeling</a:t>
            </a:r>
          </a:p>
          <a:p>
            <a:pPr marL="285750" indent="-285750" defTabSz="914400" eaLnBrk="1" hangingPunct="1">
              <a:buClr>
                <a:srgbClr val="423C41"/>
              </a:buClr>
              <a:buFont typeface="Wingdings" panose="05000000000000000000" pitchFamily="2" charset="2"/>
              <a:buChar char="Ø"/>
              <a:defRPr/>
            </a:pPr>
            <a:endParaRPr lang="nl-NL" altLang="nl-NL" sz="1500" dirty="0"/>
          </a:p>
          <a:p>
            <a:pPr marL="285750" indent="-285750" defTabSz="914400" eaLnBrk="1" hangingPunct="1">
              <a:buClr>
                <a:srgbClr val="423C41"/>
              </a:buClr>
              <a:buFont typeface="Wingdings" panose="05000000000000000000" pitchFamily="2" charset="2"/>
              <a:buChar char="Ø"/>
              <a:defRPr/>
            </a:pPr>
            <a:r>
              <a:rPr lang="nl-NL" altLang="nl-NL" sz="1500" dirty="0"/>
              <a:t>Vraagbaak voor de mentoren/docenten </a:t>
            </a:r>
            <a:endParaRPr lang="nl-NL" sz="1500" dirty="0">
              <a:solidFill>
                <a:schemeClr val="bg1"/>
              </a:solidFill>
            </a:endParaRPr>
          </a:p>
        </p:txBody>
      </p:sp>
      <p:sp>
        <p:nvSpPr>
          <p:cNvPr id="2" name="Titel 1">
            <a:extLst>
              <a:ext uri="{FF2B5EF4-FFF2-40B4-BE49-F238E27FC236}">
                <a16:creationId xmlns:a16="http://schemas.microsoft.com/office/drawing/2014/main" id="{B8BC4F6C-7086-44D3-BC6F-FF61E90F1E30}"/>
              </a:ext>
            </a:extLst>
          </p:cNvPr>
          <p:cNvSpPr>
            <a:spLocks noGrp="1"/>
          </p:cNvSpPr>
          <p:nvPr>
            <p:ph type="ctrTitle"/>
          </p:nvPr>
        </p:nvSpPr>
        <p:spPr>
          <a:xfrm>
            <a:off x="1154955" y="2293501"/>
            <a:ext cx="5331570" cy="2132504"/>
          </a:xfrm>
        </p:spPr>
        <p:txBody>
          <a:bodyPr/>
          <a:lstStyle/>
          <a:p>
            <a:r>
              <a:rPr lang="nl-NL" dirty="0"/>
              <a:t>Aanbod</a:t>
            </a:r>
          </a:p>
        </p:txBody>
      </p:sp>
      <p:sp>
        <p:nvSpPr>
          <p:cNvPr id="3" name="Ondertitel 2">
            <a:extLst>
              <a:ext uri="{FF2B5EF4-FFF2-40B4-BE49-F238E27FC236}">
                <a16:creationId xmlns:a16="http://schemas.microsoft.com/office/drawing/2014/main" id="{662C0826-E7DB-486B-B221-50C53B4CC4B4}"/>
              </a:ext>
            </a:extLst>
          </p:cNvPr>
          <p:cNvSpPr>
            <a:spLocks noGrp="1"/>
          </p:cNvSpPr>
          <p:nvPr>
            <p:ph type="subTitle" idx="1"/>
          </p:nvPr>
        </p:nvSpPr>
        <p:spPr>
          <a:xfrm>
            <a:off x="1154955" y="4777380"/>
            <a:ext cx="6145958" cy="861420"/>
          </a:xfrm>
        </p:spPr>
        <p:txBody>
          <a:bodyPr/>
          <a:lstStyle/>
          <a:p>
            <a:r>
              <a:rPr lang="nl-NL" dirty="0"/>
              <a:t>School, ouders en leerlingen</a:t>
            </a:r>
          </a:p>
        </p:txBody>
      </p:sp>
    </p:spTree>
    <p:extLst>
      <p:ext uri="{BB962C8B-B14F-4D97-AF65-F5344CB8AC3E}">
        <p14:creationId xmlns:p14="http://schemas.microsoft.com/office/powerpoint/2010/main" val="1247994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3"/>
          <p:cNvSpPr txBox="1">
            <a:spLocks/>
          </p:cNvSpPr>
          <p:nvPr/>
        </p:nvSpPr>
        <p:spPr bwMode="auto">
          <a:xfrm>
            <a:off x="494270" y="2625617"/>
            <a:ext cx="6120714"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r>
              <a:rPr lang="nl-NL" altLang="nl-NL" dirty="0">
                <a:solidFill>
                  <a:schemeClr val="tx1"/>
                </a:solidFill>
              </a:rPr>
              <a:t>Interventies</a:t>
            </a:r>
            <a:br>
              <a:rPr lang="nl-NL" sz="1000" dirty="0">
                <a:solidFill>
                  <a:schemeClr val="tx1"/>
                </a:solidFill>
              </a:rPr>
            </a:br>
            <a:r>
              <a:rPr lang="nl-NL" sz="2000" i="1" dirty="0">
                <a:solidFill>
                  <a:schemeClr val="tx1"/>
                </a:solidFill>
              </a:rPr>
              <a:t>Open spreekuur  </a:t>
            </a:r>
          </a:p>
          <a:p>
            <a:endParaRPr lang="nl-NL" dirty="0"/>
          </a:p>
        </p:txBody>
      </p:sp>
      <p:sp>
        <p:nvSpPr>
          <p:cNvPr id="6" name="Rechthoek 5"/>
          <p:cNvSpPr/>
          <p:nvPr/>
        </p:nvSpPr>
        <p:spPr>
          <a:xfrm>
            <a:off x="7846938" y="1494609"/>
            <a:ext cx="3814120" cy="6186309"/>
          </a:xfrm>
          <a:prstGeom prst="rect">
            <a:avLst/>
          </a:prstGeom>
        </p:spPr>
        <p:txBody>
          <a:bodyPr wrap="square">
            <a:spAutoFit/>
          </a:bodyPr>
          <a:lstStyle/>
          <a:p>
            <a:pPr>
              <a:lnSpc>
                <a:spcPct val="90000"/>
              </a:lnSpc>
            </a:pPr>
            <a:endParaRPr lang="nl-NL" dirty="0">
              <a:solidFill>
                <a:schemeClr val="bg1"/>
              </a:solidFill>
            </a:endParaRPr>
          </a:p>
          <a:p>
            <a:r>
              <a:rPr lang="nl-NL" altLang="nl-NL" i="1" u="sng" dirty="0"/>
              <a:t>Leerlingen</a:t>
            </a:r>
          </a:p>
          <a:p>
            <a:endParaRPr lang="nl-NL" altLang="nl-NL" i="1" u="sng" dirty="0"/>
          </a:p>
          <a:p>
            <a:pPr>
              <a:defRPr/>
            </a:pPr>
            <a:r>
              <a:rPr lang="nl-NL" altLang="nl-NL" dirty="0"/>
              <a:t>1 tot 4 voorlichtings- en adviesgesprekken</a:t>
            </a:r>
          </a:p>
          <a:p>
            <a:pPr>
              <a:lnSpc>
                <a:spcPct val="90000"/>
              </a:lnSpc>
            </a:pPr>
            <a:br>
              <a:rPr lang="nl-NL" dirty="0"/>
            </a:br>
            <a:r>
              <a:rPr lang="nl-NL" altLang="nl-NL" dirty="0"/>
              <a:t>Klassenvoorlichtingen op maat</a:t>
            </a:r>
          </a:p>
          <a:p>
            <a:pPr>
              <a:lnSpc>
                <a:spcPct val="90000"/>
              </a:lnSpc>
            </a:pPr>
            <a:endParaRPr lang="nl-NL" altLang="nl-NL" dirty="0"/>
          </a:p>
          <a:p>
            <a:pPr>
              <a:lnSpc>
                <a:spcPct val="90000"/>
              </a:lnSpc>
            </a:pPr>
            <a:r>
              <a:rPr lang="nl-NL" altLang="nl-NL" dirty="0"/>
              <a:t>Pauzevoorlichting</a:t>
            </a:r>
          </a:p>
          <a:p>
            <a:pPr>
              <a:lnSpc>
                <a:spcPct val="90000"/>
              </a:lnSpc>
            </a:pPr>
            <a:endParaRPr lang="nl-NL" altLang="nl-NL" dirty="0"/>
          </a:p>
          <a:p>
            <a:pPr>
              <a:lnSpc>
                <a:spcPct val="90000"/>
              </a:lnSpc>
            </a:pPr>
            <a:endParaRPr lang="nl-NL" altLang="nl-NL" i="1" u="sng" dirty="0"/>
          </a:p>
          <a:p>
            <a:pPr>
              <a:lnSpc>
                <a:spcPct val="90000"/>
              </a:lnSpc>
            </a:pPr>
            <a:r>
              <a:rPr lang="nl-NL" altLang="nl-NL" i="1" u="sng" dirty="0"/>
              <a:t>Mentoren</a:t>
            </a:r>
            <a:endParaRPr lang="nl-NL" i="1" u="sng" dirty="0"/>
          </a:p>
          <a:p>
            <a:pPr>
              <a:lnSpc>
                <a:spcPct val="90000"/>
              </a:lnSpc>
            </a:pPr>
            <a:endParaRPr lang="nl-NL" dirty="0"/>
          </a:p>
          <a:p>
            <a:pPr>
              <a:lnSpc>
                <a:spcPct val="90000"/>
              </a:lnSpc>
            </a:pPr>
            <a:r>
              <a:rPr lang="nl-NL" altLang="nl-NL" dirty="0"/>
              <a:t>Signaleren en begeleiden training</a:t>
            </a:r>
          </a:p>
          <a:p>
            <a:pPr>
              <a:lnSpc>
                <a:spcPct val="90000"/>
              </a:lnSpc>
            </a:pPr>
            <a:endParaRPr lang="nl-NL" dirty="0"/>
          </a:p>
          <a:p>
            <a:pPr>
              <a:lnSpc>
                <a:spcPct val="90000"/>
              </a:lnSpc>
            </a:pPr>
            <a:r>
              <a:rPr lang="nl-NL" altLang="nl-NL" dirty="0"/>
              <a:t>Casuïstiek </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r>
              <a:rPr lang="nl-NL" dirty="0">
                <a:solidFill>
                  <a:schemeClr val="bg1"/>
                </a:solidFill>
              </a:rPr>
              <a:t> </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p:txBody>
      </p:sp>
    </p:spTree>
    <p:extLst>
      <p:ext uri="{BB962C8B-B14F-4D97-AF65-F5344CB8AC3E}">
        <p14:creationId xmlns:p14="http://schemas.microsoft.com/office/powerpoint/2010/main" val="2067247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7398325" y="1566870"/>
            <a:ext cx="3814120" cy="4829014"/>
          </a:xfrm>
          <a:prstGeom prst="rect">
            <a:avLst/>
          </a:prstGeom>
        </p:spPr>
        <p:txBody>
          <a:bodyPr wrap="square">
            <a:spAutoFit/>
          </a:body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Het middel</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Het gedrag van de leerling</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Gevaar voor zichzelf of anderen</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Eenmalig of langdurig gebruik</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Zichtbaarheid van gebruik</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Reden van gebruik </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Eigen ervaring</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Gebrek aan kennis over het middel</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Gebrek aan kennis omgeving gebruiker</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rPr>
              <a:t>Behandelbaarheid</a:t>
            </a:r>
          </a:p>
        </p:txBody>
      </p:sp>
      <p:sp>
        <p:nvSpPr>
          <p:cNvPr id="2" name="Rechthoek 1">
            <a:extLst>
              <a:ext uri="{FF2B5EF4-FFF2-40B4-BE49-F238E27FC236}">
                <a16:creationId xmlns:a16="http://schemas.microsoft.com/office/drawing/2014/main" id="{48A7B441-A993-40F5-AF52-17A91A579239}"/>
              </a:ext>
            </a:extLst>
          </p:cNvPr>
          <p:cNvSpPr/>
          <p:nvPr/>
        </p:nvSpPr>
        <p:spPr>
          <a:xfrm>
            <a:off x="932912" y="5475870"/>
            <a:ext cx="6096000" cy="646331"/>
          </a:xfrm>
          <a:prstGeom prst="rect">
            <a:avLst/>
          </a:prstGeom>
        </p:spPr>
        <p:txBody>
          <a:bodyPr>
            <a:spAutoFit/>
          </a:bodyPr>
          <a:lstStyle/>
          <a:p>
            <a:r>
              <a:rPr lang="nl-NL" dirty="0"/>
              <a:t>Je wilt dit de leerling terug geven: Dit zien wij aan jou.</a:t>
            </a:r>
          </a:p>
          <a:p>
            <a:r>
              <a:rPr lang="nl-NL" dirty="0"/>
              <a:t>Open gesprek, einde is vooralsnog even niet belangrijk.</a:t>
            </a:r>
          </a:p>
        </p:txBody>
      </p:sp>
      <p:pic>
        <p:nvPicPr>
          <p:cNvPr id="3" name="Afbeelding 2">
            <a:extLst>
              <a:ext uri="{FF2B5EF4-FFF2-40B4-BE49-F238E27FC236}">
                <a16:creationId xmlns:a16="http://schemas.microsoft.com/office/drawing/2014/main" id="{22AAA9F3-1F25-4574-8202-0A2167C367D1}"/>
              </a:ext>
            </a:extLst>
          </p:cNvPr>
          <p:cNvPicPr>
            <a:picLocks noChangeAspect="1"/>
          </p:cNvPicPr>
          <p:nvPr/>
        </p:nvPicPr>
        <p:blipFill>
          <a:blip r:embed="rId3"/>
          <a:stretch>
            <a:fillRect/>
          </a:stretch>
        </p:blipFill>
        <p:spPr>
          <a:xfrm>
            <a:off x="563499" y="538322"/>
            <a:ext cx="10360140" cy="1408298"/>
          </a:xfrm>
          <a:prstGeom prst="rect">
            <a:avLst/>
          </a:prstGeom>
        </p:spPr>
      </p:pic>
      <p:sp>
        <p:nvSpPr>
          <p:cNvPr id="4" name="Rechthoek 3">
            <a:extLst>
              <a:ext uri="{FF2B5EF4-FFF2-40B4-BE49-F238E27FC236}">
                <a16:creationId xmlns:a16="http://schemas.microsoft.com/office/drawing/2014/main" id="{F3D39417-45DA-4886-9FAE-1523CC4233A5}"/>
              </a:ext>
            </a:extLst>
          </p:cNvPr>
          <p:cNvSpPr/>
          <p:nvPr/>
        </p:nvSpPr>
        <p:spPr>
          <a:xfrm>
            <a:off x="924231" y="2781371"/>
            <a:ext cx="6066503" cy="646331"/>
          </a:xfrm>
          <a:prstGeom prst="rect">
            <a:avLst/>
          </a:prstGeom>
        </p:spPr>
        <p:txBody>
          <a:bodyPr wrap="square">
            <a:spAutoFit/>
          </a:bodyPr>
          <a:lstStyle/>
          <a:p>
            <a:pPr lvl="0" eaLnBrk="1" hangingPunct="1">
              <a:defRPr/>
            </a:pPr>
            <a:r>
              <a:rPr lang="nl-NL" b="1" i="1" dirty="0">
                <a:solidFill>
                  <a:prstClr val="black"/>
                </a:solidFill>
                <a:latin typeface="Trebuchet MS" panose="020B0603020202020204"/>
              </a:rPr>
              <a:t>Geef aan wat het voor jou</a:t>
            </a:r>
            <a:br>
              <a:rPr lang="nl-NL" b="1" i="1" dirty="0">
                <a:solidFill>
                  <a:prstClr val="black"/>
                </a:solidFill>
                <a:latin typeface="Trebuchet MS" panose="020B0603020202020204"/>
              </a:rPr>
            </a:br>
            <a:r>
              <a:rPr lang="nl-NL" b="1" i="1" dirty="0">
                <a:solidFill>
                  <a:prstClr val="black"/>
                </a:solidFill>
                <a:latin typeface="Trebuchet MS" panose="020B0603020202020204"/>
              </a:rPr>
              <a:t> problematisch maakt?</a:t>
            </a:r>
          </a:p>
        </p:txBody>
      </p:sp>
    </p:spTree>
    <p:extLst>
      <p:ext uri="{BB962C8B-B14F-4D97-AF65-F5344CB8AC3E}">
        <p14:creationId xmlns:p14="http://schemas.microsoft.com/office/powerpoint/2010/main" val="3851162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716692" y="2625617"/>
            <a:ext cx="6120714"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r>
              <a:rPr lang="nl-NL" dirty="0"/>
              <a:t>Problematisch?</a:t>
            </a:r>
          </a:p>
          <a:p>
            <a:r>
              <a:rPr lang="nl-NL" sz="2000" i="1" dirty="0"/>
              <a:t>Cijfer 1 (minst) t/m 4 (meest problematisch)</a:t>
            </a:r>
          </a:p>
          <a:p>
            <a:endParaRPr lang="nl-NL" dirty="0"/>
          </a:p>
        </p:txBody>
      </p:sp>
      <p:sp>
        <p:nvSpPr>
          <p:cNvPr id="6" name="Rechthoek 5"/>
          <p:cNvSpPr/>
          <p:nvPr/>
        </p:nvSpPr>
        <p:spPr>
          <a:xfrm>
            <a:off x="7551971" y="1031790"/>
            <a:ext cx="3814120" cy="5826210"/>
          </a:xfrm>
          <a:prstGeom prst="rect">
            <a:avLst/>
          </a:prstGeom>
        </p:spPr>
        <p:txBody>
          <a:bodyPr wrap="square">
            <a:spAutoFit/>
          </a:bodyPr>
          <a:lstStyle/>
          <a:p>
            <a:pPr>
              <a:lnSpc>
                <a:spcPct val="90000"/>
              </a:lnSpc>
            </a:pPr>
            <a:r>
              <a:rPr lang="nl-NL" b="1" dirty="0">
                <a:solidFill>
                  <a:schemeClr val="bg1"/>
                </a:solidFill>
              </a:rPr>
              <a:t>Situatie 1</a:t>
            </a:r>
          </a:p>
          <a:p>
            <a:pPr>
              <a:lnSpc>
                <a:spcPct val="90000"/>
              </a:lnSpc>
            </a:pPr>
            <a:endParaRPr lang="nl-NL" dirty="0">
              <a:solidFill>
                <a:schemeClr val="bg1"/>
              </a:solidFill>
            </a:endParaRPr>
          </a:p>
          <a:p>
            <a:pPr>
              <a:lnSpc>
                <a:spcPct val="90000"/>
              </a:lnSpc>
            </a:pPr>
            <a:r>
              <a:rPr lang="nl-NL" dirty="0">
                <a:solidFill>
                  <a:schemeClr val="bg1"/>
                </a:solidFill>
              </a:rPr>
              <a:t>Michiel 18 jaar. Hij houdt zich vrij goed aan de regels van de school. Op het werk gaat het goed, hij houdt van voetbal en heeft een aantal goede vrienden. </a:t>
            </a:r>
          </a:p>
          <a:p>
            <a:pPr>
              <a:lnSpc>
                <a:spcPct val="90000"/>
              </a:lnSpc>
            </a:pPr>
            <a:endParaRPr lang="nl-NL" dirty="0">
              <a:solidFill>
                <a:schemeClr val="bg1"/>
              </a:solidFill>
            </a:endParaRPr>
          </a:p>
          <a:p>
            <a:pPr>
              <a:lnSpc>
                <a:spcPct val="90000"/>
              </a:lnSpc>
            </a:pPr>
            <a:r>
              <a:rPr lang="nl-NL" dirty="0">
                <a:solidFill>
                  <a:schemeClr val="bg1"/>
                </a:solidFill>
              </a:rPr>
              <a:t>In het weekend drinkt hij stevig en gebruikt soms XTC en speed om hele nacht te kunnen dansen. </a:t>
            </a:r>
          </a:p>
          <a:p>
            <a:pPr>
              <a:lnSpc>
                <a:spcPct val="90000"/>
              </a:lnSpc>
            </a:pPr>
            <a:endParaRPr lang="nl-NL" dirty="0">
              <a:solidFill>
                <a:schemeClr val="bg1"/>
              </a:solidFill>
            </a:endParaRPr>
          </a:p>
          <a:p>
            <a:pPr>
              <a:lnSpc>
                <a:spcPct val="90000"/>
              </a:lnSpc>
            </a:pPr>
            <a:r>
              <a:rPr lang="nl-NL" dirty="0">
                <a:solidFill>
                  <a:schemeClr val="bg1"/>
                </a:solidFill>
              </a:rPr>
              <a:t>Michiel praat niet openlijk over zijn gebruik met anderen. Zijn werk en vrienden lijken niet beïnvloed te worden door het gebruik van Michiel. </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r>
              <a:rPr lang="nl-NL" dirty="0">
                <a:solidFill>
                  <a:schemeClr val="bg1"/>
                </a:solidFill>
              </a:rPr>
              <a:t> </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p:txBody>
      </p:sp>
    </p:spTree>
    <p:extLst>
      <p:ext uri="{BB962C8B-B14F-4D97-AF65-F5344CB8AC3E}">
        <p14:creationId xmlns:p14="http://schemas.microsoft.com/office/powerpoint/2010/main" val="2751822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716692" y="2625617"/>
            <a:ext cx="6120714"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r>
              <a:rPr lang="nl-NL" dirty="0"/>
              <a:t>Problematisch?</a:t>
            </a:r>
          </a:p>
          <a:p>
            <a:r>
              <a:rPr lang="nl-NL" sz="2000" i="1" dirty="0"/>
              <a:t>Cijfer 1 (minst) t/m 4 (meest problematisch)</a:t>
            </a:r>
          </a:p>
          <a:p>
            <a:endParaRPr lang="nl-NL" dirty="0"/>
          </a:p>
        </p:txBody>
      </p:sp>
      <p:sp>
        <p:nvSpPr>
          <p:cNvPr id="6" name="Rechthoek 5"/>
          <p:cNvSpPr/>
          <p:nvPr/>
        </p:nvSpPr>
        <p:spPr>
          <a:xfrm>
            <a:off x="7591300" y="944301"/>
            <a:ext cx="3814120" cy="6574107"/>
          </a:xfrm>
          <a:prstGeom prst="rect">
            <a:avLst/>
          </a:prstGeom>
        </p:spPr>
        <p:txBody>
          <a:bodyPr wrap="square">
            <a:spAutoFit/>
          </a:bodyPr>
          <a:lstStyle/>
          <a:p>
            <a:pPr>
              <a:lnSpc>
                <a:spcPct val="90000"/>
              </a:lnSpc>
            </a:pPr>
            <a:r>
              <a:rPr lang="nl-NL" b="1" dirty="0">
                <a:solidFill>
                  <a:schemeClr val="bg1"/>
                </a:solidFill>
              </a:rPr>
              <a:t>Situatie 2 </a:t>
            </a:r>
          </a:p>
          <a:p>
            <a:pPr>
              <a:lnSpc>
                <a:spcPct val="90000"/>
              </a:lnSpc>
            </a:pPr>
            <a:endParaRPr lang="nl-NL" b="1" dirty="0">
              <a:solidFill>
                <a:schemeClr val="bg1"/>
              </a:solidFill>
            </a:endParaRPr>
          </a:p>
          <a:p>
            <a:pPr>
              <a:lnSpc>
                <a:spcPct val="90000"/>
              </a:lnSpc>
            </a:pPr>
            <a:r>
              <a:rPr lang="nl-NL" dirty="0">
                <a:solidFill>
                  <a:schemeClr val="bg1"/>
                </a:solidFill>
              </a:rPr>
              <a:t>Kim is 16 jaar. Ze komt uit een gebroken gezin en mishandeld door haar moeder. Ze houdt niet van alcohol en drugs zegt ze. Ze heeft niet zoveel hobby’s of vrienden. </a:t>
            </a:r>
          </a:p>
          <a:p>
            <a:pPr>
              <a:lnSpc>
                <a:spcPct val="90000"/>
              </a:lnSpc>
            </a:pPr>
            <a:endParaRPr lang="nl-NL" dirty="0">
              <a:solidFill>
                <a:schemeClr val="bg1"/>
              </a:solidFill>
            </a:endParaRPr>
          </a:p>
          <a:p>
            <a:pPr>
              <a:lnSpc>
                <a:spcPct val="90000"/>
              </a:lnSpc>
            </a:pPr>
            <a:r>
              <a:rPr lang="nl-NL" dirty="0">
                <a:solidFill>
                  <a:schemeClr val="bg1"/>
                </a:solidFill>
              </a:rPr>
              <a:t>De laatste tijd gedraagt Kim zich anders. Ze eet niet veel, onrustig op de groep snauwt de andere leerlingen en docenten af en haalt slechtere cijfers op school. </a:t>
            </a:r>
          </a:p>
          <a:p>
            <a:pPr>
              <a:lnSpc>
                <a:spcPct val="90000"/>
              </a:lnSpc>
            </a:pPr>
            <a:endParaRPr lang="nl-NL" dirty="0">
              <a:solidFill>
                <a:schemeClr val="bg1"/>
              </a:solidFill>
            </a:endParaRPr>
          </a:p>
          <a:p>
            <a:pPr>
              <a:lnSpc>
                <a:spcPct val="90000"/>
              </a:lnSpc>
            </a:pPr>
            <a:r>
              <a:rPr lang="nl-NL" dirty="0">
                <a:solidFill>
                  <a:schemeClr val="bg1"/>
                </a:solidFill>
              </a:rPr>
              <a:t>Docenten zien dat ze non- stop bezig is met haar telefoon, meer appt en het lijkt dat ze haar mobiel geen moment uit het oog verliest.</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r>
              <a:rPr lang="nl-NL" dirty="0">
                <a:solidFill>
                  <a:schemeClr val="bg1"/>
                </a:solidFill>
              </a:rPr>
              <a:t> </a:t>
            </a:r>
          </a:p>
          <a:p>
            <a:pPr>
              <a:lnSpc>
                <a:spcPct val="90000"/>
              </a:lnSpc>
            </a:pPr>
            <a:endParaRPr lang="nl-NL" dirty="0">
              <a:solidFill>
                <a:schemeClr val="bg1"/>
              </a:solidFill>
            </a:endParaRPr>
          </a:p>
          <a:p>
            <a:pPr>
              <a:lnSpc>
                <a:spcPct val="90000"/>
              </a:lnSpc>
            </a:pPr>
            <a:endParaRPr lang="nl-NL" dirty="0">
              <a:solidFill>
                <a:schemeClr val="bg1"/>
              </a:solidFill>
            </a:endParaRPr>
          </a:p>
          <a:p>
            <a:pPr>
              <a:lnSpc>
                <a:spcPct val="90000"/>
              </a:lnSpc>
            </a:pPr>
            <a:endParaRPr lang="nl-NL" dirty="0">
              <a:solidFill>
                <a:schemeClr val="bg1"/>
              </a:solidFill>
            </a:endParaRPr>
          </a:p>
        </p:txBody>
      </p:sp>
    </p:spTree>
    <p:extLst>
      <p:ext uri="{BB962C8B-B14F-4D97-AF65-F5344CB8AC3E}">
        <p14:creationId xmlns:p14="http://schemas.microsoft.com/office/powerpoint/2010/main" val="3184807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716692" y="2625617"/>
            <a:ext cx="6120714"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r>
              <a:rPr lang="nl-NL" dirty="0"/>
              <a:t>Problematisch?</a:t>
            </a:r>
          </a:p>
          <a:p>
            <a:r>
              <a:rPr lang="nl-NL" sz="2000" i="1" dirty="0"/>
              <a:t>Cijfer 1 (minst) t/m 4 (meest problematisch)</a:t>
            </a:r>
          </a:p>
          <a:p>
            <a:endParaRPr lang="nl-NL" dirty="0"/>
          </a:p>
        </p:txBody>
      </p:sp>
      <p:sp>
        <p:nvSpPr>
          <p:cNvPr id="6" name="Rechthoek 5"/>
          <p:cNvSpPr/>
          <p:nvPr/>
        </p:nvSpPr>
        <p:spPr>
          <a:xfrm>
            <a:off x="7709286" y="1435913"/>
            <a:ext cx="3814120" cy="4081117"/>
          </a:xfrm>
          <a:prstGeom prst="rect">
            <a:avLst/>
          </a:prstGeom>
        </p:spPr>
        <p:txBody>
          <a:bodyPr wrap="square">
            <a:spAutoFit/>
          </a:bodyPr>
          <a:lstStyle/>
          <a:p>
            <a:pPr>
              <a:lnSpc>
                <a:spcPct val="90000"/>
              </a:lnSpc>
            </a:pPr>
            <a:r>
              <a:rPr lang="nl-NL" b="1" dirty="0">
                <a:solidFill>
                  <a:schemeClr val="bg1"/>
                </a:solidFill>
              </a:rPr>
              <a:t>Situatie 3 </a:t>
            </a:r>
          </a:p>
          <a:p>
            <a:pPr>
              <a:lnSpc>
                <a:spcPct val="90000"/>
              </a:lnSpc>
            </a:pPr>
            <a:endParaRPr lang="nl-NL" b="1" dirty="0">
              <a:solidFill>
                <a:schemeClr val="bg1"/>
              </a:solidFill>
            </a:endParaRPr>
          </a:p>
          <a:p>
            <a:pPr>
              <a:lnSpc>
                <a:spcPct val="90000"/>
              </a:lnSpc>
            </a:pPr>
            <a:r>
              <a:rPr lang="nl-NL" dirty="0">
                <a:solidFill>
                  <a:schemeClr val="bg1"/>
                </a:solidFill>
              </a:rPr>
              <a:t>Lisette is 17 jaar. Zij is al een lange tijd moeilijk behandelbaar. Zij houdt zich niet aan de regels of afspraken en gaat de laatste tijd niet meer naar stage maar wel naar school.</a:t>
            </a:r>
          </a:p>
          <a:p>
            <a:pPr>
              <a:lnSpc>
                <a:spcPct val="90000"/>
              </a:lnSpc>
            </a:pPr>
            <a:endParaRPr lang="nl-NL" dirty="0">
              <a:solidFill>
                <a:schemeClr val="bg1"/>
              </a:solidFill>
            </a:endParaRPr>
          </a:p>
          <a:p>
            <a:pPr>
              <a:lnSpc>
                <a:spcPct val="90000"/>
              </a:lnSpc>
            </a:pPr>
            <a:r>
              <a:rPr lang="nl-NL" dirty="0">
                <a:solidFill>
                  <a:schemeClr val="bg1"/>
                </a:solidFill>
              </a:rPr>
              <a:t>Regelmatig komt zij thuis en is sloom en helemaal niet aanspreekbaar. zij schiet om het minste of geringste in de lach. </a:t>
            </a:r>
          </a:p>
          <a:p>
            <a:pPr>
              <a:lnSpc>
                <a:spcPct val="90000"/>
              </a:lnSpc>
            </a:pPr>
            <a:endParaRPr lang="nl-NL" dirty="0">
              <a:solidFill>
                <a:schemeClr val="bg1"/>
              </a:solidFill>
            </a:endParaRPr>
          </a:p>
          <a:p>
            <a:pPr>
              <a:lnSpc>
                <a:spcPct val="90000"/>
              </a:lnSpc>
            </a:pPr>
            <a:r>
              <a:rPr lang="nl-NL" dirty="0">
                <a:solidFill>
                  <a:schemeClr val="bg1"/>
                </a:solidFill>
              </a:rPr>
              <a:t>De docenten weten niet goed hoe ze dan met haar om moeten gaan en negeren haar gedrag. </a:t>
            </a:r>
          </a:p>
        </p:txBody>
      </p:sp>
    </p:spTree>
    <p:extLst>
      <p:ext uri="{BB962C8B-B14F-4D97-AF65-F5344CB8AC3E}">
        <p14:creationId xmlns:p14="http://schemas.microsoft.com/office/powerpoint/2010/main" val="1753918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716692" y="2625617"/>
            <a:ext cx="6120714"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r>
              <a:rPr lang="nl-NL" dirty="0"/>
              <a:t>Problematisch?</a:t>
            </a:r>
          </a:p>
          <a:p>
            <a:r>
              <a:rPr lang="nl-NL" sz="2000" i="1" dirty="0"/>
              <a:t>Cijfer 1 (minst) t/m 4 (meest problematisch)</a:t>
            </a:r>
          </a:p>
          <a:p>
            <a:endParaRPr lang="nl-NL" dirty="0"/>
          </a:p>
        </p:txBody>
      </p:sp>
      <p:sp>
        <p:nvSpPr>
          <p:cNvPr id="6" name="Rechthoek 5"/>
          <p:cNvSpPr/>
          <p:nvPr/>
        </p:nvSpPr>
        <p:spPr>
          <a:xfrm>
            <a:off x="7601132" y="1662056"/>
            <a:ext cx="3814120" cy="4081117"/>
          </a:xfrm>
          <a:prstGeom prst="rect">
            <a:avLst/>
          </a:prstGeom>
        </p:spPr>
        <p:txBody>
          <a:bodyPr wrap="square">
            <a:spAutoFit/>
          </a:bodyPr>
          <a:lstStyle/>
          <a:p>
            <a:pPr>
              <a:lnSpc>
                <a:spcPct val="90000"/>
              </a:lnSpc>
            </a:pPr>
            <a:r>
              <a:rPr lang="nl-NL" b="1" dirty="0">
                <a:solidFill>
                  <a:schemeClr val="bg1"/>
                </a:solidFill>
              </a:rPr>
              <a:t>Situatie 4</a:t>
            </a:r>
          </a:p>
          <a:p>
            <a:pPr>
              <a:lnSpc>
                <a:spcPct val="90000"/>
              </a:lnSpc>
            </a:pPr>
            <a:endParaRPr lang="nl-NL" b="1" dirty="0">
              <a:solidFill>
                <a:schemeClr val="bg1"/>
              </a:solidFill>
            </a:endParaRPr>
          </a:p>
          <a:p>
            <a:pPr>
              <a:lnSpc>
                <a:spcPct val="90000"/>
              </a:lnSpc>
            </a:pPr>
            <a:r>
              <a:rPr lang="nl-NL" dirty="0">
                <a:solidFill>
                  <a:schemeClr val="bg1"/>
                </a:solidFill>
              </a:rPr>
              <a:t>Mark is 15 jaar en een verlegen jongen. Hij gaat elke dag naar school. Hij maakt moeilijk contact met andere leerlingen en heeft weinig vrienden. Hij blowt af en toe heeft hij verteld. Hij maakt daardoor gemakkelijker contact.</a:t>
            </a:r>
          </a:p>
          <a:p>
            <a:pPr>
              <a:lnSpc>
                <a:spcPct val="90000"/>
              </a:lnSpc>
            </a:pPr>
            <a:endParaRPr lang="nl-NL" dirty="0">
              <a:solidFill>
                <a:schemeClr val="bg1"/>
              </a:solidFill>
            </a:endParaRPr>
          </a:p>
          <a:p>
            <a:pPr>
              <a:lnSpc>
                <a:spcPct val="90000"/>
              </a:lnSpc>
            </a:pPr>
            <a:r>
              <a:rPr lang="nl-NL" dirty="0">
                <a:solidFill>
                  <a:schemeClr val="bg1"/>
                </a:solidFill>
              </a:rPr>
              <a:t>Af en toe koopt hij een grote hoeveelheid en geeft dit soms aan andere leerlingen. </a:t>
            </a:r>
          </a:p>
          <a:p>
            <a:pPr>
              <a:lnSpc>
                <a:spcPct val="90000"/>
              </a:lnSpc>
            </a:pPr>
            <a:endParaRPr lang="nl-NL" dirty="0">
              <a:solidFill>
                <a:schemeClr val="bg1"/>
              </a:solidFill>
            </a:endParaRPr>
          </a:p>
          <a:p>
            <a:pPr>
              <a:lnSpc>
                <a:spcPct val="90000"/>
              </a:lnSpc>
            </a:pPr>
            <a:r>
              <a:rPr lang="nl-NL" dirty="0">
                <a:solidFill>
                  <a:schemeClr val="bg1"/>
                </a:solidFill>
              </a:rPr>
              <a:t>Mark lijkt de laatste tijd wel meer aanspraak te hebben met andere leerlingen.</a:t>
            </a:r>
          </a:p>
        </p:txBody>
      </p:sp>
    </p:spTree>
    <p:extLst>
      <p:ext uri="{BB962C8B-B14F-4D97-AF65-F5344CB8AC3E}">
        <p14:creationId xmlns:p14="http://schemas.microsoft.com/office/powerpoint/2010/main" val="3598334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auto">
          <a:xfrm>
            <a:off x="716692" y="2625617"/>
            <a:ext cx="6120714" cy="64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r" defTabSz="457200" rtl="0" eaLnBrk="1" fontAlgn="base" hangingPunct="1">
              <a:spcBef>
                <a:spcPct val="0"/>
              </a:spcBef>
              <a:spcAft>
                <a:spcPct val="0"/>
              </a:spcAft>
              <a:defRPr sz="4400" b="1"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r>
              <a:rPr lang="nl-NL" dirty="0"/>
              <a:t>Nabespreking</a:t>
            </a:r>
            <a:br>
              <a:rPr lang="nl-NL" dirty="0"/>
            </a:br>
            <a:r>
              <a:rPr lang="nl-NL" sz="2000" i="1" dirty="0"/>
              <a:t>Opmerkingen vanuit de groepjes</a:t>
            </a:r>
          </a:p>
          <a:p>
            <a:endParaRPr lang="nl-NL" dirty="0"/>
          </a:p>
        </p:txBody>
      </p:sp>
      <p:sp>
        <p:nvSpPr>
          <p:cNvPr id="6" name="Rechthoek 5"/>
          <p:cNvSpPr/>
          <p:nvPr/>
        </p:nvSpPr>
        <p:spPr>
          <a:xfrm>
            <a:off x="7591300" y="1242405"/>
            <a:ext cx="3814120" cy="4829014"/>
          </a:xfrm>
          <a:prstGeom prst="rect">
            <a:avLst/>
          </a:prstGeom>
        </p:spPr>
        <p:txBody>
          <a:bodyPr wrap="square">
            <a:spAutoFit/>
          </a:bodyPr>
          <a:lstStyle/>
          <a:p>
            <a:pPr>
              <a:lnSpc>
                <a:spcPct val="90000"/>
              </a:lnSpc>
            </a:pPr>
            <a:r>
              <a:rPr lang="nl-NL" dirty="0">
                <a:solidFill>
                  <a:schemeClr val="bg1"/>
                </a:solidFill>
              </a:rPr>
              <a:t>Het middel</a:t>
            </a:r>
          </a:p>
          <a:p>
            <a:pPr>
              <a:lnSpc>
                <a:spcPct val="90000"/>
              </a:lnSpc>
            </a:pPr>
            <a:endParaRPr lang="nl-NL" dirty="0">
              <a:solidFill>
                <a:schemeClr val="bg1"/>
              </a:solidFill>
            </a:endParaRPr>
          </a:p>
          <a:p>
            <a:pPr>
              <a:lnSpc>
                <a:spcPct val="90000"/>
              </a:lnSpc>
            </a:pPr>
            <a:r>
              <a:rPr lang="nl-NL" dirty="0">
                <a:solidFill>
                  <a:schemeClr val="bg1"/>
                </a:solidFill>
              </a:rPr>
              <a:t>Het gedrag van de leerling</a:t>
            </a:r>
          </a:p>
          <a:p>
            <a:pPr>
              <a:lnSpc>
                <a:spcPct val="90000"/>
              </a:lnSpc>
            </a:pPr>
            <a:endParaRPr lang="nl-NL" dirty="0">
              <a:solidFill>
                <a:schemeClr val="bg1"/>
              </a:solidFill>
            </a:endParaRPr>
          </a:p>
          <a:p>
            <a:pPr>
              <a:lnSpc>
                <a:spcPct val="90000"/>
              </a:lnSpc>
            </a:pPr>
            <a:r>
              <a:rPr lang="nl-NL" dirty="0">
                <a:solidFill>
                  <a:schemeClr val="bg1"/>
                </a:solidFill>
              </a:rPr>
              <a:t>Gevaar voor zichzelf of anderen</a:t>
            </a:r>
          </a:p>
          <a:p>
            <a:pPr>
              <a:lnSpc>
                <a:spcPct val="90000"/>
              </a:lnSpc>
            </a:pPr>
            <a:endParaRPr lang="nl-NL" dirty="0">
              <a:solidFill>
                <a:schemeClr val="bg1"/>
              </a:solidFill>
            </a:endParaRPr>
          </a:p>
          <a:p>
            <a:pPr>
              <a:lnSpc>
                <a:spcPct val="90000"/>
              </a:lnSpc>
            </a:pPr>
            <a:r>
              <a:rPr lang="nl-NL" dirty="0">
                <a:solidFill>
                  <a:schemeClr val="bg1"/>
                </a:solidFill>
              </a:rPr>
              <a:t>Eenmalig of langdurig gebruik</a:t>
            </a:r>
          </a:p>
          <a:p>
            <a:pPr>
              <a:lnSpc>
                <a:spcPct val="90000"/>
              </a:lnSpc>
            </a:pPr>
            <a:endParaRPr lang="nl-NL" dirty="0">
              <a:solidFill>
                <a:schemeClr val="bg1"/>
              </a:solidFill>
            </a:endParaRPr>
          </a:p>
          <a:p>
            <a:pPr>
              <a:lnSpc>
                <a:spcPct val="90000"/>
              </a:lnSpc>
            </a:pPr>
            <a:r>
              <a:rPr lang="nl-NL" dirty="0">
                <a:solidFill>
                  <a:schemeClr val="bg1"/>
                </a:solidFill>
              </a:rPr>
              <a:t>Zichtbaarheid van gebruik</a:t>
            </a:r>
          </a:p>
          <a:p>
            <a:pPr>
              <a:lnSpc>
                <a:spcPct val="90000"/>
              </a:lnSpc>
            </a:pPr>
            <a:endParaRPr lang="nl-NL" dirty="0">
              <a:solidFill>
                <a:schemeClr val="bg1"/>
              </a:solidFill>
            </a:endParaRPr>
          </a:p>
          <a:p>
            <a:pPr>
              <a:lnSpc>
                <a:spcPct val="90000"/>
              </a:lnSpc>
            </a:pPr>
            <a:r>
              <a:rPr lang="nl-NL" dirty="0">
                <a:solidFill>
                  <a:schemeClr val="bg1"/>
                </a:solidFill>
              </a:rPr>
              <a:t>Reden van gebruik </a:t>
            </a:r>
          </a:p>
          <a:p>
            <a:pPr>
              <a:lnSpc>
                <a:spcPct val="90000"/>
              </a:lnSpc>
            </a:pPr>
            <a:endParaRPr lang="nl-NL" dirty="0">
              <a:solidFill>
                <a:schemeClr val="bg1"/>
              </a:solidFill>
            </a:endParaRPr>
          </a:p>
          <a:p>
            <a:pPr>
              <a:lnSpc>
                <a:spcPct val="90000"/>
              </a:lnSpc>
            </a:pPr>
            <a:r>
              <a:rPr lang="nl-NL" dirty="0">
                <a:solidFill>
                  <a:schemeClr val="bg1"/>
                </a:solidFill>
              </a:rPr>
              <a:t>Eigen ervaring</a:t>
            </a:r>
          </a:p>
          <a:p>
            <a:pPr>
              <a:lnSpc>
                <a:spcPct val="90000"/>
              </a:lnSpc>
            </a:pPr>
            <a:endParaRPr lang="nl-NL" dirty="0">
              <a:solidFill>
                <a:schemeClr val="bg1"/>
              </a:solidFill>
            </a:endParaRPr>
          </a:p>
          <a:p>
            <a:pPr>
              <a:lnSpc>
                <a:spcPct val="90000"/>
              </a:lnSpc>
            </a:pPr>
            <a:r>
              <a:rPr lang="nl-NL" dirty="0">
                <a:solidFill>
                  <a:schemeClr val="bg1"/>
                </a:solidFill>
              </a:rPr>
              <a:t>Gebrek aan kennis over het middel</a:t>
            </a:r>
          </a:p>
          <a:p>
            <a:pPr>
              <a:lnSpc>
                <a:spcPct val="90000"/>
              </a:lnSpc>
            </a:pPr>
            <a:endParaRPr lang="nl-NL" dirty="0">
              <a:solidFill>
                <a:schemeClr val="bg1"/>
              </a:solidFill>
            </a:endParaRPr>
          </a:p>
          <a:p>
            <a:pPr>
              <a:lnSpc>
                <a:spcPct val="90000"/>
              </a:lnSpc>
            </a:pPr>
            <a:r>
              <a:rPr lang="nl-NL" dirty="0">
                <a:solidFill>
                  <a:schemeClr val="bg1"/>
                </a:solidFill>
              </a:rPr>
              <a:t>Gebrek aan kennis omgeving gebruiker</a:t>
            </a:r>
          </a:p>
          <a:p>
            <a:pPr>
              <a:lnSpc>
                <a:spcPct val="90000"/>
              </a:lnSpc>
            </a:pPr>
            <a:endParaRPr lang="nl-NL" dirty="0">
              <a:solidFill>
                <a:schemeClr val="bg1"/>
              </a:solidFill>
            </a:endParaRPr>
          </a:p>
          <a:p>
            <a:pPr>
              <a:lnSpc>
                <a:spcPct val="90000"/>
              </a:lnSpc>
            </a:pPr>
            <a:r>
              <a:rPr lang="nl-NL" dirty="0">
                <a:solidFill>
                  <a:schemeClr val="bg1"/>
                </a:solidFill>
              </a:rPr>
              <a:t>Behandelbaarheid</a:t>
            </a:r>
          </a:p>
        </p:txBody>
      </p:sp>
    </p:spTree>
    <p:extLst>
      <p:ext uri="{BB962C8B-B14F-4D97-AF65-F5344CB8AC3E}">
        <p14:creationId xmlns:p14="http://schemas.microsoft.com/office/powerpoint/2010/main" val="107542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051B921-7759-4D76-AC2F-FE221FE8CB14}"/>
              </a:ext>
            </a:extLst>
          </p:cNvPr>
          <p:cNvSpPr>
            <a:spLocks noGrp="1"/>
          </p:cNvSpPr>
          <p:nvPr>
            <p:ph type="ctrTitle"/>
          </p:nvPr>
        </p:nvSpPr>
        <p:spPr>
          <a:xfrm>
            <a:off x="1154954" y="1386348"/>
            <a:ext cx="10574929" cy="1326258"/>
          </a:xfrm>
        </p:spPr>
        <p:txBody>
          <a:bodyPr/>
          <a:lstStyle/>
          <a:p>
            <a:r>
              <a:rPr lang="nl-NL" b="1" u="sng" dirty="0">
                <a:solidFill>
                  <a:schemeClr val="tx1"/>
                </a:solidFill>
              </a:rPr>
              <a:t>Take home </a:t>
            </a:r>
            <a:r>
              <a:rPr lang="nl-NL" b="1" u="sng" dirty="0" err="1">
                <a:solidFill>
                  <a:schemeClr val="tx1"/>
                </a:solidFill>
              </a:rPr>
              <a:t>message</a:t>
            </a:r>
            <a:endParaRPr lang="nl-NL" b="1" u="sng" dirty="0">
              <a:solidFill>
                <a:schemeClr val="tx1"/>
              </a:solidFill>
            </a:endParaRPr>
          </a:p>
        </p:txBody>
      </p:sp>
      <p:sp>
        <p:nvSpPr>
          <p:cNvPr id="5" name="Ondertitel 4">
            <a:extLst>
              <a:ext uri="{FF2B5EF4-FFF2-40B4-BE49-F238E27FC236}">
                <a16:creationId xmlns:a16="http://schemas.microsoft.com/office/drawing/2014/main" id="{A0077C53-0E82-4F45-A0A3-5CB948009D77}"/>
              </a:ext>
            </a:extLst>
          </p:cNvPr>
          <p:cNvSpPr>
            <a:spLocks noGrp="1"/>
          </p:cNvSpPr>
          <p:nvPr>
            <p:ph type="subTitle" idx="1"/>
          </p:nvPr>
        </p:nvSpPr>
        <p:spPr>
          <a:xfrm>
            <a:off x="1154953" y="3264309"/>
            <a:ext cx="9404891" cy="2816942"/>
          </a:xfrm>
        </p:spPr>
        <p:txBody>
          <a:bodyPr>
            <a:normAutofit fontScale="85000" lnSpcReduction="10000"/>
          </a:bodyPr>
          <a:lstStyle/>
          <a:p>
            <a:pPr marL="342900" indent="-342900">
              <a:buFont typeface="Wingdings" panose="05000000000000000000" pitchFamily="2" charset="2"/>
              <a:buChar char="Ø"/>
            </a:pPr>
            <a:r>
              <a:rPr lang="nl-NL" dirty="0"/>
              <a:t>Informeer jezelf goed.</a:t>
            </a:r>
          </a:p>
          <a:p>
            <a:pPr marL="342900" indent="-342900">
              <a:buFont typeface="Wingdings" panose="05000000000000000000" pitchFamily="2" charset="2"/>
              <a:buChar char="Ø"/>
            </a:pPr>
            <a:r>
              <a:rPr lang="nl-NL" dirty="0"/>
              <a:t>Durf het gesprek aan te gaan.</a:t>
            </a:r>
          </a:p>
          <a:p>
            <a:pPr marL="342900" indent="-342900">
              <a:buFont typeface="Wingdings" panose="05000000000000000000" pitchFamily="2" charset="2"/>
              <a:buChar char="Ø"/>
            </a:pPr>
            <a:r>
              <a:rPr lang="nl-NL" dirty="0"/>
              <a:t>Bespreek niet alleen de risico’s maar durf ‘naast’ een jongeren te staan en te handelen.</a:t>
            </a:r>
          </a:p>
          <a:p>
            <a:pPr marL="342900" indent="-342900">
              <a:buFont typeface="Wingdings" panose="05000000000000000000" pitchFamily="2" charset="2"/>
              <a:buChar char="Ø"/>
            </a:pPr>
            <a:r>
              <a:rPr lang="nl-NL" dirty="0"/>
              <a:t>Bied de leerling betrouwbare informatiebronnen en organisaties aan</a:t>
            </a:r>
          </a:p>
          <a:p>
            <a:pPr marL="342900" indent="-342900">
              <a:buFont typeface="Wingdings" panose="05000000000000000000" pitchFamily="2" charset="2"/>
              <a:buChar char="Ø"/>
            </a:pPr>
            <a:r>
              <a:rPr lang="nl-NL" dirty="0"/>
              <a:t>Betrek ouders in de voorlichtingen.</a:t>
            </a:r>
          </a:p>
          <a:p>
            <a:pPr marL="342900" indent="-342900">
              <a:buFont typeface="Wingdings" panose="05000000000000000000" pitchFamily="2" charset="2"/>
              <a:buChar char="Ø"/>
            </a:pPr>
            <a:r>
              <a:rPr lang="nl-NL" dirty="0"/>
              <a:t>Zorg dat de interventies goed aansluiten bij je klas.</a:t>
            </a:r>
          </a:p>
          <a:p>
            <a:pPr marL="342900" indent="-342900">
              <a:buFont typeface="Wingdings" panose="05000000000000000000" pitchFamily="2" charset="2"/>
              <a:buChar char="Ø"/>
            </a:pPr>
            <a:r>
              <a:rPr lang="nl-NL" dirty="0"/>
              <a:t>Trek op tijd aan de bel</a:t>
            </a:r>
          </a:p>
          <a:p>
            <a:endParaRPr lang="nl-NL" dirty="0"/>
          </a:p>
        </p:txBody>
      </p:sp>
    </p:spTree>
    <p:extLst>
      <p:ext uri="{BB962C8B-B14F-4D97-AF65-F5344CB8AC3E}">
        <p14:creationId xmlns:p14="http://schemas.microsoft.com/office/powerpoint/2010/main" val="333314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8B50D46-25DD-4BD6-91DD-41A7B16A213A}"/>
              </a:ext>
            </a:extLst>
          </p:cNvPr>
          <p:cNvSpPr>
            <a:spLocks noGrp="1"/>
          </p:cNvSpPr>
          <p:nvPr>
            <p:ph type="title"/>
          </p:nvPr>
        </p:nvSpPr>
        <p:spPr/>
        <p:txBody>
          <a:bodyPr/>
          <a:lstStyle/>
          <a:p>
            <a:r>
              <a:rPr lang="nl-NL" dirty="0"/>
              <a:t>Wie heeft dit middel afgelopen maand gebruikt?</a:t>
            </a:r>
          </a:p>
        </p:txBody>
      </p:sp>
      <p:pic>
        <p:nvPicPr>
          <p:cNvPr id="9" name="Tijdelijke aanduiding voor inhoud 8">
            <a:extLst>
              <a:ext uri="{FF2B5EF4-FFF2-40B4-BE49-F238E27FC236}">
                <a16:creationId xmlns:a16="http://schemas.microsoft.com/office/drawing/2014/main" id="{833C278B-E777-44C8-9E2C-9A6B4B9FF464}"/>
              </a:ext>
            </a:extLst>
          </p:cNvPr>
          <p:cNvPicPr>
            <a:picLocks noGrp="1" noChangeAspect="1"/>
          </p:cNvPicPr>
          <p:nvPr>
            <p:ph idx="1"/>
          </p:nvPr>
        </p:nvPicPr>
        <p:blipFill>
          <a:blip r:embed="rId2"/>
          <a:stretch>
            <a:fillRect/>
          </a:stretch>
        </p:blipFill>
        <p:spPr>
          <a:xfrm>
            <a:off x="2979175" y="2022128"/>
            <a:ext cx="6076694" cy="4040355"/>
          </a:xfrm>
        </p:spPr>
      </p:pic>
    </p:spTree>
    <p:extLst>
      <p:ext uri="{BB962C8B-B14F-4D97-AF65-F5344CB8AC3E}">
        <p14:creationId xmlns:p14="http://schemas.microsoft.com/office/powerpoint/2010/main" val="2415731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6FBFB1E-95BF-4D79-A523-0DCEB15BB452}"/>
              </a:ext>
            </a:extLst>
          </p:cNvPr>
          <p:cNvSpPr>
            <a:spLocks noGrp="1"/>
          </p:cNvSpPr>
          <p:nvPr>
            <p:ph type="ctrTitle"/>
          </p:nvPr>
        </p:nvSpPr>
        <p:spPr/>
        <p:txBody>
          <a:bodyPr/>
          <a:lstStyle/>
          <a:p>
            <a:r>
              <a:rPr lang="nl-NL" dirty="0" err="1"/>
              <a:t>Handout</a:t>
            </a:r>
            <a:endParaRPr lang="nl-NL" dirty="0"/>
          </a:p>
        </p:txBody>
      </p:sp>
      <p:sp>
        <p:nvSpPr>
          <p:cNvPr id="5" name="Ondertitel 4">
            <a:extLst>
              <a:ext uri="{FF2B5EF4-FFF2-40B4-BE49-F238E27FC236}">
                <a16:creationId xmlns:a16="http://schemas.microsoft.com/office/drawing/2014/main" id="{230997E6-9155-431F-A75E-EBF436A9D1E2}"/>
              </a:ext>
            </a:extLst>
          </p:cNvPr>
          <p:cNvSpPr>
            <a:spLocks noGrp="1"/>
          </p:cNvSpPr>
          <p:nvPr>
            <p:ph type="subTitle" idx="1"/>
          </p:nvPr>
        </p:nvSpPr>
        <p:spPr/>
        <p:txBody>
          <a:bodyPr>
            <a:normAutofit/>
          </a:bodyPr>
          <a:lstStyle/>
          <a:p>
            <a:r>
              <a:rPr lang="nl-NL" sz="2400" dirty="0">
                <a:latin typeface="Calibri"/>
              </a:rPr>
              <a:t>Wees wijs met genotmiddelen</a:t>
            </a:r>
            <a:endParaRPr lang="nl-NL" sz="2400" dirty="0"/>
          </a:p>
        </p:txBody>
      </p:sp>
    </p:spTree>
    <p:extLst>
      <p:ext uri="{BB962C8B-B14F-4D97-AF65-F5344CB8AC3E}">
        <p14:creationId xmlns:p14="http://schemas.microsoft.com/office/powerpoint/2010/main" val="2722950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8B50D46-25DD-4BD6-91DD-41A7B16A213A}"/>
              </a:ext>
            </a:extLst>
          </p:cNvPr>
          <p:cNvSpPr>
            <a:spLocks noGrp="1"/>
          </p:cNvSpPr>
          <p:nvPr>
            <p:ph type="title"/>
          </p:nvPr>
        </p:nvSpPr>
        <p:spPr/>
        <p:txBody>
          <a:bodyPr/>
          <a:lstStyle/>
          <a:p>
            <a:r>
              <a:rPr lang="nl-NL" dirty="0"/>
              <a:t>Wie heeft dit middel afgelopen maand gebruikt?</a:t>
            </a:r>
          </a:p>
        </p:txBody>
      </p:sp>
      <p:pic>
        <p:nvPicPr>
          <p:cNvPr id="4" name="Tijdelijke aanduiding voor inhoud 3">
            <a:extLst>
              <a:ext uri="{FF2B5EF4-FFF2-40B4-BE49-F238E27FC236}">
                <a16:creationId xmlns:a16="http://schemas.microsoft.com/office/drawing/2014/main" id="{099BDC94-D58A-457A-8D3F-9C195E0056C9}"/>
              </a:ext>
            </a:extLst>
          </p:cNvPr>
          <p:cNvPicPr>
            <a:picLocks noGrp="1" noChangeAspect="1"/>
          </p:cNvPicPr>
          <p:nvPr>
            <p:ph idx="1"/>
          </p:nvPr>
        </p:nvPicPr>
        <p:blipFill>
          <a:blip r:embed="rId2"/>
          <a:stretch>
            <a:fillRect/>
          </a:stretch>
        </p:blipFill>
        <p:spPr>
          <a:xfrm>
            <a:off x="2838077" y="2625214"/>
            <a:ext cx="5967325" cy="2775078"/>
          </a:xfrm>
        </p:spPr>
      </p:pic>
    </p:spTree>
    <p:extLst>
      <p:ext uri="{BB962C8B-B14F-4D97-AF65-F5344CB8AC3E}">
        <p14:creationId xmlns:p14="http://schemas.microsoft.com/office/powerpoint/2010/main" val="3830202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8B50D46-25DD-4BD6-91DD-41A7B16A213A}"/>
              </a:ext>
            </a:extLst>
          </p:cNvPr>
          <p:cNvSpPr>
            <a:spLocks noGrp="1"/>
          </p:cNvSpPr>
          <p:nvPr>
            <p:ph type="title"/>
          </p:nvPr>
        </p:nvSpPr>
        <p:spPr/>
        <p:txBody>
          <a:bodyPr/>
          <a:lstStyle/>
          <a:p>
            <a:r>
              <a:rPr lang="nl-NL" dirty="0"/>
              <a:t>Wie heeft dit middel afgelopen maand gebruikt?</a:t>
            </a:r>
          </a:p>
        </p:txBody>
      </p:sp>
      <p:pic>
        <p:nvPicPr>
          <p:cNvPr id="4" name="Tijdelijke aanduiding voor inhoud 3">
            <a:extLst>
              <a:ext uri="{FF2B5EF4-FFF2-40B4-BE49-F238E27FC236}">
                <a16:creationId xmlns:a16="http://schemas.microsoft.com/office/drawing/2014/main" id="{C9BA9E9C-13FF-42F9-A287-CF29D1986E4C}"/>
              </a:ext>
            </a:extLst>
          </p:cNvPr>
          <p:cNvPicPr>
            <a:picLocks noGrp="1" noChangeAspect="1"/>
          </p:cNvPicPr>
          <p:nvPr>
            <p:ph idx="1"/>
          </p:nvPr>
        </p:nvPicPr>
        <p:blipFill>
          <a:blip r:embed="rId2"/>
          <a:stretch>
            <a:fillRect/>
          </a:stretch>
        </p:blipFill>
        <p:spPr>
          <a:xfrm>
            <a:off x="3323303" y="2616747"/>
            <a:ext cx="5589793" cy="3130284"/>
          </a:xfrm>
        </p:spPr>
      </p:pic>
    </p:spTree>
    <p:extLst>
      <p:ext uri="{BB962C8B-B14F-4D97-AF65-F5344CB8AC3E}">
        <p14:creationId xmlns:p14="http://schemas.microsoft.com/office/powerpoint/2010/main" val="2297195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D403F5F-A7B5-4498-9E78-ED20C10356C8}"/>
              </a:ext>
            </a:extLst>
          </p:cNvPr>
          <p:cNvSpPr>
            <a:spLocks noGrp="1"/>
          </p:cNvSpPr>
          <p:nvPr>
            <p:ph type="ctrTitle"/>
          </p:nvPr>
        </p:nvSpPr>
        <p:spPr>
          <a:xfrm>
            <a:off x="1272942" y="1406013"/>
            <a:ext cx="8825658" cy="1316426"/>
          </a:xfrm>
        </p:spPr>
        <p:txBody>
          <a:bodyPr/>
          <a:lstStyle/>
          <a:p>
            <a:r>
              <a:rPr lang="nl-NL" altLang="nl-NL" sz="4400" dirty="0"/>
              <a:t>Middelenkennis</a:t>
            </a:r>
            <a:endParaRPr lang="nl-NL" sz="4400" dirty="0"/>
          </a:p>
        </p:txBody>
      </p:sp>
      <p:sp>
        <p:nvSpPr>
          <p:cNvPr id="5" name="Tijdelijke aanduiding voor tekst 4">
            <a:extLst>
              <a:ext uri="{FF2B5EF4-FFF2-40B4-BE49-F238E27FC236}">
                <a16:creationId xmlns:a16="http://schemas.microsoft.com/office/drawing/2014/main" id="{9E201020-F36A-4F08-AE23-F238B6D5746F}"/>
              </a:ext>
            </a:extLst>
          </p:cNvPr>
          <p:cNvSpPr>
            <a:spLocks noGrp="1"/>
          </p:cNvSpPr>
          <p:nvPr>
            <p:ph type="subTitle" idx="1"/>
          </p:nvPr>
        </p:nvSpPr>
        <p:spPr>
          <a:xfrm>
            <a:off x="1272942" y="3017405"/>
            <a:ext cx="8825658" cy="3344066"/>
          </a:xfrm>
        </p:spPr>
        <p:txBody>
          <a:bodyPr>
            <a:normAutofit fontScale="70000" lnSpcReduction="20000"/>
          </a:bodyPr>
          <a:lstStyle/>
          <a:p>
            <a:pPr marL="342900" indent="-342900">
              <a:buFont typeface="Wingdings" panose="05000000000000000000" pitchFamily="2" charset="2"/>
              <a:buChar char="Ø"/>
            </a:pPr>
            <a:r>
              <a:rPr lang="nl-NL" dirty="0"/>
              <a:t>Wat is van belang bij dit onderwerp</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Middelenquiz: </a:t>
            </a:r>
            <a:r>
              <a:rPr lang="nl-NL" dirty="0" err="1"/>
              <a:t>socrative</a:t>
            </a:r>
            <a:r>
              <a:rPr lang="nl-NL" dirty="0"/>
              <a:t> (+ Bespreken)</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Redenen van gebruik</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Verslavingskans en risicodoelgroep</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Cijfers</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Trends</a:t>
            </a:r>
          </a:p>
        </p:txBody>
      </p:sp>
    </p:spTree>
    <p:extLst>
      <p:ext uri="{BB962C8B-B14F-4D97-AF65-F5344CB8AC3E}">
        <p14:creationId xmlns:p14="http://schemas.microsoft.com/office/powerpoint/2010/main" val="1679272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D9CAF-0E3A-484D-8015-637F138C1294}"/>
              </a:ext>
            </a:extLst>
          </p:cNvPr>
          <p:cNvSpPr>
            <a:spLocks noGrp="1"/>
          </p:cNvSpPr>
          <p:nvPr>
            <p:ph type="title"/>
          </p:nvPr>
        </p:nvSpPr>
        <p:spPr/>
        <p:txBody>
          <a:bodyPr/>
          <a:lstStyle/>
          <a:p>
            <a:r>
              <a:rPr lang="nl-NL" dirty="0"/>
              <a:t>Wat is van belang bij dit onderwerp</a:t>
            </a:r>
          </a:p>
        </p:txBody>
      </p:sp>
      <p:sp>
        <p:nvSpPr>
          <p:cNvPr id="3" name="Tijdelijke aanduiding voor inhoud 2">
            <a:extLst>
              <a:ext uri="{FF2B5EF4-FFF2-40B4-BE49-F238E27FC236}">
                <a16:creationId xmlns:a16="http://schemas.microsoft.com/office/drawing/2014/main" id="{8C80AB44-8BD8-430D-86F9-791B66660F12}"/>
              </a:ext>
            </a:extLst>
          </p:cNvPr>
          <p:cNvSpPr>
            <a:spLocks noGrp="1"/>
          </p:cNvSpPr>
          <p:nvPr>
            <p:ph idx="1"/>
          </p:nvPr>
        </p:nvSpPr>
        <p:spPr/>
        <p:txBody>
          <a:bodyPr/>
          <a:lstStyle/>
          <a:p>
            <a:pPr marL="0" indent="0">
              <a:buNone/>
            </a:pPr>
            <a:r>
              <a:rPr lang="nl-NL" dirty="0">
                <a:solidFill>
                  <a:schemeClr val="bg1"/>
                </a:solidFill>
              </a:rPr>
              <a:t>Om de leerling de juiste begeleiding te kunnen geven, is het o.a. van belang dat de docent:</a:t>
            </a:r>
          </a:p>
          <a:p>
            <a:pPr>
              <a:buFont typeface="Wingdings" panose="05000000000000000000" pitchFamily="2" charset="2"/>
              <a:buChar char="Ø"/>
            </a:pPr>
            <a:r>
              <a:rPr lang="nl-NL" dirty="0">
                <a:solidFill>
                  <a:schemeClr val="bg1"/>
                </a:solidFill>
              </a:rPr>
              <a:t>Zich goed informeert</a:t>
            </a:r>
          </a:p>
          <a:p>
            <a:pPr>
              <a:buFont typeface="Wingdings" panose="05000000000000000000" pitchFamily="2" charset="2"/>
              <a:buChar char="Ø"/>
            </a:pPr>
            <a:r>
              <a:rPr lang="nl-NL" dirty="0">
                <a:solidFill>
                  <a:schemeClr val="bg1"/>
                </a:solidFill>
              </a:rPr>
              <a:t>de  Do’s &amp; </a:t>
            </a:r>
            <a:r>
              <a:rPr lang="nl-NL" dirty="0" err="1">
                <a:solidFill>
                  <a:schemeClr val="bg1"/>
                </a:solidFill>
              </a:rPr>
              <a:t>don’ts</a:t>
            </a:r>
            <a:r>
              <a:rPr lang="nl-NL" dirty="0">
                <a:solidFill>
                  <a:schemeClr val="bg1"/>
                </a:solidFill>
              </a:rPr>
              <a:t> kent </a:t>
            </a:r>
          </a:p>
          <a:p>
            <a:pPr>
              <a:buFont typeface="Wingdings" panose="05000000000000000000" pitchFamily="2" charset="2"/>
              <a:buChar char="Ø"/>
            </a:pPr>
            <a:r>
              <a:rPr lang="nl-NL" dirty="0">
                <a:solidFill>
                  <a:schemeClr val="bg1"/>
                </a:solidFill>
              </a:rPr>
              <a:t>Weet waar de leerling betrouwbare informatie kan vinden en Welke organisaties de leerling kan helpen</a:t>
            </a:r>
          </a:p>
          <a:p>
            <a:pPr>
              <a:buFont typeface="Wingdings" panose="05000000000000000000" pitchFamily="2" charset="2"/>
              <a:buChar char="Ø"/>
            </a:pPr>
            <a:r>
              <a:rPr lang="nl-NL" dirty="0">
                <a:solidFill>
                  <a:schemeClr val="bg1"/>
                </a:solidFill>
              </a:rPr>
              <a:t>Werkvormen kan inzetten</a:t>
            </a:r>
          </a:p>
          <a:p>
            <a:pPr>
              <a:buFont typeface="Wingdings" panose="05000000000000000000" pitchFamily="2" charset="2"/>
              <a:buChar char="Ø"/>
            </a:pPr>
            <a:r>
              <a:rPr lang="nl-NL" dirty="0">
                <a:solidFill>
                  <a:schemeClr val="bg1"/>
                </a:solidFill>
              </a:rPr>
              <a:t>En weet wanneer het zorgteam ingeschakeld dient te worden</a:t>
            </a:r>
          </a:p>
          <a:p>
            <a:endParaRPr lang="nl-NL" dirty="0"/>
          </a:p>
        </p:txBody>
      </p:sp>
    </p:spTree>
    <p:extLst>
      <p:ext uri="{BB962C8B-B14F-4D97-AF65-F5344CB8AC3E}">
        <p14:creationId xmlns:p14="http://schemas.microsoft.com/office/powerpoint/2010/main" val="3590469814"/>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Jellinek-thema-Inhoud">
  <a:themeElements>
    <a:clrScheme name="Jellinek kleuren Aangepast 10-02">
      <a:dk1>
        <a:srgbClr val="322766"/>
      </a:dk1>
      <a:lt1>
        <a:sysClr val="window" lastClr="FFFFFF"/>
      </a:lt1>
      <a:dk2>
        <a:srgbClr val="3E74BB"/>
      </a:dk2>
      <a:lt2>
        <a:srgbClr val="E0F1FA"/>
      </a:lt2>
      <a:accent1>
        <a:srgbClr val="FF6C00"/>
      </a:accent1>
      <a:accent2>
        <a:srgbClr val="322766"/>
      </a:accent2>
      <a:accent3>
        <a:srgbClr val="DF0229"/>
      </a:accent3>
      <a:accent4>
        <a:srgbClr val="3A72B3"/>
      </a:accent4>
      <a:accent5>
        <a:srgbClr val="00B1B2"/>
      </a:accent5>
      <a:accent6>
        <a:srgbClr val="C6D64F"/>
      </a:accent6>
      <a:hlink>
        <a:srgbClr val="FF6C00"/>
      </a:hlink>
      <a:folHlink>
        <a:srgbClr val="FF6C00"/>
      </a:folHlink>
    </a:clrScheme>
    <a:fontScheme name="Jellinek PP presentatie">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llinek presentatie sjabloon 16-9.potx" id="{041601B1-9B66-4F13-B2D6-414B0B07A492}" vid="{4137197C-DC76-4887-B68C-ACF3AD3B26CD}"/>
    </a:ext>
  </a:extLst>
</a:theme>
</file>

<file path=ppt/theme/theme2.xml><?xml version="1.0" encoding="utf-8"?>
<a:theme xmlns:a="http://schemas.openxmlformats.org/drawingml/2006/main" name="Jellinek-thema-Opsomming">
  <a:themeElements>
    <a:clrScheme name="Jellinek kleuren Aangepast 10-02">
      <a:dk1>
        <a:srgbClr val="322766"/>
      </a:dk1>
      <a:lt1>
        <a:sysClr val="window" lastClr="FFFFFF"/>
      </a:lt1>
      <a:dk2>
        <a:srgbClr val="3E74BB"/>
      </a:dk2>
      <a:lt2>
        <a:srgbClr val="E0F1FA"/>
      </a:lt2>
      <a:accent1>
        <a:srgbClr val="FF6C00"/>
      </a:accent1>
      <a:accent2>
        <a:srgbClr val="322766"/>
      </a:accent2>
      <a:accent3>
        <a:srgbClr val="DF0229"/>
      </a:accent3>
      <a:accent4>
        <a:srgbClr val="3A72B3"/>
      </a:accent4>
      <a:accent5>
        <a:srgbClr val="00B1B2"/>
      </a:accent5>
      <a:accent6>
        <a:srgbClr val="C6D64F"/>
      </a:accent6>
      <a:hlink>
        <a:srgbClr val="FF6C00"/>
      </a:hlink>
      <a:folHlink>
        <a:srgbClr val="FF6C00"/>
      </a:folHlink>
    </a:clrScheme>
    <a:fontScheme name="Jellinek PP presentatie">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kumimoji="0" sz="2800" b="1" i="0" u="none" strike="noStrike" kern="1200" cap="none" spc="0" normalizeH="0" baseline="0" noProof="0" smtClean="0">
            <a:ln>
              <a:noFill/>
            </a:ln>
            <a:solidFill>
              <a:srgbClr val="322766"/>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Jellinek presentatie sjabloon 16-9.potx" id="{041601B1-9B66-4F13-B2D6-414B0B07A492}" vid="{AB883595-22E3-47B5-A35F-49003E8D2C70}"/>
    </a:ext>
  </a:extLst>
</a:theme>
</file>

<file path=ppt/theme/theme3.xml><?xml version="1.0" encoding="utf-8"?>
<a:theme xmlns:a="http://schemas.openxmlformats.org/drawingml/2006/main" name="Jellinek-thema-Voorblad">
  <a:themeElements>
    <a:clrScheme name="Jellinek kleuren Aangepast 10-02">
      <a:dk1>
        <a:srgbClr val="322766"/>
      </a:dk1>
      <a:lt1>
        <a:sysClr val="window" lastClr="FFFFFF"/>
      </a:lt1>
      <a:dk2>
        <a:srgbClr val="3E74BB"/>
      </a:dk2>
      <a:lt2>
        <a:srgbClr val="E0F1FA"/>
      </a:lt2>
      <a:accent1>
        <a:srgbClr val="FF6C00"/>
      </a:accent1>
      <a:accent2>
        <a:srgbClr val="322766"/>
      </a:accent2>
      <a:accent3>
        <a:srgbClr val="DF0229"/>
      </a:accent3>
      <a:accent4>
        <a:srgbClr val="3A72B3"/>
      </a:accent4>
      <a:accent5>
        <a:srgbClr val="00B1B2"/>
      </a:accent5>
      <a:accent6>
        <a:srgbClr val="C6D64F"/>
      </a:accent6>
      <a:hlink>
        <a:srgbClr val="FF6C00"/>
      </a:hlink>
      <a:folHlink>
        <a:srgbClr val="FF6C00"/>
      </a:folHlink>
    </a:clrScheme>
    <a:fontScheme name="Jellinek PP presentati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ellinek presentatie sjabloon 16-9.potx" id="{041601B1-9B66-4F13-B2D6-414B0B07A492}" vid="{948BBDF6-582C-4459-89BA-A2C170F2A6D3}"/>
    </a:ext>
  </a:extLst>
</a:theme>
</file>

<file path=ppt/theme/theme4.xml><?xml version="1.0" encoding="utf-8"?>
<a:theme xmlns:a="http://schemas.openxmlformats.org/drawingml/2006/main" name="Jellinek-thema-Achterblad">
  <a:themeElements>
    <a:clrScheme name="Jellinek kleuren Aangepast 10-02">
      <a:dk1>
        <a:srgbClr val="322766"/>
      </a:dk1>
      <a:lt1>
        <a:sysClr val="window" lastClr="FFFFFF"/>
      </a:lt1>
      <a:dk2>
        <a:srgbClr val="3E74BB"/>
      </a:dk2>
      <a:lt2>
        <a:srgbClr val="E0F1FA"/>
      </a:lt2>
      <a:accent1>
        <a:srgbClr val="FF6C00"/>
      </a:accent1>
      <a:accent2>
        <a:srgbClr val="322766"/>
      </a:accent2>
      <a:accent3>
        <a:srgbClr val="DF0229"/>
      </a:accent3>
      <a:accent4>
        <a:srgbClr val="3A72B3"/>
      </a:accent4>
      <a:accent5>
        <a:srgbClr val="00B1B2"/>
      </a:accent5>
      <a:accent6>
        <a:srgbClr val="C6D64F"/>
      </a:accent6>
      <a:hlink>
        <a:srgbClr val="FF6C00"/>
      </a:hlink>
      <a:folHlink>
        <a:srgbClr val="FF6C00"/>
      </a:folHlink>
    </a:clrScheme>
    <a:fontScheme name="Jellinek PP presentatie">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llinek presentatie sjabloon 16-9.potx" id="{041601B1-9B66-4F13-B2D6-414B0B07A492}" vid="{FF46BACB-5476-4FF9-BA1A-DF9DB7944179}"/>
    </a:ext>
  </a:extLst>
</a:theme>
</file>

<file path=ppt/theme/theme5.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Jellinek presentatie sjabloon 16-9</Template>
  <TotalTime>1824</TotalTime>
  <Words>2967</Words>
  <Application>Microsoft Office PowerPoint</Application>
  <PresentationFormat>Breedbeeld</PresentationFormat>
  <Paragraphs>533</Paragraphs>
  <Slides>50</Slides>
  <Notes>4</Notes>
  <HiddenSlides>3</HiddenSlides>
  <MMClips>1</MMClips>
  <ScaleCrop>false</ScaleCrop>
  <HeadingPairs>
    <vt:vector size="8" baseType="variant">
      <vt:variant>
        <vt:lpstr>Gebruikte lettertypen</vt:lpstr>
      </vt:variant>
      <vt:variant>
        <vt:i4>10</vt:i4>
      </vt:variant>
      <vt:variant>
        <vt:lpstr>Thema</vt:lpstr>
      </vt:variant>
      <vt:variant>
        <vt:i4>5</vt:i4>
      </vt:variant>
      <vt:variant>
        <vt:lpstr>Ingesloten OLE-bronprogramma's</vt:lpstr>
      </vt:variant>
      <vt:variant>
        <vt:i4>1</vt:i4>
      </vt:variant>
      <vt:variant>
        <vt:lpstr>Diatitels</vt:lpstr>
      </vt:variant>
      <vt:variant>
        <vt:i4>50</vt:i4>
      </vt:variant>
    </vt:vector>
  </HeadingPairs>
  <TitlesOfParts>
    <vt:vector size="66" baseType="lpstr">
      <vt:lpstr>MS PGothic</vt:lpstr>
      <vt:lpstr>MS PGothic</vt:lpstr>
      <vt:lpstr>-apple-system</vt:lpstr>
      <vt:lpstr>Arial</vt:lpstr>
      <vt:lpstr>Calibri</vt:lpstr>
      <vt:lpstr>Century Gothic</vt:lpstr>
      <vt:lpstr>Century Gothic (Koppen)</vt:lpstr>
      <vt:lpstr>Trebuchet MS</vt:lpstr>
      <vt:lpstr>Wingdings</vt:lpstr>
      <vt:lpstr>Wingdings 3</vt:lpstr>
      <vt:lpstr>Jellinek-thema-Inhoud</vt:lpstr>
      <vt:lpstr>Jellinek-thema-Opsomming</vt:lpstr>
      <vt:lpstr>Jellinek-thema-Voorblad</vt:lpstr>
      <vt:lpstr>Jellinek-thema-Achterblad</vt:lpstr>
      <vt:lpstr>Ion</vt:lpstr>
      <vt:lpstr>Chart</vt:lpstr>
      <vt:lpstr>Wees wijs met genotmiddelen  </vt:lpstr>
      <vt:lpstr>Wie heeft dit middel afgelopen maand gebruikt?</vt:lpstr>
      <vt:lpstr>Wie heeft dit middel afgelopen maand gebruikt?</vt:lpstr>
      <vt:lpstr>Wie heeft dit middel afgelopen maand gebruikt?</vt:lpstr>
      <vt:lpstr>Wie heeft dit middel afgelopen maand gebruikt?</vt:lpstr>
      <vt:lpstr>Wie heeft dit middel afgelopen maand gebruikt?</vt:lpstr>
      <vt:lpstr>Wie heeft dit middel afgelopen maand gebruikt?</vt:lpstr>
      <vt:lpstr>Middelenkennis</vt:lpstr>
      <vt:lpstr>Wat is van belang bij dit onderwerp</vt:lpstr>
      <vt:lpstr>Middelenquiz - Wat weet je?</vt:lpstr>
      <vt:lpstr>Redenen voor gebruik </vt:lpstr>
      <vt:lpstr>Verslavingskans</vt:lpstr>
      <vt:lpstr>Risicodoelgroep</vt:lpstr>
      <vt:lpstr>Cijfers</vt:lpstr>
      <vt:lpstr>Cijfers</vt:lpstr>
      <vt:lpstr>Cijfers</vt:lpstr>
      <vt:lpstr>Cijfers 16 t/m 18 jarigen gebruik</vt:lpstr>
      <vt:lpstr>Tussen 2011 en 2015 is het percentage scholieren van 12 tot en met 16 jaar dat ooit alcohol of tabak heeft gebruikt fors gedaald. In 2015 daalde het aantal scholieren dat ervaring heeft met roken van 33% naar 23% en halveerde het percentage dagelijks rokers van 6% naar 3%. Het gebruik van alcohol onder jongeren in de afgelopen maand daalde van 38% in 2011 naar 26% in 2015. Voor het eerst is er ook bij 16-jarigen sprake van minder alcoholgebruik, dronkenschap en binge drinken.</vt:lpstr>
      <vt:lpstr>Gemiddelde startleeftijd van alcoholgebruik en roken is de laatste 10 jaar omhoog gegaan van 12 jaar in 2003 naar 13 jaar in 2012   Trimbos-instituut. (2014). DGSG schooljaar 2014-2015. Geraadpleegd op 29 mei 2018, van  http://www.dgsg.nl/images/upload/Documenten/DGSG_schooljaar_2014-2015.docx Velthuizen, B., Looyé, M., Van ‘t Klooster, B., Lammers, J. &amp; Albert, I. (2016). Richtlijnen verslavingspreventie binnen het onderwijs. Geraadpleegd op 30 mei 2018, van https://www.dgsg.nl/images/upload/Documenten/Richtlijnen_Onderwijs_2016.pdf  </vt:lpstr>
      <vt:lpstr>PowerPoint-presentatie</vt:lpstr>
      <vt:lpstr>Preventie, signalering en begeleiden</vt:lpstr>
      <vt:lpstr>Tijdig signaleren en bespreekbaar maken van overmatig alcohol- of drugsgebruik levert gezondheidswinst op, kan verergering van problemen helpen voorkomen en bespaart bovendien geld. </vt:lpstr>
      <vt:lpstr>Preventiemaatregelen</vt:lpstr>
      <vt:lpstr>Preventie in alcohol- en drugsbeleid</vt:lpstr>
      <vt:lpstr>Preventie: Opvoeding</vt:lpstr>
      <vt:lpstr>Observeren en reflecteren</vt:lpstr>
      <vt:lpstr>PowerPoint-presentatie</vt:lpstr>
      <vt:lpstr>PowerPoint-presentatie</vt:lpstr>
      <vt:lpstr>PowerPoint-presentatie</vt:lpstr>
      <vt:lpstr>PowerPoint-presentatie</vt:lpstr>
      <vt:lpstr>PowerPoint-presentatie</vt:lpstr>
      <vt:lpstr>Signaleren en begeleiden: de leerling</vt:lpstr>
      <vt:lpstr>Signaleren: de leerling</vt:lpstr>
      <vt:lpstr>Signaleren: de leerling</vt:lpstr>
      <vt:lpstr>Oefening: Setjes kaarten</vt:lpstr>
      <vt:lpstr>Begeleiden: beleid  Hoe moet de samenwerking tussen de school en preventie eruit zien?   </vt:lpstr>
      <vt:lpstr>Begeleiden: Bespreekbaar maken van moeilijke situatie </vt:lpstr>
      <vt:lpstr>Samenwerking tussen school en preventie</vt:lpstr>
      <vt:lpstr>Aanbod en interventies</vt:lpstr>
      <vt:lpstr>15 jaar Alcohol en Drugs Infolijn </vt:lpstr>
      <vt:lpstr>Aanbod</vt:lpstr>
      <vt:lpstr>PowerPoint-presentatie</vt:lpstr>
      <vt:lpstr>PowerPoint-presentatie</vt:lpstr>
      <vt:lpstr>PowerPoint-presentatie</vt:lpstr>
      <vt:lpstr>PowerPoint-presentatie</vt:lpstr>
      <vt:lpstr>PowerPoint-presentatie</vt:lpstr>
      <vt:lpstr>PowerPoint-presentatie</vt:lpstr>
      <vt:lpstr>PowerPoint-presentatie</vt:lpstr>
      <vt:lpstr>Take home message</vt:lpstr>
      <vt:lpstr>Handout</vt:lpstr>
    </vt:vector>
  </TitlesOfParts>
  <Company>Arkin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Judith Noijen</dc:creator>
  <cp:lastModifiedBy>Joanne Kistemaker</cp:lastModifiedBy>
  <cp:revision>135</cp:revision>
  <cp:lastPrinted>2018-05-31T13:46:14Z</cp:lastPrinted>
  <dcterms:created xsi:type="dcterms:W3CDTF">2016-03-08T11:26:31Z</dcterms:created>
  <dcterms:modified xsi:type="dcterms:W3CDTF">2018-06-01T11:59:40Z</dcterms:modified>
</cp:coreProperties>
</file>