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7" r:id="rId2"/>
    <p:sldId id="256" r:id="rId3"/>
    <p:sldId id="325" r:id="rId4"/>
    <p:sldId id="327" r:id="rId5"/>
    <p:sldId id="328" r:id="rId6"/>
    <p:sldId id="329" r:id="rId7"/>
    <p:sldId id="326" r:id="rId8"/>
    <p:sldId id="330" r:id="rId9"/>
    <p:sldId id="259" r:id="rId10"/>
    <p:sldId id="277" r:id="rId11"/>
    <p:sldId id="339" r:id="rId12"/>
    <p:sldId id="263" r:id="rId13"/>
    <p:sldId id="260" r:id="rId14"/>
    <p:sldId id="287" r:id="rId15"/>
    <p:sldId id="282" r:id="rId16"/>
    <p:sldId id="267" r:id="rId17"/>
    <p:sldId id="268" r:id="rId18"/>
    <p:sldId id="284" r:id="rId19"/>
    <p:sldId id="270" r:id="rId20"/>
    <p:sldId id="337" r:id="rId21"/>
    <p:sldId id="290" r:id="rId22"/>
    <p:sldId id="291" r:id="rId23"/>
    <p:sldId id="340" r:id="rId24"/>
    <p:sldId id="333" r:id="rId25"/>
    <p:sldId id="334" r:id="rId26"/>
    <p:sldId id="335" r:id="rId27"/>
    <p:sldId id="336" r:id="rId28"/>
    <p:sldId id="292" r:id="rId29"/>
    <p:sldId id="293" r:id="rId30"/>
    <p:sldId id="294" r:id="rId31"/>
    <p:sldId id="296" r:id="rId32"/>
    <p:sldId id="324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32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5F465-321D-40D1-9392-BC8DEE85435B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BB488-B0EC-420C-A0F2-0A0CFF2F98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9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3AEF369-0269-4A64-936E-180BE1A1FCDF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1661D84-B727-448C-AC29-CE19D95EB5AB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0342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/>
              <a:t>Part I</a:t>
            </a:r>
          </a:p>
        </p:txBody>
      </p:sp>
      <p:sp>
        <p:nvSpPr>
          <p:cNvPr id="103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904E6A4-6BDD-4440-B044-E1E8C9B078AA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06499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/>
              <a:t>Part I</a:t>
            </a: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Part I</a:t>
            </a: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Part I</a:t>
            </a: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Part I</a:t>
            </a: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Part I</a:t>
            </a: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Part I</a:t>
            </a: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Part I</a:t>
            </a: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Part I</a:t>
            </a: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10A6ABD-6DCE-4D1D-A1C2-49BB4A2C34C1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124931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/>
              <a:t>Part I</a:t>
            </a:r>
          </a:p>
        </p:txBody>
      </p:sp>
      <p:sp>
        <p:nvSpPr>
          <p:cNvPr id="124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E78407F-05EB-4F03-B40D-3B5F81689BC4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D6CBB28-C400-4515-A01D-46FF08F02B57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126979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/>
              <a:t>Part I</a:t>
            </a: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9948E05-9C64-4547-8653-004AADF6F251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12902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/>
              <a:t>Part I</a:t>
            </a:r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4C643BC-A152-4FEF-9241-56956B309E7A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13107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/>
              <a:t>Part I</a:t>
            </a:r>
          </a:p>
        </p:txBody>
      </p:sp>
      <p:sp>
        <p:nvSpPr>
          <p:cNvPr id="1310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9113163-1933-46CF-BA16-A72A93DA0C90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13312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/>
              <a:t>Part I</a:t>
            </a: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88C1BBB-FC56-4FEE-9D31-B62A6D822DE2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7475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/>
              <a:t>Part I</a:t>
            </a: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Part I</a:t>
            </a: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7F7D0C0-1DC7-4121-ACC9-C199A563D460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13A4A6A-7E3C-4D4D-8465-34CABED3101E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8F6C65B-0661-40F9-A0A4-A4152222BB27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68A6452-E71D-4D87-8BF1-3731408A35DC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99331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/>
              <a:t>Part I</a:t>
            </a: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D556836-CEC3-4772-953D-3FBA5996A73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101379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/>
              <a:t>Part I</a:t>
            </a:r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295400"/>
            <a:ext cx="7391400" cy="4572000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86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1295400"/>
            <a:ext cx="7391400" cy="838200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514600"/>
            <a:ext cx="3619500" cy="1600200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57700" y="2514600"/>
            <a:ext cx="3619500" cy="1600200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267200"/>
            <a:ext cx="3619500" cy="1600200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7700" y="4267200"/>
            <a:ext cx="3619500" cy="1600200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14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391400" cy="838200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619500" cy="3352800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57700" y="2514600"/>
            <a:ext cx="3619500" cy="1600200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57700" y="4267200"/>
            <a:ext cx="3619500" cy="1600200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5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1AA94-7449-FA42-B314-CB1E5E7C2B2D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C394E-D120-1746-BC92-6A1D99850597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Users/jasperdegoeij/Dropbox/Presentation%20Jasper/cave1-1.mpeg" TargetMode="External"/><Relationship Id="rId1" Type="http://schemas.microsoft.com/office/2007/relationships/media" Target="file://localhost/Users/jasperdegoeij/Dropbox/Presentation%20Jasper/cave1-1.mpeg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470150" y="1123950"/>
            <a:ext cx="433546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FFFFFF"/>
                </a:solidFill>
              </a:rPr>
              <a:t>Het </a:t>
            </a:r>
            <a:r>
              <a:rPr lang="en-US" dirty="0" err="1" smtClean="0">
                <a:solidFill>
                  <a:srgbClr val="FFFFFF"/>
                </a:solidFill>
              </a:rPr>
              <a:t>koraalrif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Schoolvoorbeeld</a:t>
            </a:r>
            <a:r>
              <a:rPr lang="en-US" dirty="0" smtClean="0">
                <a:solidFill>
                  <a:srgbClr val="FFFFFF"/>
                </a:solidFill>
              </a:rPr>
              <a:t> van </a:t>
            </a:r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georganiseerde</a:t>
            </a:r>
            <a:r>
              <a:rPr lang="en-US" dirty="0" smtClean="0">
                <a:solidFill>
                  <a:srgbClr val="FFFFFF"/>
                </a:solidFill>
              </a:rPr>
              <a:t> chaos </a:t>
            </a:r>
          </a:p>
          <a:p>
            <a:pPr algn="ctr" defTabSz="914400"/>
            <a:endParaRPr lang="en-US" dirty="0" smtClean="0">
              <a:solidFill>
                <a:srgbClr val="FFFFFF"/>
              </a:solidFill>
            </a:endParaRPr>
          </a:p>
          <a:p>
            <a:pPr algn="ctr" defTabSz="914400"/>
            <a:r>
              <a:rPr lang="en-US" sz="1600" dirty="0" smtClean="0">
                <a:solidFill>
                  <a:srgbClr val="FFFFFF"/>
                </a:solidFill>
              </a:rPr>
              <a:t>Jasper </a:t>
            </a:r>
            <a:r>
              <a:rPr lang="en-US" sz="1600" dirty="0">
                <a:solidFill>
                  <a:srgbClr val="FFFFFF"/>
                </a:solidFill>
              </a:rPr>
              <a:t>M. de Goeij</a:t>
            </a:r>
          </a:p>
        </p:txBody>
      </p:sp>
      <p:pic>
        <p:nvPicPr>
          <p:cNvPr id="18435" name="Picture 5" descr="coral reef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1538" y="2371725"/>
            <a:ext cx="5105400" cy="3341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93688"/>
            <a:ext cx="9144000" cy="476250"/>
            <a:chOff x="0" y="4020"/>
            <a:chExt cx="5760" cy="300"/>
          </a:xfrm>
        </p:grpSpPr>
        <p:sp>
          <p:nvSpPr>
            <p:cNvPr id="18438" name="Rectangle 5"/>
            <p:cNvSpPr>
              <a:spLocks noChangeArrowheads="1"/>
            </p:cNvSpPr>
            <p:nvPr/>
          </p:nvSpPr>
          <p:spPr bwMode="auto">
            <a:xfrm>
              <a:off x="2448" y="4021"/>
              <a:ext cx="3312" cy="299"/>
            </a:xfrm>
            <a:prstGeom prst="rect">
              <a:avLst/>
            </a:prstGeom>
            <a:solidFill>
              <a:srgbClr val="665371"/>
            </a:solidFill>
            <a:ln w="9525">
              <a:noFill/>
              <a:miter lim="800000"/>
              <a:headEnd/>
              <a:tailEnd/>
            </a:ln>
          </p:spPr>
          <p:txBody>
            <a:bodyPr wrap="none" lIns="289847" tIns="91440" rIns="927509" bIns="91440" anchor="ctr">
              <a:prstTxWarp prst="textNoShape">
                <a:avLst/>
              </a:prstTxWarp>
            </a:bodyPr>
            <a:lstStyle/>
            <a:p>
              <a:pPr algn="r" defTabSz="830263"/>
              <a:endParaRPr lang="en-US" sz="1400">
                <a:solidFill>
                  <a:schemeClr val="bg1"/>
                </a:solidFill>
              </a:endParaRPr>
            </a:p>
          </p:txBody>
        </p:sp>
        <p:pic>
          <p:nvPicPr>
            <p:cNvPr id="18439" name="Picture 6" descr="IBED WATER BANNER bar_sm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020"/>
              <a:ext cx="2550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7" descr="uvalogo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" y="4078"/>
              <a:ext cx="19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1" name="Text Box 8"/>
            <p:cNvSpPr txBox="1">
              <a:spLocks noChangeArrowheads="1"/>
            </p:cNvSpPr>
            <p:nvPr/>
          </p:nvSpPr>
          <p:spPr bwMode="auto">
            <a:xfrm>
              <a:off x="2976" y="4070"/>
              <a:ext cx="20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830263"/>
              <a:r>
                <a:rPr lang="en-US" sz="1600">
                  <a:solidFill>
                    <a:srgbClr val="E2D8E8"/>
                  </a:solidFill>
                </a:rPr>
                <a:t>Dynamics of Aquatic Ecosystems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5438" y="5846763"/>
            <a:ext cx="2647950" cy="666750"/>
            <a:chOff x="5785811" y="448500"/>
            <a:chExt cx="2900369" cy="852426"/>
          </a:xfrm>
        </p:grpSpPr>
        <p:sp>
          <p:nvSpPr>
            <p:cNvPr id="16" name="Rectangle 15"/>
            <p:cNvSpPr/>
            <p:nvPr/>
          </p:nvSpPr>
          <p:spPr>
            <a:xfrm>
              <a:off x="5785811" y="448500"/>
              <a:ext cx="2900369" cy="852426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8" descr="logo_uva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5811" y="448500"/>
              <a:ext cx="2900369" cy="85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5764022" y="514588"/>
            <a:ext cx="27490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 dirty="0" err="1" smtClean="0">
                <a:solidFill>
                  <a:schemeClr val="bg1"/>
                </a:solidFill>
              </a:rPr>
              <a:t>Georganiseerde</a:t>
            </a:r>
            <a:r>
              <a:rPr lang="en-US" sz="1800" dirty="0" smtClean="0">
                <a:solidFill>
                  <a:schemeClr val="bg1"/>
                </a:solidFill>
              </a:rPr>
              <a:t> CHAOS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3251" name="Picture 7" descr="coral08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1101" y="1301560"/>
            <a:ext cx="6371844" cy="4781105"/>
          </a:xfrm>
          <a:noFill/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1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6704013" y="415925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/>
              <a:t>Primary production</a:t>
            </a:r>
          </a:p>
        </p:txBody>
      </p:sp>
      <p:pic>
        <p:nvPicPr>
          <p:cNvPr id="2" name="The Blue Planet - Coralreefs (Dutch subtitles) first 5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900" y="1143000"/>
            <a:ext cx="6680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805488" y="469900"/>
            <a:ext cx="2973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/>
              <a:t>What is an energy budget?</a:t>
            </a:r>
          </a:p>
        </p:txBody>
      </p:sp>
      <p:pic>
        <p:nvPicPr>
          <p:cNvPr id="38915" name="Picture 6" descr="Coral-reef-energy-cycling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87295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oral reef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4988" y="1771650"/>
            <a:ext cx="4552950" cy="298132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5075238" y="2501900"/>
            <a:ext cx="36004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</a:rPr>
              <a:t>Hoe </a:t>
            </a:r>
            <a:r>
              <a:rPr lang="en-US" dirty="0" err="1" smtClean="0">
                <a:solidFill>
                  <a:schemeClr val="bg1"/>
                </a:solidFill>
              </a:rPr>
              <a:t>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van de </a:t>
            </a:r>
            <a:r>
              <a:rPr lang="en-US" dirty="0" err="1" smtClean="0">
                <a:solidFill>
                  <a:schemeClr val="bg1"/>
                </a:solidFill>
              </a:rPr>
              <a:t>meest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productieve</a:t>
            </a:r>
            <a:r>
              <a:rPr lang="en-US" dirty="0" smtClean="0">
                <a:solidFill>
                  <a:schemeClr val="bg1"/>
                </a:solidFill>
              </a:rPr>
              <a:t> en diverse </a:t>
            </a:r>
            <a:r>
              <a:rPr lang="en-US" dirty="0" err="1" smtClean="0">
                <a:solidFill>
                  <a:schemeClr val="bg1"/>
                </a:solidFill>
              </a:rPr>
              <a:t>ecosystemen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wereld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overleven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zelfs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groeien</a:t>
            </a:r>
            <a:r>
              <a:rPr lang="en-US" dirty="0" smtClean="0">
                <a:solidFill>
                  <a:schemeClr val="bg1"/>
                </a:solidFill>
              </a:rPr>
              <a:t> in 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(zee)</a:t>
            </a:r>
            <a:r>
              <a:rPr lang="en-US" dirty="0" err="1" smtClean="0">
                <a:solidFill>
                  <a:schemeClr val="bg1"/>
                </a:solidFill>
              </a:rPr>
              <a:t>woestijn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86627" y="5380038"/>
            <a:ext cx="84566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</a:rPr>
              <a:t>Maar dun </a:t>
            </a:r>
            <a:r>
              <a:rPr lang="en-US" dirty="0" err="1" smtClean="0">
                <a:solidFill>
                  <a:schemeClr val="bg1"/>
                </a:solidFill>
              </a:rPr>
              <a:t>laagje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leven</a:t>
            </a:r>
            <a:r>
              <a:rPr lang="en-US" dirty="0" smtClean="0">
                <a:solidFill>
                  <a:schemeClr val="bg1"/>
                </a:solidFill>
              </a:rPr>
              <a:t> op het </a:t>
            </a:r>
            <a:r>
              <a:rPr lang="en-US" dirty="0" err="1" smtClean="0">
                <a:solidFill>
                  <a:schemeClr val="bg1"/>
                </a:solidFill>
              </a:rPr>
              <a:t>rif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>
                <a:solidFill>
                  <a:schemeClr val="bg1"/>
                </a:solidFill>
              </a:rPr>
              <a:t>Hatcher (1997) </a:t>
            </a:r>
            <a:r>
              <a:rPr lang="en-US" dirty="0" err="1" smtClean="0">
                <a:solidFill>
                  <a:schemeClr val="bg1"/>
                </a:solidFill>
              </a:rPr>
              <a:t>vergeleek</a:t>
            </a:r>
            <a:r>
              <a:rPr lang="en-US" dirty="0" smtClean="0">
                <a:solidFill>
                  <a:schemeClr val="bg1"/>
                </a:solidFill>
              </a:rPr>
              <a:t> het met: </a:t>
            </a:r>
            <a:r>
              <a:rPr lang="en-US" dirty="0">
                <a:solidFill>
                  <a:schemeClr val="bg1"/>
                </a:solidFill>
              </a:rPr>
              <a:t>“A large jar of peanut butter (…) spread over each meter of reef”</a:t>
            </a:r>
          </a:p>
        </p:txBody>
      </p:sp>
      <p:sp>
        <p:nvSpPr>
          <p:cNvPr id="35845" name="Text Box 10"/>
          <p:cNvSpPr txBox="1">
            <a:spLocks noChangeArrowheads="1"/>
          </p:cNvSpPr>
          <p:nvPr/>
        </p:nvSpPr>
        <p:spPr bwMode="auto">
          <a:xfrm>
            <a:off x="6336094" y="493903"/>
            <a:ext cx="2176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Darwin’s Paradox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uracao 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8752" y="1365012"/>
            <a:ext cx="6261354" cy="4624388"/>
          </a:xfrm>
          <a:noFill/>
          <a:ln w="25400">
            <a:solidFill>
              <a:srgbClr val="CCECFF"/>
            </a:solidFill>
            <a:miter lim="800000"/>
            <a:headEnd/>
            <a:tailEnd/>
          </a:ln>
        </p:spPr>
      </p:pic>
      <p:pic>
        <p:nvPicPr>
          <p:cNvPr id="121860" name="Picture 4" descr="Berau map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8751" y="1339850"/>
            <a:ext cx="6261354" cy="4649550"/>
          </a:xfrm>
          <a:noFill/>
          <a:ln w="25400">
            <a:solidFill>
              <a:srgbClr val="CCECFF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7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584200" y="300038"/>
            <a:ext cx="3933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A sponge loop in coral reefs: </a:t>
            </a:r>
          </a:p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Energy recycling in benthic ecosystems?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endParaRPr lang="en-US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58372" name="Picture 12" descr="Coral-reef-bas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75" y="3151188"/>
            <a:ext cx="4940300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638300" y="300038"/>
            <a:ext cx="3889375" cy="2851150"/>
            <a:chOff x="1032" y="189"/>
            <a:chExt cx="2450" cy="1796"/>
          </a:xfrm>
        </p:grpSpPr>
        <p:sp>
          <p:nvSpPr>
            <p:cNvPr id="22" name="Cloud 21"/>
            <p:cNvSpPr>
              <a:spLocks noChangeArrowheads="1"/>
            </p:cNvSpPr>
            <p:nvPr/>
          </p:nvSpPr>
          <p:spPr bwMode="auto">
            <a:xfrm>
              <a:off x="1032" y="189"/>
              <a:ext cx="2450" cy="1112"/>
            </a:xfrm>
            <a:custGeom>
              <a:avLst/>
              <a:gdLst>
                <a:gd name="T0" fmla="*/ 2448 w 43200"/>
                <a:gd name="T1" fmla="*/ 556 h 43200"/>
                <a:gd name="T2" fmla="*/ 1225 w 43200"/>
                <a:gd name="T3" fmla="*/ 1111 h 43200"/>
                <a:gd name="T4" fmla="*/ 8 w 43200"/>
                <a:gd name="T5" fmla="*/ 556 h 43200"/>
                <a:gd name="T6" fmla="*/ 1225 w 43200"/>
                <a:gd name="T7" fmla="*/ 64 h 43200"/>
                <a:gd name="T8" fmla="*/ 0 60000 65536"/>
                <a:gd name="T9" fmla="*/ 1 60000 65536"/>
                <a:gd name="T10" fmla="*/ 2 60000 65536"/>
                <a:gd name="T11" fmla="*/ 3 60000 65536"/>
                <a:gd name="T12" fmla="*/ 5960 w 43200"/>
                <a:gd name="T13" fmla="*/ 6527 h 43200"/>
                <a:gd name="T14" fmla="*/ 34172 w 43200"/>
                <a:gd name="T15" fmla="*/ 34692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Dissolved Organic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Matter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(DOM)</a:t>
              </a:r>
            </a:p>
          </p:txBody>
        </p:sp>
        <p:cxnSp>
          <p:nvCxnSpPr>
            <p:cNvPr id="33" name="Straight Arrow Connector 32"/>
            <p:cNvCxnSpPr>
              <a:cxnSpLocks noChangeShapeType="1"/>
            </p:cNvCxnSpPr>
            <p:nvPr/>
          </p:nvCxnSpPr>
          <p:spPr bwMode="auto">
            <a:xfrm rot="5400000" flipH="1" flipV="1">
              <a:off x="1875" y="1646"/>
              <a:ext cx="678" cy="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5939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6704013" y="415925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/>
              <a:t>Primary production</a:t>
            </a:r>
          </a:p>
        </p:txBody>
      </p:sp>
      <p:pic>
        <p:nvPicPr>
          <p:cNvPr id="43012" name="Picture 6" descr="Coral bleachi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5238" y="1330325"/>
            <a:ext cx="2635250" cy="175418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3" name="Picture 8" descr="Zooxanthella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0400" y="1817688"/>
            <a:ext cx="2133600" cy="16002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4" name="Picture 19" descr="benthic alga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138" y="619125"/>
            <a:ext cx="3408362" cy="2555875"/>
          </a:xfrm>
          <a:noFill/>
        </p:spPr>
      </p:pic>
      <p:sp>
        <p:nvSpPr>
          <p:cNvPr id="43015" name="AutoShape 12"/>
          <p:cNvSpPr>
            <a:spLocks noChangeArrowheads="1"/>
          </p:cNvSpPr>
          <p:nvPr/>
        </p:nvSpPr>
        <p:spPr bwMode="auto">
          <a:xfrm>
            <a:off x="5986463" y="1954213"/>
            <a:ext cx="998537" cy="207962"/>
          </a:xfrm>
          <a:prstGeom prst="rightArrow">
            <a:avLst>
              <a:gd name="adj1" fmla="val 50000"/>
              <a:gd name="adj2" fmla="val 120038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Text Box 13"/>
          <p:cNvSpPr txBox="1">
            <a:spLocks noChangeArrowheads="1"/>
          </p:cNvSpPr>
          <p:nvPr/>
        </p:nvSpPr>
        <p:spPr bwMode="auto">
          <a:xfrm>
            <a:off x="7199313" y="1397000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Zooxanthellae</a:t>
            </a:r>
          </a:p>
        </p:txBody>
      </p:sp>
      <p:pic>
        <p:nvPicPr>
          <p:cNvPr id="43017" name="Picture 22" descr="Seagras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138" y="4340225"/>
            <a:ext cx="3492500" cy="2224088"/>
          </a:xfrm>
          <a:noFill/>
        </p:spPr>
      </p:pic>
      <p:pic>
        <p:nvPicPr>
          <p:cNvPr id="43018" name="Picture 25" descr="phytoplankto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113" y="4459288"/>
            <a:ext cx="252888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Text Box 27"/>
          <p:cNvSpPr txBox="1">
            <a:spLocks noChangeArrowheads="1"/>
          </p:cNvSpPr>
          <p:nvPr/>
        </p:nvSpPr>
        <p:spPr bwMode="auto">
          <a:xfrm>
            <a:off x="958850" y="177800"/>
            <a:ext cx="841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Algen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020" name="Text Box 29"/>
          <p:cNvSpPr txBox="1">
            <a:spLocks noChangeArrowheads="1"/>
          </p:cNvSpPr>
          <p:nvPr/>
        </p:nvSpPr>
        <p:spPr bwMode="auto">
          <a:xfrm>
            <a:off x="7016750" y="4037013"/>
            <a:ext cx="1793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Phytoplankton</a:t>
            </a:r>
          </a:p>
        </p:txBody>
      </p:sp>
      <p:sp>
        <p:nvSpPr>
          <p:cNvPr id="43021" name="Text Box 30"/>
          <p:cNvSpPr txBox="1">
            <a:spLocks noChangeArrowheads="1"/>
          </p:cNvSpPr>
          <p:nvPr/>
        </p:nvSpPr>
        <p:spPr bwMode="auto">
          <a:xfrm>
            <a:off x="1322388" y="3940175"/>
            <a:ext cx="11256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Zeegras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022" name="Text Box 31"/>
          <p:cNvSpPr txBox="1">
            <a:spLocks noChangeArrowheads="1"/>
          </p:cNvSpPr>
          <p:nvPr/>
        </p:nvSpPr>
        <p:spPr bwMode="auto">
          <a:xfrm>
            <a:off x="6842125" y="385763"/>
            <a:ext cx="15730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Autotroof</a:t>
            </a:r>
            <a:r>
              <a:rPr lang="en-US" dirty="0" smtClean="0">
                <a:solidFill>
                  <a:schemeClr val="bg1"/>
                </a:solidFill>
              </a:rPr>
              <a:t> riff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3023" name="Picture 32" descr="Bacterioplankt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963" y="4467225"/>
            <a:ext cx="2208212" cy="1673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4" name="Text Box 33"/>
          <p:cNvSpPr txBox="1">
            <a:spLocks noChangeArrowheads="1"/>
          </p:cNvSpPr>
          <p:nvPr/>
        </p:nvSpPr>
        <p:spPr bwMode="auto">
          <a:xfrm>
            <a:off x="4457700" y="4029075"/>
            <a:ext cx="2076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>
                <a:solidFill>
                  <a:schemeClr val="bg1"/>
                </a:solidFill>
              </a:rPr>
              <a:t>Bacterioplankton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704013" y="415925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/>
              <a:t>Primary production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11138" y="619125"/>
            <a:ext cx="8932862" cy="5945188"/>
            <a:chOff x="133" y="390"/>
            <a:chExt cx="5627" cy="3745"/>
          </a:xfrm>
        </p:grpSpPr>
        <p:pic>
          <p:nvPicPr>
            <p:cNvPr id="44044" name="Picture 4" descr="Coral bleachi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838"/>
              <a:ext cx="1660" cy="11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5" name="Picture 5" descr="Zooxanthella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145"/>
              <a:ext cx="1344" cy="10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6" name="Picture 6" descr="benthic alga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" y="390"/>
              <a:ext cx="2147" cy="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7" name="AutoShape 7"/>
            <p:cNvSpPr>
              <a:spLocks noChangeArrowheads="1"/>
            </p:cNvSpPr>
            <p:nvPr/>
          </p:nvSpPr>
          <p:spPr bwMode="auto">
            <a:xfrm>
              <a:off x="3771" y="1231"/>
              <a:ext cx="629" cy="131"/>
            </a:xfrm>
            <a:prstGeom prst="rightArrow">
              <a:avLst>
                <a:gd name="adj1" fmla="val 50000"/>
                <a:gd name="adj2" fmla="val 120038"/>
              </a:avLst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4048" name="Picture 9" descr="Seagrass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" y="2734"/>
              <a:ext cx="220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398963" y="4459288"/>
            <a:ext cx="4745037" cy="1681162"/>
            <a:chOff x="2771" y="2809"/>
            <a:chExt cx="2989" cy="1059"/>
          </a:xfrm>
        </p:grpSpPr>
        <p:pic>
          <p:nvPicPr>
            <p:cNvPr id="44042" name="Picture 17" descr="phytoplankton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7" y="2809"/>
              <a:ext cx="1593" cy="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8" descr="Bacterioplankton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" y="2814"/>
              <a:ext cx="1391" cy="10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633913" y="1784350"/>
            <a:ext cx="4187825" cy="2524125"/>
            <a:chOff x="3122" y="947"/>
            <a:chExt cx="2638" cy="1590"/>
          </a:xfrm>
        </p:grpSpPr>
        <p:sp>
          <p:nvSpPr>
            <p:cNvPr id="44040" name="Text Box 21"/>
            <p:cNvSpPr txBox="1">
              <a:spLocks noChangeArrowheads="1"/>
            </p:cNvSpPr>
            <p:nvPr/>
          </p:nvSpPr>
          <p:spPr bwMode="auto">
            <a:xfrm>
              <a:off x="3450" y="947"/>
              <a:ext cx="23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Phototrophic: Energy from light</a:t>
              </a:r>
            </a:p>
          </p:txBody>
        </p:sp>
        <p:pic>
          <p:nvPicPr>
            <p:cNvPr id="44041" name="Picture 23" descr="photosynthesis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1195"/>
              <a:ext cx="2638" cy="1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27"/>
          <p:cNvSpPr txBox="1">
            <a:spLocks noChangeArrowheads="1"/>
          </p:cNvSpPr>
          <p:nvPr/>
        </p:nvSpPr>
        <p:spPr bwMode="auto">
          <a:xfrm>
            <a:off x="6842125" y="385763"/>
            <a:ext cx="15730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Autotroof</a:t>
            </a:r>
            <a:r>
              <a:rPr lang="en-US" dirty="0" smtClean="0">
                <a:solidFill>
                  <a:schemeClr val="bg1"/>
                </a:solidFill>
              </a:rPr>
              <a:t> riff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9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2316 -0.245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-1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L -0.44774 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9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584200" y="300038"/>
            <a:ext cx="3933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A sponge loop in coral reefs: </a:t>
            </a:r>
          </a:p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Energy recycling in benthic ecosystems?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endParaRPr lang="en-US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61444" name="Picture 12" descr="Coral-reef-bas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75" y="3151188"/>
            <a:ext cx="4940300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 24"/>
          <p:cNvGrpSpPr>
            <a:grpSpLocks/>
          </p:cNvGrpSpPr>
          <p:nvPr/>
        </p:nvGrpSpPr>
        <p:grpSpPr bwMode="auto">
          <a:xfrm>
            <a:off x="1638300" y="300038"/>
            <a:ext cx="3889375" cy="2851150"/>
            <a:chOff x="1032" y="189"/>
            <a:chExt cx="2450" cy="1796"/>
          </a:xfrm>
        </p:grpSpPr>
        <p:sp>
          <p:nvSpPr>
            <p:cNvPr id="22" name="Cloud 21"/>
            <p:cNvSpPr>
              <a:spLocks noChangeArrowheads="1"/>
            </p:cNvSpPr>
            <p:nvPr/>
          </p:nvSpPr>
          <p:spPr bwMode="auto">
            <a:xfrm>
              <a:off x="1032" y="189"/>
              <a:ext cx="2450" cy="1112"/>
            </a:xfrm>
            <a:custGeom>
              <a:avLst/>
              <a:gdLst>
                <a:gd name="T0" fmla="*/ 2448 w 43200"/>
                <a:gd name="T1" fmla="*/ 556 h 43200"/>
                <a:gd name="T2" fmla="*/ 1225 w 43200"/>
                <a:gd name="T3" fmla="*/ 1111 h 43200"/>
                <a:gd name="T4" fmla="*/ 8 w 43200"/>
                <a:gd name="T5" fmla="*/ 556 h 43200"/>
                <a:gd name="T6" fmla="*/ 1225 w 43200"/>
                <a:gd name="T7" fmla="*/ 64 h 43200"/>
                <a:gd name="T8" fmla="*/ 0 60000 65536"/>
                <a:gd name="T9" fmla="*/ 1 60000 65536"/>
                <a:gd name="T10" fmla="*/ 2 60000 65536"/>
                <a:gd name="T11" fmla="*/ 3 60000 65536"/>
                <a:gd name="T12" fmla="*/ 5960 w 43200"/>
                <a:gd name="T13" fmla="*/ 6527 h 43200"/>
                <a:gd name="T14" fmla="*/ 34172 w 43200"/>
                <a:gd name="T15" fmla="*/ 34692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Dissolved Organic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Matter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(DOM)</a:t>
              </a:r>
            </a:p>
          </p:txBody>
        </p:sp>
        <p:cxnSp>
          <p:nvCxnSpPr>
            <p:cNvPr id="33" name="Straight Arrow Connector 32"/>
            <p:cNvCxnSpPr>
              <a:cxnSpLocks noChangeShapeType="1"/>
            </p:cNvCxnSpPr>
            <p:nvPr/>
          </p:nvCxnSpPr>
          <p:spPr bwMode="auto">
            <a:xfrm rot="5400000" flipH="1" flipV="1">
              <a:off x="1875" y="1646"/>
              <a:ext cx="678" cy="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1458" name="TextBox 26"/>
          <p:cNvSpPr txBox="1">
            <a:spLocks noChangeArrowheads="1"/>
          </p:cNvSpPr>
          <p:nvPr/>
        </p:nvSpPr>
        <p:spPr bwMode="auto">
          <a:xfrm>
            <a:off x="763586" y="220663"/>
            <a:ext cx="1846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sz="6000" dirty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61448" name="Group 46"/>
          <p:cNvGrpSpPr>
            <a:grpSpLocks/>
          </p:cNvGrpSpPr>
          <p:nvPr/>
        </p:nvGrpSpPr>
        <p:grpSpPr bwMode="auto">
          <a:xfrm>
            <a:off x="6850063" y="300038"/>
            <a:ext cx="2089150" cy="2365375"/>
            <a:chOff x="6850062" y="300038"/>
            <a:chExt cx="2088901" cy="2364959"/>
          </a:xfrm>
        </p:grpSpPr>
        <p:pic>
          <p:nvPicPr>
            <p:cNvPr id="61454" name="Picture 27" descr="coral reef fish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62" y="300038"/>
              <a:ext cx="2088901" cy="154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5" name="Picture 36" descr="Shrimp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63" y="1881859"/>
              <a:ext cx="1049337" cy="78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6" name="Picture 38" descr="Coral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399" y="1881859"/>
              <a:ext cx="1039564" cy="78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5527675" y="800100"/>
            <a:ext cx="1322388" cy="854075"/>
            <a:chOff x="3482" y="504"/>
            <a:chExt cx="833" cy="538"/>
          </a:xfrm>
        </p:grpSpPr>
        <p:sp>
          <p:nvSpPr>
            <p:cNvPr id="61450" name="Line 22"/>
            <p:cNvSpPr>
              <a:spLocks noChangeShapeType="1"/>
            </p:cNvSpPr>
            <p:nvPr/>
          </p:nvSpPr>
          <p:spPr bwMode="auto">
            <a:xfrm>
              <a:off x="3482" y="753"/>
              <a:ext cx="8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451" name="Group 23"/>
            <p:cNvGrpSpPr>
              <a:grpSpLocks/>
            </p:cNvGrpSpPr>
            <p:nvPr/>
          </p:nvGrpSpPr>
          <p:grpSpPr bwMode="auto">
            <a:xfrm>
              <a:off x="3660" y="504"/>
              <a:ext cx="357" cy="538"/>
              <a:chOff x="3606802" y="2658533"/>
              <a:chExt cx="567266" cy="855134"/>
            </a:xfrm>
          </p:grpSpPr>
          <p:cxnSp>
            <p:nvCxnSpPr>
              <p:cNvPr id="41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3462867" y="2802468"/>
                <a:ext cx="855134" cy="56726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Straight Connector 41"/>
              <p:cNvCxnSpPr>
                <a:cxnSpLocks noChangeShapeType="1"/>
              </p:cNvCxnSpPr>
              <p:nvPr/>
            </p:nvCxnSpPr>
            <p:spPr bwMode="auto">
              <a:xfrm rot="16200000" flipH="1">
                <a:off x="3492264" y="2831864"/>
                <a:ext cx="855134" cy="50847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74097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704013" y="415925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/>
              <a:t>Primary production</a:t>
            </a:r>
          </a:p>
        </p:txBody>
      </p:sp>
      <p:sp>
        <p:nvSpPr>
          <p:cNvPr id="46084" name="Text Box 14"/>
          <p:cNvSpPr txBox="1">
            <a:spLocks noChangeArrowheads="1"/>
          </p:cNvSpPr>
          <p:nvPr/>
        </p:nvSpPr>
        <p:spPr bwMode="auto">
          <a:xfrm>
            <a:off x="6629400" y="392113"/>
            <a:ext cx="17491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Heterotroof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rif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6085" name="Picture 18" descr="Tunicat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100" y="1300163"/>
            <a:ext cx="31861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24" descr="Fis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775" y="623888"/>
            <a:ext cx="3725863" cy="2487612"/>
          </a:xfrm>
          <a:noFill/>
        </p:spPr>
      </p:pic>
      <p:pic>
        <p:nvPicPr>
          <p:cNvPr id="46088" name="Picture 27" descr="crown of thorn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8363" y="4094163"/>
            <a:ext cx="3095625" cy="2649537"/>
          </a:xfrm>
          <a:noFill/>
        </p:spPr>
      </p:pic>
      <p:sp>
        <p:nvSpPr>
          <p:cNvPr id="46089" name="Text Box 30"/>
          <p:cNvSpPr txBox="1">
            <a:spLocks noChangeArrowheads="1"/>
          </p:cNvSpPr>
          <p:nvPr/>
        </p:nvSpPr>
        <p:spPr bwMode="auto">
          <a:xfrm>
            <a:off x="1790098" y="192058"/>
            <a:ext cx="9124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vissen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090" name="Text Box 31"/>
          <p:cNvSpPr txBox="1">
            <a:spLocks noChangeArrowheads="1"/>
          </p:cNvSpPr>
          <p:nvPr/>
        </p:nvSpPr>
        <p:spPr bwMode="auto">
          <a:xfrm>
            <a:off x="6046788" y="869950"/>
            <a:ext cx="1302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Tunicaten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091" name="Text Box 32"/>
          <p:cNvSpPr txBox="1">
            <a:spLocks noChangeArrowheads="1"/>
          </p:cNvSpPr>
          <p:nvPr/>
        </p:nvSpPr>
        <p:spPr bwMode="auto">
          <a:xfrm>
            <a:off x="6792104" y="3673475"/>
            <a:ext cx="1423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Zeesterren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092" name="Text Box 33"/>
          <p:cNvSpPr txBox="1">
            <a:spLocks noChangeArrowheads="1"/>
          </p:cNvSpPr>
          <p:nvPr/>
        </p:nvSpPr>
        <p:spPr bwMode="auto">
          <a:xfrm>
            <a:off x="1386892" y="3546475"/>
            <a:ext cx="29364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Schaal</a:t>
            </a:r>
            <a:r>
              <a:rPr lang="en-US" dirty="0" smtClean="0">
                <a:solidFill>
                  <a:schemeClr val="bg1"/>
                </a:solidFill>
              </a:rPr>
              <a:t>- en </a:t>
            </a:r>
            <a:r>
              <a:rPr lang="en-US" dirty="0" err="1" smtClean="0">
                <a:solidFill>
                  <a:schemeClr val="bg1"/>
                </a:solidFill>
              </a:rPr>
              <a:t>schelpdieren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Seafood-Display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99" y="4073585"/>
            <a:ext cx="3817282" cy="25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1646809"/>
            <a:ext cx="6263640" cy="426512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4206240" y="3081528"/>
            <a:ext cx="201168" cy="88696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27448" y="521446"/>
            <a:ext cx="377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St. Maartencollege, Maastricht ‘89-’95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584200" y="300038"/>
            <a:ext cx="3933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A sponge loop in coral reefs: </a:t>
            </a:r>
          </a:p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Energy recycling in benthic ecosystems?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endParaRPr lang="en-US" sz="1800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61444" name="Picture 12" descr="Coral-reef-bas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75" y="3151188"/>
            <a:ext cx="4940300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 24"/>
          <p:cNvGrpSpPr>
            <a:grpSpLocks/>
          </p:cNvGrpSpPr>
          <p:nvPr/>
        </p:nvGrpSpPr>
        <p:grpSpPr bwMode="auto">
          <a:xfrm>
            <a:off x="1638300" y="300038"/>
            <a:ext cx="3889375" cy="2851150"/>
            <a:chOff x="1032" y="189"/>
            <a:chExt cx="2450" cy="1796"/>
          </a:xfrm>
        </p:grpSpPr>
        <p:sp>
          <p:nvSpPr>
            <p:cNvPr id="22" name="Cloud 21"/>
            <p:cNvSpPr>
              <a:spLocks noChangeArrowheads="1"/>
            </p:cNvSpPr>
            <p:nvPr/>
          </p:nvSpPr>
          <p:spPr bwMode="auto">
            <a:xfrm>
              <a:off x="1032" y="189"/>
              <a:ext cx="2450" cy="1112"/>
            </a:xfrm>
            <a:custGeom>
              <a:avLst/>
              <a:gdLst>
                <a:gd name="T0" fmla="*/ 2448 w 43200"/>
                <a:gd name="T1" fmla="*/ 556 h 43200"/>
                <a:gd name="T2" fmla="*/ 1225 w 43200"/>
                <a:gd name="T3" fmla="*/ 1111 h 43200"/>
                <a:gd name="T4" fmla="*/ 8 w 43200"/>
                <a:gd name="T5" fmla="*/ 556 h 43200"/>
                <a:gd name="T6" fmla="*/ 1225 w 43200"/>
                <a:gd name="T7" fmla="*/ 64 h 43200"/>
                <a:gd name="T8" fmla="*/ 0 60000 65536"/>
                <a:gd name="T9" fmla="*/ 1 60000 65536"/>
                <a:gd name="T10" fmla="*/ 2 60000 65536"/>
                <a:gd name="T11" fmla="*/ 3 60000 65536"/>
                <a:gd name="T12" fmla="*/ 5960 w 43200"/>
                <a:gd name="T13" fmla="*/ 6527 h 43200"/>
                <a:gd name="T14" fmla="*/ 34172 w 43200"/>
                <a:gd name="T15" fmla="*/ 34692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Dissolved Organic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Matter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(DOM)</a:t>
              </a:r>
            </a:p>
          </p:txBody>
        </p:sp>
        <p:cxnSp>
          <p:nvCxnSpPr>
            <p:cNvPr id="33" name="Straight Arrow Connector 32"/>
            <p:cNvCxnSpPr>
              <a:cxnSpLocks noChangeShapeType="1"/>
            </p:cNvCxnSpPr>
            <p:nvPr/>
          </p:nvCxnSpPr>
          <p:spPr bwMode="auto">
            <a:xfrm rot="5400000" flipH="1" flipV="1">
              <a:off x="1875" y="1646"/>
              <a:ext cx="678" cy="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 rot="16200000" flipH="1">
            <a:off x="3308350" y="2630488"/>
            <a:ext cx="1774825" cy="644525"/>
          </a:xfrm>
          <a:prstGeom prst="straightConnector1">
            <a:avLst/>
          </a:prstGeom>
          <a:noFill/>
          <a:ln w="50800">
            <a:solidFill>
              <a:srgbClr val="00D9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71463" y="220663"/>
            <a:ext cx="1366837" cy="1023937"/>
            <a:chOff x="270933" y="220132"/>
            <a:chExt cx="1480968" cy="1024467"/>
          </a:xfrm>
        </p:grpSpPr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 rot="10800000" flipV="1">
              <a:off x="270933" y="1236658"/>
              <a:ext cx="1480968" cy="794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458" name="TextBox 26"/>
            <p:cNvSpPr txBox="1">
              <a:spLocks noChangeArrowheads="1"/>
            </p:cNvSpPr>
            <p:nvPr/>
          </p:nvSpPr>
          <p:spPr bwMode="auto">
            <a:xfrm>
              <a:off x="804150" y="220132"/>
              <a:ext cx="658782" cy="1006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defTabSz="4572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6000">
                  <a:solidFill>
                    <a:srgbClr val="000000"/>
                  </a:solidFill>
                  <a:latin typeface="Calibri" charset="0"/>
                </a:rPr>
                <a:t>?</a:t>
              </a:r>
            </a:p>
          </p:txBody>
        </p:sp>
      </p:grpSp>
      <p:grpSp>
        <p:nvGrpSpPr>
          <p:cNvPr id="61448" name="Group 46"/>
          <p:cNvGrpSpPr>
            <a:grpSpLocks/>
          </p:cNvGrpSpPr>
          <p:nvPr/>
        </p:nvGrpSpPr>
        <p:grpSpPr bwMode="auto">
          <a:xfrm>
            <a:off x="6850063" y="300038"/>
            <a:ext cx="2089150" cy="2365375"/>
            <a:chOff x="6850062" y="300038"/>
            <a:chExt cx="2088901" cy="2364959"/>
          </a:xfrm>
        </p:grpSpPr>
        <p:pic>
          <p:nvPicPr>
            <p:cNvPr id="61454" name="Picture 27" descr="coral reef fish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62" y="300038"/>
              <a:ext cx="2088901" cy="154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5" name="Picture 36" descr="Shrimp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63" y="1881859"/>
              <a:ext cx="1049337" cy="78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6" name="Picture 38" descr="Coral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399" y="1881859"/>
              <a:ext cx="1039564" cy="78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5527675" y="800100"/>
            <a:ext cx="1322388" cy="854075"/>
            <a:chOff x="3482" y="504"/>
            <a:chExt cx="833" cy="538"/>
          </a:xfrm>
        </p:grpSpPr>
        <p:sp>
          <p:nvSpPr>
            <p:cNvPr id="61450" name="Line 22"/>
            <p:cNvSpPr>
              <a:spLocks noChangeShapeType="1"/>
            </p:cNvSpPr>
            <p:nvPr/>
          </p:nvSpPr>
          <p:spPr bwMode="auto">
            <a:xfrm>
              <a:off x="3482" y="753"/>
              <a:ext cx="8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451" name="Group 23"/>
            <p:cNvGrpSpPr>
              <a:grpSpLocks/>
            </p:cNvGrpSpPr>
            <p:nvPr/>
          </p:nvGrpSpPr>
          <p:grpSpPr bwMode="auto">
            <a:xfrm>
              <a:off x="3660" y="504"/>
              <a:ext cx="357" cy="538"/>
              <a:chOff x="3606802" y="2658533"/>
              <a:chExt cx="567266" cy="855134"/>
            </a:xfrm>
          </p:grpSpPr>
          <p:cxnSp>
            <p:nvCxnSpPr>
              <p:cNvPr id="41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3462867" y="2802468"/>
                <a:ext cx="855134" cy="56726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Straight Connector 41"/>
              <p:cNvCxnSpPr>
                <a:cxnSpLocks noChangeShapeType="1"/>
              </p:cNvCxnSpPr>
              <p:nvPr/>
            </p:nvCxnSpPr>
            <p:spPr bwMode="auto">
              <a:xfrm rot="16200000" flipH="1">
                <a:off x="3492264" y="2831864"/>
                <a:ext cx="855134" cy="50847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2" name="Group 1"/>
          <p:cNvGrpSpPr/>
          <p:nvPr/>
        </p:nvGrpSpPr>
        <p:grpSpPr>
          <a:xfrm>
            <a:off x="9399" y="3710877"/>
            <a:ext cx="9134601" cy="1580817"/>
            <a:chOff x="9399" y="3710877"/>
            <a:chExt cx="9134601" cy="1580817"/>
          </a:xfrm>
        </p:grpSpPr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9399" y="3710877"/>
              <a:ext cx="2130298" cy="158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50000"/>
                </a:spcBef>
              </a:pPr>
              <a:r>
                <a:rPr lang="en-GB" sz="1700" dirty="0" err="1" smtClean="0">
                  <a:solidFill>
                    <a:schemeClr val="bg1"/>
                  </a:solidFill>
                  <a:cs typeface="Times New Roman" charset="0"/>
                </a:rPr>
                <a:t>Relatief</a:t>
              </a:r>
              <a:r>
                <a:rPr lang="en-GB" sz="1700" dirty="0" smtClean="0">
                  <a:solidFill>
                    <a:schemeClr val="bg1"/>
                  </a:solidFill>
                  <a:cs typeface="Times New Roman" charset="0"/>
                </a:rPr>
                <a:t> </a:t>
              </a:r>
              <a:r>
                <a:rPr lang="en-GB" sz="1700" dirty="0" err="1" smtClean="0">
                  <a:solidFill>
                    <a:schemeClr val="bg1"/>
                  </a:solidFill>
                  <a:cs typeface="Times New Roman" charset="0"/>
                </a:rPr>
                <a:t>onbekend</a:t>
              </a:r>
              <a:r>
                <a:rPr lang="en-GB" sz="1700" dirty="0">
                  <a:solidFill>
                    <a:schemeClr val="bg1"/>
                  </a:solidFill>
                  <a:cs typeface="Times New Roman" charset="0"/>
                </a:rPr>
                <a:t>;</a:t>
              </a:r>
              <a:r>
                <a:rPr lang="en-GB" sz="1700" dirty="0" smtClean="0">
                  <a:solidFill>
                    <a:schemeClr val="bg1"/>
                  </a:solidFill>
                  <a:cs typeface="Times New Roman" charset="0"/>
                </a:rPr>
                <a:t> 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50000"/>
                </a:spcBef>
              </a:pPr>
              <a:r>
                <a:rPr lang="en-GB" sz="1700" dirty="0" smtClean="0">
                  <a:solidFill>
                    <a:schemeClr val="bg1"/>
                  </a:solidFill>
                  <a:cs typeface="Times New Roman" charset="0"/>
                </a:rPr>
                <a:t>‘over het </a:t>
              </a:r>
              <a:r>
                <a:rPr lang="en-GB" sz="1700" dirty="0" err="1" smtClean="0">
                  <a:solidFill>
                    <a:schemeClr val="bg1"/>
                  </a:solidFill>
                  <a:cs typeface="Times New Roman" charset="0"/>
                </a:rPr>
                <a:t>hoofd</a:t>
              </a:r>
              <a:r>
                <a:rPr lang="en-GB" sz="1700" dirty="0" smtClean="0">
                  <a:solidFill>
                    <a:schemeClr val="bg1"/>
                  </a:solidFill>
                  <a:cs typeface="Times New Roman" charset="0"/>
                </a:rPr>
                <a:t> </a:t>
              </a:r>
              <a:r>
                <a:rPr lang="en-GB" sz="1700" dirty="0" err="1" smtClean="0">
                  <a:solidFill>
                    <a:schemeClr val="bg1"/>
                  </a:solidFill>
                  <a:cs typeface="Times New Roman" charset="0"/>
                </a:rPr>
                <a:t>gezien</a:t>
              </a:r>
              <a:r>
                <a:rPr lang="en-GB" sz="1700" dirty="0" smtClean="0">
                  <a:solidFill>
                    <a:schemeClr val="bg1"/>
                  </a:solidFill>
                  <a:cs typeface="Times New Roman" charset="0"/>
                </a:rPr>
                <a:t>’</a:t>
              </a:r>
              <a:endParaRPr lang="en-GB" sz="1700" dirty="0">
                <a:solidFill>
                  <a:schemeClr val="bg1"/>
                </a:solidFill>
                <a:cs typeface="Times New Roman" charset="0"/>
              </a:endParaRPr>
            </a:p>
            <a:p>
              <a:pPr eaLnBrk="1" hangingPunct="1">
                <a:lnSpc>
                  <a:spcPct val="120000"/>
                </a:lnSpc>
                <a:spcBef>
                  <a:spcPct val="50000"/>
                </a:spcBef>
              </a:pPr>
              <a:endParaRPr lang="en-GB" sz="1700" dirty="0">
                <a:solidFill>
                  <a:schemeClr val="bg1"/>
                </a:solidFill>
                <a:cs typeface="Times New Roman" charset="0"/>
              </a:endParaRPr>
            </a:p>
          </p:txBody>
        </p:sp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7004558" y="3710877"/>
              <a:ext cx="2139442" cy="1348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2575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50000"/>
                </a:spcBef>
              </a:pPr>
              <a:r>
                <a:rPr lang="en-GB" sz="1700" dirty="0" err="1" smtClean="0">
                  <a:solidFill>
                    <a:schemeClr val="bg1"/>
                  </a:solidFill>
                  <a:cs typeface="Times New Roman" charset="0"/>
                </a:rPr>
                <a:t>Enorm</a:t>
              </a:r>
              <a:r>
                <a:rPr lang="en-GB" sz="1700" dirty="0" smtClean="0">
                  <a:solidFill>
                    <a:schemeClr val="bg1"/>
                  </a:solidFill>
                  <a:cs typeface="Times New Roman" charset="0"/>
                </a:rPr>
                <a:t> </a:t>
              </a:r>
              <a:r>
                <a:rPr lang="en-GB" sz="1700" b="1" dirty="0" smtClean="0">
                  <a:solidFill>
                    <a:schemeClr val="bg1"/>
                  </a:solidFill>
                  <a:cs typeface="Times New Roman" charset="0"/>
                </a:rPr>
                <a:t>volume</a:t>
              </a:r>
              <a:r>
                <a:rPr lang="en-GB" sz="1700" dirty="0" smtClean="0">
                  <a:solidFill>
                    <a:schemeClr val="bg1"/>
                  </a:solidFill>
                  <a:cs typeface="Times New Roman" charset="0"/>
                </a:rPr>
                <a:t> (2/3 van het </a:t>
              </a:r>
              <a:r>
                <a:rPr lang="en-GB" sz="1700" dirty="0" err="1" smtClean="0">
                  <a:solidFill>
                    <a:schemeClr val="bg1"/>
                  </a:solidFill>
                  <a:cs typeface="Times New Roman" charset="0"/>
                </a:rPr>
                <a:t>totale</a:t>
              </a:r>
              <a:r>
                <a:rPr lang="en-GB" sz="1700" dirty="0" smtClean="0">
                  <a:solidFill>
                    <a:schemeClr val="bg1"/>
                  </a:solidFill>
                  <a:cs typeface="Times New Roman" charset="0"/>
                </a:rPr>
                <a:t> </a:t>
              </a:r>
              <a:r>
                <a:rPr lang="en-GB" sz="1700" dirty="0" err="1" smtClean="0">
                  <a:solidFill>
                    <a:schemeClr val="bg1"/>
                  </a:solidFill>
                  <a:cs typeface="Times New Roman" charset="0"/>
                </a:rPr>
                <a:t>rif</a:t>
              </a:r>
              <a:r>
                <a:rPr lang="en-GB" sz="1700" dirty="0" smtClean="0">
                  <a:solidFill>
                    <a:schemeClr val="bg1"/>
                  </a:solidFill>
                  <a:cs typeface="Times New Roman" charset="0"/>
                </a:rPr>
                <a:t> volume) en </a:t>
              </a:r>
              <a:r>
                <a:rPr lang="en-GB" sz="1700" b="1" dirty="0" err="1" smtClean="0">
                  <a:solidFill>
                    <a:schemeClr val="bg1"/>
                  </a:solidFill>
                  <a:cs typeface="Times New Roman" charset="0"/>
                </a:rPr>
                <a:t>oppervlak</a:t>
              </a:r>
              <a:endParaRPr lang="nl-NL" sz="1700" dirty="0">
                <a:solidFill>
                  <a:schemeClr val="bg1"/>
                </a:solidFill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86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g_0438_4_1_4_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cave1-1.mpeg" descr="Macintosh HD:Users:jasperdegoeij:Documents:Jasper Werk:UvA:College:cave1-1.mpeg">
            <a:hlinkClick r:id="" action="ppaction://ole?verb=0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7244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27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71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68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1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1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/>
          </a:p>
        </p:txBody>
      </p:sp>
      <p:pic>
        <p:nvPicPr>
          <p:cNvPr id="73731" name="Picture 11" descr="IMG_1740_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4538" y="0"/>
            <a:ext cx="5137150" cy="6846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2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3251" name="Picture 4" descr="picture cryptofaun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87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5333498" y="490668"/>
            <a:ext cx="3124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Een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kleine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spons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introductie</a:t>
            </a:r>
            <a:endParaRPr lang="en-US" sz="2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4340" name="TextBox 10"/>
          <p:cNvSpPr txBox="1">
            <a:spLocks noChangeArrowheads="1"/>
          </p:cNvSpPr>
          <p:nvPr/>
        </p:nvSpPr>
        <p:spPr bwMode="auto">
          <a:xfrm>
            <a:off x="661011" y="1709928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	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Sponzen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</a:rPr>
              <a:t>Porifera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)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zijn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oudste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levende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meercellige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voorouders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	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mens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; &gt; 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700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miljoen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jaar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oud</a:t>
            </a:r>
            <a:r>
              <a:rPr lang="en-US" sz="2000" dirty="0">
                <a:latin typeface="Calibri" charset="0"/>
              </a:rPr>
              <a:t>	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1011" y="2781009"/>
            <a:ext cx="67356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24A8E2"/>
                </a:solidFill>
                <a:latin typeface="Calibri" charset="0"/>
              </a:rPr>
              <a:t> 	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&gt; 15.000 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soorten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 (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er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zijn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 ‘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slechts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’ ~ 5.000 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zoogdiersoorten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)</a:t>
            </a:r>
            <a:endParaRPr lang="en-US" sz="2000" dirty="0">
              <a:solidFill>
                <a:srgbClr val="24A8E2"/>
              </a:solidFill>
              <a:latin typeface="Calibri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97611" y="3697053"/>
            <a:ext cx="777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24A8E2"/>
                </a:solidFill>
                <a:latin typeface="Calibri" charset="0"/>
              </a:rPr>
              <a:t> 	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Groot 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verschil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 in 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vormen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, 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kleuren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 en 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dimensies</a:t>
            </a:r>
            <a:endParaRPr lang="en-US" sz="2000" dirty="0">
              <a:solidFill>
                <a:srgbClr val="24A8E2"/>
              </a:solidFill>
              <a:latin typeface="Calibri" charset="0"/>
            </a:endParaRP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661011" y="4550724"/>
            <a:ext cx="72521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24A8E2"/>
                </a:solidFill>
                <a:latin typeface="Calibri" charset="0"/>
              </a:rPr>
              <a:t> 	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‘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Wonen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’ 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overal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 in de 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wereld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; zee –en 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zoetwater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; </a:t>
            </a:r>
            <a:r>
              <a:rPr lang="en-US" sz="2000" dirty="0" err="1" smtClean="0">
                <a:solidFill>
                  <a:srgbClr val="24A8E2"/>
                </a:solidFill>
                <a:latin typeface="Calibri" charset="0"/>
              </a:rPr>
              <a:t>cosmopoliet</a:t>
            </a:r>
            <a:r>
              <a:rPr lang="en-US" sz="2000" dirty="0" smtClean="0">
                <a:solidFill>
                  <a:srgbClr val="24A8E2"/>
                </a:solidFill>
                <a:latin typeface="Calibri" charset="0"/>
              </a:rPr>
              <a:t> (!)</a:t>
            </a:r>
            <a:endParaRPr lang="en-US" sz="2000" dirty="0">
              <a:solidFill>
                <a:srgbClr val="24A8E2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8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rrel-sponge-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233488"/>
            <a:ext cx="2493963" cy="332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vase spon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33488"/>
            <a:ext cx="2057400" cy="3025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ube-spong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863" y="3600450"/>
            <a:ext cx="2217737" cy="2954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ube-sponge-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5825" y="3276600"/>
            <a:ext cx="2127250" cy="283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all spong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481513"/>
            <a:ext cx="2541588" cy="1479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encrusting-sponges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3267075" y="862013"/>
            <a:ext cx="222885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333498" y="490668"/>
            <a:ext cx="3124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Een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kleine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spons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introductie</a:t>
            </a:r>
            <a:endParaRPr lang="en-US" sz="20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5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10"/>
          <p:cNvSpPr txBox="1">
            <a:spLocks noChangeArrowheads="1"/>
          </p:cNvSpPr>
          <p:nvPr/>
        </p:nvSpPr>
        <p:spPr bwMode="auto">
          <a:xfrm>
            <a:off x="685800" y="1600200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	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</a:rPr>
              <a:t>Sponzen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</a:rPr>
              <a:t>Porifera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) 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</a:rPr>
              <a:t>zijn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</a:rPr>
              <a:t>oudste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</a:rPr>
              <a:t>levende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</a:rPr>
              <a:t>meercellige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</a:rPr>
              <a:t>voorouders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	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</a:rPr>
              <a:t>mens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; &gt; 700 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</a:rPr>
              <a:t>miljoen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 years 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</a:rPr>
              <a:t>oud</a:t>
            </a:r>
            <a:r>
              <a:rPr lang="en-US" sz="2000" dirty="0">
                <a:latin typeface="Calibri" charset="0"/>
              </a:rPr>
              <a:t>		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685798" y="2771775"/>
            <a:ext cx="6608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	</a:t>
            </a:r>
            <a:r>
              <a:rPr lang="nl-NL" sz="2000" dirty="0">
                <a:solidFill>
                  <a:schemeClr val="bg1"/>
                </a:solidFill>
                <a:latin typeface="Calibri" charset="0"/>
              </a:rPr>
              <a:t>&gt;15.000 soorten (er zijn ‘slechts’ ~5.000 zoogdiersoorten)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85798" y="3755517"/>
            <a:ext cx="777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 charset="0"/>
              </a:rPr>
              <a:t> 	</a:t>
            </a:r>
            <a:r>
              <a:rPr lang="nl-NL" sz="2000" dirty="0">
                <a:solidFill>
                  <a:srgbClr val="FFFFFF"/>
                </a:solidFill>
                <a:latin typeface="Calibri" charset="0"/>
              </a:rPr>
              <a:t>Groot verschil in vormen, kleuren en dimensies</a:t>
            </a:r>
            <a:endParaRPr lang="en-US" sz="20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4672965"/>
            <a:ext cx="7353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24A8E2"/>
                </a:solidFill>
                <a:latin typeface="Calibri" charset="0"/>
              </a:rPr>
              <a:t> 	</a:t>
            </a:r>
            <a:r>
              <a:rPr lang="nl-NL" sz="2000" dirty="0">
                <a:solidFill>
                  <a:srgbClr val="24A8E2"/>
                </a:solidFill>
                <a:latin typeface="Calibri" charset="0"/>
              </a:rPr>
              <a:t>‘Wonen’ overal in de wereld; </a:t>
            </a:r>
            <a:r>
              <a:rPr lang="nl-NL" sz="2000" dirty="0" smtClean="0">
                <a:solidFill>
                  <a:srgbClr val="24A8E2"/>
                </a:solidFill>
                <a:latin typeface="Calibri" charset="0"/>
              </a:rPr>
              <a:t>zee- en </a:t>
            </a:r>
            <a:r>
              <a:rPr lang="nl-NL" sz="2000" dirty="0">
                <a:solidFill>
                  <a:srgbClr val="24A8E2"/>
                </a:solidFill>
                <a:latin typeface="Calibri" charset="0"/>
              </a:rPr>
              <a:t>zoetwater; </a:t>
            </a:r>
            <a:r>
              <a:rPr lang="nl-NL" sz="2000" dirty="0" err="1">
                <a:solidFill>
                  <a:srgbClr val="24A8E2"/>
                </a:solidFill>
                <a:latin typeface="Calibri" charset="0"/>
              </a:rPr>
              <a:t>cosmopoliet</a:t>
            </a:r>
            <a:r>
              <a:rPr lang="nl-NL" sz="2000" dirty="0">
                <a:solidFill>
                  <a:srgbClr val="24A8E2"/>
                </a:solidFill>
                <a:latin typeface="Calibri" charset="0"/>
              </a:rPr>
              <a:t> (!)</a:t>
            </a:r>
            <a:endParaRPr lang="en-US" sz="2000" dirty="0">
              <a:solidFill>
                <a:srgbClr val="24A8E2"/>
              </a:solidFill>
              <a:latin typeface="Calibri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333498" y="490668"/>
            <a:ext cx="3124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Een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kleine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spons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introductie</a:t>
            </a:r>
            <a:endParaRPr lang="en-US" sz="20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8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tarctic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26289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ral reef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722688" cy="243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ountain lak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732213"/>
            <a:ext cx="3375025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eep ocea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4173538" cy="279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3498" y="490668"/>
            <a:ext cx="3124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Een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kleine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spons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charset="0"/>
              </a:rPr>
              <a:t>introductie</a:t>
            </a:r>
            <a:endParaRPr lang="en-US" sz="20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halisarc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426464"/>
            <a:ext cx="2514600" cy="18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4" descr="Mycal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176" y="1426464"/>
            <a:ext cx="2514600" cy="18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1455737" y="5833546"/>
            <a:ext cx="2356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  <a:latin typeface="Verdana" charset="0"/>
              </a:rPr>
              <a:t>Halisarca</a:t>
            </a:r>
            <a:r>
              <a:rPr lang="en-US" i="1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Verdana" charset="0"/>
              </a:rPr>
              <a:t>caerulea</a:t>
            </a:r>
            <a:r>
              <a:rPr lang="en-GB" dirty="0">
                <a:solidFill>
                  <a:schemeClr val="bg1"/>
                </a:solidFill>
                <a:latin typeface="Times New Roman" charset="0"/>
              </a:rPr>
              <a:t> </a:t>
            </a:r>
          </a:p>
        </p:txBody>
      </p:sp>
      <p:sp>
        <p:nvSpPr>
          <p:cNvPr id="75781" name="Rectangle 6"/>
          <p:cNvSpPr>
            <a:spLocks noChangeArrowheads="1"/>
          </p:cNvSpPr>
          <p:nvPr/>
        </p:nvSpPr>
        <p:spPr bwMode="auto">
          <a:xfrm>
            <a:off x="4243362" y="3399782"/>
            <a:ext cx="2940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Verdana" charset="0"/>
              </a:rPr>
              <a:t>Mycale </a:t>
            </a:r>
            <a:r>
              <a:rPr lang="en-US" i="1" dirty="0" err="1">
                <a:solidFill>
                  <a:schemeClr val="bg1"/>
                </a:solidFill>
                <a:latin typeface="Verdana" charset="0"/>
              </a:rPr>
              <a:t>microsigmatosa</a:t>
            </a:r>
            <a:r>
              <a:rPr lang="en-GB" b="1" dirty="0">
                <a:solidFill>
                  <a:schemeClr val="bg1"/>
                </a:solidFill>
                <a:latin typeface="Times New Roman" charset="0"/>
              </a:rPr>
              <a:t> </a:t>
            </a:r>
          </a:p>
        </p:txBody>
      </p:sp>
      <p:pic>
        <p:nvPicPr>
          <p:cNvPr id="75782" name="Picture 7" descr="IMG_079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903662"/>
            <a:ext cx="2514600" cy="18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Picture 8" descr="Mycale microsigmatos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176" y="3903662"/>
            <a:ext cx="2514600" cy="1887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4" name="Rectangle 9"/>
          <p:cNvSpPr>
            <a:spLocks noChangeArrowheads="1"/>
          </p:cNvSpPr>
          <p:nvPr/>
        </p:nvSpPr>
        <p:spPr bwMode="auto">
          <a:xfrm>
            <a:off x="4725257" y="5835134"/>
            <a:ext cx="19752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  <a:latin typeface="Verdana" charset="0"/>
              </a:rPr>
              <a:t>Merlia</a:t>
            </a:r>
            <a:r>
              <a:rPr lang="en-US" i="1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Verdana" charset="0"/>
              </a:rPr>
              <a:t>normani</a:t>
            </a:r>
            <a:r>
              <a:rPr lang="en-GB" dirty="0">
                <a:solidFill>
                  <a:schemeClr val="bg1"/>
                </a:solidFill>
                <a:latin typeface="Times New Roman" charset="0"/>
              </a:rPr>
              <a:t> </a:t>
            </a:r>
          </a:p>
        </p:txBody>
      </p:sp>
      <p:sp>
        <p:nvSpPr>
          <p:cNvPr id="75785" name="Text Box 11"/>
          <p:cNvSpPr txBox="1">
            <a:spLocks noChangeArrowheads="1"/>
          </p:cNvSpPr>
          <p:nvPr/>
        </p:nvSpPr>
        <p:spPr bwMode="auto">
          <a:xfrm>
            <a:off x="6794293" y="488569"/>
            <a:ext cx="16514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dirty="0" smtClean="0">
                <a:solidFill>
                  <a:schemeClr val="bg1"/>
                </a:solidFill>
              </a:rPr>
              <a:t>Grotsponzen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ChangeArrowheads="1"/>
          </p:cNvSpPr>
          <p:nvPr/>
        </p:nvSpPr>
        <p:spPr bwMode="auto">
          <a:xfrm>
            <a:off x="684213" y="1232694"/>
            <a:ext cx="77724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/>
          <a:p>
            <a:pPr algn="ctr">
              <a:tabLst>
                <a:tab pos="342900" algn="l"/>
              </a:tabLst>
            </a:pPr>
            <a:r>
              <a:rPr lang="nl-NL" dirty="0">
                <a:solidFill>
                  <a:schemeClr val="bg1"/>
                </a:solidFill>
              </a:rPr>
              <a:t>Flow </a:t>
            </a:r>
            <a:r>
              <a:rPr lang="nl-NL" dirty="0" smtClean="0">
                <a:solidFill>
                  <a:schemeClr val="bg1"/>
                </a:solidFill>
              </a:rPr>
              <a:t>kamer 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5780" name="Picture 4" descr="IMG_0419_3_1_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8967" y="2015649"/>
            <a:ext cx="2949765" cy="3930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Img_0418_4_1_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888" y="2015649"/>
            <a:ext cx="2440997" cy="18318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 descr="Img_0425_2_1_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888" y="4114800"/>
            <a:ext cx="2440997" cy="18318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Picture 7" descr="Schema chamber I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15" y="1930161"/>
            <a:ext cx="3393697" cy="410197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017949" y="490668"/>
            <a:ext cx="14386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err="1" smtClean="0">
                <a:solidFill>
                  <a:schemeClr val="bg1"/>
                </a:solidFill>
              </a:rPr>
              <a:t>Techniek</a:t>
            </a:r>
            <a:r>
              <a:rPr lang="en-US" dirty="0" smtClean="0">
                <a:solidFill>
                  <a:schemeClr val="bg1"/>
                </a:solidFill>
              </a:rPr>
              <a:t>”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6704013" y="415925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/>
              <a:t>Primary production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ChangeArrowheads="1"/>
          </p:cNvSpPr>
          <p:nvPr/>
        </p:nvSpPr>
        <p:spPr bwMode="auto">
          <a:xfrm>
            <a:off x="684213" y="1207961"/>
            <a:ext cx="77724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/>
          <a:p>
            <a:pPr algn="ctr">
              <a:tabLst>
                <a:tab pos="342900" algn="l"/>
              </a:tabLst>
            </a:pPr>
            <a:r>
              <a:rPr lang="nl-NL" dirty="0">
                <a:solidFill>
                  <a:schemeClr val="bg1"/>
                </a:solidFill>
              </a:rPr>
              <a:t>Flow </a:t>
            </a:r>
            <a:r>
              <a:rPr lang="nl-NL" dirty="0" smtClean="0">
                <a:solidFill>
                  <a:schemeClr val="bg1"/>
                </a:solidFill>
              </a:rPr>
              <a:t>kamer II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7828" name="Picture 4" descr="flow chamber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18" y="2705494"/>
            <a:ext cx="3606274" cy="270470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flow chamber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062" y="2705494"/>
            <a:ext cx="3606275" cy="270470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Schema chamber I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13" y="1751204"/>
            <a:ext cx="3905767" cy="4356216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Text Box 8"/>
          <p:cNvSpPr txBox="1">
            <a:spLocks noChangeArrowheads="1"/>
          </p:cNvSpPr>
          <p:nvPr/>
        </p:nvSpPr>
        <p:spPr bwMode="auto">
          <a:xfrm>
            <a:off x="7017949" y="490668"/>
            <a:ext cx="14386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err="1" smtClean="0">
                <a:solidFill>
                  <a:schemeClr val="bg1"/>
                </a:solidFill>
              </a:rPr>
              <a:t>Techniek</a:t>
            </a:r>
            <a:r>
              <a:rPr lang="en-US" dirty="0" smtClean="0">
                <a:solidFill>
                  <a:schemeClr val="bg1"/>
                </a:solidFill>
              </a:rPr>
              <a:t>”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ChangeArrowheads="1"/>
          </p:cNvSpPr>
          <p:nvPr/>
        </p:nvSpPr>
        <p:spPr bwMode="auto">
          <a:xfrm>
            <a:off x="584200" y="300038"/>
            <a:ext cx="3933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A sponge loop in coral reefs: </a:t>
            </a:r>
          </a:p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Energy recycling in benthic ecosystems?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endParaRPr lang="en-US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83972" name="Picture 12" descr="Coral-reef-bas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75" y="3151188"/>
            <a:ext cx="4940300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973" name="Group 24"/>
          <p:cNvGrpSpPr>
            <a:grpSpLocks/>
          </p:cNvGrpSpPr>
          <p:nvPr/>
        </p:nvGrpSpPr>
        <p:grpSpPr bwMode="auto">
          <a:xfrm>
            <a:off x="1638300" y="300038"/>
            <a:ext cx="3889375" cy="2851150"/>
            <a:chOff x="1032" y="189"/>
            <a:chExt cx="2450" cy="1796"/>
          </a:xfrm>
        </p:grpSpPr>
        <p:sp>
          <p:nvSpPr>
            <p:cNvPr id="22" name="Cloud 21"/>
            <p:cNvSpPr>
              <a:spLocks noChangeArrowheads="1"/>
            </p:cNvSpPr>
            <p:nvPr/>
          </p:nvSpPr>
          <p:spPr bwMode="auto">
            <a:xfrm>
              <a:off x="1032" y="189"/>
              <a:ext cx="2450" cy="1112"/>
            </a:xfrm>
            <a:custGeom>
              <a:avLst/>
              <a:gdLst>
                <a:gd name="T0" fmla="*/ 2448 w 43200"/>
                <a:gd name="T1" fmla="*/ 556 h 43200"/>
                <a:gd name="T2" fmla="*/ 1225 w 43200"/>
                <a:gd name="T3" fmla="*/ 1111 h 43200"/>
                <a:gd name="T4" fmla="*/ 8 w 43200"/>
                <a:gd name="T5" fmla="*/ 556 h 43200"/>
                <a:gd name="T6" fmla="*/ 1225 w 43200"/>
                <a:gd name="T7" fmla="*/ 64 h 43200"/>
                <a:gd name="T8" fmla="*/ 0 60000 65536"/>
                <a:gd name="T9" fmla="*/ 1 60000 65536"/>
                <a:gd name="T10" fmla="*/ 2 60000 65536"/>
                <a:gd name="T11" fmla="*/ 3 60000 65536"/>
                <a:gd name="T12" fmla="*/ 5960 w 43200"/>
                <a:gd name="T13" fmla="*/ 6527 h 43200"/>
                <a:gd name="T14" fmla="*/ 34172 w 43200"/>
                <a:gd name="T15" fmla="*/ 34692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Dissolved Organic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Matter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(DOM)</a:t>
              </a:r>
            </a:p>
          </p:txBody>
        </p:sp>
        <p:cxnSp>
          <p:nvCxnSpPr>
            <p:cNvPr id="33" name="Straight Arrow Connector 32"/>
            <p:cNvCxnSpPr>
              <a:cxnSpLocks noChangeShapeType="1"/>
            </p:cNvCxnSpPr>
            <p:nvPr/>
          </p:nvCxnSpPr>
          <p:spPr bwMode="auto">
            <a:xfrm rot="5400000" flipH="1" flipV="1">
              <a:off x="1875" y="1646"/>
              <a:ext cx="678" cy="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 rot="16200000" flipH="1">
            <a:off x="3308350" y="2630488"/>
            <a:ext cx="1774825" cy="644525"/>
          </a:xfrm>
          <a:prstGeom prst="straightConnector1">
            <a:avLst/>
          </a:prstGeom>
          <a:noFill/>
          <a:ln w="50800">
            <a:solidFill>
              <a:srgbClr val="00D9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8" name="Picture 10" descr="tube spon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7288" y="3840163"/>
            <a:ext cx="16414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976" name="Group 46"/>
          <p:cNvGrpSpPr>
            <a:grpSpLocks/>
          </p:cNvGrpSpPr>
          <p:nvPr/>
        </p:nvGrpSpPr>
        <p:grpSpPr bwMode="auto">
          <a:xfrm>
            <a:off x="6850063" y="300038"/>
            <a:ext cx="2089150" cy="2365375"/>
            <a:chOff x="6850062" y="300038"/>
            <a:chExt cx="2088901" cy="2364959"/>
          </a:xfrm>
        </p:grpSpPr>
        <p:pic>
          <p:nvPicPr>
            <p:cNvPr id="83977" name="Picture 27" descr="coral reef fish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62" y="300038"/>
              <a:ext cx="2088901" cy="154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8" name="Picture 36" descr="Shrimp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63" y="1881859"/>
              <a:ext cx="1049337" cy="78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9" name="Picture 38" descr="Coral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399" y="1881859"/>
              <a:ext cx="1039564" cy="78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521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tube spon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1450" y="2198688"/>
            <a:ext cx="1639888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2" descr="tube spon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550" y="1497013"/>
            <a:ext cx="23415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V="1">
            <a:off x="3309938" y="3048000"/>
            <a:ext cx="1208087" cy="7938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606800" y="2659063"/>
            <a:ext cx="566738" cy="854075"/>
            <a:chOff x="3606802" y="2658533"/>
            <a:chExt cx="567266" cy="855134"/>
          </a:xfrm>
        </p:grpSpPr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rot="5400000">
              <a:off x="3462867" y="2802468"/>
              <a:ext cx="855134" cy="56726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 rot="16200000" flipH="1">
              <a:off x="3492264" y="2831864"/>
              <a:ext cx="855134" cy="50847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06800" y="1497013"/>
            <a:ext cx="6080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6000">
                <a:solidFill>
                  <a:srgbClr val="FFFFFF"/>
                </a:solidFill>
                <a:latin typeface="Calibri" charset="0"/>
              </a:rPr>
              <a:t>?</a:t>
            </a:r>
          </a:p>
        </p:txBody>
      </p:sp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1680686" y="4649788"/>
            <a:ext cx="5674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dirty="0" err="1" smtClean="0">
                <a:solidFill>
                  <a:srgbClr val="FFFFFF"/>
                </a:solidFill>
                <a:cs typeface="Arial" charset="0"/>
              </a:rPr>
              <a:t>Antwoord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cs typeface="Arial" charset="0"/>
              </a:rPr>
              <a:t>ligt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 in de </a:t>
            </a:r>
            <a:r>
              <a:rPr lang="en-US" dirty="0" err="1" smtClean="0">
                <a:solidFill>
                  <a:srgbClr val="FFFFFF"/>
                </a:solidFill>
                <a:cs typeface="Arial" charset="0"/>
              </a:rPr>
              <a:t>cellen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 van de </a:t>
            </a:r>
            <a:r>
              <a:rPr lang="en-US" dirty="0" err="1" smtClean="0">
                <a:solidFill>
                  <a:srgbClr val="FFFFFF"/>
                </a:solidFill>
                <a:cs typeface="Arial" charset="0"/>
              </a:rPr>
              <a:t>spons</a:t>
            </a:r>
            <a:r>
              <a:rPr lang="en-US" dirty="0">
                <a:solidFill>
                  <a:srgbClr val="FFFFFF"/>
                </a:solidFill>
                <a:cs typeface="Arial" charset="0"/>
              </a:rPr>
              <a:t>	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8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56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62" descr="halisarc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75" y="1463675"/>
            <a:ext cx="4976813" cy="3732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Rectangle 64"/>
          <p:cNvSpPr>
            <a:spLocks noChangeArrowheads="1"/>
          </p:cNvSpPr>
          <p:nvPr/>
        </p:nvSpPr>
        <p:spPr bwMode="auto">
          <a:xfrm>
            <a:off x="3221038" y="5382696"/>
            <a:ext cx="19251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457200"/>
            <a:r>
              <a:rPr lang="en-US" i="1" dirty="0" err="1">
                <a:solidFill>
                  <a:schemeClr val="bg1"/>
                </a:solidFill>
              </a:rPr>
              <a:t>Halisarca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caerulea</a:t>
            </a:r>
            <a:r>
              <a:rPr lang="en-GB" dirty="0">
                <a:solidFill>
                  <a:schemeClr val="bg1"/>
                </a:solidFill>
                <a:latin typeface="Times New Roman" charset="0"/>
              </a:rPr>
              <a:t> </a:t>
            </a:r>
          </a:p>
        </p:txBody>
      </p:sp>
      <p:pic>
        <p:nvPicPr>
          <p:cNvPr id="16" name="Picture 3" descr="hal light plastic 10x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40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/>
          </a:p>
        </p:txBody>
      </p:sp>
      <p:pic>
        <p:nvPicPr>
          <p:cNvPr id="6" name="Picture 5" descr="Figure 2 versie 2 klei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38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5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/>
          </a:p>
        </p:txBody>
      </p:sp>
      <p:pic>
        <p:nvPicPr>
          <p:cNvPr id="100355" name="Picture 5" descr="Fig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484313"/>
            <a:ext cx="4873625" cy="440213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6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/>
          </a:p>
        </p:txBody>
      </p:sp>
      <p:pic>
        <p:nvPicPr>
          <p:cNvPr id="4" name="Picture 3" descr="Figure 4 klei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938" y="0"/>
            <a:ext cx="6080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75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Box 4"/>
          <p:cNvSpPr txBox="1">
            <a:spLocks noChangeArrowheads="1"/>
          </p:cNvSpPr>
          <p:nvPr/>
        </p:nvSpPr>
        <p:spPr bwMode="auto">
          <a:xfrm>
            <a:off x="6850063" y="57785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24A8E2"/>
                </a:solidFill>
                <a:latin typeface="Calibri" charset="0"/>
              </a:rPr>
              <a:t>Wat ga ik doen?</a:t>
            </a:r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584200" y="300038"/>
            <a:ext cx="3933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A sponge loop in coral reefs: </a:t>
            </a:r>
          </a:p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Energy recycling in benthic ecosystems?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en-US" sz="1800">
                <a:solidFill>
                  <a:srgbClr val="FFFFFF"/>
                </a:solidFill>
                <a:latin typeface="Calibri" charset="0"/>
              </a:rPr>
              <a:t>“</a:t>
            </a:r>
          </a:p>
        </p:txBody>
      </p:sp>
      <p:pic>
        <p:nvPicPr>
          <p:cNvPr id="104453" name="Picture 12" descr="Coral-reef-bas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75" y="3151188"/>
            <a:ext cx="4940300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10" descr="tube spon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0" y="3840163"/>
            <a:ext cx="12890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 rot="16200000" flipH="1">
            <a:off x="3308350" y="2630488"/>
            <a:ext cx="1774825" cy="644525"/>
          </a:xfrm>
          <a:prstGeom prst="straightConnector1">
            <a:avLst/>
          </a:prstGeom>
          <a:noFill/>
          <a:ln w="50800">
            <a:solidFill>
              <a:srgbClr val="00D9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162550" y="3840163"/>
            <a:ext cx="3294063" cy="1300162"/>
            <a:chOff x="5162550" y="3840163"/>
            <a:chExt cx="3294063" cy="1300162"/>
          </a:xfrm>
        </p:grpSpPr>
        <p:pic>
          <p:nvPicPr>
            <p:cNvPr id="104465" name="Picture 7" descr="Cell_division2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790" y="3840163"/>
              <a:ext cx="1084773" cy="1291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4"/>
            <p:cNvCxnSpPr>
              <a:cxnSpLocks noChangeShapeType="1"/>
            </p:cNvCxnSpPr>
            <p:nvPr/>
          </p:nvCxnSpPr>
          <p:spPr bwMode="auto">
            <a:xfrm flipV="1">
              <a:off x="5162550" y="4437063"/>
              <a:ext cx="2292350" cy="0"/>
            </a:xfrm>
            <a:prstGeom prst="straightConnector1">
              <a:avLst/>
            </a:prstGeom>
            <a:noFill/>
            <a:ln w="50800">
              <a:solidFill>
                <a:srgbClr val="00D900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04467" name="Group 105"/>
            <p:cNvGrpSpPr>
              <a:grpSpLocks/>
            </p:cNvGrpSpPr>
            <p:nvPr/>
          </p:nvGrpSpPr>
          <p:grpSpPr bwMode="auto">
            <a:xfrm>
              <a:off x="7455534" y="3990154"/>
              <a:ext cx="1001079" cy="1150171"/>
              <a:chOff x="7455269" y="3990151"/>
              <a:chExt cx="1000658" cy="1150152"/>
            </a:xfrm>
          </p:grpSpPr>
          <p:sp>
            <p:nvSpPr>
              <p:cNvPr id="26" name="4-Point Star 25"/>
              <p:cNvSpPr>
                <a:spLocks noChangeArrowheads="1"/>
              </p:cNvSpPr>
              <p:nvPr/>
            </p:nvSpPr>
            <p:spPr bwMode="auto">
              <a:xfrm>
                <a:off x="7454635" y="4097333"/>
                <a:ext cx="169792" cy="230183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1" name="7-Point Star 30"/>
              <p:cNvSpPr>
                <a:spLocks noChangeArrowheads="1"/>
              </p:cNvSpPr>
              <p:nvPr/>
            </p:nvSpPr>
            <p:spPr bwMode="auto">
              <a:xfrm>
                <a:off x="7657750" y="4230681"/>
                <a:ext cx="101557" cy="192084"/>
              </a:xfrm>
              <a:custGeom>
                <a:avLst/>
                <a:gdLst>
                  <a:gd name="T0" fmla="*/ 91500 w 101557"/>
                  <a:gd name="T1" fmla="*/ 38045 h 192084"/>
                  <a:gd name="T2" fmla="*/ 101557 w 101557"/>
                  <a:gd name="T3" fmla="*/ 123530 h 192084"/>
                  <a:gd name="T4" fmla="*/ 73377 w 101557"/>
                  <a:gd name="T5" fmla="*/ 192085 h 192084"/>
                  <a:gd name="T6" fmla="*/ 28180 w 101557"/>
                  <a:gd name="T7" fmla="*/ 192085 h 192084"/>
                  <a:gd name="T8" fmla="*/ 0 w 101557"/>
                  <a:gd name="T9" fmla="*/ 123530 h 192084"/>
                  <a:gd name="T10" fmla="*/ 10057 w 101557"/>
                  <a:gd name="T11" fmla="*/ 38045 h 192084"/>
                  <a:gd name="T12" fmla="*/ 50779 w 101557"/>
                  <a:gd name="T13" fmla="*/ 0 h 192084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045 h 192084"/>
                  <a:gd name="T23" fmla="*/ 78958 w 101557"/>
                  <a:gd name="T24" fmla="*/ 144644 h 1920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2084">
                    <a:moveTo>
                      <a:pt x="0" y="123530"/>
                    </a:moveTo>
                    <a:lnTo>
                      <a:pt x="15639" y="85486"/>
                    </a:lnTo>
                    <a:lnTo>
                      <a:pt x="10057" y="38045"/>
                    </a:lnTo>
                    <a:lnTo>
                      <a:pt x="35140" y="38045"/>
                    </a:lnTo>
                    <a:lnTo>
                      <a:pt x="50779" y="0"/>
                    </a:lnTo>
                    <a:lnTo>
                      <a:pt x="66417" y="38045"/>
                    </a:lnTo>
                    <a:lnTo>
                      <a:pt x="91500" y="38045"/>
                    </a:lnTo>
                    <a:lnTo>
                      <a:pt x="85918" y="85486"/>
                    </a:lnTo>
                    <a:lnTo>
                      <a:pt x="101557" y="123530"/>
                    </a:lnTo>
                    <a:lnTo>
                      <a:pt x="78958" y="144644"/>
                    </a:lnTo>
                    <a:lnTo>
                      <a:pt x="73377" y="192085"/>
                    </a:lnTo>
                    <a:lnTo>
                      <a:pt x="50779" y="170971"/>
                    </a:lnTo>
                    <a:lnTo>
                      <a:pt x="28180" y="192085"/>
                    </a:lnTo>
                    <a:lnTo>
                      <a:pt x="22599" y="14464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4" name="5-Point Star 33"/>
              <p:cNvSpPr>
                <a:spLocks noChangeArrowheads="1"/>
              </p:cNvSpPr>
              <p:nvPr/>
            </p:nvSpPr>
            <p:spPr bwMode="auto">
              <a:xfrm>
                <a:off x="7759307" y="3998910"/>
                <a:ext cx="126947" cy="231771"/>
              </a:xfrm>
              <a:custGeom>
                <a:avLst/>
                <a:gdLst>
                  <a:gd name="T0" fmla="*/ 63474 w 126947"/>
                  <a:gd name="T1" fmla="*/ 0 h 231771"/>
                  <a:gd name="T2" fmla="*/ 0 w 126947"/>
                  <a:gd name="T3" fmla="*/ 88528 h 231771"/>
                  <a:gd name="T4" fmla="*/ 24245 w 126947"/>
                  <a:gd name="T5" fmla="*/ 231770 h 231771"/>
                  <a:gd name="T6" fmla="*/ 102702 w 126947"/>
                  <a:gd name="T7" fmla="*/ 231770 h 231771"/>
                  <a:gd name="T8" fmla="*/ 126947 w 126947"/>
                  <a:gd name="T9" fmla="*/ 88528 h 231771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8529 h 231771"/>
                  <a:gd name="T17" fmla="*/ 87718 w 126947"/>
                  <a:gd name="T18" fmla="*/ 177056 h 2317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1771">
                    <a:moveTo>
                      <a:pt x="0" y="88528"/>
                    </a:moveTo>
                    <a:lnTo>
                      <a:pt x="48490" y="88529"/>
                    </a:lnTo>
                    <a:lnTo>
                      <a:pt x="63474" y="0"/>
                    </a:lnTo>
                    <a:lnTo>
                      <a:pt x="78457" y="88529"/>
                    </a:lnTo>
                    <a:lnTo>
                      <a:pt x="126947" y="88528"/>
                    </a:lnTo>
                    <a:lnTo>
                      <a:pt x="87718" y="143242"/>
                    </a:lnTo>
                    <a:lnTo>
                      <a:pt x="102702" y="231770"/>
                    </a:lnTo>
                    <a:lnTo>
                      <a:pt x="63474" y="177056"/>
                    </a:lnTo>
                    <a:lnTo>
                      <a:pt x="24245" y="231770"/>
                    </a:lnTo>
                    <a:lnTo>
                      <a:pt x="39229" y="14324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5" name="4-Point Star 34"/>
              <p:cNvSpPr>
                <a:spLocks noChangeArrowheads="1"/>
              </p:cNvSpPr>
              <p:nvPr/>
            </p:nvSpPr>
            <p:spPr bwMode="auto">
              <a:xfrm>
                <a:off x="7886254" y="4213218"/>
                <a:ext cx="180899" cy="169860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7" name="7-Point Star 36"/>
              <p:cNvSpPr>
                <a:spLocks noChangeArrowheads="1"/>
              </p:cNvSpPr>
              <p:nvPr/>
            </p:nvSpPr>
            <p:spPr bwMode="auto">
              <a:xfrm>
                <a:off x="7810086" y="4383079"/>
                <a:ext cx="101557" cy="192084"/>
              </a:xfrm>
              <a:custGeom>
                <a:avLst/>
                <a:gdLst>
                  <a:gd name="T0" fmla="*/ 91500 w 101557"/>
                  <a:gd name="T1" fmla="*/ 38045 h 192084"/>
                  <a:gd name="T2" fmla="*/ 101557 w 101557"/>
                  <a:gd name="T3" fmla="*/ 123530 h 192084"/>
                  <a:gd name="T4" fmla="*/ 73377 w 101557"/>
                  <a:gd name="T5" fmla="*/ 192085 h 192084"/>
                  <a:gd name="T6" fmla="*/ 28180 w 101557"/>
                  <a:gd name="T7" fmla="*/ 192085 h 192084"/>
                  <a:gd name="T8" fmla="*/ 0 w 101557"/>
                  <a:gd name="T9" fmla="*/ 123530 h 192084"/>
                  <a:gd name="T10" fmla="*/ 10057 w 101557"/>
                  <a:gd name="T11" fmla="*/ 38045 h 192084"/>
                  <a:gd name="T12" fmla="*/ 50779 w 101557"/>
                  <a:gd name="T13" fmla="*/ 0 h 192084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045 h 192084"/>
                  <a:gd name="T23" fmla="*/ 78958 w 101557"/>
                  <a:gd name="T24" fmla="*/ 144644 h 1920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2084">
                    <a:moveTo>
                      <a:pt x="0" y="123530"/>
                    </a:moveTo>
                    <a:lnTo>
                      <a:pt x="15639" y="85486"/>
                    </a:lnTo>
                    <a:lnTo>
                      <a:pt x="10057" y="38045"/>
                    </a:lnTo>
                    <a:lnTo>
                      <a:pt x="35140" y="38045"/>
                    </a:lnTo>
                    <a:lnTo>
                      <a:pt x="50779" y="0"/>
                    </a:lnTo>
                    <a:lnTo>
                      <a:pt x="66417" y="38045"/>
                    </a:lnTo>
                    <a:lnTo>
                      <a:pt x="91500" y="38045"/>
                    </a:lnTo>
                    <a:lnTo>
                      <a:pt x="85918" y="85486"/>
                    </a:lnTo>
                    <a:lnTo>
                      <a:pt x="101557" y="123530"/>
                    </a:lnTo>
                    <a:lnTo>
                      <a:pt x="78958" y="144644"/>
                    </a:lnTo>
                    <a:lnTo>
                      <a:pt x="73377" y="192085"/>
                    </a:lnTo>
                    <a:lnTo>
                      <a:pt x="50779" y="170971"/>
                    </a:lnTo>
                    <a:lnTo>
                      <a:pt x="28180" y="192085"/>
                    </a:lnTo>
                    <a:lnTo>
                      <a:pt x="22599" y="14464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8" name="5-Point Star 37"/>
              <p:cNvSpPr>
                <a:spLocks noChangeArrowheads="1"/>
              </p:cNvSpPr>
              <p:nvPr/>
            </p:nvSpPr>
            <p:spPr bwMode="auto">
              <a:xfrm>
                <a:off x="7538738" y="4422765"/>
                <a:ext cx="126947" cy="230184"/>
              </a:xfrm>
              <a:custGeom>
                <a:avLst/>
                <a:gdLst>
                  <a:gd name="T0" fmla="*/ 63474 w 126947"/>
                  <a:gd name="T1" fmla="*/ 0 h 230184"/>
                  <a:gd name="T2" fmla="*/ 0 w 126947"/>
                  <a:gd name="T3" fmla="*/ 87922 h 230184"/>
                  <a:gd name="T4" fmla="*/ 24245 w 126947"/>
                  <a:gd name="T5" fmla="*/ 230183 h 230184"/>
                  <a:gd name="T6" fmla="*/ 102702 w 126947"/>
                  <a:gd name="T7" fmla="*/ 230183 h 230184"/>
                  <a:gd name="T8" fmla="*/ 126947 w 126947"/>
                  <a:gd name="T9" fmla="*/ 87922 h 230184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7923 h 230184"/>
                  <a:gd name="T17" fmla="*/ 87718 w 126947"/>
                  <a:gd name="T18" fmla="*/ 175844 h 230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0184">
                    <a:moveTo>
                      <a:pt x="0" y="87922"/>
                    </a:moveTo>
                    <a:lnTo>
                      <a:pt x="48490" y="87923"/>
                    </a:lnTo>
                    <a:lnTo>
                      <a:pt x="63474" y="0"/>
                    </a:lnTo>
                    <a:lnTo>
                      <a:pt x="78457" y="87923"/>
                    </a:lnTo>
                    <a:lnTo>
                      <a:pt x="126947" y="87922"/>
                    </a:lnTo>
                    <a:lnTo>
                      <a:pt x="87718" y="142261"/>
                    </a:lnTo>
                    <a:lnTo>
                      <a:pt x="102702" y="230183"/>
                    </a:lnTo>
                    <a:lnTo>
                      <a:pt x="63474" y="175844"/>
                    </a:lnTo>
                    <a:lnTo>
                      <a:pt x="24245" y="230183"/>
                    </a:lnTo>
                    <a:lnTo>
                      <a:pt x="39229" y="14226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9" name="5-Point Star 38"/>
              <p:cNvSpPr>
                <a:spLocks noChangeArrowheads="1"/>
              </p:cNvSpPr>
              <p:nvPr/>
            </p:nvSpPr>
            <p:spPr bwMode="auto">
              <a:xfrm>
                <a:off x="7940206" y="4459277"/>
                <a:ext cx="126947" cy="231771"/>
              </a:xfrm>
              <a:custGeom>
                <a:avLst/>
                <a:gdLst>
                  <a:gd name="T0" fmla="*/ 63474 w 126947"/>
                  <a:gd name="T1" fmla="*/ 0 h 231771"/>
                  <a:gd name="T2" fmla="*/ 0 w 126947"/>
                  <a:gd name="T3" fmla="*/ 88528 h 231771"/>
                  <a:gd name="T4" fmla="*/ 24245 w 126947"/>
                  <a:gd name="T5" fmla="*/ 231770 h 231771"/>
                  <a:gd name="T6" fmla="*/ 102702 w 126947"/>
                  <a:gd name="T7" fmla="*/ 231770 h 231771"/>
                  <a:gd name="T8" fmla="*/ 126947 w 126947"/>
                  <a:gd name="T9" fmla="*/ 88528 h 231771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8529 h 231771"/>
                  <a:gd name="T17" fmla="*/ 87718 w 126947"/>
                  <a:gd name="T18" fmla="*/ 177056 h 2317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1771">
                    <a:moveTo>
                      <a:pt x="0" y="88528"/>
                    </a:moveTo>
                    <a:lnTo>
                      <a:pt x="48490" y="88529"/>
                    </a:lnTo>
                    <a:lnTo>
                      <a:pt x="63474" y="0"/>
                    </a:lnTo>
                    <a:lnTo>
                      <a:pt x="78457" y="88529"/>
                    </a:lnTo>
                    <a:lnTo>
                      <a:pt x="126947" y="88528"/>
                    </a:lnTo>
                    <a:lnTo>
                      <a:pt x="87718" y="143242"/>
                    </a:lnTo>
                    <a:lnTo>
                      <a:pt x="102702" y="231770"/>
                    </a:lnTo>
                    <a:lnTo>
                      <a:pt x="63474" y="177056"/>
                    </a:lnTo>
                    <a:lnTo>
                      <a:pt x="24245" y="231770"/>
                    </a:lnTo>
                    <a:lnTo>
                      <a:pt x="39229" y="14324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40" name="4-Point Star 39"/>
              <p:cNvSpPr>
                <a:spLocks noChangeArrowheads="1"/>
              </p:cNvSpPr>
              <p:nvPr/>
            </p:nvSpPr>
            <p:spPr bwMode="auto">
              <a:xfrm>
                <a:off x="7665684" y="4568812"/>
                <a:ext cx="180899" cy="169860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41" name="7-Point Star 40"/>
              <p:cNvSpPr>
                <a:spLocks noChangeArrowheads="1"/>
              </p:cNvSpPr>
              <p:nvPr/>
            </p:nvSpPr>
            <p:spPr bwMode="auto">
              <a:xfrm>
                <a:off x="7573648" y="4652949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42" name="5-Point Star 41"/>
              <p:cNvSpPr>
                <a:spLocks noChangeArrowheads="1"/>
              </p:cNvSpPr>
              <p:nvPr/>
            </p:nvSpPr>
            <p:spPr bwMode="auto">
              <a:xfrm>
                <a:off x="7848170" y="4616437"/>
                <a:ext cx="126947" cy="230184"/>
              </a:xfrm>
              <a:custGeom>
                <a:avLst/>
                <a:gdLst>
                  <a:gd name="T0" fmla="*/ 63474 w 126947"/>
                  <a:gd name="T1" fmla="*/ 0 h 230184"/>
                  <a:gd name="T2" fmla="*/ 0 w 126947"/>
                  <a:gd name="T3" fmla="*/ 87922 h 230184"/>
                  <a:gd name="T4" fmla="*/ 24245 w 126947"/>
                  <a:gd name="T5" fmla="*/ 230183 h 230184"/>
                  <a:gd name="T6" fmla="*/ 102702 w 126947"/>
                  <a:gd name="T7" fmla="*/ 230183 h 230184"/>
                  <a:gd name="T8" fmla="*/ 126947 w 126947"/>
                  <a:gd name="T9" fmla="*/ 87922 h 230184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7923 h 230184"/>
                  <a:gd name="T17" fmla="*/ 87718 w 126947"/>
                  <a:gd name="T18" fmla="*/ 175844 h 230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0184">
                    <a:moveTo>
                      <a:pt x="0" y="87922"/>
                    </a:moveTo>
                    <a:lnTo>
                      <a:pt x="48490" y="87923"/>
                    </a:lnTo>
                    <a:lnTo>
                      <a:pt x="63474" y="0"/>
                    </a:lnTo>
                    <a:lnTo>
                      <a:pt x="78457" y="87923"/>
                    </a:lnTo>
                    <a:lnTo>
                      <a:pt x="126947" y="87922"/>
                    </a:lnTo>
                    <a:lnTo>
                      <a:pt x="87718" y="142261"/>
                    </a:lnTo>
                    <a:lnTo>
                      <a:pt x="102702" y="230183"/>
                    </a:lnTo>
                    <a:lnTo>
                      <a:pt x="63474" y="175844"/>
                    </a:lnTo>
                    <a:lnTo>
                      <a:pt x="24245" y="230183"/>
                    </a:lnTo>
                    <a:lnTo>
                      <a:pt x="39229" y="14226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66" name="4-Point Star 65"/>
              <p:cNvSpPr>
                <a:spLocks noChangeArrowheads="1"/>
              </p:cNvSpPr>
              <p:nvPr/>
            </p:nvSpPr>
            <p:spPr bwMode="auto">
              <a:xfrm>
                <a:off x="7948141" y="3989385"/>
                <a:ext cx="168204" cy="230183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67" name="7-Point Star 66"/>
              <p:cNvSpPr>
                <a:spLocks noChangeArrowheads="1"/>
              </p:cNvSpPr>
              <p:nvPr/>
            </p:nvSpPr>
            <p:spPr bwMode="auto">
              <a:xfrm>
                <a:off x="8151255" y="4121145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68" name="5-Point Star 67"/>
              <p:cNvSpPr>
                <a:spLocks noChangeArrowheads="1"/>
              </p:cNvSpPr>
              <p:nvPr/>
            </p:nvSpPr>
            <p:spPr bwMode="auto">
              <a:xfrm>
                <a:off x="7594277" y="4883132"/>
                <a:ext cx="126947" cy="231771"/>
              </a:xfrm>
              <a:custGeom>
                <a:avLst/>
                <a:gdLst>
                  <a:gd name="T0" fmla="*/ 63474 w 126947"/>
                  <a:gd name="T1" fmla="*/ 0 h 231771"/>
                  <a:gd name="T2" fmla="*/ 0 w 126947"/>
                  <a:gd name="T3" fmla="*/ 88528 h 231771"/>
                  <a:gd name="T4" fmla="*/ 24245 w 126947"/>
                  <a:gd name="T5" fmla="*/ 231770 h 231771"/>
                  <a:gd name="T6" fmla="*/ 102702 w 126947"/>
                  <a:gd name="T7" fmla="*/ 231770 h 231771"/>
                  <a:gd name="T8" fmla="*/ 126947 w 126947"/>
                  <a:gd name="T9" fmla="*/ 88528 h 231771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8529 h 231771"/>
                  <a:gd name="T17" fmla="*/ 87718 w 126947"/>
                  <a:gd name="T18" fmla="*/ 177056 h 2317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1771">
                    <a:moveTo>
                      <a:pt x="0" y="88528"/>
                    </a:moveTo>
                    <a:lnTo>
                      <a:pt x="48490" y="88529"/>
                    </a:lnTo>
                    <a:lnTo>
                      <a:pt x="63474" y="0"/>
                    </a:lnTo>
                    <a:lnTo>
                      <a:pt x="78457" y="88529"/>
                    </a:lnTo>
                    <a:lnTo>
                      <a:pt x="126947" y="88528"/>
                    </a:lnTo>
                    <a:lnTo>
                      <a:pt x="87718" y="143242"/>
                    </a:lnTo>
                    <a:lnTo>
                      <a:pt x="102702" y="231770"/>
                    </a:lnTo>
                    <a:lnTo>
                      <a:pt x="63474" y="177056"/>
                    </a:lnTo>
                    <a:lnTo>
                      <a:pt x="24245" y="231770"/>
                    </a:lnTo>
                    <a:lnTo>
                      <a:pt x="39229" y="14324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69" name="4-Point Star 68"/>
              <p:cNvSpPr>
                <a:spLocks noChangeArrowheads="1"/>
              </p:cNvSpPr>
              <p:nvPr/>
            </p:nvSpPr>
            <p:spPr bwMode="auto">
              <a:xfrm>
                <a:off x="7732331" y="4962506"/>
                <a:ext cx="179312" cy="169860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0" name="7-Point Star 69"/>
              <p:cNvSpPr>
                <a:spLocks noChangeArrowheads="1"/>
              </p:cNvSpPr>
              <p:nvPr/>
            </p:nvSpPr>
            <p:spPr bwMode="auto">
              <a:xfrm>
                <a:off x="8236944" y="4286242"/>
                <a:ext cx="101557" cy="192085"/>
              </a:xfrm>
              <a:custGeom>
                <a:avLst/>
                <a:gdLst>
                  <a:gd name="T0" fmla="*/ 91500 w 101557"/>
                  <a:gd name="T1" fmla="*/ 38045 h 192085"/>
                  <a:gd name="T2" fmla="*/ 101557 w 101557"/>
                  <a:gd name="T3" fmla="*/ 123531 h 192085"/>
                  <a:gd name="T4" fmla="*/ 73377 w 101557"/>
                  <a:gd name="T5" fmla="*/ 192086 h 192085"/>
                  <a:gd name="T6" fmla="*/ 28180 w 101557"/>
                  <a:gd name="T7" fmla="*/ 192086 h 192085"/>
                  <a:gd name="T8" fmla="*/ 0 w 101557"/>
                  <a:gd name="T9" fmla="*/ 123531 h 192085"/>
                  <a:gd name="T10" fmla="*/ 10057 w 101557"/>
                  <a:gd name="T11" fmla="*/ 38045 h 192085"/>
                  <a:gd name="T12" fmla="*/ 50779 w 101557"/>
                  <a:gd name="T13" fmla="*/ 0 h 192085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045 h 192085"/>
                  <a:gd name="T23" fmla="*/ 78958 w 101557"/>
                  <a:gd name="T24" fmla="*/ 144645 h 1920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2085">
                    <a:moveTo>
                      <a:pt x="0" y="123531"/>
                    </a:moveTo>
                    <a:lnTo>
                      <a:pt x="15639" y="85486"/>
                    </a:lnTo>
                    <a:lnTo>
                      <a:pt x="10057" y="38045"/>
                    </a:lnTo>
                    <a:lnTo>
                      <a:pt x="35140" y="38045"/>
                    </a:lnTo>
                    <a:lnTo>
                      <a:pt x="50779" y="0"/>
                    </a:lnTo>
                    <a:lnTo>
                      <a:pt x="66417" y="38045"/>
                    </a:lnTo>
                    <a:lnTo>
                      <a:pt x="91500" y="38045"/>
                    </a:lnTo>
                    <a:lnTo>
                      <a:pt x="85918" y="85486"/>
                    </a:lnTo>
                    <a:lnTo>
                      <a:pt x="101557" y="123531"/>
                    </a:lnTo>
                    <a:lnTo>
                      <a:pt x="78958" y="144645"/>
                    </a:lnTo>
                    <a:lnTo>
                      <a:pt x="73377" y="192086"/>
                    </a:lnTo>
                    <a:lnTo>
                      <a:pt x="50779" y="170972"/>
                    </a:lnTo>
                    <a:lnTo>
                      <a:pt x="28180" y="192086"/>
                    </a:lnTo>
                    <a:lnTo>
                      <a:pt x="22599" y="14464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1" name="5-Point Star 70"/>
              <p:cNvSpPr>
                <a:spLocks noChangeArrowheads="1"/>
              </p:cNvSpPr>
              <p:nvPr/>
            </p:nvSpPr>
            <p:spPr bwMode="auto">
              <a:xfrm>
                <a:off x="8032242" y="4314817"/>
                <a:ext cx="126947" cy="230184"/>
              </a:xfrm>
              <a:custGeom>
                <a:avLst/>
                <a:gdLst>
                  <a:gd name="T0" fmla="*/ 63474 w 126947"/>
                  <a:gd name="T1" fmla="*/ 0 h 230184"/>
                  <a:gd name="T2" fmla="*/ 0 w 126947"/>
                  <a:gd name="T3" fmla="*/ 87922 h 230184"/>
                  <a:gd name="T4" fmla="*/ 24245 w 126947"/>
                  <a:gd name="T5" fmla="*/ 230183 h 230184"/>
                  <a:gd name="T6" fmla="*/ 102702 w 126947"/>
                  <a:gd name="T7" fmla="*/ 230183 h 230184"/>
                  <a:gd name="T8" fmla="*/ 126947 w 126947"/>
                  <a:gd name="T9" fmla="*/ 87922 h 230184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7923 h 230184"/>
                  <a:gd name="T17" fmla="*/ 87718 w 126947"/>
                  <a:gd name="T18" fmla="*/ 175844 h 230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0184">
                    <a:moveTo>
                      <a:pt x="0" y="87922"/>
                    </a:moveTo>
                    <a:lnTo>
                      <a:pt x="48490" y="87923"/>
                    </a:lnTo>
                    <a:lnTo>
                      <a:pt x="63474" y="0"/>
                    </a:lnTo>
                    <a:lnTo>
                      <a:pt x="78457" y="87923"/>
                    </a:lnTo>
                    <a:lnTo>
                      <a:pt x="126947" y="87922"/>
                    </a:lnTo>
                    <a:lnTo>
                      <a:pt x="87718" y="142261"/>
                    </a:lnTo>
                    <a:lnTo>
                      <a:pt x="102702" y="230183"/>
                    </a:lnTo>
                    <a:lnTo>
                      <a:pt x="63474" y="175844"/>
                    </a:lnTo>
                    <a:lnTo>
                      <a:pt x="24245" y="230183"/>
                    </a:lnTo>
                    <a:lnTo>
                      <a:pt x="39229" y="14226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2" name="5-Point Star 71"/>
              <p:cNvSpPr>
                <a:spLocks noChangeArrowheads="1"/>
              </p:cNvSpPr>
              <p:nvPr/>
            </p:nvSpPr>
            <p:spPr bwMode="auto">
              <a:xfrm>
                <a:off x="7975116" y="4910120"/>
                <a:ext cx="126947" cy="230183"/>
              </a:xfrm>
              <a:custGeom>
                <a:avLst/>
                <a:gdLst>
                  <a:gd name="T0" fmla="*/ 63474 w 126947"/>
                  <a:gd name="T1" fmla="*/ 0 h 230183"/>
                  <a:gd name="T2" fmla="*/ 0 w 126947"/>
                  <a:gd name="T3" fmla="*/ 87922 h 230183"/>
                  <a:gd name="T4" fmla="*/ 24245 w 126947"/>
                  <a:gd name="T5" fmla="*/ 230182 h 230183"/>
                  <a:gd name="T6" fmla="*/ 102702 w 126947"/>
                  <a:gd name="T7" fmla="*/ 230182 h 230183"/>
                  <a:gd name="T8" fmla="*/ 126947 w 126947"/>
                  <a:gd name="T9" fmla="*/ 87922 h 230183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7922 h 230183"/>
                  <a:gd name="T17" fmla="*/ 87718 w 126947"/>
                  <a:gd name="T18" fmla="*/ 175843 h 230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0183">
                    <a:moveTo>
                      <a:pt x="0" y="87922"/>
                    </a:moveTo>
                    <a:lnTo>
                      <a:pt x="48490" y="87922"/>
                    </a:lnTo>
                    <a:lnTo>
                      <a:pt x="63474" y="0"/>
                    </a:lnTo>
                    <a:lnTo>
                      <a:pt x="78457" y="87922"/>
                    </a:lnTo>
                    <a:lnTo>
                      <a:pt x="126947" y="87922"/>
                    </a:lnTo>
                    <a:lnTo>
                      <a:pt x="87718" y="142260"/>
                    </a:lnTo>
                    <a:lnTo>
                      <a:pt x="102702" y="230182"/>
                    </a:lnTo>
                    <a:lnTo>
                      <a:pt x="63474" y="175843"/>
                    </a:lnTo>
                    <a:lnTo>
                      <a:pt x="24245" y="230182"/>
                    </a:lnTo>
                    <a:lnTo>
                      <a:pt x="39229" y="14226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3" name="4-Point Star 72"/>
              <p:cNvSpPr>
                <a:spLocks noChangeArrowheads="1"/>
              </p:cNvSpPr>
              <p:nvPr/>
            </p:nvSpPr>
            <p:spPr bwMode="auto">
              <a:xfrm>
                <a:off x="8159189" y="4460864"/>
                <a:ext cx="179313" cy="169860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4" name="7-Point Star 73"/>
              <p:cNvSpPr>
                <a:spLocks noChangeArrowheads="1"/>
              </p:cNvSpPr>
              <p:nvPr/>
            </p:nvSpPr>
            <p:spPr bwMode="auto">
              <a:xfrm>
                <a:off x="8065566" y="4545001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5" name="5-Point Star 74"/>
              <p:cNvSpPr>
                <a:spLocks noChangeArrowheads="1"/>
              </p:cNvSpPr>
              <p:nvPr/>
            </p:nvSpPr>
            <p:spPr bwMode="auto">
              <a:xfrm>
                <a:off x="8167124" y="4583100"/>
                <a:ext cx="128533" cy="230183"/>
              </a:xfrm>
              <a:custGeom>
                <a:avLst/>
                <a:gdLst>
                  <a:gd name="T0" fmla="*/ 64267 w 128533"/>
                  <a:gd name="T1" fmla="*/ 0 h 230183"/>
                  <a:gd name="T2" fmla="*/ 0 w 128533"/>
                  <a:gd name="T3" fmla="*/ 87922 h 230183"/>
                  <a:gd name="T4" fmla="*/ 24548 w 128533"/>
                  <a:gd name="T5" fmla="*/ 230182 h 230183"/>
                  <a:gd name="T6" fmla="*/ 103985 w 128533"/>
                  <a:gd name="T7" fmla="*/ 230182 h 230183"/>
                  <a:gd name="T8" fmla="*/ 128533 w 128533"/>
                  <a:gd name="T9" fmla="*/ 87922 h 230183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719 w 128533"/>
                  <a:gd name="T16" fmla="*/ 87922 h 230183"/>
                  <a:gd name="T17" fmla="*/ 88814 w 128533"/>
                  <a:gd name="T18" fmla="*/ 175843 h 230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533" h="230183">
                    <a:moveTo>
                      <a:pt x="0" y="87922"/>
                    </a:moveTo>
                    <a:lnTo>
                      <a:pt x="49096" y="87922"/>
                    </a:lnTo>
                    <a:lnTo>
                      <a:pt x="64267" y="0"/>
                    </a:lnTo>
                    <a:lnTo>
                      <a:pt x="79437" y="87922"/>
                    </a:lnTo>
                    <a:lnTo>
                      <a:pt x="128533" y="87922"/>
                    </a:lnTo>
                    <a:lnTo>
                      <a:pt x="88814" y="142260"/>
                    </a:lnTo>
                    <a:lnTo>
                      <a:pt x="103985" y="230182"/>
                    </a:lnTo>
                    <a:lnTo>
                      <a:pt x="64267" y="175843"/>
                    </a:lnTo>
                    <a:lnTo>
                      <a:pt x="24548" y="230182"/>
                    </a:lnTo>
                    <a:lnTo>
                      <a:pt x="39719" y="14226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0" name="7-Point Star 99"/>
              <p:cNvSpPr>
                <a:spLocks noChangeArrowheads="1"/>
              </p:cNvSpPr>
              <p:nvPr/>
            </p:nvSpPr>
            <p:spPr bwMode="auto">
              <a:xfrm>
                <a:off x="7725984" y="4805347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1" name="4-Point Star 100"/>
              <p:cNvSpPr>
                <a:spLocks noChangeArrowheads="1"/>
              </p:cNvSpPr>
              <p:nvPr/>
            </p:nvSpPr>
            <p:spPr bwMode="auto">
              <a:xfrm>
                <a:off x="7975116" y="4740260"/>
                <a:ext cx="180899" cy="169860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2" name="5-Point Star 101"/>
              <p:cNvSpPr>
                <a:spLocks noChangeArrowheads="1"/>
              </p:cNvSpPr>
              <p:nvPr/>
            </p:nvSpPr>
            <p:spPr bwMode="auto">
              <a:xfrm>
                <a:off x="8125866" y="4813283"/>
                <a:ext cx="126947" cy="230184"/>
              </a:xfrm>
              <a:custGeom>
                <a:avLst/>
                <a:gdLst>
                  <a:gd name="T0" fmla="*/ 63474 w 126947"/>
                  <a:gd name="T1" fmla="*/ 0 h 230184"/>
                  <a:gd name="T2" fmla="*/ 0 w 126947"/>
                  <a:gd name="T3" fmla="*/ 87922 h 230184"/>
                  <a:gd name="T4" fmla="*/ 24245 w 126947"/>
                  <a:gd name="T5" fmla="*/ 230183 h 230184"/>
                  <a:gd name="T6" fmla="*/ 102702 w 126947"/>
                  <a:gd name="T7" fmla="*/ 230183 h 230184"/>
                  <a:gd name="T8" fmla="*/ 126947 w 126947"/>
                  <a:gd name="T9" fmla="*/ 87922 h 230184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7923 h 230184"/>
                  <a:gd name="T17" fmla="*/ 87718 w 126947"/>
                  <a:gd name="T18" fmla="*/ 175844 h 230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0184">
                    <a:moveTo>
                      <a:pt x="0" y="87922"/>
                    </a:moveTo>
                    <a:lnTo>
                      <a:pt x="48490" y="87923"/>
                    </a:lnTo>
                    <a:lnTo>
                      <a:pt x="63474" y="0"/>
                    </a:lnTo>
                    <a:lnTo>
                      <a:pt x="78457" y="87923"/>
                    </a:lnTo>
                    <a:lnTo>
                      <a:pt x="126947" y="87922"/>
                    </a:lnTo>
                    <a:lnTo>
                      <a:pt x="87718" y="142261"/>
                    </a:lnTo>
                    <a:lnTo>
                      <a:pt x="102702" y="230183"/>
                    </a:lnTo>
                    <a:lnTo>
                      <a:pt x="63474" y="175844"/>
                    </a:lnTo>
                    <a:lnTo>
                      <a:pt x="24245" y="230183"/>
                    </a:lnTo>
                    <a:lnTo>
                      <a:pt x="39229" y="14226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3" name="7-Point Star 102"/>
              <p:cNvSpPr>
                <a:spLocks noChangeArrowheads="1"/>
              </p:cNvSpPr>
              <p:nvPr/>
            </p:nvSpPr>
            <p:spPr bwMode="auto">
              <a:xfrm>
                <a:off x="8354370" y="4568812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4" name="7-Point Star 103"/>
              <p:cNvSpPr>
                <a:spLocks noChangeArrowheads="1"/>
              </p:cNvSpPr>
              <p:nvPr/>
            </p:nvSpPr>
            <p:spPr bwMode="auto">
              <a:xfrm>
                <a:off x="7911643" y="4824396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5" name="4-Point Star 104"/>
              <p:cNvSpPr>
                <a:spLocks noChangeArrowheads="1"/>
              </p:cNvSpPr>
              <p:nvPr/>
            </p:nvSpPr>
            <p:spPr bwMode="auto">
              <a:xfrm>
                <a:off x="8249639" y="4762484"/>
                <a:ext cx="179312" cy="168272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</p:grpSp>
      <p:grpSp>
        <p:nvGrpSpPr>
          <p:cNvPr id="104457" name="Group 107"/>
          <p:cNvGrpSpPr>
            <a:grpSpLocks/>
          </p:cNvGrpSpPr>
          <p:nvPr/>
        </p:nvGrpSpPr>
        <p:grpSpPr bwMode="auto">
          <a:xfrm>
            <a:off x="6850063" y="300038"/>
            <a:ext cx="2089150" cy="2365375"/>
            <a:chOff x="6850062" y="300038"/>
            <a:chExt cx="2088901" cy="2364959"/>
          </a:xfrm>
        </p:grpSpPr>
        <p:pic>
          <p:nvPicPr>
            <p:cNvPr id="104462" name="Picture 108" descr="coral reef fish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62" y="300038"/>
              <a:ext cx="2088901" cy="154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63" name="Picture 109" descr="Shrimp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63" y="1881859"/>
              <a:ext cx="1049337" cy="78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64" name="Picture 110" descr="Coral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399" y="1881859"/>
              <a:ext cx="1039564" cy="78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458" name="Group 49"/>
          <p:cNvGrpSpPr>
            <a:grpSpLocks/>
          </p:cNvGrpSpPr>
          <p:nvPr/>
        </p:nvGrpSpPr>
        <p:grpSpPr bwMode="auto">
          <a:xfrm>
            <a:off x="1638300" y="300038"/>
            <a:ext cx="3889375" cy="2851150"/>
            <a:chOff x="1032" y="189"/>
            <a:chExt cx="2450" cy="1796"/>
          </a:xfrm>
        </p:grpSpPr>
        <p:sp>
          <p:nvSpPr>
            <p:cNvPr id="22" name="Cloud 21"/>
            <p:cNvSpPr>
              <a:spLocks noChangeArrowheads="1"/>
            </p:cNvSpPr>
            <p:nvPr/>
          </p:nvSpPr>
          <p:spPr bwMode="auto">
            <a:xfrm>
              <a:off x="1032" y="189"/>
              <a:ext cx="2450" cy="1112"/>
            </a:xfrm>
            <a:custGeom>
              <a:avLst/>
              <a:gdLst>
                <a:gd name="T0" fmla="*/ 2448 w 43200"/>
                <a:gd name="T1" fmla="*/ 556 h 43200"/>
                <a:gd name="T2" fmla="*/ 1225 w 43200"/>
                <a:gd name="T3" fmla="*/ 1111 h 43200"/>
                <a:gd name="T4" fmla="*/ 8 w 43200"/>
                <a:gd name="T5" fmla="*/ 556 h 43200"/>
                <a:gd name="T6" fmla="*/ 1225 w 43200"/>
                <a:gd name="T7" fmla="*/ 64 h 43200"/>
                <a:gd name="T8" fmla="*/ 0 60000 65536"/>
                <a:gd name="T9" fmla="*/ 1 60000 65536"/>
                <a:gd name="T10" fmla="*/ 2 60000 65536"/>
                <a:gd name="T11" fmla="*/ 3 60000 65536"/>
                <a:gd name="T12" fmla="*/ 5960 w 43200"/>
                <a:gd name="T13" fmla="*/ 6527 h 43200"/>
                <a:gd name="T14" fmla="*/ 34172 w 43200"/>
                <a:gd name="T15" fmla="*/ 34692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Dissolved Organic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Matter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(DOM)</a:t>
              </a:r>
            </a:p>
          </p:txBody>
        </p:sp>
        <p:cxnSp>
          <p:nvCxnSpPr>
            <p:cNvPr id="33" name="Straight Arrow Connector 32"/>
            <p:cNvCxnSpPr>
              <a:cxnSpLocks noChangeShapeType="1"/>
            </p:cNvCxnSpPr>
            <p:nvPr/>
          </p:nvCxnSpPr>
          <p:spPr bwMode="auto">
            <a:xfrm rot="5400000" flipH="1" flipV="1">
              <a:off x="1875" y="1646"/>
              <a:ext cx="678" cy="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4459" name="Line 52"/>
          <p:cNvSpPr>
            <a:spLocks noChangeShapeType="1"/>
          </p:cNvSpPr>
          <p:nvPr/>
        </p:nvSpPr>
        <p:spPr bwMode="auto">
          <a:xfrm flipH="1">
            <a:off x="5527675" y="1222375"/>
            <a:ext cx="1322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4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/>
          </a:p>
        </p:txBody>
      </p:sp>
      <p:pic>
        <p:nvPicPr>
          <p:cNvPr id="105475" name="Picture 7" descr="Microbial-loo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775" y="1498600"/>
            <a:ext cx="359251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6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Box 4"/>
          <p:cNvSpPr txBox="1">
            <a:spLocks noChangeArrowheads="1"/>
          </p:cNvSpPr>
          <p:nvPr/>
        </p:nvSpPr>
        <p:spPr bwMode="auto">
          <a:xfrm>
            <a:off x="6850063" y="57785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24A8E2"/>
                </a:solidFill>
                <a:latin typeface="Calibri" charset="0"/>
              </a:rPr>
              <a:t>Wat ga ik doen?</a:t>
            </a:r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584200" y="300038"/>
            <a:ext cx="3933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A sponge loop in coral reefs: </a:t>
            </a:r>
          </a:p>
          <a:p>
            <a:pPr algn="ctr" defTabSz="457200"/>
            <a:r>
              <a:rPr lang="en-US" sz="1800">
                <a:solidFill>
                  <a:srgbClr val="24A8E2"/>
                </a:solidFill>
                <a:latin typeface="Calibri" charset="0"/>
              </a:rPr>
              <a:t>Energy recycling in benthic ecosystems?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/>
            <a:r>
              <a:rPr lang="en-US" sz="1800">
                <a:solidFill>
                  <a:srgbClr val="FFFFFF"/>
                </a:solidFill>
                <a:latin typeface="Calibri" charset="0"/>
              </a:rPr>
              <a:t>“</a:t>
            </a:r>
          </a:p>
        </p:txBody>
      </p:sp>
      <p:pic>
        <p:nvPicPr>
          <p:cNvPr id="107525" name="Picture 12" descr="Coral-reef-bas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75" y="3151188"/>
            <a:ext cx="4940300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10" descr="tube spon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0" y="3840163"/>
            <a:ext cx="12890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 rot="16200000" flipH="1">
            <a:off x="3308350" y="2630488"/>
            <a:ext cx="1774825" cy="644525"/>
          </a:xfrm>
          <a:prstGeom prst="straightConnector1">
            <a:avLst/>
          </a:prstGeom>
          <a:noFill/>
          <a:ln w="50800">
            <a:solidFill>
              <a:srgbClr val="00D9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7528" name="Group 48"/>
          <p:cNvGrpSpPr>
            <a:grpSpLocks/>
          </p:cNvGrpSpPr>
          <p:nvPr/>
        </p:nvGrpSpPr>
        <p:grpSpPr bwMode="auto">
          <a:xfrm>
            <a:off x="5162550" y="3840163"/>
            <a:ext cx="3294063" cy="1300162"/>
            <a:chOff x="5162550" y="3840163"/>
            <a:chExt cx="3294063" cy="1300162"/>
          </a:xfrm>
        </p:grpSpPr>
        <p:pic>
          <p:nvPicPr>
            <p:cNvPr id="107539" name="Picture 7" descr="Cell_division2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790" y="3840163"/>
              <a:ext cx="1084773" cy="1291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4"/>
            <p:cNvCxnSpPr>
              <a:cxnSpLocks noChangeShapeType="1"/>
            </p:cNvCxnSpPr>
            <p:nvPr/>
          </p:nvCxnSpPr>
          <p:spPr bwMode="auto">
            <a:xfrm flipV="1">
              <a:off x="5162550" y="4437063"/>
              <a:ext cx="2292350" cy="0"/>
            </a:xfrm>
            <a:prstGeom prst="straightConnector1">
              <a:avLst/>
            </a:prstGeom>
            <a:noFill/>
            <a:ln w="50800">
              <a:solidFill>
                <a:srgbClr val="00D900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07541" name="Group 105"/>
            <p:cNvGrpSpPr>
              <a:grpSpLocks/>
            </p:cNvGrpSpPr>
            <p:nvPr/>
          </p:nvGrpSpPr>
          <p:grpSpPr bwMode="auto">
            <a:xfrm>
              <a:off x="7455534" y="3990154"/>
              <a:ext cx="1001079" cy="1150171"/>
              <a:chOff x="7455269" y="3990151"/>
              <a:chExt cx="1000658" cy="1150152"/>
            </a:xfrm>
          </p:grpSpPr>
          <p:sp>
            <p:nvSpPr>
              <p:cNvPr id="26" name="4-Point Star 25"/>
              <p:cNvSpPr>
                <a:spLocks noChangeArrowheads="1"/>
              </p:cNvSpPr>
              <p:nvPr/>
            </p:nvSpPr>
            <p:spPr bwMode="auto">
              <a:xfrm>
                <a:off x="7454635" y="4097333"/>
                <a:ext cx="169792" cy="230183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1" name="7-Point Star 30"/>
              <p:cNvSpPr>
                <a:spLocks noChangeArrowheads="1"/>
              </p:cNvSpPr>
              <p:nvPr/>
            </p:nvSpPr>
            <p:spPr bwMode="auto">
              <a:xfrm>
                <a:off x="7657750" y="4230681"/>
                <a:ext cx="101557" cy="192084"/>
              </a:xfrm>
              <a:custGeom>
                <a:avLst/>
                <a:gdLst>
                  <a:gd name="T0" fmla="*/ 91500 w 101557"/>
                  <a:gd name="T1" fmla="*/ 38045 h 192084"/>
                  <a:gd name="T2" fmla="*/ 101557 w 101557"/>
                  <a:gd name="T3" fmla="*/ 123530 h 192084"/>
                  <a:gd name="T4" fmla="*/ 73377 w 101557"/>
                  <a:gd name="T5" fmla="*/ 192085 h 192084"/>
                  <a:gd name="T6" fmla="*/ 28180 w 101557"/>
                  <a:gd name="T7" fmla="*/ 192085 h 192084"/>
                  <a:gd name="T8" fmla="*/ 0 w 101557"/>
                  <a:gd name="T9" fmla="*/ 123530 h 192084"/>
                  <a:gd name="T10" fmla="*/ 10057 w 101557"/>
                  <a:gd name="T11" fmla="*/ 38045 h 192084"/>
                  <a:gd name="T12" fmla="*/ 50779 w 101557"/>
                  <a:gd name="T13" fmla="*/ 0 h 192084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045 h 192084"/>
                  <a:gd name="T23" fmla="*/ 78958 w 101557"/>
                  <a:gd name="T24" fmla="*/ 144644 h 1920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2084">
                    <a:moveTo>
                      <a:pt x="0" y="123530"/>
                    </a:moveTo>
                    <a:lnTo>
                      <a:pt x="15639" y="85486"/>
                    </a:lnTo>
                    <a:lnTo>
                      <a:pt x="10057" y="38045"/>
                    </a:lnTo>
                    <a:lnTo>
                      <a:pt x="35140" y="38045"/>
                    </a:lnTo>
                    <a:lnTo>
                      <a:pt x="50779" y="0"/>
                    </a:lnTo>
                    <a:lnTo>
                      <a:pt x="66417" y="38045"/>
                    </a:lnTo>
                    <a:lnTo>
                      <a:pt x="91500" y="38045"/>
                    </a:lnTo>
                    <a:lnTo>
                      <a:pt x="85918" y="85486"/>
                    </a:lnTo>
                    <a:lnTo>
                      <a:pt x="101557" y="123530"/>
                    </a:lnTo>
                    <a:lnTo>
                      <a:pt x="78958" y="144644"/>
                    </a:lnTo>
                    <a:lnTo>
                      <a:pt x="73377" y="192085"/>
                    </a:lnTo>
                    <a:lnTo>
                      <a:pt x="50779" y="170971"/>
                    </a:lnTo>
                    <a:lnTo>
                      <a:pt x="28180" y="192085"/>
                    </a:lnTo>
                    <a:lnTo>
                      <a:pt x="22599" y="14464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4" name="5-Point Star 33"/>
              <p:cNvSpPr>
                <a:spLocks noChangeArrowheads="1"/>
              </p:cNvSpPr>
              <p:nvPr/>
            </p:nvSpPr>
            <p:spPr bwMode="auto">
              <a:xfrm>
                <a:off x="7759307" y="3998910"/>
                <a:ext cx="126947" cy="231771"/>
              </a:xfrm>
              <a:custGeom>
                <a:avLst/>
                <a:gdLst>
                  <a:gd name="T0" fmla="*/ 63474 w 126947"/>
                  <a:gd name="T1" fmla="*/ 0 h 231771"/>
                  <a:gd name="T2" fmla="*/ 0 w 126947"/>
                  <a:gd name="T3" fmla="*/ 88528 h 231771"/>
                  <a:gd name="T4" fmla="*/ 24245 w 126947"/>
                  <a:gd name="T5" fmla="*/ 231770 h 231771"/>
                  <a:gd name="T6" fmla="*/ 102702 w 126947"/>
                  <a:gd name="T7" fmla="*/ 231770 h 231771"/>
                  <a:gd name="T8" fmla="*/ 126947 w 126947"/>
                  <a:gd name="T9" fmla="*/ 88528 h 231771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8529 h 231771"/>
                  <a:gd name="T17" fmla="*/ 87718 w 126947"/>
                  <a:gd name="T18" fmla="*/ 177056 h 2317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1771">
                    <a:moveTo>
                      <a:pt x="0" y="88528"/>
                    </a:moveTo>
                    <a:lnTo>
                      <a:pt x="48490" y="88529"/>
                    </a:lnTo>
                    <a:lnTo>
                      <a:pt x="63474" y="0"/>
                    </a:lnTo>
                    <a:lnTo>
                      <a:pt x="78457" y="88529"/>
                    </a:lnTo>
                    <a:lnTo>
                      <a:pt x="126947" y="88528"/>
                    </a:lnTo>
                    <a:lnTo>
                      <a:pt x="87718" y="143242"/>
                    </a:lnTo>
                    <a:lnTo>
                      <a:pt x="102702" y="231770"/>
                    </a:lnTo>
                    <a:lnTo>
                      <a:pt x="63474" y="177056"/>
                    </a:lnTo>
                    <a:lnTo>
                      <a:pt x="24245" y="231770"/>
                    </a:lnTo>
                    <a:lnTo>
                      <a:pt x="39229" y="14324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5" name="4-Point Star 34"/>
              <p:cNvSpPr>
                <a:spLocks noChangeArrowheads="1"/>
              </p:cNvSpPr>
              <p:nvPr/>
            </p:nvSpPr>
            <p:spPr bwMode="auto">
              <a:xfrm>
                <a:off x="7886254" y="4213218"/>
                <a:ext cx="180899" cy="169860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7" name="7-Point Star 36"/>
              <p:cNvSpPr>
                <a:spLocks noChangeArrowheads="1"/>
              </p:cNvSpPr>
              <p:nvPr/>
            </p:nvSpPr>
            <p:spPr bwMode="auto">
              <a:xfrm>
                <a:off x="7810086" y="4383079"/>
                <a:ext cx="101557" cy="192084"/>
              </a:xfrm>
              <a:custGeom>
                <a:avLst/>
                <a:gdLst>
                  <a:gd name="T0" fmla="*/ 91500 w 101557"/>
                  <a:gd name="T1" fmla="*/ 38045 h 192084"/>
                  <a:gd name="T2" fmla="*/ 101557 w 101557"/>
                  <a:gd name="T3" fmla="*/ 123530 h 192084"/>
                  <a:gd name="T4" fmla="*/ 73377 w 101557"/>
                  <a:gd name="T5" fmla="*/ 192085 h 192084"/>
                  <a:gd name="T6" fmla="*/ 28180 w 101557"/>
                  <a:gd name="T7" fmla="*/ 192085 h 192084"/>
                  <a:gd name="T8" fmla="*/ 0 w 101557"/>
                  <a:gd name="T9" fmla="*/ 123530 h 192084"/>
                  <a:gd name="T10" fmla="*/ 10057 w 101557"/>
                  <a:gd name="T11" fmla="*/ 38045 h 192084"/>
                  <a:gd name="T12" fmla="*/ 50779 w 101557"/>
                  <a:gd name="T13" fmla="*/ 0 h 192084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045 h 192084"/>
                  <a:gd name="T23" fmla="*/ 78958 w 101557"/>
                  <a:gd name="T24" fmla="*/ 144644 h 1920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2084">
                    <a:moveTo>
                      <a:pt x="0" y="123530"/>
                    </a:moveTo>
                    <a:lnTo>
                      <a:pt x="15639" y="85486"/>
                    </a:lnTo>
                    <a:lnTo>
                      <a:pt x="10057" y="38045"/>
                    </a:lnTo>
                    <a:lnTo>
                      <a:pt x="35140" y="38045"/>
                    </a:lnTo>
                    <a:lnTo>
                      <a:pt x="50779" y="0"/>
                    </a:lnTo>
                    <a:lnTo>
                      <a:pt x="66417" y="38045"/>
                    </a:lnTo>
                    <a:lnTo>
                      <a:pt x="91500" y="38045"/>
                    </a:lnTo>
                    <a:lnTo>
                      <a:pt x="85918" y="85486"/>
                    </a:lnTo>
                    <a:lnTo>
                      <a:pt x="101557" y="123530"/>
                    </a:lnTo>
                    <a:lnTo>
                      <a:pt x="78958" y="144644"/>
                    </a:lnTo>
                    <a:lnTo>
                      <a:pt x="73377" y="192085"/>
                    </a:lnTo>
                    <a:lnTo>
                      <a:pt x="50779" y="170971"/>
                    </a:lnTo>
                    <a:lnTo>
                      <a:pt x="28180" y="192085"/>
                    </a:lnTo>
                    <a:lnTo>
                      <a:pt x="22599" y="14464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8" name="5-Point Star 37"/>
              <p:cNvSpPr>
                <a:spLocks noChangeArrowheads="1"/>
              </p:cNvSpPr>
              <p:nvPr/>
            </p:nvSpPr>
            <p:spPr bwMode="auto">
              <a:xfrm>
                <a:off x="7538738" y="4422765"/>
                <a:ext cx="126947" cy="230184"/>
              </a:xfrm>
              <a:custGeom>
                <a:avLst/>
                <a:gdLst>
                  <a:gd name="T0" fmla="*/ 63474 w 126947"/>
                  <a:gd name="T1" fmla="*/ 0 h 230184"/>
                  <a:gd name="T2" fmla="*/ 0 w 126947"/>
                  <a:gd name="T3" fmla="*/ 87922 h 230184"/>
                  <a:gd name="T4" fmla="*/ 24245 w 126947"/>
                  <a:gd name="T5" fmla="*/ 230183 h 230184"/>
                  <a:gd name="T6" fmla="*/ 102702 w 126947"/>
                  <a:gd name="T7" fmla="*/ 230183 h 230184"/>
                  <a:gd name="T8" fmla="*/ 126947 w 126947"/>
                  <a:gd name="T9" fmla="*/ 87922 h 230184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7923 h 230184"/>
                  <a:gd name="T17" fmla="*/ 87718 w 126947"/>
                  <a:gd name="T18" fmla="*/ 175844 h 230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0184">
                    <a:moveTo>
                      <a:pt x="0" y="87922"/>
                    </a:moveTo>
                    <a:lnTo>
                      <a:pt x="48490" y="87923"/>
                    </a:lnTo>
                    <a:lnTo>
                      <a:pt x="63474" y="0"/>
                    </a:lnTo>
                    <a:lnTo>
                      <a:pt x="78457" y="87923"/>
                    </a:lnTo>
                    <a:lnTo>
                      <a:pt x="126947" y="87922"/>
                    </a:lnTo>
                    <a:lnTo>
                      <a:pt x="87718" y="142261"/>
                    </a:lnTo>
                    <a:lnTo>
                      <a:pt x="102702" y="230183"/>
                    </a:lnTo>
                    <a:lnTo>
                      <a:pt x="63474" y="175844"/>
                    </a:lnTo>
                    <a:lnTo>
                      <a:pt x="24245" y="230183"/>
                    </a:lnTo>
                    <a:lnTo>
                      <a:pt x="39229" y="14226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39" name="5-Point Star 38"/>
              <p:cNvSpPr>
                <a:spLocks noChangeArrowheads="1"/>
              </p:cNvSpPr>
              <p:nvPr/>
            </p:nvSpPr>
            <p:spPr bwMode="auto">
              <a:xfrm>
                <a:off x="7940206" y="4459277"/>
                <a:ext cx="126947" cy="231771"/>
              </a:xfrm>
              <a:custGeom>
                <a:avLst/>
                <a:gdLst>
                  <a:gd name="T0" fmla="*/ 63474 w 126947"/>
                  <a:gd name="T1" fmla="*/ 0 h 231771"/>
                  <a:gd name="T2" fmla="*/ 0 w 126947"/>
                  <a:gd name="T3" fmla="*/ 88528 h 231771"/>
                  <a:gd name="T4" fmla="*/ 24245 w 126947"/>
                  <a:gd name="T5" fmla="*/ 231770 h 231771"/>
                  <a:gd name="T6" fmla="*/ 102702 w 126947"/>
                  <a:gd name="T7" fmla="*/ 231770 h 231771"/>
                  <a:gd name="T8" fmla="*/ 126947 w 126947"/>
                  <a:gd name="T9" fmla="*/ 88528 h 231771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8529 h 231771"/>
                  <a:gd name="T17" fmla="*/ 87718 w 126947"/>
                  <a:gd name="T18" fmla="*/ 177056 h 2317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1771">
                    <a:moveTo>
                      <a:pt x="0" y="88528"/>
                    </a:moveTo>
                    <a:lnTo>
                      <a:pt x="48490" y="88529"/>
                    </a:lnTo>
                    <a:lnTo>
                      <a:pt x="63474" y="0"/>
                    </a:lnTo>
                    <a:lnTo>
                      <a:pt x="78457" y="88529"/>
                    </a:lnTo>
                    <a:lnTo>
                      <a:pt x="126947" y="88528"/>
                    </a:lnTo>
                    <a:lnTo>
                      <a:pt x="87718" y="143242"/>
                    </a:lnTo>
                    <a:lnTo>
                      <a:pt x="102702" y="231770"/>
                    </a:lnTo>
                    <a:lnTo>
                      <a:pt x="63474" y="177056"/>
                    </a:lnTo>
                    <a:lnTo>
                      <a:pt x="24245" y="231770"/>
                    </a:lnTo>
                    <a:lnTo>
                      <a:pt x="39229" y="14324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40" name="4-Point Star 39"/>
              <p:cNvSpPr>
                <a:spLocks noChangeArrowheads="1"/>
              </p:cNvSpPr>
              <p:nvPr/>
            </p:nvSpPr>
            <p:spPr bwMode="auto">
              <a:xfrm>
                <a:off x="7665684" y="4568812"/>
                <a:ext cx="180899" cy="169860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41" name="7-Point Star 40"/>
              <p:cNvSpPr>
                <a:spLocks noChangeArrowheads="1"/>
              </p:cNvSpPr>
              <p:nvPr/>
            </p:nvSpPr>
            <p:spPr bwMode="auto">
              <a:xfrm>
                <a:off x="7573648" y="4652949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42" name="5-Point Star 41"/>
              <p:cNvSpPr>
                <a:spLocks noChangeArrowheads="1"/>
              </p:cNvSpPr>
              <p:nvPr/>
            </p:nvSpPr>
            <p:spPr bwMode="auto">
              <a:xfrm>
                <a:off x="7848170" y="4616437"/>
                <a:ext cx="126947" cy="230184"/>
              </a:xfrm>
              <a:custGeom>
                <a:avLst/>
                <a:gdLst>
                  <a:gd name="T0" fmla="*/ 63474 w 126947"/>
                  <a:gd name="T1" fmla="*/ 0 h 230184"/>
                  <a:gd name="T2" fmla="*/ 0 w 126947"/>
                  <a:gd name="T3" fmla="*/ 87922 h 230184"/>
                  <a:gd name="T4" fmla="*/ 24245 w 126947"/>
                  <a:gd name="T5" fmla="*/ 230183 h 230184"/>
                  <a:gd name="T6" fmla="*/ 102702 w 126947"/>
                  <a:gd name="T7" fmla="*/ 230183 h 230184"/>
                  <a:gd name="T8" fmla="*/ 126947 w 126947"/>
                  <a:gd name="T9" fmla="*/ 87922 h 230184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7923 h 230184"/>
                  <a:gd name="T17" fmla="*/ 87718 w 126947"/>
                  <a:gd name="T18" fmla="*/ 175844 h 230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0184">
                    <a:moveTo>
                      <a:pt x="0" y="87922"/>
                    </a:moveTo>
                    <a:lnTo>
                      <a:pt x="48490" y="87923"/>
                    </a:lnTo>
                    <a:lnTo>
                      <a:pt x="63474" y="0"/>
                    </a:lnTo>
                    <a:lnTo>
                      <a:pt x="78457" y="87923"/>
                    </a:lnTo>
                    <a:lnTo>
                      <a:pt x="126947" y="87922"/>
                    </a:lnTo>
                    <a:lnTo>
                      <a:pt x="87718" y="142261"/>
                    </a:lnTo>
                    <a:lnTo>
                      <a:pt x="102702" y="230183"/>
                    </a:lnTo>
                    <a:lnTo>
                      <a:pt x="63474" y="175844"/>
                    </a:lnTo>
                    <a:lnTo>
                      <a:pt x="24245" y="230183"/>
                    </a:lnTo>
                    <a:lnTo>
                      <a:pt x="39229" y="14226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66" name="4-Point Star 65"/>
              <p:cNvSpPr>
                <a:spLocks noChangeArrowheads="1"/>
              </p:cNvSpPr>
              <p:nvPr/>
            </p:nvSpPr>
            <p:spPr bwMode="auto">
              <a:xfrm>
                <a:off x="7948141" y="3989385"/>
                <a:ext cx="168204" cy="230183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67" name="7-Point Star 66"/>
              <p:cNvSpPr>
                <a:spLocks noChangeArrowheads="1"/>
              </p:cNvSpPr>
              <p:nvPr/>
            </p:nvSpPr>
            <p:spPr bwMode="auto">
              <a:xfrm>
                <a:off x="8151255" y="4121145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68" name="5-Point Star 67"/>
              <p:cNvSpPr>
                <a:spLocks noChangeArrowheads="1"/>
              </p:cNvSpPr>
              <p:nvPr/>
            </p:nvSpPr>
            <p:spPr bwMode="auto">
              <a:xfrm>
                <a:off x="7594277" y="4883132"/>
                <a:ext cx="126947" cy="231771"/>
              </a:xfrm>
              <a:custGeom>
                <a:avLst/>
                <a:gdLst>
                  <a:gd name="T0" fmla="*/ 63474 w 126947"/>
                  <a:gd name="T1" fmla="*/ 0 h 231771"/>
                  <a:gd name="T2" fmla="*/ 0 w 126947"/>
                  <a:gd name="T3" fmla="*/ 88528 h 231771"/>
                  <a:gd name="T4" fmla="*/ 24245 w 126947"/>
                  <a:gd name="T5" fmla="*/ 231770 h 231771"/>
                  <a:gd name="T6" fmla="*/ 102702 w 126947"/>
                  <a:gd name="T7" fmla="*/ 231770 h 231771"/>
                  <a:gd name="T8" fmla="*/ 126947 w 126947"/>
                  <a:gd name="T9" fmla="*/ 88528 h 231771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8529 h 231771"/>
                  <a:gd name="T17" fmla="*/ 87718 w 126947"/>
                  <a:gd name="T18" fmla="*/ 177056 h 2317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1771">
                    <a:moveTo>
                      <a:pt x="0" y="88528"/>
                    </a:moveTo>
                    <a:lnTo>
                      <a:pt x="48490" y="88529"/>
                    </a:lnTo>
                    <a:lnTo>
                      <a:pt x="63474" y="0"/>
                    </a:lnTo>
                    <a:lnTo>
                      <a:pt x="78457" y="88529"/>
                    </a:lnTo>
                    <a:lnTo>
                      <a:pt x="126947" y="88528"/>
                    </a:lnTo>
                    <a:lnTo>
                      <a:pt x="87718" y="143242"/>
                    </a:lnTo>
                    <a:lnTo>
                      <a:pt x="102702" y="231770"/>
                    </a:lnTo>
                    <a:lnTo>
                      <a:pt x="63474" y="177056"/>
                    </a:lnTo>
                    <a:lnTo>
                      <a:pt x="24245" y="231770"/>
                    </a:lnTo>
                    <a:lnTo>
                      <a:pt x="39229" y="14324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69" name="4-Point Star 68"/>
              <p:cNvSpPr>
                <a:spLocks noChangeArrowheads="1"/>
              </p:cNvSpPr>
              <p:nvPr/>
            </p:nvSpPr>
            <p:spPr bwMode="auto">
              <a:xfrm>
                <a:off x="7732331" y="4962506"/>
                <a:ext cx="179312" cy="169860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0" name="7-Point Star 69"/>
              <p:cNvSpPr>
                <a:spLocks noChangeArrowheads="1"/>
              </p:cNvSpPr>
              <p:nvPr/>
            </p:nvSpPr>
            <p:spPr bwMode="auto">
              <a:xfrm>
                <a:off x="8236944" y="4286242"/>
                <a:ext cx="101557" cy="192085"/>
              </a:xfrm>
              <a:custGeom>
                <a:avLst/>
                <a:gdLst>
                  <a:gd name="T0" fmla="*/ 91500 w 101557"/>
                  <a:gd name="T1" fmla="*/ 38045 h 192085"/>
                  <a:gd name="T2" fmla="*/ 101557 w 101557"/>
                  <a:gd name="T3" fmla="*/ 123531 h 192085"/>
                  <a:gd name="T4" fmla="*/ 73377 w 101557"/>
                  <a:gd name="T5" fmla="*/ 192086 h 192085"/>
                  <a:gd name="T6" fmla="*/ 28180 w 101557"/>
                  <a:gd name="T7" fmla="*/ 192086 h 192085"/>
                  <a:gd name="T8" fmla="*/ 0 w 101557"/>
                  <a:gd name="T9" fmla="*/ 123531 h 192085"/>
                  <a:gd name="T10" fmla="*/ 10057 w 101557"/>
                  <a:gd name="T11" fmla="*/ 38045 h 192085"/>
                  <a:gd name="T12" fmla="*/ 50779 w 101557"/>
                  <a:gd name="T13" fmla="*/ 0 h 192085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045 h 192085"/>
                  <a:gd name="T23" fmla="*/ 78958 w 101557"/>
                  <a:gd name="T24" fmla="*/ 144645 h 1920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2085">
                    <a:moveTo>
                      <a:pt x="0" y="123531"/>
                    </a:moveTo>
                    <a:lnTo>
                      <a:pt x="15639" y="85486"/>
                    </a:lnTo>
                    <a:lnTo>
                      <a:pt x="10057" y="38045"/>
                    </a:lnTo>
                    <a:lnTo>
                      <a:pt x="35140" y="38045"/>
                    </a:lnTo>
                    <a:lnTo>
                      <a:pt x="50779" y="0"/>
                    </a:lnTo>
                    <a:lnTo>
                      <a:pt x="66417" y="38045"/>
                    </a:lnTo>
                    <a:lnTo>
                      <a:pt x="91500" y="38045"/>
                    </a:lnTo>
                    <a:lnTo>
                      <a:pt x="85918" y="85486"/>
                    </a:lnTo>
                    <a:lnTo>
                      <a:pt x="101557" y="123531"/>
                    </a:lnTo>
                    <a:lnTo>
                      <a:pt x="78958" y="144645"/>
                    </a:lnTo>
                    <a:lnTo>
                      <a:pt x="73377" y="192086"/>
                    </a:lnTo>
                    <a:lnTo>
                      <a:pt x="50779" y="170972"/>
                    </a:lnTo>
                    <a:lnTo>
                      <a:pt x="28180" y="192086"/>
                    </a:lnTo>
                    <a:lnTo>
                      <a:pt x="22599" y="14464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1" name="5-Point Star 70"/>
              <p:cNvSpPr>
                <a:spLocks noChangeArrowheads="1"/>
              </p:cNvSpPr>
              <p:nvPr/>
            </p:nvSpPr>
            <p:spPr bwMode="auto">
              <a:xfrm>
                <a:off x="8032242" y="4314817"/>
                <a:ext cx="126947" cy="230184"/>
              </a:xfrm>
              <a:custGeom>
                <a:avLst/>
                <a:gdLst>
                  <a:gd name="T0" fmla="*/ 63474 w 126947"/>
                  <a:gd name="T1" fmla="*/ 0 h 230184"/>
                  <a:gd name="T2" fmla="*/ 0 w 126947"/>
                  <a:gd name="T3" fmla="*/ 87922 h 230184"/>
                  <a:gd name="T4" fmla="*/ 24245 w 126947"/>
                  <a:gd name="T5" fmla="*/ 230183 h 230184"/>
                  <a:gd name="T6" fmla="*/ 102702 w 126947"/>
                  <a:gd name="T7" fmla="*/ 230183 h 230184"/>
                  <a:gd name="T8" fmla="*/ 126947 w 126947"/>
                  <a:gd name="T9" fmla="*/ 87922 h 230184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7923 h 230184"/>
                  <a:gd name="T17" fmla="*/ 87718 w 126947"/>
                  <a:gd name="T18" fmla="*/ 175844 h 230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0184">
                    <a:moveTo>
                      <a:pt x="0" y="87922"/>
                    </a:moveTo>
                    <a:lnTo>
                      <a:pt x="48490" y="87923"/>
                    </a:lnTo>
                    <a:lnTo>
                      <a:pt x="63474" y="0"/>
                    </a:lnTo>
                    <a:lnTo>
                      <a:pt x="78457" y="87923"/>
                    </a:lnTo>
                    <a:lnTo>
                      <a:pt x="126947" y="87922"/>
                    </a:lnTo>
                    <a:lnTo>
                      <a:pt x="87718" y="142261"/>
                    </a:lnTo>
                    <a:lnTo>
                      <a:pt x="102702" y="230183"/>
                    </a:lnTo>
                    <a:lnTo>
                      <a:pt x="63474" y="175844"/>
                    </a:lnTo>
                    <a:lnTo>
                      <a:pt x="24245" y="230183"/>
                    </a:lnTo>
                    <a:lnTo>
                      <a:pt x="39229" y="14226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2" name="5-Point Star 71"/>
              <p:cNvSpPr>
                <a:spLocks noChangeArrowheads="1"/>
              </p:cNvSpPr>
              <p:nvPr/>
            </p:nvSpPr>
            <p:spPr bwMode="auto">
              <a:xfrm>
                <a:off x="7975116" y="4910120"/>
                <a:ext cx="126947" cy="230183"/>
              </a:xfrm>
              <a:custGeom>
                <a:avLst/>
                <a:gdLst>
                  <a:gd name="T0" fmla="*/ 63474 w 126947"/>
                  <a:gd name="T1" fmla="*/ 0 h 230183"/>
                  <a:gd name="T2" fmla="*/ 0 w 126947"/>
                  <a:gd name="T3" fmla="*/ 87922 h 230183"/>
                  <a:gd name="T4" fmla="*/ 24245 w 126947"/>
                  <a:gd name="T5" fmla="*/ 230182 h 230183"/>
                  <a:gd name="T6" fmla="*/ 102702 w 126947"/>
                  <a:gd name="T7" fmla="*/ 230182 h 230183"/>
                  <a:gd name="T8" fmla="*/ 126947 w 126947"/>
                  <a:gd name="T9" fmla="*/ 87922 h 230183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7922 h 230183"/>
                  <a:gd name="T17" fmla="*/ 87718 w 126947"/>
                  <a:gd name="T18" fmla="*/ 175843 h 230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0183">
                    <a:moveTo>
                      <a:pt x="0" y="87922"/>
                    </a:moveTo>
                    <a:lnTo>
                      <a:pt x="48490" y="87922"/>
                    </a:lnTo>
                    <a:lnTo>
                      <a:pt x="63474" y="0"/>
                    </a:lnTo>
                    <a:lnTo>
                      <a:pt x="78457" y="87922"/>
                    </a:lnTo>
                    <a:lnTo>
                      <a:pt x="126947" y="87922"/>
                    </a:lnTo>
                    <a:lnTo>
                      <a:pt x="87718" y="142260"/>
                    </a:lnTo>
                    <a:lnTo>
                      <a:pt x="102702" y="230182"/>
                    </a:lnTo>
                    <a:lnTo>
                      <a:pt x="63474" y="175843"/>
                    </a:lnTo>
                    <a:lnTo>
                      <a:pt x="24245" y="230182"/>
                    </a:lnTo>
                    <a:lnTo>
                      <a:pt x="39229" y="14226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3" name="4-Point Star 72"/>
              <p:cNvSpPr>
                <a:spLocks noChangeArrowheads="1"/>
              </p:cNvSpPr>
              <p:nvPr/>
            </p:nvSpPr>
            <p:spPr bwMode="auto">
              <a:xfrm>
                <a:off x="8159189" y="4460864"/>
                <a:ext cx="179313" cy="169860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4" name="7-Point Star 73"/>
              <p:cNvSpPr>
                <a:spLocks noChangeArrowheads="1"/>
              </p:cNvSpPr>
              <p:nvPr/>
            </p:nvSpPr>
            <p:spPr bwMode="auto">
              <a:xfrm>
                <a:off x="8065566" y="4545001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5" name="5-Point Star 74"/>
              <p:cNvSpPr>
                <a:spLocks noChangeArrowheads="1"/>
              </p:cNvSpPr>
              <p:nvPr/>
            </p:nvSpPr>
            <p:spPr bwMode="auto">
              <a:xfrm>
                <a:off x="8167124" y="4583100"/>
                <a:ext cx="128533" cy="230183"/>
              </a:xfrm>
              <a:custGeom>
                <a:avLst/>
                <a:gdLst>
                  <a:gd name="T0" fmla="*/ 64267 w 128533"/>
                  <a:gd name="T1" fmla="*/ 0 h 230183"/>
                  <a:gd name="T2" fmla="*/ 0 w 128533"/>
                  <a:gd name="T3" fmla="*/ 87922 h 230183"/>
                  <a:gd name="T4" fmla="*/ 24548 w 128533"/>
                  <a:gd name="T5" fmla="*/ 230182 h 230183"/>
                  <a:gd name="T6" fmla="*/ 103985 w 128533"/>
                  <a:gd name="T7" fmla="*/ 230182 h 230183"/>
                  <a:gd name="T8" fmla="*/ 128533 w 128533"/>
                  <a:gd name="T9" fmla="*/ 87922 h 230183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719 w 128533"/>
                  <a:gd name="T16" fmla="*/ 87922 h 230183"/>
                  <a:gd name="T17" fmla="*/ 88814 w 128533"/>
                  <a:gd name="T18" fmla="*/ 175843 h 230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533" h="230183">
                    <a:moveTo>
                      <a:pt x="0" y="87922"/>
                    </a:moveTo>
                    <a:lnTo>
                      <a:pt x="49096" y="87922"/>
                    </a:lnTo>
                    <a:lnTo>
                      <a:pt x="64267" y="0"/>
                    </a:lnTo>
                    <a:lnTo>
                      <a:pt x="79437" y="87922"/>
                    </a:lnTo>
                    <a:lnTo>
                      <a:pt x="128533" y="87922"/>
                    </a:lnTo>
                    <a:lnTo>
                      <a:pt x="88814" y="142260"/>
                    </a:lnTo>
                    <a:lnTo>
                      <a:pt x="103985" y="230182"/>
                    </a:lnTo>
                    <a:lnTo>
                      <a:pt x="64267" y="175843"/>
                    </a:lnTo>
                    <a:lnTo>
                      <a:pt x="24548" y="230182"/>
                    </a:lnTo>
                    <a:lnTo>
                      <a:pt x="39719" y="14226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0" name="7-Point Star 99"/>
              <p:cNvSpPr>
                <a:spLocks noChangeArrowheads="1"/>
              </p:cNvSpPr>
              <p:nvPr/>
            </p:nvSpPr>
            <p:spPr bwMode="auto">
              <a:xfrm>
                <a:off x="7725984" y="4805347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1" name="4-Point Star 100"/>
              <p:cNvSpPr>
                <a:spLocks noChangeArrowheads="1"/>
              </p:cNvSpPr>
              <p:nvPr/>
            </p:nvSpPr>
            <p:spPr bwMode="auto">
              <a:xfrm>
                <a:off x="7975116" y="4740260"/>
                <a:ext cx="180899" cy="169860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2" name="5-Point Star 101"/>
              <p:cNvSpPr>
                <a:spLocks noChangeArrowheads="1"/>
              </p:cNvSpPr>
              <p:nvPr/>
            </p:nvSpPr>
            <p:spPr bwMode="auto">
              <a:xfrm>
                <a:off x="8125866" y="4813283"/>
                <a:ext cx="126947" cy="230184"/>
              </a:xfrm>
              <a:custGeom>
                <a:avLst/>
                <a:gdLst>
                  <a:gd name="T0" fmla="*/ 63474 w 126947"/>
                  <a:gd name="T1" fmla="*/ 0 h 230184"/>
                  <a:gd name="T2" fmla="*/ 0 w 126947"/>
                  <a:gd name="T3" fmla="*/ 87922 h 230184"/>
                  <a:gd name="T4" fmla="*/ 24245 w 126947"/>
                  <a:gd name="T5" fmla="*/ 230183 h 230184"/>
                  <a:gd name="T6" fmla="*/ 102702 w 126947"/>
                  <a:gd name="T7" fmla="*/ 230183 h 230184"/>
                  <a:gd name="T8" fmla="*/ 126947 w 126947"/>
                  <a:gd name="T9" fmla="*/ 87922 h 230184"/>
                  <a:gd name="T10" fmla="*/ 3 60000 65536"/>
                  <a:gd name="T11" fmla="*/ 2 60000 65536"/>
                  <a:gd name="T12" fmla="*/ 1 60000 65536"/>
                  <a:gd name="T13" fmla="*/ 1 60000 65536"/>
                  <a:gd name="T14" fmla="*/ 0 60000 65536"/>
                  <a:gd name="T15" fmla="*/ 39229 w 126947"/>
                  <a:gd name="T16" fmla="*/ 87923 h 230184"/>
                  <a:gd name="T17" fmla="*/ 87718 w 126947"/>
                  <a:gd name="T18" fmla="*/ 175844 h 230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947" h="230184">
                    <a:moveTo>
                      <a:pt x="0" y="87922"/>
                    </a:moveTo>
                    <a:lnTo>
                      <a:pt x="48490" y="87923"/>
                    </a:lnTo>
                    <a:lnTo>
                      <a:pt x="63474" y="0"/>
                    </a:lnTo>
                    <a:lnTo>
                      <a:pt x="78457" y="87923"/>
                    </a:lnTo>
                    <a:lnTo>
                      <a:pt x="126947" y="87922"/>
                    </a:lnTo>
                    <a:lnTo>
                      <a:pt x="87718" y="142261"/>
                    </a:lnTo>
                    <a:lnTo>
                      <a:pt x="102702" y="230183"/>
                    </a:lnTo>
                    <a:lnTo>
                      <a:pt x="63474" y="175844"/>
                    </a:lnTo>
                    <a:lnTo>
                      <a:pt x="24245" y="230183"/>
                    </a:lnTo>
                    <a:lnTo>
                      <a:pt x="39229" y="14226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3" name="7-Point Star 102"/>
              <p:cNvSpPr>
                <a:spLocks noChangeArrowheads="1"/>
              </p:cNvSpPr>
              <p:nvPr/>
            </p:nvSpPr>
            <p:spPr bwMode="auto">
              <a:xfrm>
                <a:off x="8354370" y="4568812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4" name="7-Point Star 103"/>
              <p:cNvSpPr>
                <a:spLocks noChangeArrowheads="1"/>
              </p:cNvSpPr>
              <p:nvPr/>
            </p:nvSpPr>
            <p:spPr bwMode="auto">
              <a:xfrm>
                <a:off x="7911643" y="4824396"/>
                <a:ext cx="101557" cy="193672"/>
              </a:xfrm>
              <a:custGeom>
                <a:avLst/>
                <a:gdLst>
                  <a:gd name="T0" fmla="*/ 91500 w 101557"/>
                  <a:gd name="T1" fmla="*/ 38359 h 193672"/>
                  <a:gd name="T2" fmla="*/ 101557 w 101557"/>
                  <a:gd name="T3" fmla="*/ 124552 h 193672"/>
                  <a:gd name="T4" fmla="*/ 73377 w 101557"/>
                  <a:gd name="T5" fmla="*/ 193673 h 193672"/>
                  <a:gd name="T6" fmla="*/ 28180 w 101557"/>
                  <a:gd name="T7" fmla="*/ 193673 h 193672"/>
                  <a:gd name="T8" fmla="*/ 0 w 101557"/>
                  <a:gd name="T9" fmla="*/ 124552 h 193672"/>
                  <a:gd name="T10" fmla="*/ 10057 w 101557"/>
                  <a:gd name="T11" fmla="*/ 38359 h 193672"/>
                  <a:gd name="T12" fmla="*/ 50779 w 101557"/>
                  <a:gd name="T13" fmla="*/ 0 h 193672"/>
                  <a:gd name="T14" fmla="*/ 0 60000 65536"/>
                  <a:gd name="T15" fmla="*/ 0 60000 65536"/>
                  <a:gd name="T16" fmla="*/ 1 60000 65536"/>
                  <a:gd name="T17" fmla="*/ 1 60000 65536"/>
                  <a:gd name="T18" fmla="*/ 2 60000 65536"/>
                  <a:gd name="T19" fmla="*/ 2 60000 65536"/>
                  <a:gd name="T20" fmla="*/ 3 60000 65536"/>
                  <a:gd name="T21" fmla="*/ 22599 w 101557"/>
                  <a:gd name="T22" fmla="*/ 38359 h 193672"/>
                  <a:gd name="T23" fmla="*/ 78958 w 101557"/>
                  <a:gd name="T24" fmla="*/ 145840 h 1936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557" h="193672">
                    <a:moveTo>
                      <a:pt x="0" y="124552"/>
                    </a:moveTo>
                    <a:lnTo>
                      <a:pt x="15639" y="86193"/>
                    </a:lnTo>
                    <a:lnTo>
                      <a:pt x="10057" y="38359"/>
                    </a:lnTo>
                    <a:lnTo>
                      <a:pt x="35140" y="38359"/>
                    </a:lnTo>
                    <a:lnTo>
                      <a:pt x="50779" y="0"/>
                    </a:lnTo>
                    <a:lnTo>
                      <a:pt x="66417" y="38359"/>
                    </a:lnTo>
                    <a:lnTo>
                      <a:pt x="91500" y="38359"/>
                    </a:lnTo>
                    <a:lnTo>
                      <a:pt x="85918" y="86193"/>
                    </a:lnTo>
                    <a:lnTo>
                      <a:pt x="101557" y="124552"/>
                    </a:lnTo>
                    <a:lnTo>
                      <a:pt x="78958" y="145840"/>
                    </a:lnTo>
                    <a:lnTo>
                      <a:pt x="73377" y="193673"/>
                    </a:lnTo>
                    <a:lnTo>
                      <a:pt x="50779" y="172385"/>
                    </a:lnTo>
                    <a:lnTo>
                      <a:pt x="28180" y="193673"/>
                    </a:lnTo>
                    <a:lnTo>
                      <a:pt x="22599" y="14584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05" name="4-Point Star 104"/>
              <p:cNvSpPr>
                <a:spLocks noChangeArrowheads="1"/>
              </p:cNvSpPr>
              <p:nvPr/>
            </p:nvSpPr>
            <p:spPr bwMode="auto">
              <a:xfrm>
                <a:off x="8249639" y="4762484"/>
                <a:ext cx="179312" cy="168272"/>
              </a:xfrm>
              <a:prstGeom prst="star4">
                <a:avLst>
                  <a:gd name="adj" fmla="val 12500"/>
                </a:avLst>
              </a:prstGeom>
              <a:solidFill>
                <a:schemeClr val="tx1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/>
                <a:endParaRPr 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</p:grpSp>
      <p:grpSp>
        <p:nvGrpSpPr>
          <p:cNvPr id="107529" name="Group 107"/>
          <p:cNvGrpSpPr>
            <a:grpSpLocks/>
          </p:cNvGrpSpPr>
          <p:nvPr/>
        </p:nvGrpSpPr>
        <p:grpSpPr bwMode="auto">
          <a:xfrm>
            <a:off x="6850063" y="300038"/>
            <a:ext cx="2089150" cy="2365375"/>
            <a:chOff x="6850062" y="300038"/>
            <a:chExt cx="2088901" cy="2364959"/>
          </a:xfrm>
        </p:grpSpPr>
        <p:pic>
          <p:nvPicPr>
            <p:cNvPr id="107536" name="Picture 108" descr="coral reef fish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62" y="300038"/>
              <a:ext cx="2088901" cy="154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7" name="Picture 109" descr="Shrimp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63" y="1881859"/>
              <a:ext cx="1049337" cy="78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8" name="Picture 110" descr="Coral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399" y="1881859"/>
              <a:ext cx="1039564" cy="78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7530" name="Group 49"/>
          <p:cNvGrpSpPr>
            <a:grpSpLocks/>
          </p:cNvGrpSpPr>
          <p:nvPr/>
        </p:nvGrpSpPr>
        <p:grpSpPr bwMode="auto">
          <a:xfrm>
            <a:off x="1638300" y="300038"/>
            <a:ext cx="3889375" cy="2851150"/>
            <a:chOff x="1032" y="189"/>
            <a:chExt cx="2450" cy="1796"/>
          </a:xfrm>
        </p:grpSpPr>
        <p:sp>
          <p:nvSpPr>
            <p:cNvPr id="22" name="Cloud 21"/>
            <p:cNvSpPr>
              <a:spLocks noChangeArrowheads="1"/>
            </p:cNvSpPr>
            <p:nvPr/>
          </p:nvSpPr>
          <p:spPr bwMode="auto">
            <a:xfrm>
              <a:off x="1032" y="189"/>
              <a:ext cx="2450" cy="1112"/>
            </a:xfrm>
            <a:custGeom>
              <a:avLst/>
              <a:gdLst>
                <a:gd name="T0" fmla="*/ 2448 w 43200"/>
                <a:gd name="T1" fmla="*/ 556 h 43200"/>
                <a:gd name="T2" fmla="*/ 1225 w 43200"/>
                <a:gd name="T3" fmla="*/ 1111 h 43200"/>
                <a:gd name="T4" fmla="*/ 8 w 43200"/>
                <a:gd name="T5" fmla="*/ 556 h 43200"/>
                <a:gd name="T6" fmla="*/ 1225 w 43200"/>
                <a:gd name="T7" fmla="*/ 64 h 43200"/>
                <a:gd name="T8" fmla="*/ 0 60000 65536"/>
                <a:gd name="T9" fmla="*/ 1 60000 65536"/>
                <a:gd name="T10" fmla="*/ 2 60000 65536"/>
                <a:gd name="T11" fmla="*/ 3 60000 65536"/>
                <a:gd name="T12" fmla="*/ 5960 w 43200"/>
                <a:gd name="T13" fmla="*/ 6527 h 43200"/>
                <a:gd name="T14" fmla="*/ 34172 w 43200"/>
                <a:gd name="T15" fmla="*/ 34692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Dissolved Organic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Matter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(DOM)</a:t>
              </a:r>
            </a:p>
          </p:txBody>
        </p:sp>
        <p:cxnSp>
          <p:nvCxnSpPr>
            <p:cNvPr id="33" name="Straight Arrow Connector 32"/>
            <p:cNvCxnSpPr>
              <a:cxnSpLocks noChangeShapeType="1"/>
            </p:cNvCxnSpPr>
            <p:nvPr/>
          </p:nvCxnSpPr>
          <p:spPr bwMode="auto">
            <a:xfrm rot="5400000" flipH="1" flipV="1">
              <a:off x="1875" y="1646"/>
              <a:ext cx="678" cy="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531" name="Line 52"/>
          <p:cNvSpPr>
            <a:spLocks noChangeShapeType="1"/>
          </p:cNvSpPr>
          <p:nvPr/>
        </p:nvSpPr>
        <p:spPr bwMode="auto">
          <a:xfrm flipH="1">
            <a:off x="5527675" y="1222375"/>
            <a:ext cx="1322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7" name="Straight Arrow Connector 46"/>
          <p:cNvCxnSpPr>
            <a:cxnSpLocks noChangeShapeType="1"/>
          </p:cNvCxnSpPr>
          <p:nvPr/>
        </p:nvCxnSpPr>
        <p:spPr bwMode="auto">
          <a:xfrm rot="5400000" flipH="1" flipV="1">
            <a:off x="7247731" y="3331369"/>
            <a:ext cx="1316038" cy="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73" name="Text Box 45"/>
          <p:cNvSpPr txBox="1">
            <a:spLocks noChangeArrowheads="1"/>
          </p:cNvSpPr>
          <p:nvPr/>
        </p:nvSpPr>
        <p:spPr bwMode="auto">
          <a:xfrm>
            <a:off x="4322763" y="2239963"/>
            <a:ext cx="1993944" cy="40011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‘De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Sponge Loop’</a:t>
            </a:r>
          </a:p>
        </p:txBody>
      </p:sp>
    </p:spTree>
    <p:extLst>
      <p:ext uri="{BB962C8B-B14F-4D97-AF65-F5344CB8AC3E}">
        <p14:creationId xmlns:p14="http://schemas.microsoft.com/office/powerpoint/2010/main" val="22616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6704013" y="415925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/>
              <a:t>Primary production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48" y="1714500"/>
            <a:ext cx="8833104" cy="4416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1992" y="521445"/>
            <a:ext cx="3800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Biologie en Planeet Water???????????</a:t>
            </a:r>
          </a:p>
          <a:p>
            <a:pPr algn="ctr"/>
            <a:endParaRPr lang="nl-NL" dirty="0" smtClean="0">
              <a:solidFill>
                <a:schemeClr val="bg1"/>
              </a:solidFill>
            </a:endParaRPr>
          </a:p>
          <a:p>
            <a:pPr algn="ctr"/>
            <a:r>
              <a:rPr lang="nl-NL" dirty="0" smtClean="0">
                <a:solidFill>
                  <a:schemeClr val="bg1"/>
                </a:solidFill>
              </a:rPr>
              <a:t>Is dat belangrijk dan….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5448" y="2432304"/>
            <a:ext cx="8833104" cy="118872"/>
            <a:chOff x="155448" y="2432304"/>
            <a:chExt cx="8833104" cy="118872"/>
          </a:xfrm>
        </p:grpSpPr>
        <p:sp>
          <p:nvSpPr>
            <p:cNvPr id="2" name="Oval 1"/>
            <p:cNvSpPr/>
            <p:nvPr/>
          </p:nvSpPr>
          <p:spPr>
            <a:xfrm>
              <a:off x="2671992" y="2432304"/>
              <a:ext cx="226656" cy="1188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>
              <a:stCxn id="2" idx="6"/>
            </p:cNvCxnSpPr>
            <p:nvPr/>
          </p:nvCxnSpPr>
          <p:spPr>
            <a:xfrm flipV="1">
              <a:off x="2898648" y="2432304"/>
              <a:ext cx="6089904" cy="5943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55448" y="2491740"/>
              <a:ext cx="2507400" cy="2971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793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839200" cy="6683375"/>
            <a:chOff x="152400" y="76200"/>
            <a:chExt cx="8839200" cy="6683375"/>
          </a:xfrm>
        </p:grpSpPr>
        <p:pic>
          <p:nvPicPr>
            <p:cNvPr id="109573" name="Picture 7" descr="spons-scho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76200"/>
              <a:ext cx="4343400" cy="325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74" name="Picture 5" descr="spa brdu par h 10x 3-annotate.ti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505200"/>
              <a:ext cx="4343400" cy="32543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575" name="Picture 6" descr="spa scm par brdu 20x 6-annotate.ti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505200"/>
              <a:ext cx="4343400" cy="32543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576" name="Picture 10" descr="spons-SPA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76200"/>
              <a:ext cx="4343400" cy="325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3" descr="cave-detritus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0" y="295275"/>
            <a:ext cx="82931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80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11619" name="Picture 8" descr="DSCN057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1414463"/>
            <a:ext cx="6040437" cy="4529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8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13667" name="Picture 5" descr="DSCN164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466725"/>
            <a:ext cx="78994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3" descr="DSCN0001_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263525"/>
            <a:ext cx="2738437" cy="36528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9" name="Picture 4" descr="DSCN158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525" y="3035300"/>
            <a:ext cx="2692400" cy="3590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0" name="Picture 6" descr="DSCN1587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388" y="4418013"/>
            <a:ext cx="2630487" cy="19732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5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15715" name="Picture 10" descr="purple fleshy (2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5" y="3686175"/>
            <a:ext cx="41386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5" descr="DSCN17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3595688"/>
            <a:ext cx="3883025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7" descr="DSCN168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5" y="279400"/>
            <a:ext cx="3897313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Picture 8" descr="blue tissue damag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217488"/>
            <a:ext cx="4105275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7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17763" name="Picture 20" descr="SAM_053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203200"/>
            <a:ext cx="2951162" cy="3932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4" name="Picture 5" descr="aquarium 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675" y="203200"/>
            <a:ext cx="2647950" cy="35290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5" name="Picture 6" descr="aquarium 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288" y="203200"/>
            <a:ext cx="2798762" cy="37306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6" name="Picture 7" descr="aquarium 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350" y="3209925"/>
            <a:ext cx="4699000" cy="3524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90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5" name="Picture 4" descr="DSCN050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250825"/>
            <a:ext cx="7872412" cy="629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6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3825" y="61913"/>
            <a:ext cx="8932863" cy="6675437"/>
            <a:chOff x="123904" y="61960"/>
            <a:chExt cx="8932298" cy="6675994"/>
          </a:xfrm>
        </p:grpSpPr>
        <p:pic>
          <p:nvPicPr>
            <p:cNvPr id="121860" name="Picture 4" descr="DSCN0567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867" y="61960"/>
              <a:ext cx="4061335" cy="324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1" name="Picture 5" descr="DSCN0558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04" y="92940"/>
              <a:ext cx="4414523" cy="3531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2" name="Picture 6" descr="DSCN1650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321" y="3424544"/>
              <a:ext cx="4417881" cy="331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3" name="Picture 7" descr="DSCN0577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70" y="3825920"/>
              <a:ext cx="3635201" cy="2908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762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3907" name="Picture 5" descr="coral re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73213"/>
            <a:ext cx="6075363" cy="3976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7" name="Picture 7" descr="food web ree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963" y="1317625"/>
            <a:ext cx="4060825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627745" y="401638"/>
            <a:ext cx="16225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toekomst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7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25956" name="Picture 6" descr="SIAS NL crop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013" y="1471613"/>
            <a:ext cx="5622925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Text Box 8"/>
          <p:cNvSpPr txBox="1">
            <a:spLocks noChangeArrowheads="1"/>
          </p:cNvSpPr>
          <p:nvPr/>
        </p:nvSpPr>
        <p:spPr bwMode="auto">
          <a:xfrm>
            <a:off x="2557463" y="981075"/>
            <a:ext cx="420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Multi-trophic Integrated Aquaculture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627745" y="401638"/>
            <a:ext cx="16225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toekomst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TextBox 62"/>
          <p:cNvSpPr txBox="1">
            <a:spLocks noChangeArrowheads="1"/>
          </p:cNvSpPr>
          <p:nvPr/>
        </p:nvSpPr>
        <p:spPr bwMode="auto">
          <a:xfrm>
            <a:off x="3580539" y="735013"/>
            <a:ext cx="1951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</a:rPr>
              <a:t>Gecontroleerde</a:t>
            </a:r>
            <a:endParaRPr lang="en-US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</a:rPr>
              <a:t>kweek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8005" name="Group 25"/>
          <p:cNvGrpSpPr>
            <a:grpSpLocks/>
          </p:cNvGrpSpPr>
          <p:nvPr/>
        </p:nvGrpSpPr>
        <p:grpSpPr bwMode="auto">
          <a:xfrm>
            <a:off x="2395538" y="3709988"/>
            <a:ext cx="4575175" cy="2112962"/>
            <a:chOff x="126" y="905"/>
            <a:chExt cx="1010" cy="487"/>
          </a:xfrm>
        </p:grpSpPr>
        <p:pic>
          <p:nvPicPr>
            <p:cNvPr id="128009" name="Picture 79" descr="biofilter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" y="905"/>
              <a:ext cx="471" cy="4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010" name="Picture 81" descr="blauwalg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" y="905"/>
              <a:ext cx="514" cy="4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8006" name="TextBox 82"/>
          <p:cNvSpPr txBox="1">
            <a:spLocks noChangeArrowheads="1"/>
          </p:cNvSpPr>
          <p:nvPr/>
        </p:nvSpPr>
        <p:spPr bwMode="auto">
          <a:xfrm>
            <a:off x="3976688" y="5905500"/>
            <a:ext cx="1146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Bio-filter</a:t>
            </a:r>
          </a:p>
        </p:txBody>
      </p:sp>
      <p:pic>
        <p:nvPicPr>
          <p:cNvPr id="128007" name="Picture 27" descr="eutrophic wate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438" y="1558925"/>
            <a:ext cx="303688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8" name="Picture 28" descr="oligotrophic wat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738" y="1589088"/>
            <a:ext cx="306705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627745" y="401638"/>
            <a:ext cx="16225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toekomst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6704013" y="415925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/>
              <a:t>Primary production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5949" y="521445"/>
            <a:ext cx="2292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Een praktijkvoorbeeld:</a:t>
            </a:r>
          </a:p>
          <a:p>
            <a:pPr algn="ctr"/>
            <a:endParaRPr lang="nl-NL" dirty="0" smtClean="0">
              <a:solidFill>
                <a:schemeClr val="bg1"/>
              </a:solidFill>
            </a:endParaRPr>
          </a:p>
          <a:p>
            <a:pPr algn="ctr"/>
            <a:r>
              <a:rPr lang="nl-NL" dirty="0" smtClean="0">
                <a:solidFill>
                  <a:schemeClr val="bg1"/>
                </a:solidFill>
              </a:rPr>
              <a:t>El </a:t>
            </a:r>
            <a:r>
              <a:rPr lang="nl-NL" dirty="0" err="1" smtClean="0">
                <a:solidFill>
                  <a:schemeClr val="bg1"/>
                </a:solidFill>
              </a:rPr>
              <a:t>Niño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460" y="1993392"/>
            <a:ext cx="7033077" cy="3291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459" y="3245790"/>
            <a:ext cx="7033077" cy="32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1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1731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5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30052" name="Picture 19" descr="avarol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850" y="1538288"/>
            <a:ext cx="18923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20" descr="psoriasis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6408" y="1544638"/>
            <a:ext cx="1905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9" descr="fish oil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275" y="3957638"/>
            <a:ext cx="1368425" cy="1824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5" name="Picture 13" descr="fish meal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088" y="3948113"/>
            <a:ext cx="1898650" cy="1849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6" name="TextBox 62"/>
          <p:cNvSpPr txBox="1">
            <a:spLocks noChangeArrowheads="1"/>
          </p:cNvSpPr>
          <p:nvPr/>
        </p:nvSpPr>
        <p:spPr bwMode="auto">
          <a:xfrm>
            <a:off x="3580539" y="735013"/>
            <a:ext cx="1951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</a:rPr>
              <a:t>Gecontroleerde</a:t>
            </a:r>
            <a:endParaRPr lang="en-US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</a:rPr>
              <a:t>kweek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0057" name="Text Box 20"/>
          <p:cNvSpPr txBox="1">
            <a:spLocks noChangeArrowheads="1"/>
          </p:cNvSpPr>
          <p:nvPr/>
        </p:nvSpPr>
        <p:spPr bwMode="auto">
          <a:xfrm>
            <a:off x="3430658" y="5867334"/>
            <a:ext cx="2250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Duurzaam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visvoer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0058" name="Text Box 21"/>
          <p:cNvSpPr txBox="1">
            <a:spLocks noChangeArrowheads="1"/>
          </p:cNvSpPr>
          <p:nvPr/>
        </p:nvSpPr>
        <p:spPr bwMode="auto">
          <a:xfrm>
            <a:off x="2788539" y="3429000"/>
            <a:ext cx="39228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medicijnen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antibiotica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627745" y="401638"/>
            <a:ext cx="16225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toekomst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6627745" y="401638"/>
            <a:ext cx="16225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toekomst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2100" name="TextBox 62"/>
          <p:cNvSpPr txBox="1">
            <a:spLocks noChangeArrowheads="1"/>
          </p:cNvSpPr>
          <p:nvPr/>
        </p:nvSpPr>
        <p:spPr bwMode="auto">
          <a:xfrm>
            <a:off x="3510008" y="735013"/>
            <a:ext cx="20922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</a:rPr>
              <a:t>Gecontroleerde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</a:rPr>
              <a:t>kweek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516063"/>
            <a:ext cx="2520950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2102" name="Group 10"/>
          <p:cNvGrpSpPr>
            <a:grpSpLocks/>
          </p:cNvGrpSpPr>
          <p:nvPr/>
        </p:nvGrpSpPr>
        <p:grpSpPr bwMode="auto">
          <a:xfrm>
            <a:off x="5230813" y="1516063"/>
            <a:ext cx="2413000" cy="3630612"/>
            <a:chOff x="5231473" y="1516063"/>
            <a:chExt cx="2413000" cy="3630612"/>
          </a:xfrm>
        </p:grpSpPr>
        <p:sp>
          <p:nvSpPr>
            <p:cNvPr id="132107" name="Rectangle 7"/>
            <p:cNvSpPr>
              <a:spLocks noChangeArrowheads="1"/>
            </p:cNvSpPr>
            <p:nvPr/>
          </p:nvSpPr>
          <p:spPr bwMode="auto">
            <a:xfrm>
              <a:off x="5231473" y="1516063"/>
              <a:ext cx="2413000" cy="363061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457200"/>
              <a:endParaRPr lang="es-ES" sz="1800">
                <a:solidFill>
                  <a:schemeClr val="bg1"/>
                </a:solidFill>
              </a:endParaRPr>
            </a:p>
          </p:txBody>
        </p:sp>
        <p:pic>
          <p:nvPicPr>
            <p:cNvPr id="132108" name="Picture 6" descr="Halisarca col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580" y="1574677"/>
              <a:ext cx="2255012" cy="350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42509" y="5297488"/>
            <a:ext cx="18674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dirty="0" smtClean="0">
                <a:solidFill>
                  <a:schemeClr val="bg1"/>
                </a:solidFill>
              </a:rPr>
              <a:t>Menselijke darm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404979" y="5276216"/>
            <a:ext cx="206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Spons</a:t>
            </a:r>
            <a:r>
              <a:rPr lang="en-US" dirty="0" smtClean="0">
                <a:solidFill>
                  <a:schemeClr val="bg1"/>
                </a:solidFill>
              </a:rPr>
              <a:t> filter </a:t>
            </a:r>
            <a:r>
              <a:rPr lang="en-US" dirty="0" err="1" smtClean="0">
                <a:solidFill>
                  <a:schemeClr val="bg1"/>
                </a:solidFill>
              </a:rPr>
              <a:t>kamer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2105" name="Text Box 18"/>
          <p:cNvSpPr txBox="1">
            <a:spLocks noChangeArrowheads="1"/>
          </p:cNvSpPr>
          <p:nvPr/>
        </p:nvSpPr>
        <p:spPr bwMode="auto">
          <a:xfrm>
            <a:off x="3275013" y="60960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</a:endParaRPr>
          </a:p>
        </p:txBody>
      </p:sp>
      <p:sp>
        <p:nvSpPr>
          <p:cNvPr id="161811" name="Text Box 19"/>
          <p:cNvSpPr txBox="1">
            <a:spLocks noChangeArrowheads="1"/>
          </p:cNvSpPr>
          <p:nvPr/>
        </p:nvSpPr>
        <p:spPr bwMode="auto">
          <a:xfrm>
            <a:off x="3816350" y="5940425"/>
            <a:ext cx="1467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Opa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Spons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18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1104900" y="6477000"/>
            <a:ext cx="6604000" cy="381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NIOZ is part of the Netherlands </a:t>
            </a:r>
            <a:r>
              <a:rPr lang="en-US" dirty="0" err="1"/>
              <a:t>Organisation</a:t>
            </a:r>
            <a:r>
              <a:rPr lang="en-US" dirty="0"/>
              <a:t> for Scientific Research (NWO)</a:t>
            </a:r>
          </a:p>
        </p:txBody>
      </p:sp>
      <p:pic>
        <p:nvPicPr>
          <p:cNvPr id="302083" name="Picture 3" descr="IMG_06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4" name="Picture 4" descr="IMG_06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5" name="Picture 5" descr="IMG_06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1268095" y="1848612"/>
            <a:ext cx="4090289" cy="43088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b="1" dirty="0" smtClean="0"/>
              <a:t>Dank </a:t>
            </a:r>
            <a:r>
              <a:rPr lang="en-US" sz="2800" b="1" dirty="0" err="1" smtClean="0"/>
              <a:t>voor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jullie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aandacht</a:t>
            </a:r>
            <a:r>
              <a:rPr lang="en-US" sz="2800" b="1" dirty="0" smtClean="0"/>
              <a:t>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888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6704013" y="415925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/>
              <a:t>Primary 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5583" y="521445"/>
            <a:ext cx="359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El </a:t>
            </a:r>
            <a:r>
              <a:rPr lang="nl-NL" dirty="0" err="1" smtClean="0">
                <a:solidFill>
                  <a:schemeClr val="bg1"/>
                </a:solidFill>
              </a:rPr>
              <a:t>Niño</a:t>
            </a:r>
            <a:r>
              <a:rPr lang="nl-NL" dirty="0" smtClean="0">
                <a:solidFill>
                  <a:schemeClr val="bg1"/>
                </a:solidFill>
              </a:rPr>
              <a:t> heeft wereldwijde gevolgen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62" y="1691640"/>
            <a:ext cx="8165676" cy="4089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505" y="3792719"/>
            <a:ext cx="2190496" cy="1370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26" y="3792719"/>
            <a:ext cx="1899317" cy="1131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667" y="2344583"/>
            <a:ext cx="1703832" cy="1311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26" y="2590037"/>
            <a:ext cx="1818742" cy="1088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314" y="3553072"/>
            <a:ext cx="1613662" cy="2084518"/>
          </a:xfrm>
          <a:prstGeom prst="rect">
            <a:avLst/>
          </a:prstGeom>
        </p:spPr>
      </p:pic>
      <p:pic>
        <p:nvPicPr>
          <p:cNvPr id="7" name="Picture 6" descr="IMG_0109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7082" y="1770535"/>
            <a:ext cx="1515894" cy="151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7448" y="521446"/>
            <a:ext cx="3800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Biologie en Planeet Water???????????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0975" y="1975318"/>
            <a:ext cx="5989320" cy="1200329"/>
            <a:chOff x="500975" y="1975318"/>
            <a:chExt cx="5989320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500975" y="1975318"/>
              <a:ext cx="59893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nl-NL" dirty="0" smtClean="0">
                  <a:solidFill>
                    <a:schemeClr val="bg1"/>
                  </a:solidFill>
                </a:rPr>
                <a:t>Niet alleen temperatuur; chemie:</a:t>
              </a:r>
            </a:p>
            <a:p>
              <a:endParaRPr lang="nl-NL" dirty="0" smtClean="0">
                <a:solidFill>
                  <a:schemeClr val="bg1"/>
                </a:solidFill>
              </a:endParaRPr>
            </a:p>
            <a:p>
              <a:endParaRPr lang="nl-NL" dirty="0" smtClean="0">
                <a:solidFill>
                  <a:schemeClr val="bg1"/>
                </a:solidFill>
              </a:endParaRPr>
            </a:p>
            <a:p>
              <a:r>
                <a:rPr lang="nl-NL" dirty="0">
                  <a:solidFill>
                    <a:schemeClr val="bg1"/>
                  </a:solidFill>
                </a:rPr>
                <a:t>	</a:t>
              </a:r>
              <a:r>
                <a:rPr lang="nl-NL" dirty="0" smtClean="0">
                  <a:solidFill>
                    <a:schemeClr val="bg1"/>
                  </a:solidFill>
                </a:rPr>
                <a:t>CO</a:t>
              </a:r>
              <a:r>
                <a:rPr lang="nl-NL" sz="1400" dirty="0" smtClean="0">
                  <a:solidFill>
                    <a:schemeClr val="bg1"/>
                  </a:solidFill>
                </a:rPr>
                <a:t>2			</a:t>
              </a:r>
              <a:r>
                <a:rPr lang="nl-NL" dirty="0" smtClean="0">
                  <a:solidFill>
                    <a:schemeClr val="bg1"/>
                  </a:solidFill>
                </a:rPr>
                <a:t>verzuring oceanen</a:t>
              </a:r>
              <a:endParaRPr lang="nl-NL" sz="14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623068" y="2990088"/>
              <a:ext cx="53796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502" y="1507832"/>
            <a:ext cx="3880396" cy="1866304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500975" y="3767328"/>
            <a:ext cx="7400895" cy="2203703"/>
            <a:chOff x="500975" y="3767328"/>
            <a:chExt cx="7400895" cy="2203703"/>
          </a:xfrm>
        </p:grpSpPr>
        <p:sp>
          <p:nvSpPr>
            <p:cNvPr id="18" name="TextBox 17"/>
            <p:cNvSpPr txBox="1"/>
            <p:nvPr/>
          </p:nvSpPr>
          <p:spPr>
            <a:xfrm>
              <a:off x="500975" y="4443853"/>
              <a:ext cx="5989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NL" dirty="0" smtClean="0">
                <a:solidFill>
                  <a:schemeClr val="bg1"/>
                </a:solidFill>
              </a:endParaRPr>
            </a:p>
            <a:p>
              <a:r>
                <a:rPr lang="nl-NL" dirty="0">
                  <a:solidFill>
                    <a:schemeClr val="bg1"/>
                  </a:solidFill>
                </a:rPr>
                <a:t>	</a:t>
              </a:r>
              <a:r>
                <a:rPr lang="nl-NL" dirty="0" smtClean="0">
                  <a:solidFill>
                    <a:schemeClr val="bg1"/>
                  </a:solidFill>
                </a:rPr>
                <a:t>O</a:t>
              </a:r>
              <a:r>
                <a:rPr lang="nl-NL" sz="1400" dirty="0" smtClean="0">
                  <a:solidFill>
                    <a:schemeClr val="bg1"/>
                  </a:solidFill>
                </a:rPr>
                <a:t>2			 </a:t>
              </a:r>
              <a:r>
                <a:rPr lang="nl-NL" dirty="0" smtClean="0">
                  <a:solidFill>
                    <a:schemeClr val="bg1"/>
                  </a:solidFill>
                </a:rPr>
                <a:t>50% alle zuurstof </a:t>
              </a:r>
              <a:endParaRPr lang="nl-NL" sz="14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638116" y="4898136"/>
              <a:ext cx="53796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3599" y="3767328"/>
              <a:ext cx="2938271" cy="22037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600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1" y="371894"/>
            <a:ext cx="2457069" cy="518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7448" y="521446"/>
            <a:ext cx="3800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Biologie en Planeet Water???????????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21015" y="1481042"/>
            <a:ext cx="3780755" cy="2455164"/>
            <a:chOff x="821015" y="1481042"/>
            <a:chExt cx="3780755" cy="2455164"/>
          </a:xfrm>
        </p:grpSpPr>
        <p:sp>
          <p:nvSpPr>
            <p:cNvPr id="4" name="TextBox 3"/>
            <p:cNvSpPr txBox="1"/>
            <p:nvPr/>
          </p:nvSpPr>
          <p:spPr>
            <a:xfrm>
              <a:off x="821015" y="2339292"/>
              <a:ext cx="2994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nl-NL" dirty="0" smtClean="0">
                  <a:solidFill>
                    <a:schemeClr val="bg1"/>
                  </a:solidFill>
                </a:rPr>
                <a:t>Drinkwater!!</a:t>
              </a:r>
              <a:endParaRPr lang="nl-NL" sz="14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5496" y="1481042"/>
              <a:ext cx="1776274" cy="24551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977" y="1753377"/>
            <a:ext cx="3392955" cy="1910494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821015" y="4166743"/>
            <a:ext cx="7502917" cy="2227733"/>
            <a:chOff x="821015" y="4166743"/>
            <a:chExt cx="7502917" cy="222773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3156" y="4166743"/>
              <a:ext cx="2430776" cy="16188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821015" y="4311572"/>
              <a:ext cx="3394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nl-NL" dirty="0" smtClean="0">
                  <a:solidFill>
                    <a:schemeClr val="bg1"/>
                  </a:solidFill>
                </a:rPr>
                <a:t>Schat aan nieuwe medicijnen energie en voeding</a:t>
              </a:r>
              <a:endParaRPr lang="nl-NL" sz="14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9559" y="4752322"/>
              <a:ext cx="1870129" cy="14025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823" y="5176803"/>
              <a:ext cx="1820819" cy="121767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276840" y="3438144"/>
            <a:ext cx="373852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nl-NL" sz="3200" b="1" dirty="0" smtClean="0"/>
              <a:t>MENS IS LANDDIER…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8792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8"/>
          <p:cNvSpPr txBox="1">
            <a:spLocks noChangeArrowheads="1"/>
          </p:cNvSpPr>
          <p:nvPr/>
        </p:nvSpPr>
        <p:spPr bwMode="auto">
          <a:xfrm>
            <a:off x="6573838" y="398463"/>
            <a:ext cx="2176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/>
              <a:t>Darwin’s Paradox</a:t>
            </a:r>
          </a:p>
        </p:txBody>
      </p:sp>
      <p:pic>
        <p:nvPicPr>
          <p:cNvPr id="34819" name="Picture 12" descr="Darwin-Viaje-del-Beagl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7986" y="0"/>
            <a:ext cx="9206499" cy="6858000"/>
          </a:xfrm>
          <a:solidFill>
            <a:schemeClr val="tx2"/>
          </a:solidFill>
        </p:spPr>
      </p:pic>
      <p:sp>
        <p:nvSpPr>
          <p:cNvPr id="34820" name="Text Box 11"/>
          <p:cNvSpPr txBox="1">
            <a:spLocks noChangeArrowheads="1"/>
          </p:cNvSpPr>
          <p:nvPr/>
        </p:nvSpPr>
        <p:spPr bwMode="auto">
          <a:xfrm>
            <a:off x="828675" y="981075"/>
            <a:ext cx="7415213" cy="36512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dirty="0">
                <a:latin typeface="Verdana" charset="0"/>
              </a:rPr>
              <a:t>“(…) every one must be struck with astonishment, when he first beholds one of these vast rings of coral-rock, often many leagues in diameter, here and there surmounted by a low verdant island with dazzling white shores, bathed on the outside by the foaming breakers of the ocean, and on the inside surrounding a calm expanse of water, which, from reflection, is of a bright but pale green </a:t>
            </a:r>
            <a:r>
              <a:rPr lang="en-US" dirty="0" err="1">
                <a:latin typeface="Verdana" charset="0"/>
              </a:rPr>
              <a:t>colour</a:t>
            </a:r>
            <a:r>
              <a:rPr lang="en-US" dirty="0">
                <a:latin typeface="Verdana" charset="0"/>
              </a:rPr>
              <a:t>.”</a:t>
            </a:r>
          </a:p>
          <a:p>
            <a:pPr algn="ctr" eaLnBrk="1" hangingPunct="1">
              <a:lnSpc>
                <a:spcPct val="120000"/>
              </a:lnSpc>
            </a:pPr>
            <a:endParaRPr lang="en-US" dirty="0">
              <a:latin typeface="Verdana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dirty="0">
                <a:latin typeface="Verdana" charset="0"/>
              </a:rPr>
              <a:t>Darwin, Charles R. (1842)</a:t>
            </a:r>
          </a:p>
        </p:txBody>
      </p:sp>
    </p:spTree>
    <p:extLst>
      <p:ext uri="{BB962C8B-B14F-4D97-AF65-F5344CB8AC3E}">
        <p14:creationId xmlns:p14="http://schemas.microsoft.com/office/powerpoint/2010/main" val="206314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573</Words>
  <Application>Microsoft Office PowerPoint</Application>
  <PresentationFormat>Diavoorstelling (4:3)</PresentationFormat>
  <Paragraphs>168</Paragraphs>
  <Slides>52</Slides>
  <Notes>23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3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Porifarma BV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Jasper de Goeij</dc:creator>
  <cp:lastModifiedBy>Tycho Malmberg</cp:lastModifiedBy>
  <cp:revision>27</cp:revision>
  <dcterms:created xsi:type="dcterms:W3CDTF">2013-01-10T13:12:51Z</dcterms:created>
  <dcterms:modified xsi:type="dcterms:W3CDTF">2013-01-14T14:05:19Z</dcterms:modified>
</cp:coreProperties>
</file>