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283" r:id="rId3"/>
    <p:sldId id="260" r:id="rId4"/>
    <p:sldId id="293" r:id="rId5"/>
    <p:sldId id="290" r:id="rId6"/>
    <p:sldId id="284" r:id="rId7"/>
    <p:sldId id="288" r:id="rId8"/>
    <p:sldId id="285" r:id="rId9"/>
    <p:sldId id="289" r:id="rId10"/>
    <p:sldId id="281" r:id="rId11"/>
    <p:sldId id="273" r:id="rId12"/>
    <p:sldId id="274" r:id="rId13"/>
    <p:sldId id="275" r:id="rId14"/>
    <p:sldId id="276" r:id="rId15"/>
    <p:sldId id="295" r:id="rId16"/>
    <p:sldId id="277" r:id="rId17"/>
    <p:sldId id="278" r:id="rId18"/>
    <p:sldId id="279" r:id="rId19"/>
    <p:sldId id="280" r:id="rId20"/>
    <p:sldId id="263" r:id="rId21"/>
    <p:sldId id="268" r:id="rId22"/>
    <p:sldId id="270" r:id="rId23"/>
    <p:sldId id="271" r:id="rId24"/>
    <p:sldId id="259" r:id="rId25"/>
    <p:sldId id="291"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eke van der Vlugt" initials="Ivd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4660"/>
  </p:normalViewPr>
  <p:slideViewPr>
    <p:cSldViewPr>
      <p:cViewPr>
        <p:scale>
          <a:sx n="66" d="100"/>
          <a:sy n="66" d="100"/>
        </p:scale>
        <p:origin x="-1254" y="-117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7A5B5-D18B-4131-8FBD-57518AF8ACEB}" type="datetimeFigureOut">
              <a:rPr lang="nl-NL" smtClean="0"/>
              <a:t>9-1-2014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B46D0-A68D-4BC6-B5B7-4A9A506BB2CD}" type="slidenum">
              <a:rPr lang="nl-NL" smtClean="0"/>
              <a:t>‹nr.›</a:t>
            </a:fld>
            <a:endParaRPr lang="nl-NL"/>
          </a:p>
        </p:txBody>
      </p:sp>
    </p:spTree>
    <p:extLst>
      <p:ext uri="{BB962C8B-B14F-4D97-AF65-F5344CB8AC3E}">
        <p14:creationId xmlns:p14="http://schemas.microsoft.com/office/powerpoint/2010/main" val="148977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3</a:t>
            </a:fld>
            <a:endParaRPr lang="nl-NL"/>
          </a:p>
        </p:txBody>
      </p:sp>
    </p:spTree>
    <p:extLst>
      <p:ext uri="{BB962C8B-B14F-4D97-AF65-F5344CB8AC3E}">
        <p14:creationId xmlns:p14="http://schemas.microsoft.com/office/powerpoint/2010/main" val="225474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Seks onder je 25</a:t>
            </a:r>
            <a:r>
              <a:rPr lang="nl-NL" baseline="30000" dirty="0" smtClean="0"/>
              <a:t>e</a:t>
            </a:r>
            <a:r>
              <a:rPr lang="nl-NL" dirty="0" smtClean="0"/>
              <a:t> laat zien dat het over</a:t>
            </a:r>
            <a:r>
              <a:rPr lang="nl-NL" baseline="0" dirty="0" smtClean="0"/>
              <a:t> het algemeen goed gaat met de seksuele gezondheid van jongeren in de leeftijd van 12-25 jaar. Maar er zijn ook nog punten die beter kunnen:</a:t>
            </a:r>
          </a:p>
          <a:p>
            <a:pPr marL="171450" indent="-171450">
              <a:buFontTx/>
              <a:buChar char="-"/>
            </a:pPr>
            <a:r>
              <a:rPr lang="nl-NL" baseline="0" dirty="0" smtClean="0"/>
              <a:t>Seksuele grensoverschrijding is hoog: 17% van de meisjes is wel iets gedwongen om op seksueel gebied iets te doen of toe te staan, en 4% </a:t>
            </a:r>
            <a:r>
              <a:rPr lang="nl-NL" baseline="0" dirty="0" err="1" smtClean="0"/>
              <a:t>vna</a:t>
            </a:r>
            <a:r>
              <a:rPr lang="nl-NL" baseline="0" dirty="0" smtClean="0"/>
              <a:t> de </a:t>
            </a:r>
            <a:r>
              <a:rPr lang="nl-NL" baseline="0" dirty="0" err="1" smtClean="0"/>
              <a:t>jongerns</a:t>
            </a:r>
            <a:r>
              <a:rPr lang="nl-NL" baseline="0" dirty="0" smtClean="0"/>
              <a:t>. </a:t>
            </a:r>
          </a:p>
          <a:p>
            <a:pPr marL="171450" indent="-171450">
              <a:buFontTx/>
              <a:buChar char="-"/>
            </a:pPr>
            <a:r>
              <a:rPr lang="nl-NL" baseline="0" dirty="0" smtClean="0"/>
              <a:t>Homoseksualiteit onder jongeren is nog verre van geaccepteerd. Meer dan de helft van de jongens en 30% van de meisjes vindt het vies als twee jongens met elkaar vrijen. </a:t>
            </a:r>
          </a:p>
          <a:p>
            <a:pPr marL="171450" indent="-171450">
              <a:buFontTx/>
              <a:buChar char="-"/>
            </a:pPr>
            <a:r>
              <a:rPr lang="nl-NL" baseline="0" dirty="0" smtClean="0"/>
              <a:t>Een deel van de jongeren heeft te maken met problemen rondom opwinding, niet klaarkomen of pijn bij het vrijen. Meisjes meer dan jongens. </a:t>
            </a:r>
          </a:p>
          <a:p>
            <a:pPr marL="171450" indent="-171450">
              <a:buFontTx/>
              <a:buChar char="-"/>
            </a:pPr>
            <a:r>
              <a:rPr lang="nl-NL" baseline="0" dirty="0" smtClean="0"/>
              <a:t>Er bestaan nog veel misverstanden over voortplanting, anticonceptie en soa’s. Ruim een derde van de jongens weet niet dat wassen niet helpt tegen het oplopen van een soa of hiv en dat meisjes niet altijd bloeden bij de eerste geslachtsgemeenschap. </a:t>
            </a:r>
          </a:p>
          <a:p>
            <a:pPr marL="171450" indent="-171450">
              <a:buFontTx/>
              <a:buChar char="-"/>
            </a:pPr>
            <a:r>
              <a:rPr lang="nl-NL" baseline="0" dirty="0" smtClean="0"/>
              <a:t>Sommige jongeren lopen meer risico’s op het gebied van ongewenste zwangerschap, soa’s, seksuele grensoverschrijding en seksuele problemen. Het gaat dan om laag opgeleide jongeren, religieuze jongeren en jonge starters. Dat zijn jongeren die tussen de 12 en 14 jaar voor het eerst ervaring opdoen met geslachtsgemeenschap. </a:t>
            </a:r>
          </a:p>
          <a:p>
            <a:pPr marL="171450" indent="-171450">
              <a:buFontTx/>
              <a:buChar char="-"/>
            </a:pPr>
            <a:endParaRPr lang="nl-NL" dirty="0" smtClean="0"/>
          </a:p>
          <a:p>
            <a:r>
              <a:rPr lang="nl-NL" dirty="0" smtClean="0"/>
              <a:t>Onderzoek onder jongeren tussen de 12 en 25 jaar laat zien dat de school ook anno</a:t>
            </a:r>
            <a:r>
              <a:rPr lang="nl-NL" baseline="0" dirty="0" smtClean="0"/>
              <a:t> 2012 de plek is waar jongeren seksuele voorlichting krijgen: meer dan 90% van de ondervraagde jongeren gaf aan op school enige voorlichting over seksualiteit en relaties te hebben gekregen.</a:t>
            </a:r>
          </a:p>
          <a:p>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4</a:t>
            </a:fld>
            <a:endParaRPr lang="nl-NL"/>
          </a:p>
        </p:txBody>
      </p:sp>
    </p:spTree>
    <p:extLst>
      <p:ext uri="{BB962C8B-B14F-4D97-AF65-F5344CB8AC3E}">
        <p14:creationId xmlns:p14="http://schemas.microsoft.com/office/powerpoint/2010/main" val="225474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Bij de ontwikkeling van een handleiding</a:t>
            </a:r>
            <a:r>
              <a:rPr lang="nl-NL" baseline="0" dirty="0" smtClean="0"/>
              <a:t> voor de tweedegraads lerarenopleidingen Biologie en Gezondheidszorg &amp; Welzijn zijn docenten en studenten bevraagd over gewenste en benodigde competenties voor het geven van SRV&gt;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5</a:t>
            </a:fld>
            <a:endParaRPr lang="nl-NL"/>
          </a:p>
        </p:txBody>
      </p:sp>
    </p:spTree>
    <p:extLst>
      <p:ext uri="{BB962C8B-B14F-4D97-AF65-F5344CB8AC3E}">
        <p14:creationId xmlns:p14="http://schemas.microsoft.com/office/powerpoint/2010/main" val="253326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a:t>
            </a:r>
            <a:r>
              <a:rPr lang="nl-NL" baseline="0" dirty="0" smtClean="0"/>
              <a:t> seksuele ontwikkeling ook: ontwikkelingsniveau, ervaring, kennis en behoeften van leerlingen. </a:t>
            </a:r>
          </a:p>
          <a:p>
            <a:r>
              <a:rPr lang="nl-NL" baseline="0" dirty="0" smtClean="0"/>
              <a:t>Diversiteit: gaat om verschillen in seksuele oriëntatie, culturele verschillen, verschillen in opleidingsniveau, leeftijd</a:t>
            </a:r>
          </a:p>
          <a:p>
            <a:endParaRPr lang="nl-NL" baseline="0" dirty="0" smtClean="0"/>
          </a:p>
          <a:p>
            <a:r>
              <a:rPr lang="nl-NL" baseline="0" dirty="0" smtClean="0"/>
              <a:t>Uit een groepsgesprek met studenten G&amp;W kwam als extra naar voren dat leraren ook kennis moeten hebben van de relationele kant. </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6</a:t>
            </a:fld>
            <a:endParaRPr lang="nl-NL"/>
          </a:p>
        </p:txBody>
      </p:sp>
    </p:spTree>
    <p:extLst>
      <p:ext uri="{BB962C8B-B14F-4D97-AF65-F5344CB8AC3E}">
        <p14:creationId xmlns:p14="http://schemas.microsoft.com/office/powerpoint/2010/main" val="120744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Positieve attitude</a:t>
            </a:r>
            <a:r>
              <a:rPr lang="nl-NL" baseline="0" dirty="0" smtClean="0"/>
              <a:t> ten aanzien van seksualiteit bij jongeren. </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7</a:t>
            </a:fld>
            <a:endParaRPr lang="nl-NL"/>
          </a:p>
        </p:txBody>
      </p:sp>
    </p:spTree>
    <p:extLst>
      <p:ext uri="{BB962C8B-B14F-4D97-AF65-F5344CB8AC3E}">
        <p14:creationId xmlns:p14="http://schemas.microsoft.com/office/powerpoint/2010/main" val="26172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Diversiteit:</a:t>
            </a:r>
            <a:r>
              <a:rPr lang="nl-NL" baseline="0" dirty="0" smtClean="0"/>
              <a:t> sekse, leeftijd, seksuele oriëntatie, culturele en religieuze achtergrond.</a:t>
            </a:r>
          </a:p>
          <a:p>
            <a:r>
              <a:rPr lang="nl-NL" baseline="0" dirty="0" smtClean="0"/>
              <a:t>Omgaan negatieve reacties: omgaan met weerstand, maar ook omgaan met persoonlijke vragen, met onrustige groepen etc. </a:t>
            </a:r>
          </a:p>
          <a:p>
            <a:r>
              <a:rPr lang="nl-NL" baseline="0" dirty="0" smtClean="0"/>
              <a:t>Individuele begeleiding: gat het om het signaleren van problemen bij leerlingen, en hoe daarmee om te gaan.</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8</a:t>
            </a:fld>
            <a:endParaRPr lang="nl-NL"/>
          </a:p>
        </p:txBody>
      </p:sp>
    </p:spTree>
    <p:extLst>
      <p:ext uri="{BB962C8B-B14F-4D97-AF65-F5344CB8AC3E}">
        <p14:creationId xmlns:p14="http://schemas.microsoft.com/office/powerpoint/2010/main" val="350308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a:t>
            </a:r>
            <a:r>
              <a:rPr lang="nl-NL" baseline="0" dirty="0" smtClean="0"/>
              <a:t> hand-out van. </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9</a:t>
            </a:fld>
            <a:endParaRPr lang="nl-NL"/>
          </a:p>
        </p:txBody>
      </p:sp>
    </p:spTree>
    <p:extLst>
      <p:ext uri="{BB962C8B-B14F-4D97-AF65-F5344CB8AC3E}">
        <p14:creationId xmlns:p14="http://schemas.microsoft.com/office/powerpoint/2010/main" val="139362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Gaat herzien</a:t>
            </a:r>
            <a:r>
              <a:rPr lang="nl-NL" baseline="0" dirty="0" smtClean="0"/>
              <a:t> worden: o.a. uitbreiding met een beeldbank en leerlijn voor het speciaal onderwijs.</a:t>
            </a:r>
          </a:p>
          <a:p>
            <a:r>
              <a:rPr lang="nl-NL" baseline="0" dirty="0" smtClean="0"/>
              <a:t>Willen ook docenten raadplegen. Degenen die dit willen of geïnteresseerd zijn in activiteiten van RWPF en SANL kunnen </a:t>
            </a:r>
            <a:r>
              <a:rPr lang="nl-NL" baseline="0" smtClean="0"/>
              <a:t>dat aangeven op lijst.</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22</a:t>
            </a:fld>
            <a:endParaRPr lang="nl-NL"/>
          </a:p>
        </p:txBody>
      </p:sp>
    </p:spTree>
    <p:extLst>
      <p:ext uri="{BB962C8B-B14F-4D97-AF65-F5344CB8AC3E}">
        <p14:creationId xmlns:p14="http://schemas.microsoft.com/office/powerpoint/2010/main" val="399916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Symposium: docenten krijgen tools en tricks om les te geven in seksuele vorming. Voorbeelden van andere</a:t>
            </a:r>
            <a:r>
              <a:rPr lang="nl-NL" baseline="0" dirty="0" smtClean="0"/>
              <a:t> docenten hoe zij lastige situaties aanpakken en bespreekbaar maken. Op interactieve wijze kennismaken met verschillende lesmaterialen en methoden. </a:t>
            </a:r>
          </a:p>
          <a:p>
            <a:endParaRPr lang="nl-NL" baseline="0" dirty="0" smtClean="0"/>
          </a:p>
          <a:p>
            <a:r>
              <a:rPr lang="nl-NL" baseline="0" dirty="0" smtClean="0"/>
              <a:t>Conferentie richt zich zowel op vo als mbo. </a:t>
            </a:r>
            <a:endParaRPr lang="nl-NL" dirty="0"/>
          </a:p>
        </p:txBody>
      </p:sp>
      <p:sp>
        <p:nvSpPr>
          <p:cNvPr id="4" name="Tijdelijke aanduiding voor dianummer 3"/>
          <p:cNvSpPr>
            <a:spLocks noGrp="1"/>
          </p:cNvSpPr>
          <p:nvPr>
            <p:ph type="sldNum" sz="quarter" idx="10"/>
          </p:nvPr>
        </p:nvSpPr>
        <p:spPr/>
        <p:txBody>
          <a:bodyPr/>
          <a:lstStyle/>
          <a:p>
            <a:fld id="{0E6B46D0-A68D-4BC6-B5B7-4A9A506BB2CD}" type="slidenum">
              <a:rPr lang="nl-NL" smtClean="0"/>
              <a:t>23</a:t>
            </a:fld>
            <a:endParaRPr lang="nl-NL"/>
          </a:p>
        </p:txBody>
      </p:sp>
    </p:spTree>
    <p:extLst>
      <p:ext uri="{BB962C8B-B14F-4D97-AF65-F5344CB8AC3E}">
        <p14:creationId xmlns:p14="http://schemas.microsoft.com/office/powerpoint/2010/main" val="421653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529CA32-7A26-461E-87DD-040C1D03C7E2}" type="datetimeFigureOut">
              <a:rPr lang="nl-NL" smtClean="0"/>
              <a:t>9-1-2014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258569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529CA32-7A26-461E-87DD-040C1D03C7E2}" type="datetimeFigureOut">
              <a:rPr lang="nl-NL" smtClean="0"/>
              <a:t>9-1-2014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283307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529CA32-7A26-461E-87DD-040C1D03C7E2}" type="datetimeFigureOut">
              <a:rPr lang="nl-NL" smtClean="0"/>
              <a:t>9-1-2014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362076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529CA32-7A26-461E-87DD-040C1D03C7E2}" type="datetimeFigureOut">
              <a:rPr lang="nl-NL" smtClean="0"/>
              <a:t>9-1-2014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169727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529CA32-7A26-461E-87DD-040C1D03C7E2}" type="datetimeFigureOut">
              <a:rPr lang="nl-NL" smtClean="0"/>
              <a:t>9-1-2014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242372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529CA32-7A26-461E-87DD-040C1D03C7E2}" type="datetimeFigureOut">
              <a:rPr lang="nl-NL" smtClean="0"/>
              <a:t>9-1-2014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289033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529CA32-7A26-461E-87DD-040C1D03C7E2}" type="datetimeFigureOut">
              <a:rPr lang="nl-NL" smtClean="0"/>
              <a:t>9-1-2014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313654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529CA32-7A26-461E-87DD-040C1D03C7E2}" type="datetimeFigureOut">
              <a:rPr lang="nl-NL" smtClean="0"/>
              <a:t>9-1-2014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292642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529CA32-7A26-461E-87DD-040C1D03C7E2}" type="datetimeFigureOut">
              <a:rPr lang="nl-NL" smtClean="0"/>
              <a:t>9-1-2014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17766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529CA32-7A26-461E-87DD-040C1D03C7E2}" type="datetimeFigureOut">
              <a:rPr lang="nl-NL" smtClean="0"/>
              <a:t>9-1-2014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345886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529CA32-7A26-461E-87DD-040C1D03C7E2}" type="datetimeFigureOut">
              <a:rPr lang="nl-NL" smtClean="0"/>
              <a:t>9-1-2014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97E92E-878F-47A6-AF32-E5AD305CF1DA}" type="slidenum">
              <a:rPr lang="nl-NL" smtClean="0"/>
              <a:t>‹nr.›</a:t>
            </a:fld>
            <a:endParaRPr lang="nl-NL"/>
          </a:p>
        </p:txBody>
      </p:sp>
    </p:spTree>
    <p:extLst>
      <p:ext uri="{BB962C8B-B14F-4D97-AF65-F5344CB8AC3E}">
        <p14:creationId xmlns:p14="http://schemas.microsoft.com/office/powerpoint/2010/main" val="332533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9CA32-7A26-461E-87DD-040C1D03C7E2}" type="datetimeFigureOut">
              <a:rPr lang="nl-NL" smtClean="0"/>
              <a:t>9-1-2014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7E92E-878F-47A6-AF32-E5AD305CF1DA}" type="slidenum">
              <a:rPr lang="nl-NL" smtClean="0"/>
              <a:t>‹nr.›</a:t>
            </a:fld>
            <a:endParaRPr lang="nl-NL"/>
          </a:p>
        </p:txBody>
      </p:sp>
    </p:spTree>
    <p:extLst>
      <p:ext uri="{BB962C8B-B14F-4D97-AF65-F5344CB8AC3E}">
        <p14:creationId xmlns:p14="http://schemas.microsoft.com/office/powerpoint/2010/main" val="332412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4.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17.png"/><Relationship Id="rId14"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hyperlink" Target="http://www.seksuelevorming.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NL" b="1" dirty="0" smtClean="0">
                <a:solidFill>
                  <a:srgbClr val="FF0000"/>
                </a:solidFill>
              </a:rPr>
              <a:t>Workshop</a:t>
            </a:r>
            <a:endParaRPr lang="nl-NL" b="1" dirty="0">
              <a:solidFill>
                <a:srgbClr val="FF0000"/>
              </a:solidFill>
            </a:endParaRPr>
          </a:p>
        </p:txBody>
      </p:sp>
      <p:sp>
        <p:nvSpPr>
          <p:cNvPr id="3" name="Tijdelijke aanduiding voor inhoud 2"/>
          <p:cNvSpPr>
            <a:spLocks noGrp="1"/>
          </p:cNvSpPr>
          <p:nvPr>
            <p:ph idx="1"/>
          </p:nvPr>
        </p:nvSpPr>
        <p:spPr/>
        <p:txBody>
          <a:bodyPr>
            <a:normAutofit/>
          </a:bodyPr>
          <a:lstStyle/>
          <a:p>
            <a:endParaRPr lang="nl-NL" dirty="0" smtClean="0"/>
          </a:p>
          <a:p>
            <a:pPr marL="0" indent="0" algn="ctr">
              <a:buNone/>
            </a:pPr>
            <a:endParaRPr lang="nl-NL" dirty="0" smtClean="0"/>
          </a:p>
          <a:p>
            <a:pPr marL="0" indent="0" algn="ctr">
              <a:buNone/>
            </a:pPr>
            <a:r>
              <a:rPr lang="nl-NL" dirty="0" smtClean="0"/>
              <a:t>Lesgeven over seksualiteit en relaties</a:t>
            </a:r>
          </a:p>
          <a:p>
            <a:pPr marL="0" indent="0" algn="ctr">
              <a:buNone/>
            </a:pPr>
            <a:r>
              <a:rPr lang="nl-NL" dirty="0" smtClean="0"/>
              <a:t>Aanleg of vaardigheid?</a:t>
            </a:r>
            <a:endParaRPr lang="nl-NL" dirty="0"/>
          </a:p>
        </p:txBody>
      </p:sp>
    </p:spTree>
    <p:extLst>
      <p:ext uri="{BB962C8B-B14F-4D97-AF65-F5344CB8AC3E}">
        <p14:creationId xmlns:p14="http://schemas.microsoft.com/office/powerpoint/2010/main" val="99743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Dilemma’s </a:t>
            </a:r>
            <a:endParaRPr lang="nl-NL" b="1" dirty="0">
              <a:solidFill>
                <a:srgbClr val="FF0000"/>
              </a:solidFill>
            </a:endParaRPr>
          </a:p>
        </p:txBody>
      </p:sp>
      <p:sp>
        <p:nvSpPr>
          <p:cNvPr id="3" name="Tijdelijke aanduiding voor inhoud 2"/>
          <p:cNvSpPr>
            <a:spLocks noGrp="1"/>
          </p:cNvSpPr>
          <p:nvPr>
            <p:ph idx="1"/>
          </p:nvPr>
        </p:nvSpPr>
        <p:spPr>
          <a:xfrm>
            <a:off x="1115616" y="1628800"/>
            <a:ext cx="6840760" cy="4497363"/>
          </a:xfrm>
        </p:spPr>
        <p:txBody>
          <a:bodyPr>
            <a:normAutofit/>
          </a:bodyPr>
          <a:lstStyle/>
          <a:p>
            <a:pPr marL="0" indent="0" algn="ctr">
              <a:buNone/>
            </a:pPr>
            <a:r>
              <a:rPr lang="nl-NL" dirty="0" smtClean="0"/>
              <a:t>Bij het geven van lessen relationele en seksuele vorming (RSV)</a:t>
            </a:r>
          </a:p>
        </p:txBody>
      </p:sp>
    </p:spTree>
    <p:extLst>
      <p:ext uri="{BB962C8B-B14F-4D97-AF65-F5344CB8AC3E}">
        <p14:creationId xmlns:p14="http://schemas.microsoft.com/office/powerpoint/2010/main" val="3700855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1043608" y="2130425"/>
            <a:ext cx="6696744" cy="1470025"/>
          </a:xfrm>
        </p:spPr>
        <p:txBody>
          <a:bodyPr>
            <a:noAutofit/>
          </a:bodyPr>
          <a:lstStyle/>
          <a:p>
            <a:r>
              <a:rPr lang="nl-NL" sz="3200" dirty="0" smtClean="0"/>
              <a:t>Welke lastige situaties kunnen docenten tegenkomen in de klas tijdens het geven van lessen RSV?</a:t>
            </a:r>
            <a:endParaRPr lang="nl-NL" sz="3200" dirty="0"/>
          </a:p>
        </p:txBody>
      </p:sp>
    </p:spTree>
    <p:extLst>
      <p:ext uri="{BB962C8B-B14F-4D97-AF65-F5344CB8AC3E}">
        <p14:creationId xmlns:p14="http://schemas.microsoft.com/office/powerpoint/2010/main" val="1874132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57200" y="274638"/>
            <a:ext cx="7571184" cy="1143000"/>
          </a:xfrm>
        </p:spPr>
        <p:txBody>
          <a:bodyPr>
            <a:normAutofit/>
          </a:bodyPr>
          <a:lstStyle/>
          <a:p>
            <a:r>
              <a:rPr lang="nl-NL" sz="3600" b="1" dirty="0" smtClean="0">
                <a:solidFill>
                  <a:srgbClr val="FF0000"/>
                </a:solidFill>
              </a:rPr>
              <a:t>Meest voorkomende dilemma’s</a:t>
            </a:r>
            <a:endParaRPr lang="nl-NL" sz="3600" b="1" dirty="0">
              <a:solidFill>
                <a:srgbClr val="FF0000"/>
              </a:solidFill>
            </a:endParaRPr>
          </a:p>
        </p:txBody>
      </p:sp>
      <p:sp>
        <p:nvSpPr>
          <p:cNvPr id="3" name="Tijdelijke aanduiding voor inhoud 2"/>
          <p:cNvSpPr>
            <a:spLocks noGrp="1"/>
          </p:cNvSpPr>
          <p:nvPr>
            <p:ph idx="1"/>
          </p:nvPr>
        </p:nvSpPr>
        <p:spPr>
          <a:xfrm>
            <a:off x="899592" y="1600200"/>
            <a:ext cx="5904656" cy="4525963"/>
          </a:xfrm>
        </p:spPr>
        <p:txBody>
          <a:bodyPr>
            <a:normAutofit/>
          </a:bodyPr>
          <a:lstStyle/>
          <a:p>
            <a:pPr>
              <a:buFont typeface="Symbol" pitchFamily="18" charset="2"/>
              <a:buChar char=""/>
            </a:pPr>
            <a:r>
              <a:rPr lang="nl-NL" sz="2800" dirty="0">
                <a:latin typeface="+mj-lt"/>
              </a:rPr>
              <a:t>Creëren van een veilige sfeer</a:t>
            </a:r>
          </a:p>
          <a:p>
            <a:pPr>
              <a:buFont typeface="Symbol" pitchFamily="18" charset="2"/>
              <a:buChar char=""/>
            </a:pPr>
            <a:r>
              <a:rPr lang="nl-NL" sz="2800" dirty="0">
                <a:latin typeface="+mj-lt"/>
              </a:rPr>
              <a:t>Lesgeven zonder schaamte</a:t>
            </a:r>
          </a:p>
          <a:p>
            <a:pPr>
              <a:buFont typeface="Symbol" pitchFamily="18" charset="2"/>
              <a:buChar char=""/>
            </a:pPr>
            <a:r>
              <a:rPr lang="nl-NL" sz="2800" dirty="0">
                <a:latin typeface="+mj-lt"/>
              </a:rPr>
              <a:t>Bewaken van grenzen</a:t>
            </a:r>
          </a:p>
          <a:p>
            <a:pPr>
              <a:buFont typeface="Symbol" pitchFamily="18" charset="2"/>
              <a:buChar char=""/>
            </a:pPr>
            <a:r>
              <a:rPr lang="nl-NL" sz="2800" dirty="0">
                <a:latin typeface="+mj-lt"/>
              </a:rPr>
              <a:t>Signaleren van problematiek</a:t>
            </a:r>
          </a:p>
          <a:p>
            <a:pPr>
              <a:buFont typeface="Symbol" pitchFamily="18" charset="2"/>
              <a:buChar char=""/>
            </a:pPr>
            <a:r>
              <a:rPr lang="nl-NL" sz="2800" dirty="0">
                <a:latin typeface="+mj-lt"/>
              </a:rPr>
              <a:t>Integreren van </a:t>
            </a:r>
            <a:r>
              <a:rPr lang="nl-NL" sz="2800" dirty="0" smtClean="0">
                <a:latin typeface="+mj-lt"/>
              </a:rPr>
              <a:t>sociale media</a:t>
            </a:r>
            <a:endParaRPr lang="nl-NL" sz="2800" dirty="0">
              <a:latin typeface="+mj-lt"/>
            </a:endParaRPr>
          </a:p>
          <a:p>
            <a:pPr>
              <a:buFont typeface="Symbol" pitchFamily="18" charset="2"/>
              <a:buChar char=""/>
            </a:pPr>
            <a:r>
              <a:rPr lang="nl-NL" sz="2800" dirty="0">
                <a:latin typeface="+mj-lt"/>
              </a:rPr>
              <a:t>Omgaan met homoseksualiteit</a:t>
            </a:r>
          </a:p>
          <a:p>
            <a:pPr>
              <a:buFont typeface="Symbol" pitchFamily="18" charset="2"/>
              <a:buChar char=""/>
            </a:pPr>
            <a:r>
              <a:rPr lang="nl-NL" sz="2800" dirty="0">
                <a:latin typeface="+mj-lt"/>
              </a:rPr>
              <a:t>Omgaan met cultuurverschillen</a:t>
            </a:r>
          </a:p>
          <a:p>
            <a:pPr>
              <a:buFont typeface="Symbol" pitchFamily="18" charset="2"/>
              <a:buChar char=""/>
            </a:pPr>
            <a:r>
              <a:rPr lang="nl-NL" sz="2800" dirty="0">
                <a:latin typeface="+mj-lt"/>
              </a:rPr>
              <a:t>Omgaan met ervaringsverschillen</a:t>
            </a:r>
          </a:p>
          <a:p>
            <a:endParaRPr lang="nl-NL" dirty="0"/>
          </a:p>
        </p:txBody>
      </p:sp>
    </p:spTree>
    <p:extLst>
      <p:ext uri="{BB962C8B-B14F-4D97-AF65-F5344CB8AC3E}">
        <p14:creationId xmlns:p14="http://schemas.microsoft.com/office/powerpoint/2010/main" val="28336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251520" y="274638"/>
            <a:ext cx="8019176" cy="1143000"/>
          </a:xfrm>
        </p:spPr>
        <p:txBody>
          <a:bodyPr>
            <a:noAutofit/>
          </a:bodyPr>
          <a:lstStyle/>
          <a:p>
            <a:r>
              <a:rPr lang="nl-NL" sz="3600" b="1" dirty="0">
                <a:solidFill>
                  <a:srgbClr val="FF0000"/>
                </a:solidFill>
              </a:rPr>
              <a:t>Waarom belangrijk dat docenten om kunnen gaan met deze dilemma’s?</a:t>
            </a:r>
          </a:p>
        </p:txBody>
      </p:sp>
      <p:sp>
        <p:nvSpPr>
          <p:cNvPr id="3" name="Tijdelijke aanduiding voor inhoud 2"/>
          <p:cNvSpPr>
            <a:spLocks noGrp="1"/>
          </p:cNvSpPr>
          <p:nvPr>
            <p:ph idx="1"/>
          </p:nvPr>
        </p:nvSpPr>
        <p:spPr>
          <a:xfrm>
            <a:off x="899592" y="1556792"/>
            <a:ext cx="7371104" cy="4669979"/>
          </a:xfrm>
        </p:spPr>
        <p:txBody>
          <a:bodyPr>
            <a:normAutofit/>
          </a:bodyPr>
          <a:lstStyle/>
          <a:p>
            <a:pPr>
              <a:buFont typeface="Symbol" pitchFamily="18" charset="2"/>
              <a:buChar char="©"/>
            </a:pPr>
            <a:r>
              <a:rPr lang="nl-NL" sz="2400" dirty="0">
                <a:latin typeface="Cambria" pitchFamily="18" charset="0"/>
              </a:rPr>
              <a:t>Belangrijk voor het </a:t>
            </a:r>
            <a:r>
              <a:rPr lang="nl-NL" sz="2400" dirty="0" smtClean="0">
                <a:latin typeface="Cambria" pitchFamily="18" charset="0"/>
              </a:rPr>
              <a:t>zo goed en compleet </a:t>
            </a:r>
            <a:r>
              <a:rPr lang="nl-NL" sz="2400" dirty="0">
                <a:latin typeface="Cambria" pitchFamily="18" charset="0"/>
              </a:rPr>
              <a:t>mogelijk uitvoeren van de lessen </a:t>
            </a:r>
            <a:r>
              <a:rPr lang="nl-NL" sz="2400" dirty="0" smtClean="0">
                <a:latin typeface="Cambria" pitchFamily="18" charset="0"/>
              </a:rPr>
              <a:t>voor </a:t>
            </a:r>
            <a:r>
              <a:rPr lang="nl-NL" sz="2400" dirty="0">
                <a:latin typeface="Cambria" pitchFamily="18" charset="0"/>
              </a:rPr>
              <a:t>optimale </a:t>
            </a:r>
            <a:r>
              <a:rPr lang="nl-NL" sz="2400" dirty="0" smtClean="0">
                <a:latin typeface="Cambria" pitchFamily="18" charset="0"/>
              </a:rPr>
              <a:t>effectiviteit!</a:t>
            </a:r>
          </a:p>
          <a:p>
            <a:pPr marL="0" indent="0">
              <a:buNone/>
            </a:pPr>
            <a:endParaRPr lang="nl-NL" sz="2800" dirty="0">
              <a:latin typeface="Cambria" pitchFamily="18" charset="0"/>
            </a:endParaRPr>
          </a:p>
          <a:p>
            <a:pPr marL="0" indent="0">
              <a:buNone/>
            </a:pPr>
            <a:endParaRPr lang="nl-NL" sz="2800" dirty="0">
              <a:latin typeface="Cambria" pitchFamily="18" charset="0"/>
            </a:endParaRPr>
          </a:p>
          <a:p>
            <a:pPr marL="0" indent="0">
              <a:buNone/>
            </a:pPr>
            <a:endParaRPr lang="nl-NL" dirty="0"/>
          </a:p>
        </p:txBody>
      </p:sp>
      <p:sp>
        <p:nvSpPr>
          <p:cNvPr id="9" name="Tijdelijke aanduiding voor inhoud 2"/>
          <p:cNvSpPr txBox="1">
            <a:spLocks/>
          </p:cNvSpPr>
          <p:nvPr/>
        </p:nvSpPr>
        <p:spPr>
          <a:xfrm>
            <a:off x="1003616" y="2564904"/>
            <a:ext cx="7132792" cy="3744416"/>
          </a:xfrm>
          <a:prstGeom prst="rect">
            <a:avLst/>
          </a:prstGeom>
          <a:solidFill>
            <a:schemeClr val="bg1">
              <a:lumMod val="95000"/>
            </a:schemeClr>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endParaRPr lang="nl-NL" sz="1000" dirty="0" smtClean="0"/>
          </a:p>
          <a:p>
            <a:pPr>
              <a:buFont typeface="Symbol" pitchFamily="18" charset="2"/>
              <a:buChar char=""/>
            </a:pPr>
            <a:r>
              <a:rPr lang="nl-NL" dirty="0" smtClean="0">
                <a:latin typeface="Cambria" pitchFamily="18" charset="0"/>
              </a:rPr>
              <a:t>Geen veilige sfeer kunnen creëren</a:t>
            </a:r>
          </a:p>
          <a:p>
            <a:pPr marL="0" indent="0">
              <a:buNone/>
            </a:pPr>
            <a:r>
              <a:rPr lang="nl-NL" dirty="0" smtClean="0">
                <a:latin typeface="Cambria" pitchFamily="18" charset="0"/>
                <a:sym typeface="Wingdings" pitchFamily="2" charset="2"/>
              </a:rPr>
              <a:t>       </a:t>
            </a:r>
            <a:r>
              <a:rPr lang="nl-NL" dirty="0" smtClean="0">
                <a:latin typeface="Cambria" pitchFamily="18" charset="0"/>
              </a:rPr>
              <a:t> Weinig discussie in de klas</a:t>
            </a:r>
          </a:p>
          <a:p>
            <a:pPr>
              <a:buFont typeface="Symbol" pitchFamily="18" charset="2"/>
              <a:buChar char=""/>
            </a:pPr>
            <a:r>
              <a:rPr lang="nl-NL" dirty="0" smtClean="0">
                <a:latin typeface="Cambria" pitchFamily="18" charset="0"/>
              </a:rPr>
              <a:t>Schaamte ervaren</a:t>
            </a:r>
          </a:p>
          <a:p>
            <a:pPr marL="0" indent="0">
              <a:buNone/>
            </a:pPr>
            <a:r>
              <a:rPr lang="nl-NL" dirty="0" smtClean="0">
                <a:latin typeface="Cambria" pitchFamily="18" charset="0"/>
                <a:sym typeface="Wingdings" pitchFamily="2" charset="2"/>
              </a:rPr>
              <a:t>        Ongemak &amp; bepaalde thema’s niet behandelen &amp; </a:t>
            </a:r>
          </a:p>
          <a:p>
            <a:pPr marL="0" indent="0">
              <a:buNone/>
            </a:pPr>
            <a:r>
              <a:rPr lang="nl-NL" dirty="0">
                <a:latin typeface="Cambria" pitchFamily="18" charset="0"/>
                <a:sym typeface="Wingdings" pitchFamily="2" charset="2"/>
              </a:rPr>
              <a:t> </a:t>
            </a:r>
            <a:r>
              <a:rPr lang="nl-NL" dirty="0" smtClean="0">
                <a:latin typeface="Cambria" pitchFamily="18" charset="0"/>
                <a:sym typeface="Wingdings" pitchFamily="2" charset="2"/>
              </a:rPr>
              <a:t>             verminderde kwaliteit van de les</a:t>
            </a:r>
          </a:p>
          <a:p>
            <a:pPr>
              <a:buFont typeface="Symbol" pitchFamily="18" charset="2"/>
              <a:buChar char=""/>
            </a:pPr>
            <a:r>
              <a:rPr lang="nl-NL" dirty="0" smtClean="0">
                <a:latin typeface="Cambria" pitchFamily="18" charset="0"/>
                <a:sym typeface="Wingdings" pitchFamily="2" charset="2"/>
              </a:rPr>
              <a:t>Inadequaat bewaken van grenzen</a:t>
            </a:r>
          </a:p>
          <a:p>
            <a:pPr marL="0" indent="0">
              <a:buNone/>
            </a:pPr>
            <a:r>
              <a:rPr lang="nl-NL" dirty="0">
                <a:latin typeface="Cambria" pitchFamily="18" charset="0"/>
                <a:sym typeface="Wingdings" pitchFamily="2" charset="2"/>
              </a:rPr>
              <a:t> </a:t>
            </a:r>
            <a:r>
              <a:rPr lang="nl-NL" dirty="0" smtClean="0">
                <a:latin typeface="Cambria" pitchFamily="18" charset="0"/>
                <a:sym typeface="Wingdings" pitchFamily="2" charset="2"/>
              </a:rPr>
              <a:t>       Geen orde of respect in de klas</a:t>
            </a:r>
          </a:p>
          <a:p>
            <a:pPr>
              <a:buFont typeface="Symbol" pitchFamily="18" charset="2"/>
              <a:buChar char=""/>
            </a:pPr>
            <a:r>
              <a:rPr lang="nl-NL" dirty="0" smtClean="0">
                <a:latin typeface="Cambria" pitchFamily="18" charset="0"/>
                <a:sym typeface="Wingdings" pitchFamily="2" charset="2"/>
              </a:rPr>
              <a:t>Onvoldoende omgaan met verschillen (seksuele &amp; culturele diversiteit)</a:t>
            </a:r>
          </a:p>
          <a:p>
            <a:pPr marL="0" indent="0">
              <a:buNone/>
            </a:pPr>
            <a:r>
              <a:rPr lang="nl-NL" dirty="0" smtClean="0">
                <a:latin typeface="Cambria" pitchFamily="18" charset="0"/>
                <a:sym typeface="Wingdings" pitchFamily="2" charset="2"/>
              </a:rPr>
              <a:t>         Niet geaccepteerd of gerespecteerd voelen</a:t>
            </a:r>
          </a:p>
        </p:txBody>
      </p:sp>
    </p:spTree>
    <p:extLst>
      <p:ext uri="{BB962C8B-B14F-4D97-AF65-F5344CB8AC3E}">
        <p14:creationId xmlns:p14="http://schemas.microsoft.com/office/powerpoint/2010/main" val="9044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57200" y="274638"/>
            <a:ext cx="7931224" cy="1143000"/>
          </a:xfrm>
        </p:spPr>
        <p:txBody>
          <a:bodyPr>
            <a:noAutofit/>
          </a:bodyPr>
          <a:lstStyle/>
          <a:p>
            <a:r>
              <a:rPr lang="nl-NL" sz="3600" b="1" dirty="0">
                <a:solidFill>
                  <a:srgbClr val="FF0000"/>
                </a:solidFill>
              </a:rPr>
              <a:t>Hoe pak </a:t>
            </a:r>
            <a:r>
              <a:rPr lang="nl-NL" sz="3600" b="1" dirty="0" smtClean="0">
                <a:solidFill>
                  <a:srgbClr val="FF0000"/>
                </a:solidFill>
              </a:rPr>
              <a:t>jij </a:t>
            </a:r>
            <a:r>
              <a:rPr lang="nl-NL" sz="3600" b="1" dirty="0">
                <a:solidFill>
                  <a:srgbClr val="FF0000"/>
                </a:solidFill>
              </a:rPr>
              <a:t>het aan?</a:t>
            </a:r>
          </a:p>
        </p:txBody>
      </p:sp>
      <p:sp>
        <p:nvSpPr>
          <p:cNvPr id="3" name="Tijdelijke aanduiding voor inhoud 2"/>
          <p:cNvSpPr>
            <a:spLocks noGrp="1"/>
          </p:cNvSpPr>
          <p:nvPr>
            <p:ph idx="1"/>
          </p:nvPr>
        </p:nvSpPr>
        <p:spPr>
          <a:xfrm>
            <a:off x="899592" y="1268760"/>
            <a:ext cx="7371104" cy="4958011"/>
          </a:xfrm>
        </p:spPr>
        <p:txBody>
          <a:bodyPr>
            <a:normAutofit/>
          </a:bodyPr>
          <a:lstStyle/>
          <a:p>
            <a:pPr>
              <a:buFont typeface="Symbol" pitchFamily="18" charset="2"/>
              <a:buChar char=""/>
            </a:pPr>
            <a:r>
              <a:rPr lang="nl-NL" sz="2000" dirty="0"/>
              <a:t>Hoe </a:t>
            </a:r>
            <a:r>
              <a:rPr lang="nl-NL" sz="2000" dirty="0" smtClean="0"/>
              <a:t>ga </a:t>
            </a:r>
            <a:r>
              <a:rPr lang="nl-NL" sz="2000" dirty="0"/>
              <a:t>je als </a:t>
            </a:r>
            <a:r>
              <a:rPr lang="nl-NL" sz="2000" dirty="0" smtClean="0"/>
              <a:t>docent zo </a:t>
            </a:r>
            <a:r>
              <a:rPr lang="nl-NL" sz="2000" dirty="0"/>
              <a:t>goed mogelijk om </a:t>
            </a:r>
            <a:r>
              <a:rPr lang="nl-NL" sz="2000" dirty="0" smtClean="0"/>
              <a:t>met </a:t>
            </a:r>
            <a:r>
              <a:rPr lang="nl-NL" sz="2000" dirty="0"/>
              <a:t>de volgende dilemma's?</a:t>
            </a:r>
          </a:p>
          <a:p>
            <a:pPr marL="0" indent="0">
              <a:buNone/>
            </a:pPr>
            <a:endParaRPr lang="nl-NL" sz="2000" dirty="0"/>
          </a:p>
          <a:p>
            <a:pPr marL="0" indent="0">
              <a:buNone/>
            </a:pPr>
            <a:endParaRPr lang="nl-NL" sz="2800" dirty="0">
              <a:latin typeface="Cambria" pitchFamily="18" charset="0"/>
            </a:endParaRPr>
          </a:p>
          <a:p>
            <a:pPr marL="0" indent="0">
              <a:buNone/>
            </a:pPr>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1124290913"/>
              </p:ext>
            </p:extLst>
          </p:nvPr>
        </p:nvGraphicFramePr>
        <p:xfrm>
          <a:off x="786801" y="2455176"/>
          <a:ext cx="7673631" cy="3947160"/>
        </p:xfrm>
        <a:graphic>
          <a:graphicData uri="http://schemas.openxmlformats.org/drawingml/2006/table">
            <a:tbl>
              <a:tblPr firstRow="1" bandRow="1">
                <a:tableStyleId>{00A15C55-8517-42AA-B614-E9B94910E393}</a:tableStyleId>
              </a:tblPr>
              <a:tblGrid>
                <a:gridCol w="2129015"/>
                <a:gridCol w="2880319"/>
                <a:gridCol w="2664297"/>
              </a:tblGrid>
              <a:tr h="314321">
                <a:tc>
                  <a:txBody>
                    <a:bodyPr/>
                    <a:lstStyle/>
                    <a:p>
                      <a:r>
                        <a:rPr lang="nl-NL" sz="1600" dirty="0" smtClean="0"/>
                        <a:t>Creëren veilige sfeer</a:t>
                      </a:r>
                      <a:endParaRPr lang="nl-NL" sz="1600" dirty="0">
                        <a:latin typeface="Cambria" pitchFamily="18" charset="0"/>
                      </a:endParaRPr>
                    </a:p>
                  </a:txBody>
                  <a:tcPr/>
                </a:tc>
                <a:tc>
                  <a:txBody>
                    <a:bodyPr/>
                    <a:lstStyle/>
                    <a:p>
                      <a:r>
                        <a:rPr lang="nl-NL" sz="1600" dirty="0" smtClean="0"/>
                        <a:t>Bewaken van grenzen</a:t>
                      </a:r>
                      <a:endParaRPr lang="nl-NL" sz="1600" dirty="0">
                        <a:latin typeface="Cambria" pitchFamily="18" charset="0"/>
                      </a:endParaRPr>
                    </a:p>
                  </a:txBody>
                  <a:tcPr/>
                </a:tc>
                <a:tc>
                  <a:txBody>
                    <a:bodyPr/>
                    <a:lstStyle/>
                    <a:p>
                      <a:r>
                        <a:rPr lang="nl-NL" sz="1600" dirty="0" smtClean="0"/>
                        <a:t>Cultuurverschillen</a:t>
                      </a:r>
                      <a:endParaRPr lang="nl-NL" sz="1600" dirty="0">
                        <a:latin typeface="Cambria" pitchFamily="18" charset="0"/>
                      </a:endParaRPr>
                    </a:p>
                  </a:txBody>
                  <a:tcPr/>
                </a:tc>
              </a:tr>
              <a:tr h="3286079">
                <a:tc>
                  <a:txBody>
                    <a:bodyPr/>
                    <a:lstStyle/>
                    <a:p>
                      <a:pPr marL="342900" indent="-342900">
                        <a:buAutoNum type="arabicPeriod"/>
                      </a:pPr>
                      <a:r>
                        <a:rPr lang="nl-NL" sz="1650" dirty="0" smtClean="0"/>
                        <a:t>Hoe zorg je ervoor als docent dat leerlingen zich veilig genoeg voelen om open over liefde en seks te praten en vragen te stellen?</a:t>
                      </a:r>
                    </a:p>
                    <a:p>
                      <a:pPr marL="0" indent="0">
                        <a:buNone/>
                      </a:pPr>
                      <a:endParaRPr lang="nl-NL" sz="1650" dirty="0">
                        <a:latin typeface="Cambria" pitchFamily="18" charset="0"/>
                      </a:endParaRPr>
                    </a:p>
                  </a:txBody>
                  <a:tcPr/>
                </a:tc>
                <a:tc>
                  <a:txBody>
                    <a:bodyPr/>
                    <a:lstStyle/>
                    <a:p>
                      <a:pPr marL="342900" indent="-342900">
                        <a:buAutoNum type="arabicPeriod"/>
                      </a:pPr>
                      <a:r>
                        <a:rPr lang="nl-NL" sz="1650" dirty="0" smtClean="0"/>
                        <a:t>Stel: Je bent docent</a:t>
                      </a:r>
                      <a:r>
                        <a:rPr lang="nl-NL" sz="1650" baseline="0" dirty="0" smtClean="0"/>
                        <a:t> en een leerling  vraagt jou: ‘Hoe was jouw eerste keer?’ Hoe reageer je dan?</a:t>
                      </a:r>
                    </a:p>
                    <a:p>
                      <a:pPr marL="0" indent="0">
                        <a:buNone/>
                      </a:pPr>
                      <a:endParaRPr lang="nl-NL" sz="1650" baseline="0" dirty="0" smtClean="0"/>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nl-NL" sz="1650" kern="1200" dirty="0" smtClean="0">
                          <a:effectLst/>
                        </a:rPr>
                        <a:t>Een meisje vertelt dat zij het prima vindt om jongens te versieren. Een ander leerling in de klas maakt een nare opmerking hierover (‘Ja, je bent gewoon makkelijk!’). Hoe reageer je als docent?</a:t>
                      </a:r>
                      <a:endParaRPr lang="nl-NL" sz="1650" kern="1200" dirty="0" smtClean="0">
                        <a:solidFill>
                          <a:schemeClr val="dk1"/>
                        </a:solidFill>
                        <a:effectLst/>
                        <a:latin typeface="Cambria" pitchFamily="18" charset="0"/>
                        <a:ea typeface="+mn-ea"/>
                        <a:cs typeface="+mn-cs"/>
                      </a:endParaRPr>
                    </a:p>
                  </a:txBody>
                  <a:tcPr/>
                </a:tc>
                <a:tc>
                  <a:txBody>
                    <a:bodyPr/>
                    <a:lstStyle/>
                    <a:p>
                      <a:pPr marL="342900" indent="-342900">
                        <a:buAutoNum type="arabicPeriod"/>
                      </a:pPr>
                      <a:r>
                        <a:rPr lang="nl-NL" sz="1650" dirty="0" smtClean="0"/>
                        <a:t>Hoe ga je als docent om met een leerling die vanuit haar culturele achtergrond weigert</a:t>
                      </a:r>
                      <a:r>
                        <a:rPr lang="nl-NL" sz="1650" baseline="0" dirty="0" smtClean="0"/>
                        <a:t> een condoominstructie  uit te voeren?</a:t>
                      </a:r>
                    </a:p>
                    <a:p>
                      <a:pPr marL="342900" indent="-342900">
                        <a:buAutoNum type="arabicPeriod"/>
                      </a:pPr>
                      <a:endParaRPr lang="nl-NL" sz="1650" baseline="0" dirty="0" smtClean="0"/>
                    </a:p>
                    <a:p>
                      <a:pPr marL="342900" indent="-342900">
                        <a:buFont typeface="+mj-lt"/>
                        <a:buAutoNum type="arabicPeriod"/>
                      </a:pPr>
                      <a:r>
                        <a:rPr lang="nl-NL" sz="1650" baseline="0" dirty="0" smtClean="0"/>
                        <a:t>Stel: Een leerling vertelt dat zij wil wachten met seks tot na het huwelijk. Een andere leerling maakt een nare opmerking hierover. Wat doe je als docent?</a:t>
                      </a:r>
                    </a:p>
                  </a:txBody>
                  <a:tcPr/>
                </a:tc>
              </a:tr>
            </a:tbl>
          </a:graphicData>
        </a:graphic>
      </p:graphicFrame>
    </p:spTree>
    <p:extLst>
      <p:ext uri="{BB962C8B-B14F-4D97-AF65-F5344CB8AC3E}">
        <p14:creationId xmlns:p14="http://schemas.microsoft.com/office/powerpoint/2010/main" val="320960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Suggesties</a:t>
            </a:r>
            <a:endParaRPr lang="nl-NL" b="1" dirty="0">
              <a:solidFill>
                <a:srgbClr val="FF0000"/>
              </a:solidFill>
            </a:endParaRPr>
          </a:p>
        </p:txBody>
      </p:sp>
      <p:sp>
        <p:nvSpPr>
          <p:cNvPr id="3" name="Tijdelijke aanduiding voor inhoud 2"/>
          <p:cNvSpPr>
            <a:spLocks noGrp="1"/>
          </p:cNvSpPr>
          <p:nvPr>
            <p:ph idx="1"/>
          </p:nvPr>
        </p:nvSpPr>
        <p:spPr>
          <a:xfrm>
            <a:off x="764107" y="1515307"/>
            <a:ext cx="8229600" cy="4857403"/>
          </a:xfrm>
        </p:spPr>
        <p:txBody>
          <a:bodyPr>
            <a:normAutofit fontScale="92500" lnSpcReduction="20000"/>
          </a:bodyPr>
          <a:lstStyle/>
          <a:p>
            <a:r>
              <a:rPr lang="nl-NL" dirty="0" smtClean="0"/>
              <a:t>Creëren veilige sfeer</a:t>
            </a:r>
          </a:p>
          <a:p>
            <a:pPr>
              <a:buFontTx/>
              <a:buChar char="-"/>
            </a:pPr>
            <a:r>
              <a:rPr lang="nl-NL" sz="2200" dirty="0" smtClean="0"/>
              <a:t>Er om kunnen lachen</a:t>
            </a:r>
          </a:p>
          <a:p>
            <a:pPr>
              <a:buFontTx/>
              <a:buChar char="-"/>
            </a:pPr>
            <a:r>
              <a:rPr lang="nl-NL" sz="2200" dirty="0" smtClean="0"/>
              <a:t>Afspraken </a:t>
            </a:r>
            <a:r>
              <a:rPr lang="nl-NL" sz="2200" dirty="0"/>
              <a:t>maken, dan heb je iets waar je naar kunt verwijzen; bij </a:t>
            </a:r>
            <a:endParaRPr lang="nl-NL" sz="2200" dirty="0" smtClean="0"/>
          </a:p>
          <a:p>
            <a:pPr marL="0" indent="0">
              <a:buNone/>
            </a:pPr>
            <a:r>
              <a:rPr lang="nl-NL" sz="2200" dirty="0"/>
              <a:t> </a:t>
            </a:r>
            <a:r>
              <a:rPr lang="nl-NL" sz="2200" dirty="0" smtClean="0"/>
              <a:t>     voorkeur </a:t>
            </a:r>
            <a:r>
              <a:rPr lang="nl-NL" sz="2200" dirty="0"/>
              <a:t>samen met de leerlingen opstellen, het zijn dan ook ‘hun’ </a:t>
            </a:r>
            <a:r>
              <a:rPr lang="nl-NL" sz="2200" dirty="0" smtClean="0"/>
              <a:t> </a:t>
            </a:r>
          </a:p>
          <a:p>
            <a:pPr marL="0" indent="0">
              <a:buNone/>
            </a:pPr>
            <a:r>
              <a:rPr lang="nl-NL" sz="2200" dirty="0"/>
              <a:t> </a:t>
            </a:r>
            <a:r>
              <a:rPr lang="nl-NL" sz="2200" dirty="0" smtClean="0"/>
              <a:t>      afspraken</a:t>
            </a:r>
          </a:p>
          <a:p>
            <a:pPr>
              <a:buFontTx/>
              <a:buChar char="-"/>
            </a:pPr>
            <a:r>
              <a:rPr lang="nl-NL" sz="2200" dirty="0" smtClean="0"/>
              <a:t>Band creëren</a:t>
            </a:r>
          </a:p>
          <a:p>
            <a:pPr>
              <a:buFontTx/>
              <a:buChar char="-"/>
            </a:pPr>
            <a:r>
              <a:rPr lang="nl-NL" sz="2200" dirty="0" smtClean="0"/>
              <a:t>Regels opstellen (Gouden Regels)</a:t>
            </a:r>
            <a:endParaRPr lang="nl-NL" sz="2200" dirty="0"/>
          </a:p>
          <a:p>
            <a:r>
              <a:rPr lang="nl-NL" dirty="0" smtClean="0"/>
              <a:t>Bewaken van grenzen</a:t>
            </a:r>
          </a:p>
          <a:p>
            <a:pPr lvl="0">
              <a:buFontTx/>
              <a:buChar char="-"/>
            </a:pPr>
            <a:r>
              <a:rPr lang="nl-NL" sz="2200" dirty="0" smtClean="0"/>
              <a:t>Persoonlijke </a:t>
            </a:r>
            <a:r>
              <a:rPr lang="nl-NL" sz="2200" dirty="0"/>
              <a:t>vraag van leerling niet </a:t>
            </a:r>
            <a:r>
              <a:rPr lang="nl-NL" sz="2200" dirty="0" smtClean="0"/>
              <a:t>beantwoorden</a:t>
            </a:r>
          </a:p>
          <a:p>
            <a:pPr lvl="0">
              <a:buFontTx/>
              <a:buChar char="-"/>
            </a:pPr>
            <a:r>
              <a:rPr lang="nl-NL" sz="2200" dirty="0" smtClean="0"/>
              <a:t>Teruggrijpen/verwijzen </a:t>
            </a:r>
            <a:r>
              <a:rPr lang="nl-NL" sz="2200" dirty="0"/>
              <a:t>naar de gemaakte afspraken/regels</a:t>
            </a:r>
          </a:p>
          <a:p>
            <a:r>
              <a:rPr lang="nl-NL" dirty="0" smtClean="0"/>
              <a:t>Cultuurverschillen</a:t>
            </a:r>
          </a:p>
          <a:p>
            <a:pPr lvl="0">
              <a:buFontTx/>
              <a:buChar char="-"/>
            </a:pPr>
            <a:r>
              <a:rPr lang="nl-NL" sz="2400" dirty="0" smtClean="0"/>
              <a:t>Begrip </a:t>
            </a:r>
            <a:r>
              <a:rPr lang="nl-NL" sz="2400" dirty="0"/>
              <a:t>tonen, accepteren, </a:t>
            </a:r>
            <a:r>
              <a:rPr lang="nl-NL" sz="2400" dirty="0" smtClean="0"/>
              <a:t>motiveren</a:t>
            </a:r>
          </a:p>
          <a:p>
            <a:pPr lvl="0">
              <a:buFontTx/>
              <a:buChar char="-"/>
            </a:pPr>
            <a:r>
              <a:rPr lang="nl-NL" sz="2400" dirty="0" smtClean="0"/>
              <a:t>Doorverwijzen </a:t>
            </a:r>
            <a:r>
              <a:rPr lang="nl-NL" sz="2400" dirty="0"/>
              <a:t>naar extra </a:t>
            </a:r>
            <a:r>
              <a:rPr lang="nl-NL" sz="2400" dirty="0" smtClean="0"/>
              <a:t>informatie</a:t>
            </a:r>
          </a:p>
          <a:p>
            <a:pPr lvl="0">
              <a:buFontTx/>
              <a:buChar char="-"/>
            </a:pPr>
            <a:r>
              <a:rPr lang="nl-NL" sz="2400" dirty="0" smtClean="0"/>
              <a:t>Leerlingen </a:t>
            </a:r>
            <a:r>
              <a:rPr lang="nl-NL" sz="2400" dirty="0"/>
              <a:t>betrekken (vertel eens iets over je eigen cultuur)</a:t>
            </a:r>
          </a:p>
          <a:p>
            <a:pPr marL="0" indent="0">
              <a:buNone/>
            </a:pPr>
            <a:endParaRPr lang="nl-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12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23528" y="274638"/>
            <a:ext cx="8064896" cy="1143000"/>
          </a:xfrm>
        </p:spPr>
        <p:txBody>
          <a:bodyPr>
            <a:noAutofit/>
          </a:bodyPr>
          <a:lstStyle/>
          <a:p>
            <a:r>
              <a:rPr lang="nl-NL" sz="3600" b="1" dirty="0" smtClean="0">
                <a:solidFill>
                  <a:srgbClr val="FF0000"/>
                </a:solidFill>
              </a:rPr>
              <a:t>De oplossing: lesgevenindeliefde.nl</a:t>
            </a:r>
            <a:endParaRPr lang="nl-NL" sz="3600" b="1" dirty="0">
              <a:solidFill>
                <a:srgbClr val="FF0000"/>
              </a:solidFill>
            </a:endParaRPr>
          </a:p>
        </p:txBody>
      </p:sp>
      <p:sp>
        <p:nvSpPr>
          <p:cNvPr id="3" name="Tijdelijke aanduiding voor inhoud 2"/>
          <p:cNvSpPr>
            <a:spLocks noGrp="1"/>
          </p:cNvSpPr>
          <p:nvPr>
            <p:ph idx="1"/>
          </p:nvPr>
        </p:nvSpPr>
        <p:spPr>
          <a:xfrm>
            <a:off x="899592" y="1412776"/>
            <a:ext cx="7371104" cy="4597971"/>
          </a:xfrm>
        </p:spPr>
        <p:txBody>
          <a:bodyPr>
            <a:normAutofit fontScale="92500" lnSpcReduction="20000"/>
          </a:bodyPr>
          <a:lstStyle/>
          <a:p>
            <a:pPr>
              <a:lnSpc>
                <a:spcPct val="80000"/>
              </a:lnSpc>
              <a:buFontTx/>
              <a:buNone/>
            </a:pPr>
            <a:endParaRPr lang="nl-NL" sz="2800" b="1" dirty="0" smtClean="0">
              <a:latin typeface="+mj-lt"/>
            </a:endParaRPr>
          </a:p>
          <a:p>
            <a:pPr>
              <a:buFontTx/>
              <a:buNone/>
            </a:pPr>
            <a:r>
              <a:rPr lang="nl-NL" sz="2400" b="1" dirty="0" smtClean="0">
                <a:latin typeface="+mj-lt"/>
              </a:rPr>
              <a:t>Wat is lesgevenindeliefde.nl?</a:t>
            </a:r>
            <a:endParaRPr lang="nl-NL" sz="2400" b="1" dirty="0">
              <a:latin typeface="+mj-lt"/>
            </a:endParaRPr>
          </a:p>
          <a:p>
            <a:pPr>
              <a:buFont typeface="Symbol" pitchFamily="18" charset="2"/>
              <a:buChar char="©"/>
            </a:pPr>
            <a:r>
              <a:rPr lang="nl-NL" sz="2400" dirty="0" smtClean="0">
                <a:latin typeface="+mj-lt"/>
              </a:rPr>
              <a:t>Een ondersteunende en innovatie website voor docenten van Lang Leve de Liefde</a:t>
            </a:r>
          </a:p>
          <a:p>
            <a:pPr marL="0" indent="0">
              <a:buNone/>
            </a:pPr>
            <a:endParaRPr lang="nl-NL" sz="2400" dirty="0">
              <a:latin typeface="+mj-lt"/>
            </a:endParaRPr>
          </a:p>
          <a:p>
            <a:pPr marL="0" indent="0" algn="ctr">
              <a:buNone/>
            </a:pPr>
            <a:r>
              <a:rPr lang="nl-NL" sz="2400" dirty="0">
                <a:latin typeface="+mj-lt"/>
              </a:rPr>
              <a:t/>
            </a:r>
            <a:br>
              <a:rPr lang="nl-NL" sz="2400" dirty="0">
                <a:latin typeface="+mj-lt"/>
              </a:rPr>
            </a:br>
            <a:endParaRPr lang="nl-NL" sz="2400" b="1" dirty="0">
              <a:latin typeface="+mj-lt"/>
            </a:endParaRPr>
          </a:p>
          <a:p>
            <a:pPr>
              <a:buFontTx/>
              <a:buNone/>
            </a:pPr>
            <a:r>
              <a:rPr lang="nl-NL" sz="2400" b="1" dirty="0" smtClean="0">
                <a:latin typeface="+mj-lt"/>
              </a:rPr>
              <a:t>Doelen </a:t>
            </a:r>
            <a:r>
              <a:rPr lang="nl-NL" sz="2400" b="1" dirty="0">
                <a:latin typeface="+mj-lt"/>
              </a:rPr>
              <a:t>van </a:t>
            </a:r>
            <a:r>
              <a:rPr lang="nl-NL" sz="2400" b="1" dirty="0" smtClean="0">
                <a:latin typeface="+mj-lt"/>
              </a:rPr>
              <a:t>lesgevenindeliefde.nl</a:t>
            </a:r>
            <a:endParaRPr lang="nl-NL" sz="2400" b="1" dirty="0">
              <a:latin typeface="+mj-lt"/>
            </a:endParaRPr>
          </a:p>
          <a:p>
            <a:pPr>
              <a:buFont typeface="Symbol" pitchFamily="18" charset="2"/>
              <a:buChar char="©"/>
            </a:pPr>
            <a:r>
              <a:rPr lang="nl-NL" sz="2400" dirty="0" smtClean="0">
                <a:latin typeface="+mj-lt"/>
              </a:rPr>
              <a:t>De docent aanzetten tot het kritisch kijken naar zichzelf en tot deskundigheidsbevordering</a:t>
            </a:r>
          </a:p>
          <a:p>
            <a:pPr>
              <a:buFont typeface="Symbol" pitchFamily="18" charset="2"/>
              <a:buChar char="©"/>
            </a:pPr>
            <a:r>
              <a:rPr lang="nl-NL" sz="2400" dirty="0" smtClean="0">
                <a:latin typeface="+mj-lt"/>
              </a:rPr>
              <a:t>De docent ondersteunen in het zo optimaal mogelijk uitvoeren van Lang Leve de Liefde</a:t>
            </a:r>
          </a:p>
          <a:p>
            <a:pPr>
              <a:buFont typeface="Symbol" pitchFamily="18" charset="2"/>
              <a:buChar char="©"/>
            </a:pPr>
            <a:r>
              <a:rPr lang="nl-NL" sz="2400" dirty="0" smtClean="0">
                <a:latin typeface="+mj-lt"/>
              </a:rPr>
              <a:t>De docent in staat stellen zo adequaat mogelijk om te gaan met de meest voorkomende dilemma’s</a:t>
            </a:r>
            <a:endParaRPr lang="nl-NL" sz="2400" dirty="0">
              <a:latin typeface="+mj-lt"/>
            </a:endParaRPr>
          </a:p>
          <a:p>
            <a:pPr marL="0" indent="0">
              <a:buNone/>
            </a:pPr>
            <a:endParaRPr lang="nl-NL" sz="2800" dirty="0">
              <a:latin typeface="Cambria" pitchFamily="18" charset="0"/>
            </a:endParaRPr>
          </a:p>
          <a:p>
            <a:pPr marL="0" indent="0">
              <a:buNone/>
            </a:pPr>
            <a:endParaRPr lang="nl-NL" dirty="0"/>
          </a:p>
        </p:txBody>
      </p:sp>
      <p:pic>
        <p:nvPicPr>
          <p:cNvPr id="8" name="Afbeelding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851950"/>
            <a:ext cx="2149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22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23528" y="274638"/>
            <a:ext cx="8003232" cy="1143000"/>
          </a:xfrm>
        </p:spPr>
        <p:txBody>
          <a:bodyPr>
            <a:noAutofit/>
          </a:bodyPr>
          <a:lstStyle/>
          <a:p>
            <a:r>
              <a:rPr lang="nl-NL" sz="3600" b="1" dirty="0" smtClean="0">
                <a:solidFill>
                  <a:srgbClr val="FF0000"/>
                </a:solidFill>
              </a:rPr>
              <a:t>Ontwikkeling &amp; inhoud </a:t>
            </a:r>
            <a:br>
              <a:rPr lang="nl-NL" sz="3600" b="1" dirty="0" smtClean="0">
                <a:solidFill>
                  <a:srgbClr val="FF0000"/>
                </a:solidFill>
              </a:rPr>
            </a:br>
            <a:r>
              <a:rPr lang="nl-NL" sz="3600" b="1" dirty="0" smtClean="0">
                <a:solidFill>
                  <a:srgbClr val="FF0000"/>
                </a:solidFill>
              </a:rPr>
              <a:t>lesgevenindeliefde.nl</a:t>
            </a:r>
            <a:endParaRPr lang="nl-NL" sz="3600" b="1" dirty="0">
              <a:solidFill>
                <a:srgbClr val="FF0000"/>
              </a:solidFill>
            </a:endParaRPr>
          </a:p>
        </p:txBody>
      </p:sp>
      <p:sp>
        <p:nvSpPr>
          <p:cNvPr id="3" name="Tijdelijke aanduiding voor inhoud 2"/>
          <p:cNvSpPr>
            <a:spLocks noGrp="1"/>
          </p:cNvSpPr>
          <p:nvPr>
            <p:ph idx="1"/>
          </p:nvPr>
        </p:nvSpPr>
        <p:spPr>
          <a:xfrm>
            <a:off x="899592" y="1628800"/>
            <a:ext cx="6768752" cy="4597971"/>
          </a:xfrm>
        </p:spPr>
        <p:txBody>
          <a:bodyPr>
            <a:normAutofit fontScale="92500" lnSpcReduction="20000"/>
          </a:bodyPr>
          <a:lstStyle/>
          <a:p>
            <a:pPr>
              <a:lnSpc>
                <a:spcPct val="110000"/>
              </a:lnSpc>
              <a:buFontTx/>
              <a:buNone/>
            </a:pPr>
            <a:r>
              <a:rPr lang="nl-NL" sz="2200" b="1" dirty="0" smtClean="0">
                <a:latin typeface="+mj-lt"/>
              </a:rPr>
              <a:t>Ontwikkeling van lesgevenindeliefde.nl</a:t>
            </a:r>
            <a:endParaRPr lang="nl-NL" sz="2200" b="1" dirty="0">
              <a:latin typeface="+mj-lt"/>
            </a:endParaRPr>
          </a:p>
          <a:p>
            <a:pPr>
              <a:lnSpc>
                <a:spcPct val="110000"/>
              </a:lnSpc>
              <a:buFont typeface="Symbol" pitchFamily="18" charset="2"/>
              <a:buChar char="©"/>
            </a:pPr>
            <a:r>
              <a:rPr lang="nl-NL" sz="2200" dirty="0" smtClean="0">
                <a:latin typeface="+mj-lt"/>
              </a:rPr>
              <a:t>Op basis van interviews met docenten</a:t>
            </a:r>
          </a:p>
          <a:p>
            <a:pPr>
              <a:lnSpc>
                <a:spcPct val="110000"/>
              </a:lnSpc>
              <a:buFont typeface="Symbol" pitchFamily="18" charset="2"/>
              <a:buChar char="©"/>
            </a:pPr>
            <a:r>
              <a:rPr lang="nl-NL" sz="2200" dirty="0" smtClean="0">
                <a:latin typeface="+mj-lt"/>
              </a:rPr>
              <a:t>Systematisch en planmatig ontwikkeld  </a:t>
            </a:r>
          </a:p>
          <a:p>
            <a:pPr>
              <a:lnSpc>
                <a:spcPct val="110000"/>
              </a:lnSpc>
              <a:buFont typeface="Symbol" pitchFamily="18" charset="2"/>
              <a:buChar char="©"/>
            </a:pPr>
            <a:r>
              <a:rPr lang="nl-NL" sz="2200" dirty="0" smtClean="0">
                <a:latin typeface="+mj-lt"/>
              </a:rPr>
              <a:t>Voor en door docenten</a:t>
            </a:r>
            <a:endParaRPr lang="nl-NL" sz="2200" dirty="0">
              <a:latin typeface="+mj-lt"/>
            </a:endParaRPr>
          </a:p>
          <a:p>
            <a:pPr>
              <a:lnSpc>
                <a:spcPct val="110000"/>
              </a:lnSpc>
              <a:buFontTx/>
              <a:buNone/>
            </a:pPr>
            <a:endParaRPr lang="nl-NL" sz="2200" b="1" dirty="0">
              <a:latin typeface="+mj-lt"/>
            </a:endParaRPr>
          </a:p>
          <a:p>
            <a:pPr>
              <a:lnSpc>
                <a:spcPct val="110000"/>
              </a:lnSpc>
              <a:buFontTx/>
              <a:buNone/>
            </a:pPr>
            <a:r>
              <a:rPr lang="nl-NL" sz="2200" b="1" dirty="0">
                <a:latin typeface="+mj-lt"/>
              </a:rPr>
              <a:t>Inhoud</a:t>
            </a:r>
          </a:p>
          <a:p>
            <a:pPr>
              <a:lnSpc>
                <a:spcPct val="110000"/>
              </a:lnSpc>
              <a:buFont typeface="Symbol" pitchFamily="18" charset="2"/>
              <a:buChar char=""/>
            </a:pPr>
            <a:r>
              <a:rPr lang="nl-NL" sz="2200" dirty="0">
                <a:latin typeface="+mj-lt"/>
              </a:rPr>
              <a:t>Video's </a:t>
            </a:r>
            <a:endParaRPr lang="nl-NL" sz="2200" dirty="0" smtClean="0">
              <a:latin typeface="+mj-lt"/>
            </a:endParaRPr>
          </a:p>
          <a:p>
            <a:pPr>
              <a:lnSpc>
                <a:spcPct val="110000"/>
              </a:lnSpc>
              <a:buFont typeface="Symbol" pitchFamily="18" charset="2"/>
              <a:buChar char=""/>
            </a:pPr>
            <a:r>
              <a:rPr lang="nl-NL" sz="2200" dirty="0" smtClean="0">
                <a:latin typeface="+mj-lt"/>
              </a:rPr>
              <a:t>Ervaringsverhalen</a:t>
            </a:r>
            <a:endParaRPr lang="nl-NL" sz="2200" dirty="0">
              <a:latin typeface="+mj-lt"/>
            </a:endParaRPr>
          </a:p>
          <a:p>
            <a:pPr>
              <a:lnSpc>
                <a:spcPct val="110000"/>
              </a:lnSpc>
              <a:buFont typeface="Symbol" pitchFamily="18" charset="2"/>
              <a:buChar char=""/>
            </a:pPr>
            <a:r>
              <a:rPr lang="nl-NL" sz="2200" dirty="0" smtClean="0">
                <a:latin typeface="+mj-lt"/>
              </a:rPr>
              <a:t>Achtergrondinformatie</a:t>
            </a:r>
          </a:p>
          <a:p>
            <a:pPr>
              <a:lnSpc>
                <a:spcPct val="110000"/>
              </a:lnSpc>
              <a:buFont typeface="Symbol" pitchFamily="18" charset="2"/>
              <a:buChar char=""/>
            </a:pPr>
            <a:r>
              <a:rPr lang="nl-NL" sz="2200" dirty="0" smtClean="0">
                <a:latin typeface="+mj-lt"/>
              </a:rPr>
              <a:t>Tips</a:t>
            </a:r>
            <a:endParaRPr lang="nl-NL" sz="2200" dirty="0">
              <a:latin typeface="+mj-lt"/>
            </a:endParaRPr>
          </a:p>
          <a:p>
            <a:pPr>
              <a:lnSpc>
                <a:spcPct val="110000"/>
              </a:lnSpc>
              <a:buFont typeface="Symbol" pitchFamily="18" charset="2"/>
              <a:buChar char=""/>
            </a:pPr>
            <a:r>
              <a:rPr lang="nl-NL" sz="2200" dirty="0">
                <a:latin typeface="+mj-lt"/>
              </a:rPr>
              <a:t>FAQ</a:t>
            </a:r>
          </a:p>
          <a:p>
            <a:pPr>
              <a:lnSpc>
                <a:spcPct val="110000"/>
              </a:lnSpc>
              <a:buFont typeface="Symbol" pitchFamily="18" charset="2"/>
              <a:buChar char=""/>
            </a:pPr>
            <a:r>
              <a:rPr lang="nl-NL" sz="2200" dirty="0">
                <a:latin typeface="+mj-lt"/>
              </a:rPr>
              <a:t>Vragen stellen &amp; reacties </a:t>
            </a:r>
            <a:r>
              <a:rPr lang="nl-NL" sz="2200" dirty="0" smtClean="0">
                <a:latin typeface="+mj-lt"/>
              </a:rPr>
              <a:t>plaatsen</a:t>
            </a:r>
          </a:p>
          <a:p>
            <a:pPr>
              <a:lnSpc>
                <a:spcPct val="110000"/>
              </a:lnSpc>
              <a:buFont typeface="Symbol" pitchFamily="18" charset="2"/>
              <a:buChar char=""/>
            </a:pPr>
            <a:r>
              <a:rPr lang="nl-NL" sz="2200" dirty="0" smtClean="0">
                <a:latin typeface="+mj-lt"/>
              </a:rPr>
              <a:t>Handleiding, werkbladen &amp; informatiebladen</a:t>
            </a:r>
            <a:endParaRPr lang="nl-NL" sz="2200" dirty="0">
              <a:latin typeface="+mj-lt"/>
            </a:endParaRPr>
          </a:p>
          <a:p>
            <a:pPr marL="0" indent="0">
              <a:buNone/>
            </a:pPr>
            <a:endParaRPr lang="nl-NL" sz="2800" dirty="0">
              <a:latin typeface="Cambria" pitchFamily="18" charset="0"/>
            </a:endParaRPr>
          </a:p>
          <a:p>
            <a:pPr marL="0" indent="0">
              <a:buNone/>
            </a:pPr>
            <a:endParaRPr lang="nl-NL" dirty="0"/>
          </a:p>
        </p:txBody>
      </p:sp>
    </p:spTree>
    <p:extLst>
      <p:ext uri="{BB962C8B-B14F-4D97-AF65-F5344CB8AC3E}">
        <p14:creationId xmlns:p14="http://schemas.microsoft.com/office/powerpoint/2010/main" val="1593255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Autofit/>
          </a:bodyPr>
          <a:lstStyle/>
          <a:p>
            <a:r>
              <a:rPr lang="nl-NL" sz="3600" b="1" dirty="0" smtClean="0">
                <a:solidFill>
                  <a:srgbClr val="FF0000"/>
                </a:solidFill>
              </a:rPr>
              <a:t>Film: lesgevenindeliefde.nl</a:t>
            </a:r>
            <a:endParaRPr lang="nl-NL" sz="3600" b="1" dirty="0">
              <a:solidFill>
                <a:srgbClr val="FF0000"/>
              </a:solidFill>
            </a:endParaRPr>
          </a:p>
        </p:txBody>
      </p:sp>
      <p:sp>
        <p:nvSpPr>
          <p:cNvPr id="3" name="Tijdelijke aanduiding voor inhoud 2"/>
          <p:cNvSpPr>
            <a:spLocks noGrp="1"/>
          </p:cNvSpPr>
          <p:nvPr>
            <p:ph idx="1"/>
          </p:nvPr>
        </p:nvSpPr>
        <p:spPr>
          <a:xfrm>
            <a:off x="899592" y="1628800"/>
            <a:ext cx="7371104" cy="4597971"/>
          </a:xfrm>
        </p:spPr>
        <p:txBody>
          <a:bodyPr>
            <a:normAutofit/>
          </a:bodyPr>
          <a:lstStyle/>
          <a:p>
            <a:pPr>
              <a:lnSpc>
                <a:spcPct val="80000"/>
              </a:lnSpc>
              <a:buFontTx/>
              <a:buNone/>
            </a:pPr>
            <a:endParaRPr lang="nl-NL" sz="2000" i="1" dirty="0">
              <a:latin typeface="Cambria" pitchFamily="18" charset="0"/>
            </a:endParaRPr>
          </a:p>
          <a:p>
            <a:pPr marL="0" indent="0">
              <a:buNone/>
            </a:pPr>
            <a:endParaRPr lang="nl-NL" sz="2800" dirty="0">
              <a:latin typeface="Cambria" pitchFamily="18" charset="0"/>
            </a:endParaRPr>
          </a:p>
          <a:p>
            <a:pPr marL="0" indent="0">
              <a:buNone/>
            </a:pPr>
            <a:endParaRPr lang="nl-NL" dirty="0"/>
          </a:p>
        </p:txBody>
      </p:sp>
    </p:spTree>
    <p:extLst>
      <p:ext uri="{BB962C8B-B14F-4D97-AF65-F5344CB8AC3E}">
        <p14:creationId xmlns:p14="http://schemas.microsoft.com/office/powerpoint/2010/main" val="2043312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Autofit/>
          </a:bodyPr>
          <a:lstStyle/>
          <a:p>
            <a:r>
              <a:rPr lang="nl-NL" sz="3600" b="1" dirty="0" smtClean="0">
                <a:solidFill>
                  <a:srgbClr val="FF0000"/>
                </a:solidFill>
              </a:rPr>
              <a:t>Film: Bewaken van grenzen</a:t>
            </a:r>
            <a:endParaRPr lang="nl-NL" sz="3600" b="1" dirty="0">
              <a:solidFill>
                <a:srgbClr val="FF0000"/>
              </a:solidFill>
            </a:endParaRPr>
          </a:p>
        </p:txBody>
      </p:sp>
      <p:sp>
        <p:nvSpPr>
          <p:cNvPr id="3" name="Tijdelijke aanduiding voor inhoud 2"/>
          <p:cNvSpPr>
            <a:spLocks noGrp="1"/>
          </p:cNvSpPr>
          <p:nvPr>
            <p:ph idx="1"/>
          </p:nvPr>
        </p:nvSpPr>
        <p:spPr>
          <a:xfrm>
            <a:off x="899592" y="1628800"/>
            <a:ext cx="7371104" cy="4597971"/>
          </a:xfrm>
        </p:spPr>
        <p:txBody>
          <a:bodyPr>
            <a:normAutofit/>
          </a:bodyPr>
          <a:lstStyle/>
          <a:p>
            <a:pPr marL="0" indent="0">
              <a:buNone/>
            </a:pPr>
            <a:endParaRPr lang="nl-NL" sz="2800" dirty="0">
              <a:latin typeface="Cambria" pitchFamily="18" charset="0"/>
            </a:endParaRPr>
          </a:p>
          <a:p>
            <a:pPr marL="0" indent="0">
              <a:buNone/>
            </a:pPr>
            <a:endParaRPr lang="nl-NL" dirty="0"/>
          </a:p>
        </p:txBody>
      </p:sp>
    </p:spTree>
    <p:extLst>
      <p:ext uri="{BB962C8B-B14F-4D97-AF65-F5344CB8AC3E}">
        <p14:creationId xmlns:p14="http://schemas.microsoft.com/office/powerpoint/2010/main" val="1987684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Programma </a:t>
            </a:r>
            <a:endParaRPr lang="nl-NL" b="1" dirty="0">
              <a:solidFill>
                <a:srgbClr val="FF0000"/>
              </a:solidFill>
            </a:endParaRPr>
          </a:p>
        </p:txBody>
      </p:sp>
      <p:sp>
        <p:nvSpPr>
          <p:cNvPr id="3" name="Tijdelijke aanduiding voor inhoud 2"/>
          <p:cNvSpPr>
            <a:spLocks noGrp="1"/>
          </p:cNvSpPr>
          <p:nvPr>
            <p:ph idx="1"/>
          </p:nvPr>
        </p:nvSpPr>
        <p:spPr>
          <a:xfrm>
            <a:off x="899592" y="1628800"/>
            <a:ext cx="7371104" cy="4497363"/>
          </a:xfrm>
        </p:spPr>
        <p:txBody>
          <a:bodyPr>
            <a:normAutofit fontScale="92500" lnSpcReduction="20000"/>
          </a:bodyPr>
          <a:lstStyle/>
          <a:p>
            <a:r>
              <a:rPr lang="nl-NL" dirty="0" smtClean="0">
                <a:solidFill>
                  <a:srgbClr val="FF0000"/>
                </a:solidFill>
              </a:rPr>
              <a:t>Doel: </a:t>
            </a:r>
            <a:r>
              <a:rPr lang="nl-NL" dirty="0" smtClean="0"/>
              <a:t>Inzicht krijgen in gewenste competenties, barrières van docenten bij SRV en inzicht in ondersteunende materialen</a:t>
            </a:r>
          </a:p>
          <a:p>
            <a:endParaRPr lang="nl-NL" dirty="0"/>
          </a:p>
          <a:p>
            <a:r>
              <a:rPr lang="nl-NL" dirty="0" smtClean="0">
                <a:solidFill>
                  <a:srgbClr val="FF0000"/>
                </a:solidFill>
              </a:rPr>
              <a:t>Introductie</a:t>
            </a:r>
          </a:p>
          <a:p>
            <a:r>
              <a:rPr lang="nl-NL" dirty="0" smtClean="0">
                <a:solidFill>
                  <a:srgbClr val="FF0000"/>
                </a:solidFill>
              </a:rPr>
              <a:t>Gewenste competenties bij SRV</a:t>
            </a:r>
          </a:p>
          <a:p>
            <a:r>
              <a:rPr lang="nl-NL" dirty="0" smtClean="0">
                <a:solidFill>
                  <a:srgbClr val="FF0000"/>
                </a:solidFill>
              </a:rPr>
              <a:t>Barrières en dilemma's van docenten met tips </a:t>
            </a:r>
          </a:p>
          <a:p>
            <a:r>
              <a:rPr lang="nl-NL" dirty="0" smtClean="0">
                <a:solidFill>
                  <a:srgbClr val="FF0000"/>
                </a:solidFill>
              </a:rPr>
              <a:t>Type ondersteuning en materialen</a:t>
            </a:r>
            <a:endParaRPr lang="nl-NL" dirty="0">
              <a:solidFill>
                <a:srgbClr val="FF0000"/>
              </a:solidFill>
            </a:endParaRPr>
          </a:p>
        </p:txBody>
      </p:sp>
    </p:spTree>
    <p:extLst>
      <p:ext uri="{BB962C8B-B14F-4D97-AF65-F5344CB8AC3E}">
        <p14:creationId xmlns:p14="http://schemas.microsoft.com/office/powerpoint/2010/main" val="257887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Materialen</a:t>
            </a:r>
            <a:endParaRPr lang="nl-NL" b="1" dirty="0">
              <a:solidFill>
                <a:srgbClr val="FF0000"/>
              </a:solidFill>
            </a:endParaRPr>
          </a:p>
        </p:txBody>
      </p:sp>
      <p:pic>
        <p:nvPicPr>
          <p:cNvPr id="10" name="Picture 2" descr="http://www.soaaids.nl/afbeeldingen/album/1/lang-leve-de-lief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61683" y="1649178"/>
            <a:ext cx="1944216" cy="2864712"/>
          </a:xfrm>
          <a:prstGeom prst="rect">
            <a:avLst/>
          </a:prstGeom>
          <a:noFill/>
        </p:spPr>
      </p:pic>
      <p:pic>
        <p:nvPicPr>
          <p:cNvPr id="11" name="Picture 4" descr="http://www.noodpil.nl/sites/default/files/imagecache/Shop_article/shoparticle_pictures/shoparticle_1867_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752176"/>
            <a:ext cx="1885255" cy="26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www.noodpil.nl/sites/default/files/imagecache/Shop_article/shoparticle_pictures/shoparticle_1868_0.jpg"/>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2828166" y="2996531"/>
            <a:ext cx="2020843" cy="286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descr="Schermafbeelding 2013-11-22 om 14.37.07.png"/>
          <p:cNvPicPr>
            <a:picLocks noChangeAspect="1"/>
          </p:cNvPicPr>
          <p:nvPr/>
        </p:nvPicPr>
        <p:blipFill>
          <a:blip r:embed="rId9"/>
          <a:stretch>
            <a:fillRect/>
          </a:stretch>
        </p:blipFill>
        <p:spPr>
          <a:xfrm>
            <a:off x="4911585" y="3081534"/>
            <a:ext cx="1958797" cy="2795738"/>
          </a:xfrm>
          <a:prstGeom prst="rect">
            <a:avLst/>
          </a:prstGeom>
        </p:spPr>
      </p:pic>
    </p:spTree>
    <p:extLst>
      <p:ext uri="{BB962C8B-B14F-4D97-AF65-F5344CB8AC3E}">
        <p14:creationId xmlns:p14="http://schemas.microsoft.com/office/powerpoint/2010/main" val="3121061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Materialen</a:t>
            </a:r>
            <a:endParaRPr lang="nl-NL" b="1" dirty="0">
              <a:solidFill>
                <a:srgbClr val="FF0000"/>
              </a:solidFill>
            </a:endParaRPr>
          </a:p>
        </p:txBody>
      </p:sp>
      <p:pic>
        <p:nvPicPr>
          <p:cNvPr id="8" name="Picture 16" descr="DVD en handleiding Begrijp me goed"/>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970488" y="2937688"/>
            <a:ext cx="1305009" cy="173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RNG_Boys_doos_3D_L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2132856"/>
            <a:ext cx="18256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RNG_ENG_3D_HR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870842" y="4376882"/>
            <a:ext cx="2045861" cy="1254331"/>
          </a:xfrm>
          <a:prstGeom prst="rect">
            <a:avLst/>
          </a:prstGeom>
          <a:noFill/>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5992473" y="4238836"/>
            <a:ext cx="1417516" cy="19442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Koff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6624" y="1268760"/>
            <a:ext cx="172783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SC005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0092" y="2218828"/>
            <a:ext cx="163184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andleiding voor de anticonceptiekoff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32040" y="3211199"/>
            <a:ext cx="1034356" cy="14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i.mouthaan\AppData\Local\Microsoft\Windows\Temporary Internet Files\Content.Outlook\P12JJGW6\WvdL-A4-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00520" y="5301208"/>
            <a:ext cx="1463040" cy="4968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ond je seksualiteit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4168" y="1192967"/>
            <a:ext cx="1152128" cy="16379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el Secz-Tal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4854" y="3429000"/>
            <a:ext cx="1478643" cy="140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3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Website seksuelevorming.nl</a:t>
            </a:r>
            <a:endParaRPr lang="nl-NL" b="1" dirty="0">
              <a:solidFill>
                <a:srgbClr val="FF0000"/>
              </a:solidFill>
            </a:endParaRPr>
          </a:p>
        </p:txBody>
      </p:sp>
      <p:pic>
        <p:nvPicPr>
          <p:cNvPr id="13" name="Picture 2">
            <a:hlinkClick r:id="rId7"/>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951230" y="1600200"/>
            <a:ext cx="724154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220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nl-NL" b="1" dirty="0" smtClean="0">
                <a:solidFill>
                  <a:srgbClr val="FF0000"/>
                </a:solidFill>
              </a:rPr>
              <a:t>Activiteiten in de komende periode</a:t>
            </a:r>
            <a:endParaRPr lang="nl-NL" b="1" dirty="0">
              <a:solidFill>
                <a:srgbClr val="FF0000"/>
              </a:solidFill>
            </a:endParaRPr>
          </a:p>
        </p:txBody>
      </p:sp>
      <p:sp>
        <p:nvSpPr>
          <p:cNvPr id="3" name="Tijdelijke aanduiding voor inhoud 2"/>
          <p:cNvSpPr>
            <a:spLocks noGrp="1"/>
          </p:cNvSpPr>
          <p:nvPr>
            <p:ph idx="1"/>
          </p:nvPr>
        </p:nvSpPr>
        <p:spPr>
          <a:xfrm>
            <a:off x="899592" y="1628800"/>
            <a:ext cx="7787208" cy="4497363"/>
          </a:xfrm>
        </p:spPr>
        <p:txBody>
          <a:bodyPr>
            <a:normAutofit/>
          </a:bodyPr>
          <a:lstStyle/>
          <a:p>
            <a:r>
              <a:rPr lang="nl-NL" dirty="0" smtClean="0"/>
              <a:t>Symposium ‘Lessen in de liefde’</a:t>
            </a:r>
          </a:p>
          <a:p>
            <a:r>
              <a:rPr lang="nl-NL" dirty="0" smtClean="0"/>
              <a:t>Conferentie voor het onderwijs in het najaar</a:t>
            </a:r>
          </a:p>
          <a:p>
            <a:r>
              <a:rPr lang="nl-NL" dirty="0" smtClean="0"/>
              <a:t>Ondersteuning van GGD (training)</a:t>
            </a:r>
          </a:p>
        </p:txBody>
      </p:sp>
    </p:spTree>
    <p:extLst>
      <p:ext uri="{BB962C8B-B14F-4D97-AF65-F5344CB8AC3E}">
        <p14:creationId xmlns:p14="http://schemas.microsoft.com/office/powerpoint/2010/main" val="1844865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548680"/>
            <a:ext cx="7772400" cy="1470025"/>
          </a:xfrm>
        </p:spPr>
        <p:txBody>
          <a:bodyPr/>
          <a:lstStyle/>
          <a:p>
            <a:r>
              <a:rPr lang="nl-NL" b="1" dirty="0" smtClean="0">
                <a:solidFill>
                  <a:srgbClr val="FF0000"/>
                </a:solidFill>
              </a:rPr>
              <a:t>Vragen?</a:t>
            </a:r>
            <a:endParaRPr lang="nl-NL" b="1" dirty="0">
              <a:solidFill>
                <a:srgbClr val="FF0000"/>
              </a:solidFill>
            </a:endParaRPr>
          </a:p>
        </p:txBody>
      </p:sp>
      <p:sp>
        <p:nvSpPr>
          <p:cNvPr id="3" name="Ondertitel 2"/>
          <p:cNvSpPr>
            <a:spLocks noGrp="1"/>
          </p:cNvSpPr>
          <p:nvPr>
            <p:ph type="subTitle" idx="1"/>
          </p:nvPr>
        </p:nvSpPr>
        <p:spPr>
          <a:xfrm>
            <a:off x="683568" y="1988840"/>
            <a:ext cx="7632848" cy="3649960"/>
          </a:xfrm>
        </p:spPr>
        <p:txBody>
          <a:bodyPr>
            <a:noAutofit/>
          </a:bodyPr>
          <a:lstStyle/>
          <a:p>
            <a:pPr algn="l"/>
            <a:r>
              <a:rPr lang="nl-NL" sz="2400" dirty="0" smtClean="0">
                <a:solidFill>
                  <a:schemeClr val="bg1">
                    <a:lumMod val="50000"/>
                  </a:schemeClr>
                </a:solidFill>
              </a:rPr>
              <a:t>Ineke Mouthaan</a:t>
            </a:r>
          </a:p>
          <a:p>
            <a:pPr algn="l"/>
            <a:r>
              <a:rPr lang="nl-NL" sz="2400" dirty="0" smtClean="0">
                <a:solidFill>
                  <a:schemeClr val="bg1">
                    <a:lumMod val="50000"/>
                  </a:schemeClr>
                </a:solidFill>
              </a:rPr>
              <a:t>Rutgers WPF</a:t>
            </a:r>
          </a:p>
          <a:p>
            <a:pPr marL="457200" indent="-457200" algn="l">
              <a:buFont typeface="Symbol" pitchFamily="18" charset="2"/>
              <a:buChar char=""/>
            </a:pPr>
            <a:r>
              <a:rPr lang="nl-NL" sz="2400" dirty="0" smtClean="0">
                <a:solidFill>
                  <a:schemeClr val="bg1">
                    <a:lumMod val="50000"/>
                  </a:schemeClr>
                </a:solidFill>
              </a:rPr>
              <a:t>i.mouthaan@rutgerswpf.nl</a:t>
            </a:r>
            <a:endParaRPr lang="nl-NL" sz="2400" dirty="0">
              <a:solidFill>
                <a:schemeClr val="bg1">
                  <a:lumMod val="50000"/>
                </a:schemeClr>
              </a:solidFill>
            </a:endParaRPr>
          </a:p>
          <a:p>
            <a:pPr algn="l"/>
            <a:endParaRPr lang="nl-NL" sz="2400" dirty="0">
              <a:solidFill>
                <a:schemeClr val="bg1">
                  <a:lumMod val="50000"/>
                </a:schemeClr>
              </a:solidFill>
            </a:endParaRPr>
          </a:p>
          <a:p>
            <a:pPr algn="l"/>
            <a:r>
              <a:rPr lang="nl-NL" sz="2400" dirty="0" smtClean="0">
                <a:solidFill>
                  <a:schemeClr val="bg1">
                    <a:lumMod val="50000"/>
                  </a:schemeClr>
                </a:solidFill>
              </a:rPr>
              <a:t>Suzanne Meijer &amp; Lisette Schutte </a:t>
            </a:r>
          </a:p>
          <a:p>
            <a:pPr algn="l"/>
            <a:r>
              <a:rPr lang="nl-NL" sz="2400" dirty="0" smtClean="0">
                <a:solidFill>
                  <a:schemeClr val="bg1">
                    <a:lumMod val="50000"/>
                  </a:schemeClr>
                </a:solidFill>
              </a:rPr>
              <a:t>Soa Aids Nederland</a:t>
            </a:r>
          </a:p>
          <a:p>
            <a:pPr marL="457200" indent="-457200" algn="l">
              <a:buFont typeface="Symbol" pitchFamily="18" charset="2"/>
              <a:buChar char="©"/>
            </a:pPr>
            <a:r>
              <a:rPr lang="nl-NL" sz="2400" dirty="0">
                <a:solidFill>
                  <a:schemeClr val="bg1">
                    <a:lumMod val="50000"/>
                  </a:schemeClr>
                </a:solidFill>
              </a:rPr>
              <a:t>S</a:t>
            </a:r>
            <a:r>
              <a:rPr lang="nl-NL" sz="2400" dirty="0" smtClean="0">
                <a:solidFill>
                  <a:schemeClr val="bg1">
                    <a:lumMod val="50000"/>
                  </a:schemeClr>
                </a:solidFill>
              </a:rPr>
              <a:t>meijer@soaaids.nl</a:t>
            </a:r>
          </a:p>
          <a:p>
            <a:pPr marL="457200" indent="-457200" algn="l">
              <a:buFont typeface="Symbol" pitchFamily="18" charset="2"/>
              <a:buChar char="©"/>
            </a:pPr>
            <a:r>
              <a:rPr lang="nl-NL" sz="2400" dirty="0" smtClean="0">
                <a:solidFill>
                  <a:schemeClr val="bg1">
                    <a:lumMod val="50000"/>
                  </a:schemeClr>
                </a:solidFill>
              </a:rPr>
              <a:t>Lschutte@soaaids.nl</a:t>
            </a:r>
            <a:endParaRPr lang="nl-NL" sz="2400" dirty="0">
              <a:solidFill>
                <a:schemeClr val="bg1">
                  <a:lumMod val="50000"/>
                </a:schemeClr>
              </a:solidFill>
            </a:endParaRPr>
          </a:p>
          <a:p>
            <a:pPr marL="457200" indent="-457200" algn="l">
              <a:buFont typeface="Symbol" pitchFamily="18" charset="2"/>
              <a:buChar char="©"/>
            </a:pPr>
            <a:endParaRPr lang="nl-NL" sz="2400" dirty="0">
              <a:solidFill>
                <a:schemeClr val="bg1">
                  <a:lumMod val="50000"/>
                </a:schemeClr>
              </a:solidFill>
            </a:endParaRPr>
          </a:p>
        </p:txBody>
      </p:sp>
    </p:spTree>
    <p:extLst>
      <p:ext uri="{BB962C8B-B14F-4D97-AF65-F5344CB8AC3E}">
        <p14:creationId xmlns:p14="http://schemas.microsoft.com/office/powerpoint/2010/main" val="3988952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57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nl-NL" b="1" dirty="0" smtClean="0">
                <a:solidFill>
                  <a:srgbClr val="FF0000"/>
                </a:solidFill>
              </a:rPr>
              <a:t>Belang van seksuele vorming in onderwijs I</a:t>
            </a:r>
            <a:endParaRPr lang="nl-NL" b="1" dirty="0">
              <a:solidFill>
                <a:srgbClr val="FF0000"/>
              </a:solidFill>
            </a:endParaRPr>
          </a:p>
        </p:txBody>
      </p:sp>
      <p:sp>
        <p:nvSpPr>
          <p:cNvPr id="3" name="Tijdelijke aanduiding voor inhoud 2"/>
          <p:cNvSpPr>
            <a:spLocks noGrp="1"/>
          </p:cNvSpPr>
          <p:nvPr>
            <p:ph idx="1"/>
          </p:nvPr>
        </p:nvSpPr>
        <p:spPr>
          <a:xfrm>
            <a:off x="786803" y="1484784"/>
            <a:ext cx="7483894" cy="4641379"/>
          </a:xfrm>
        </p:spPr>
        <p:txBody>
          <a:bodyPr>
            <a:normAutofit fontScale="55000" lnSpcReduction="20000"/>
          </a:bodyPr>
          <a:lstStyle/>
          <a:p>
            <a:pPr marL="0" indent="0">
              <a:buNone/>
            </a:pPr>
            <a:r>
              <a:rPr lang="nl-NL" dirty="0" smtClean="0"/>
              <a:t>Aanpassing kerndoelen onderwijs</a:t>
            </a:r>
          </a:p>
          <a:p>
            <a:pPr marL="0" indent="0">
              <a:buNone/>
            </a:pPr>
            <a:endParaRPr lang="nl-NL" dirty="0" smtClean="0"/>
          </a:p>
          <a:p>
            <a:r>
              <a:rPr lang="nl-NL" dirty="0">
                <a:solidFill>
                  <a:srgbClr val="FF0000"/>
                </a:solidFill>
              </a:rPr>
              <a:t>Kerndoel 34: </a:t>
            </a:r>
            <a:r>
              <a:rPr lang="nl-NL" dirty="0"/>
              <a:t>De leerling leert hoofdzaken te begrijpen van bouw en functie van het menselijk lichaam, verbanden te leggen met bevorderen van </a:t>
            </a:r>
            <a:r>
              <a:rPr lang="nl-NL" sz="3600" dirty="0"/>
              <a:t>lichamelijke en psychische gezondheid en daarin een eigen verantwoordelijkheid te nemen.</a:t>
            </a:r>
          </a:p>
          <a:p>
            <a:pPr marL="0" indent="0">
              <a:buNone/>
            </a:pPr>
            <a:endParaRPr lang="nl-NL" dirty="0"/>
          </a:p>
          <a:p>
            <a:r>
              <a:rPr lang="nl-NL" dirty="0">
                <a:solidFill>
                  <a:srgbClr val="FF0000"/>
                </a:solidFill>
              </a:rPr>
              <a:t>Kerndoel 36: </a:t>
            </a:r>
            <a:r>
              <a:rPr lang="nl-NL" dirty="0"/>
              <a:t>De leerling leert over zorg en leert zorgen voor zichzelf en anderen en zijn omgeving, en hoe de veiligheid van zichzelf en anderen in verschillende leefsituaties (wonen, leren, werken, uitgaan, verkeer) positief kan beïnvloeden.</a:t>
            </a:r>
          </a:p>
          <a:p>
            <a:endParaRPr lang="nl-NL" dirty="0"/>
          </a:p>
          <a:p>
            <a:r>
              <a:rPr lang="nl-NL" b="1" dirty="0">
                <a:solidFill>
                  <a:srgbClr val="FF0000"/>
                </a:solidFill>
              </a:rPr>
              <a:t>Kerndoel 43: </a:t>
            </a:r>
            <a:r>
              <a:rPr lang="nl-NL" dirty="0"/>
              <a:t>De leerling leert over overeenkomsten, verschillen en veranderingen in cultuur en levensbeschouwing in Nederland, leert eigen en andermans leefwijze daarmee in verband te brengen, en leert de betekenis voor de samenleving te zien van respect voor elkaars opvattingen en leefwijzen, </a:t>
            </a:r>
            <a:r>
              <a:rPr lang="nl-NL" dirty="0">
                <a:solidFill>
                  <a:srgbClr val="C00000"/>
                </a:solidFill>
              </a:rPr>
              <a:t>met daarbij aandacht voor seksualiteit en diversiteit, met name seksuele diversiteit</a:t>
            </a:r>
            <a:r>
              <a:rPr lang="nl-NL" dirty="0"/>
              <a:t>.” </a:t>
            </a:r>
            <a:r>
              <a:rPr lang="nl-NL" dirty="0" smtClean="0"/>
              <a:t>(dec. </a:t>
            </a:r>
            <a:r>
              <a:rPr lang="nl-NL" dirty="0"/>
              <a:t>2012 OC&amp;W)</a:t>
            </a:r>
          </a:p>
          <a:p>
            <a:endParaRPr lang="nl-NL" dirty="0" smtClean="0"/>
          </a:p>
          <a:p>
            <a:endParaRPr lang="nl-NL" dirty="0"/>
          </a:p>
        </p:txBody>
      </p:sp>
    </p:spTree>
    <p:extLst>
      <p:ext uri="{BB962C8B-B14F-4D97-AF65-F5344CB8AC3E}">
        <p14:creationId xmlns:p14="http://schemas.microsoft.com/office/powerpoint/2010/main" val="2095054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nl-NL" b="1" dirty="0" smtClean="0">
                <a:solidFill>
                  <a:srgbClr val="FF0000"/>
                </a:solidFill>
              </a:rPr>
              <a:t>Belang van seksuele vorming in onderwijs II</a:t>
            </a:r>
            <a:endParaRPr lang="nl-NL" b="1" dirty="0">
              <a:solidFill>
                <a:srgbClr val="FF0000"/>
              </a:solidFill>
            </a:endParaRPr>
          </a:p>
        </p:txBody>
      </p:sp>
      <p:sp>
        <p:nvSpPr>
          <p:cNvPr id="3" name="Tijdelijke aanduiding voor inhoud 2"/>
          <p:cNvSpPr>
            <a:spLocks noGrp="1"/>
          </p:cNvSpPr>
          <p:nvPr>
            <p:ph idx="1"/>
          </p:nvPr>
        </p:nvSpPr>
        <p:spPr>
          <a:xfrm>
            <a:off x="786803" y="1628800"/>
            <a:ext cx="7483894" cy="4497363"/>
          </a:xfrm>
        </p:spPr>
        <p:txBody>
          <a:bodyPr>
            <a:normAutofit fontScale="92500" lnSpcReduction="20000"/>
          </a:bodyPr>
          <a:lstStyle/>
          <a:p>
            <a:r>
              <a:rPr lang="nl-NL" dirty="0"/>
              <a:t>Uitkomsten Seks onder je 25</a:t>
            </a:r>
            <a:r>
              <a:rPr lang="nl-NL" baseline="30000" dirty="0"/>
              <a:t>ste</a:t>
            </a:r>
            <a:r>
              <a:rPr lang="nl-NL" dirty="0"/>
              <a:t> </a:t>
            </a:r>
          </a:p>
          <a:p>
            <a:r>
              <a:rPr lang="nl-NL" dirty="0" smtClean="0"/>
              <a:t>Onderwijs voor jongeren belangrijke informatiebron</a:t>
            </a:r>
          </a:p>
          <a:p>
            <a:r>
              <a:rPr lang="nl-NL" dirty="0" smtClean="0"/>
              <a:t>Binnen reguliere onderwijsmethoden vooral aandacht voor kennis, en minder voor attitudevorming en vaardigheden. 	</a:t>
            </a:r>
          </a:p>
          <a:p>
            <a:pPr marL="0" indent="0">
              <a:buNone/>
            </a:pPr>
            <a:r>
              <a:rPr lang="nl-NL" dirty="0"/>
              <a:t>	</a:t>
            </a:r>
            <a:r>
              <a:rPr lang="nl-NL" dirty="0" smtClean="0"/>
              <a:t>- Beperkte aandacht voor seksuele </a:t>
            </a:r>
            <a:r>
              <a:rPr lang="nl-NL" dirty="0"/>
              <a:t>	</a:t>
            </a:r>
            <a:r>
              <a:rPr lang="nl-NL" dirty="0" smtClean="0"/>
              <a:t>  </a:t>
            </a:r>
          </a:p>
          <a:p>
            <a:pPr marL="0" indent="0">
              <a:buNone/>
            </a:pPr>
            <a:r>
              <a:rPr lang="nl-NL" dirty="0"/>
              <a:t> </a:t>
            </a:r>
            <a:r>
              <a:rPr lang="nl-NL" dirty="0" smtClean="0"/>
              <a:t>             dwang, seksuele diversiteit, positieve </a:t>
            </a:r>
          </a:p>
          <a:p>
            <a:pPr marL="0" indent="0">
              <a:buNone/>
            </a:pPr>
            <a:r>
              <a:rPr lang="nl-NL" dirty="0"/>
              <a:t> </a:t>
            </a:r>
            <a:r>
              <a:rPr lang="nl-NL" dirty="0" smtClean="0"/>
              <a:t>             seksualiteit, hulp en steun bij seksuele </a:t>
            </a:r>
          </a:p>
          <a:p>
            <a:pPr marL="0" indent="0">
              <a:buNone/>
            </a:pPr>
            <a:r>
              <a:rPr lang="nl-NL" dirty="0"/>
              <a:t> </a:t>
            </a:r>
            <a:r>
              <a:rPr lang="nl-NL" dirty="0" smtClean="0"/>
              <a:t>             problemen</a:t>
            </a:r>
          </a:p>
          <a:p>
            <a:endParaRPr lang="nl-NL" dirty="0" smtClean="0"/>
          </a:p>
          <a:p>
            <a:endParaRPr lang="nl-NL" dirty="0"/>
          </a:p>
        </p:txBody>
      </p:sp>
    </p:spTree>
    <p:extLst>
      <p:ext uri="{BB962C8B-B14F-4D97-AF65-F5344CB8AC3E}">
        <p14:creationId xmlns:p14="http://schemas.microsoft.com/office/powerpoint/2010/main" val="2422052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NL" b="1" dirty="0" smtClean="0">
                <a:solidFill>
                  <a:srgbClr val="FF0000"/>
                </a:solidFill>
              </a:rPr>
              <a:t>Gewenste competenties</a:t>
            </a:r>
            <a:endParaRPr lang="nl-NL" b="1" dirty="0">
              <a:solidFill>
                <a:srgbClr val="FF0000"/>
              </a:solidFill>
            </a:endParaRPr>
          </a:p>
        </p:txBody>
      </p:sp>
      <p:sp>
        <p:nvSpPr>
          <p:cNvPr id="3" name="Tijdelijke aanduiding voor inhoud 2"/>
          <p:cNvSpPr>
            <a:spLocks noGrp="1"/>
          </p:cNvSpPr>
          <p:nvPr>
            <p:ph idx="1"/>
          </p:nvPr>
        </p:nvSpPr>
        <p:spPr>
          <a:xfrm>
            <a:off x="560703" y="1628800"/>
            <a:ext cx="8147248" cy="4497363"/>
          </a:xfrm>
        </p:spPr>
        <p:txBody>
          <a:bodyPr>
            <a:normAutofit/>
          </a:bodyPr>
          <a:lstStyle/>
          <a:p>
            <a:endParaRPr lang="nl-NL" sz="2000" dirty="0" smtClean="0"/>
          </a:p>
          <a:p>
            <a:pPr marL="0" indent="0" algn="ctr">
              <a:buNone/>
            </a:pPr>
            <a:endParaRPr lang="nl-NL" dirty="0" smtClean="0"/>
          </a:p>
          <a:p>
            <a:pPr marL="0" indent="0" algn="ctr">
              <a:buNone/>
            </a:pPr>
            <a:r>
              <a:rPr lang="nl-NL" dirty="0" smtClean="0"/>
              <a:t>Wat moet je als docent in huis hebben om seksuele en relationele vorming</a:t>
            </a:r>
          </a:p>
          <a:p>
            <a:pPr marL="0" indent="0" algn="ctr">
              <a:buNone/>
            </a:pPr>
            <a:r>
              <a:rPr lang="nl-NL" dirty="0" smtClean="0"/>
              <a:t> te geven?</a:t>
            </a:r>
            <a:endParaRPr lang="nl-NL" dirty="0"/>
          </a:p>
        </p:txBody>
      </p:sp>
    </p:spTree>
    <p:extLst>
      <p:ext uri="{BB962C8B-B14F-4D97-AF65-F5344CB8AC3E}">
        <p14:creationId xmlns:p14="http://schemas.microsoft.com/office/powerpoint/2010/main" val="411518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Kennis</a:t>
            </a:r>
            <a:endParaRPr lang="nl-NL" b="1" dirty="0">
              <a:solidFill>
                <a:srgbClr val="FF0000"/>
              </a:solidFill>
            </a:endParaRPr>
          </a:p>
        </p:txBody>
      </p:sp>
      <p:sp>
        <p:nvSpPr>
          <p:cNvPr id="3" name="Tijdelijke aanduiding voor inhoud 2"/>
          <p:cNvSpPr>
            <a:spLocks noGrp="1"/>
          </p:cNvSpPr>
          <p:nvPr>
            <p:ph idx="1"/>
          </p:nvPr>
        </p:nvSpPr>
        <p:spPr>
          <a:xfrm>
            <a:off x="899592" y="1628800"/>
            <a:ext cx="7787208" cy="4497363"/>
          </a:xfrm>
        </p:spPr>
        <p:txBody>
          <a:bodyPr>
            <a:normAutofit/>
          </a:bodyPr>
          <a:lstStyle/>
          <a:p>
            <a:pPr lvl="0"/>
            <a:endParaRPr lang="nl-NL" dirty="0" smtClean="0"/>
          </a:p>
          <a:p>
            <a:pPr lvl="0"/>
            <a:r>
              <a:rPr lang="nl-NL" dirty="0" smtClean="0"/>
              <a:t>Seksuele </a:t>
            </a:r>
            <a:r>
              <a:rPr lang="nl-NL" dirty="0"/>
              <a:t>ontwikkeling</a:t>
            </a:r>
          </a:p>
          <a:p>
            <a:pPr lvl="0"/>
            <a:r>
              <a:rPr lang="nl-NL" dirty="0"/>
              <a:t>Seksueel en vooral risicogedrag</a:t>
            </a:r>
          </a:p>
          <a:p>
            <a:pPr lvl="0"/>
            <a:r>
              <a:rPr lang="nl-NL" dirty="0" smtClean="0"/>
              <a:t>Diversiteit</a:t>
            </a:r>
            <a:endParaRPr lang="nl-NL" dirty="0"/>
          </a:p>
          <a:p>
            <a:pPr lvl="0"/>
            <a:r>
              <a:rPr lang="nl-NL" dirty="0"/>
              <a:t>Materialen, sociale kaart, websites</a:t>
            </a:r>
          </a:p>
          <a:p>
            <a:pPr marL="0" indent="0" algn="ctr">
              <a:buNone/>
            </a:pPr>
            <a:endParaRPr lang="nl-NL" dirty="0" smtClean="0"/>
          </a:p>
        </p:txBody>
      </p:sp>
      <p:pic>
        <p:nvPicPr>
          <p:cNvPr id="8" name="Picture 5" descr="http://t1.gstatic.com/images?q=tbn:ANd9GcTseryc-L2klmbEUicmPLQAwQ8fVMMUFGL-levsgULoJG8qapB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140255"/>
            <a:ext cx="16764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93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a:solidFill>
                  <a:srgbClr val="FF0000"/>
                </a:solidFill>
              </a:rPr>
              <a:t>Attitudes</a:t>
            </a:r>
          </a:p>
        </p:txBody>
      </p:sp>
      <p:sp>
        <p:nvSpPr>
          <p:cNvPr id="3" name="Tijdelijke aanduiding voor inhoud 2"/>
          <p:cNvSpPr>
            <a:spLocks noGrp="1"/>
          </p:cNvSpPr>
          <p:nvPr>
            <p:ph idx="1"/>
          </p:nvPr>
        </p:nvSpPr>
        <p:spPr>
          <a:xfrm>
            <a:off x="899592" y="1628800"/>
            <a:ext cx="7787208" cy="4497363"/>
          </a:xfrm>
        </p:spPr>
        <p:txBody>
          <a:bodyPr>
            <a:normAutofit fontScale="85000" lnSpcReduction="10000"/>
          </a:bodyPr>
          <a:lstStyle/>
          <a:p>
            <a:pPr lvl="0"/>
            <a:r>
              <a:rPr lang="nl-NL" dirty="0"/>
              <a:t>Ten aanzien van leerlingen</a:t>
            </a:r>
          </a:p>
          <a:p>
            <a:pPr marL="0" indent="0">
              <a:buNone/>
            </a:pPr>
            <a:r>
              <a:rPr lang="nl-NL" dirty="0"/>
              <a:t>	- </a:t>
            </a:r>
            <a:r>
              <a:rPr lang="nl-NL" dirty="0" smtClean="0"/>
              <a:t>Intentie om aan te sluiten bij belevingswereld 	   </a:t>
            </a:r>
            <a:r>
              <a:rPr lang="nl-NL" dirty="0"/>
              <a:t>jongeren </a:t>
            </a:r>
          </a:p>
          <a:p>
            <a:pPr marL="0" indent="0">
              <a:buNone/>
            </a:pPr>
            <a:r>
              <a:rPr lang="nl-NL" dirty="0"/>
              <a:t>	- </a:t>
            </a:r>
            <a:r>
              <a:rPr lang="nl-NL" dirty="0" smtClean="0"/>
              <a:t>Positieve attitude</a:t>
            </a:r>
            <a:endParaRPr lang="nl-NL" dirty="0"/>
          </a:p>
          <a:p>
            <a:pPr lvl="0"/>
            <a:r>
              <a:rPr lang="nl-NL" dirty="0"/>
              <a:t>Ten aanzien van eigen rol</a:t>
            </a:r>
          </a:p>
          <a:p>
            <a:pPr marL="0" indent="0">
              <a:buNone/>
            </a:pPr>
            <a:r>
              <a:rPr lang="nl-NL" dirty="0"/>
              <a:t>	- Inzicht eigen normen en waarden</a:t>
            </a:r>
          </a:p>
          <a:p>
            <a:pPr marL="0" indent="0">
              <a:buNone/>
            </a:pPr>
            <a:r>
              <a:rPr lang="nl-NL" dirty="0"/>
              <a:t>	- Openheid, tolerantie, vertrouwelijkheid</a:t>
            </a:r>
          </a:p>
          <a:p>
            <a:pPr lvl="0"/>
            <a:r>
              <a:rPr lang="nl-NL" dirty="0"/>
              <a:t>Ten aanzien van seksuele en relationele vorming</a:t>
            </a:r>
          </a:p>
          <a:p>
            <a:pPr marL="0" indent="0">
              <a:buNone/>
            </a:pPr>
            <a:r>
              <a:rPr lang="nl-NL" dirty="0"/>
              <a:t>	- Belang van het onderwerp</a:t>
            </a:r>
          </a:p>
          <a:p>
            <a:pPr marL="0" indent="0">
              <a:buNone/>
            </a:pPr>
            <a:r>
              <a:rPr lang="nl-NL" dirty="0"/>
              <a:t>	- Bijdrage willen leveren</a:t>
            </a:r>
          </a:p>
          <a:p>
            <a:pPr marL="0" indent="0" algn="ctr">
              <a:buNone/>
            </a:pPr>
            <a:endParaRPr lang="nl-NL" dirty="0" smtClean="0"/>
          </a:p>
        </p:txBody>
      </p:sp>
      <p:pic>
        <p:nvPicPr>
          <p:cNvPr id="8" name="Picture 2" descr="http://t0.gstatic.com/images?q=tbn:ANd9GcS1O69uoT82kL-2Fa7c_I0Pq2situhAGODKNmPhU8HGyw5Pfr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780" y="510495"/>
            <a:ext cx="140017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9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Vaardigheden </a:t>
            </a:r>
            <a:endParaRPr lang="nl-NL" b="1" dirty="0">
              <a:solidFill>
                <a:srgbClr val="FF0000"/>
              </a:solidFill>
            </a:endParaRPr>
          </a:p>
        </p:txBody>
      </p:sp>
      <p:sp>
        <p:nvSpPr>
          <p:cNvPr id="3" name="Tijdelijke aanduiding voor inhoud 2"/>
          <p:cNvSpPr>
            <a:spLocks noGrp="1"/>
          </p:cNvSpPr>
          <p:nvPr>
            <p:ph idx="1"/>
          </p:nvPr>
        </p:nvSpPr>
        <p:spPr>
          <a:xfrm>
            <a:off x="899592" y="1628800"/>
            <a:ext cx="7787208" cy="4497363"/>
          </a:xfrm>
        </p:spPr>
        <p:txBody>
          <a:bodyPr>
            <a:normAutofit/>
          </a:bodyPr>
          <a:lstStyle/>
          <a:p>
            <a:pPr lvl="0"/>
            <a:r>
              <a:rPr lang="nl-NL" dirty="0"/>
              <a:t>Specifiek t.a.v. seksualiteit</a:t>
            </a:r>
          </a:p>
          <a:p>
            <a:pPr marL="0" indent="0">
              <a:buNone/>
            </a:pPr>
            <a:r>
              <a:rPr lang="nl-NL" dirty="0"/>
              <a:t>	</a:t>
            </a:r>
            <a:r>
              <a:rPr lang="nl-NL" sz="2000" dirty="0" smtClean="0"/>
              <a:t>- Bespreekbaar maken</a:t>
            </a:r>
          </a:p>
          <a:p>
            <a:pPr marL="0" indent="0">
              <a:buNone/>
            </a:pPr>
            <a:r>
              <a:rPr lang="nl-NL" sz="2000" dirty="0"/>
              <a:t>	</a:t>
            </a:r>
            <a:r>
              <a:rPr lang="nl-NL" sz="2000" dirty="0" smtClean="0"/>
              <a:t>- Veiligheid </a:t>
            </a:r>
            <a:r>
              <a:rPr lang="nl-NL" sz="2000" dirty="0"/>
              <a:t>creëren </a:t>
            </a:r>
          </a:p>
          <a:p>
            <a:pPr marL="0" indent="0">
              <a:buNone/>
            </a:pPr>
            <a:r>
              <a:rPr lang="nl-NL" sz="2000" dirty="0"/>
              <a:t>	- Omgaan negatieve reacties </a:t>
            </a:r>
            <a:r>
              <a:rPr lang="nl-NL" sz="2000" dirty="0" smtClean="0"/>
              <a:t>leerlingen</a:t>
            </a:r>
          </a:p>
          <a:p>
            <a:pPr marL="0" indent="0">
              <a:buNone/>
            </a:pPr>
            <a:r>
              <a:rPr lang="nl-NL" sz="2000" dirty="0"/>
              <a:t>	</a:t>
            </a:r>
            <a:r>
              <a:rPr lang="nl-NL" sz="2000" dirty="0" smtClean="0"/>
              <a:t>- Individuele begeleiding</a:t>
            </a:r>
            <a:endParaRPr lang="nl-NL" sz="2000" dirty="0"/>
          </a:p>
          <a:p>
            <a:pPr lvl="0"/>
            <a:r>
              <a:rPr lang="nl-NL" dirty="0" smtClean="0"/>
              <a:t>Algemeen</a:t>
            </a:r>
            <a:endParaRPr lang="nl-NL" dirty="0"/>
          </a:p>
          <a:p>
            <a:pPr marL="0" indent="0">
              <a:buNone/>
            </a:pPr>
            <a:r>
              <a:rPr lang="nl-NL" dirty="0"/>
              <a:t>	</a:t>
            </a:r>
            <a:r>
              <a:rPr lang="nl-NL" sz="2000" dirty="0"/>
              <a:t>- Gespreksvaardigheden</a:t>
            </a:r>
          </a:p>
          <a:p>
            <a:pPr marL="0" indent="0">
              <a:buNone/>
            </a:pPr>
            <a:r>
              <a:rPr lang="nl-NL" sz="2000" dirty="0"/>
              <a:t>	- Omgaan met diversiteit</a:t>
            </a:r>
          </a:p>
          <a:p>
            <a:pPr marL="0" indent="0">
              <a:buNone/>
            </a:pPr>
            <a:r>
              <a:rPr lang="nl-NL" sz="2000" dirty="0"/>
              <a:t>	- Informatie zoeken en inspelen op actualiteit</a:t>
            </a:r>
          </a:p>
          <a:p>
            <a:pPr marL="0" indent="0" algn="ctr">
              <a:buNone/>
            </a:pPr>
            <a:endParaRPr lang="nl-NL" dirty="0" smtClean="0"/>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343435"/>
            <a:ext cx="1730225"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293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96" y="0"/>
            <a:ext cx="874511" cy="635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0"/>
            <a:ext cx="127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6" y="2317527"/>
            <a:ext cx="659267" cy="240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6376773"/>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b="1" dirty="0" smtClean="0">
                <a:solidFill>
                  <a:srgbClr val="FF0000"/>
                </a:solidFill>
              </a:rPr>
              <a:t>Competenties</a:t>
            </a:r>
            <a:endParaRPr lang="nl-NL" b="1" dirty="0">
              <a:solidFill>
                <a:srgbClr val="FF0000"/>
              </a:solidFill>
            </a:endParaRPr>
          </a:p>
        </p:txBody>
      </p:sp>
      <p:sp>
        <p:nvSpPr>
          <p:cNvPr id="3" name="Tijdelijke aanduiding voor inhoud 2"/>
          <p:cNvSpPr>
            <a:spLocks noGrp="1"/>
          </p:cNvSpPr>
          <p:nvPr>
            <p:ph idx="1"/>
          </p:nvPr>
        </p:nvSpPr>
        <p:spPr>
          <a:xfrm>
            <a:off x="899592" y="1628800"/>
            <a:ext cx="7787208" cy="4497363"/>
          </a:xfrm>
        </p:spPr>
        <p:txBody>
          <a:bodyPr>
            <a:normAutofit fontScale="77500" lnSpcReduction="20000"/>
          </a:bodyPr>
          <a:lstStyle/>
          <a:p>
            <a:pPr marL="0" indent="0">
              <a:buFont typeface="Arial" charset="0"/>
              <a:buNone/>
              <a:defRPr/>
            </a:pPr>
            <a:endParaRPr lang="nl-NL" dirty="0" smtClean="0"/>
          </a:p>
          <a:p>
            <a:pPr marL="0" indent="0">
              <a:buFont typeface="Arial" charset="0"/>
              <a:buNone/>
              <a:defRPr/>
            </a:pPr>
            <a:endParaRPr lang="nl-NL" dirty="0"/>
          </a:p>
          <a:p>
            <a:pPr marL="0" indent="0">
              <a:buFont typeface="Arial" charset="0"/>
              <a:buNone/>
              <a:defRPr/>
            </a:pPr>
            <a:r>
              <a:rPr lang="nl-NL" dirty="0" smtClean="0"/>
              <a:t>De </a:t>
            </a:r>
            <a:r>
              <a:rPr lang="nl-NL" dirty="0"/>
              <a:t>leraar voortgezet onderwijs </a:t>
            </a:r>
          </a:p>
          <a:p>
            <a:pPr marL="914400" lvl="1" indent="-457200">
              <a:buFont typeface="+mj-lt"/>
              <a:buAutoNum type="arabicPeriod"/>
              <a:defRPr/>
            </a:pPr>
            <a:r>
              <a:rPr lang="nl-NL" dirty="0"/>
              <a:t>Onderkent het belang SRV en de eigen leerpunten </a:t>
            </a:r>
            <a:r>
              <a:rPr lang="nl-NL" dirty="0" smtClean="0"/>
              <a:t>om deze </a:t>
            </a:r>
            <a:r>
              <a:rPr lang="nl-NL" dirty="0"/>
              <a:t>lessen te kunnen geven</a:t>
            </a:r>
          </a:p>
          <a:p>
            <a:pPr marL="857250" lvl="1" indent="-457200">
              <a:buFont typeface="+mj-lt"/>
              <a:buAutoNum type="arabicPeriod"/>
              <a:defRPr/>
            </a:pPr>
            <a:r>
              <a:rPr lang="nl-NL" dirty="0"/>
              <a:t>Kan aansluiten bij ontwikkeling en niveau leerlingen</a:t>
            </a:r>
          </a:p>
          <a:p>
            <a:pPr marL="857250" lvl="1" indent="-457200">
              <a:buFont typeface="+mj-lt"/>
              <a:buAutoNum type="arabicPeriod"/>
              <a:defRPr/>
            </a:pPr>
            <a:r>
              <a:rPr lang="nl-NL" dirty="0"/>
              <a:t>Kan een vertrouwde leeromgeving creëren en handhaven</a:t>
            </a:r>
          </a:p>
          <a:p>
            <a:pPr marL="857250" lvl="1" indent="-457200">
              <a:buFont typeface="+mj-lt"/>
              <a:buAutoNum type="arabicPeriod"/>
              <a:defRPr/>
            </a:pPr>
            <a:r>
              <a:rPr lang="nl-NL" dirty="0"/>
              <a:t>Is zich bewust van en respecteert diversiteit in seksuele normen en waarden</a:t>
            </a:r>
          </a:p>
          <a:p>
            <a:pPr marL="857250" lvl="1" indent="-457200">
              <a:buFont typeface="+mj-lt"/>
              <a:buAutoNum type="arabicPeriod"/>
              <a:defRPr/>
            </a:pPr>
            <a:r>
              <a:rPr lang="nl-NL" dirty="0"/>
              <a:t>Herkent signalen van mogelijke seksuele en relationele problematiek en kan leerlingen zo nodig doorverwijzen</a:t>
            </a:r>
          </a:p>
          <a:p>
            <a:pPr marL="857250" lvl="1" indent="-457200">
              <a:buFont typeface="+mj-lt"/>
              <a:buAutoNum type="arabicPeriod"/>
              <a:defRPr/>
            </a:pPr>
            <a:r>
              <a:rPr lang="nl-NL" dirty="0"/>
              <a:t>Kan SRV-lessen uitvoeren met gebruik van bestaande methodieken</a:t>
            </a:r>
          </a:p>
          <a:p>
            <a:pPr marL="0" indent="0" algn="ctr">
              <a:buNone/>
            </a:pPr>
            <a:endParaRPr lang="nl-NL" dirty="0" smtClean="0"/>
          </a:p>
        </p:txBody>
      </p:sp>
      <p:pic>
        <p:nvPicPr>
          <p:cNvPr id="1026" name="Picture 2" descr="http://shop.rutgerswpf.nl/thumb.php?gen=ade178e7aa5da26ce033fccb9dd551da&amp;img=c3JjSW1nPWh0dHA6Ly93d3cuaGV4c3Bvb3J3bXMubmwvbGlicmFyeS8zNC9wcm9kdWN0LzEzNTg1MTMwNjhfcmVzeC5qcGcmdHlwZT1vcmlnaW5hbEltYWd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0432" y="404664"/>
            <a:ext cx="159687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82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ef sjabloon voor presentatie WA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Proef sjabloon voor presentatie WAD</Template>
  <TotalTime>470</TotalTime>
  <Words>1367</Words>
  <Application>Microsoft Office PowerPoint</Application>
  <PresentationFormat>Diavoorstelling (4:3)</PresentationFormat>
  <Paragraphs>198</Paragraphs>
  <Slides>25</Slides>
  <Notes>9</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Proef sjabloon voor presentatie WAD</vt:lpstr>
      <vt:lpstr>Workshop</vt:lpstr>
      <vt:lpstr>Programma </vt:lpstr>
      <vt:lpstr>Belang van seksuele vorming in onderwijs I</vt:lpstr>
      <vt:lpstr>Belang van seksuele vorming in onderwijs II</vt:lpstr>
      <vt:lpstr>Gewenste competenties</vt:lpstr>
      <vt:lpstr>Kennis</vt:lpstr>
      <vt:lpstr>Attitudes</vt:lpstr>
      <vt:lpstr>Vaardigheden </vt:lpstr>
      <vt:lpstr>Competenties</vt:lpstr>
      <vt:lpstr>Dilemma’s </vt:lpstr>
      <vt:lpstr>Welke lastige situaties kunnen docenten tegenkomen in de klas tijdens het geven van lessen RSV?</vt:lpstr>
      <vt:lpstr>Meest voorkomende dilemma’s</vt:lpstr>
      <vt:lpstr>Waarom belangrijk dat docenten om kunnen gaan met deze dilemma’s?</vt:lpstr>
      <vt:lpstr>Hoe pak jij het aan?</vt:lpstr>
      <vt:lpstr>Suggesties</vt:lpstr>
      <vt:lpstr>De oplossing: lesgevenindeliefde.nl</vt:lpstr>
      <vt:lpstr>Ontwikkeling &amp; inhoud  lesgevenindeliefde.nl</vt:lpstr>
      <vt:lpstr>Film: lesgevenindeliefde.nl</vt:lpstr>
      <vt:lpstr>Film: Bewaken van grenzen</vt:lpstr>
      <vt:lpstr>Materialen</vt:lpstr>
      <vt:lpstr>Materialen</vt:lpstr>
      <vt:lpstr>Website seksuelevorming.nl</vt:lpstr>
      <vt:lpstr>Activiteiten in de komende periode</vt:lpstr>
      <vt:lpstr>Vragen?</vt:lpstr>
      <vt:lpstr>PowerPoint-presentatie</vt:lpstr>
    </vt:vector>
  </TitlesOfParts>
  <Company>RutgersWPF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dc:title>
  <dc:creator>Ineke van der Vlugt</dc:creator>
  <cp:lastModifiedBy>Lisette Schutte</cp:lastModifiedBy>
  <cp:revision>46</cp:revision>
  <dcterms:created xsi:type="dcterms:W3CDTF">2012-11-26T09:15:16Z</dcterms:created>
  <dcterms:modified xsi:type="dcterms:W3CDTF">2014-01-09T15:10:05Z</dcterms:modified>
</cp:coreProperties>
</file>