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3" r:id="rId8"/>
    <p:sldId id="264" r:id="rId9"/>
    <p:sldId id="280" r:id="rId10"/>
    <p:sldId id="265" r:id="rId11"/>
    <p:sldId id="285" r:id="rId12"/>
    <p:sldId id="266" r:id="rId13"/>
    <p:sldId id="281" r:id="rId14"/>
    <p:sldId id="286" r:id="rId15"/>
    <p:sldId id="282" r:id="rId16"/>
    <p:sldId id="283" r:id="rId17"/>
    <p:sldId id="267" r:id="rId18"/>
    <p:sldId id="268" r:id="rId19"/>
    <p:sldId id="269" r:id="rId20"/>
    <p:sldId id="270" r:id="rId21"/>
    <p:sldId id="272" r:id="rId22"/>
    <p:sldId id="287" r:id="rId23"/>
    <p:sldId id="291" r:id="rId24"/>
    <p:sldId id="288" r:id="rId25"/>
    <p:sldId id="289" r:id="rId26"/>
    <p:sldId id="290" r:id="rId27"/>
    <p:sldId id="284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586"/>
    <a:srgbClr val="559B75"/>
    <a:srgbClr val="33CC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7" autoAdjust="0"/>
    <p:restoredTop sz="94660"/>
  </p:normalViewPr>
  <p:slideViewPr>
    <p:cSldViewPr snapToGrid="0">
      <p:cViewPr varScale="1">
        <p:scale>
          <a:sx n="90" d="100"/>
          <a:sy n="90" d="100"/>
        </p:scale>
        <p:origin x="2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278845-BDEB-4167-B92D-18B1323E1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98BC65-475F-4DA6-813C-26E292D1E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7B1BA4-1A20-4135-B062-187828CDB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0CD4D8-5F71-4D05-B28F-750A2E28C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F79342-E9CD-41DB-A5D8-96FCF7E3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7457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30942-BA42-4A3D-950D-9F25BA4BB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A2D99B4-6732-407E-8531-6D9AF4923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7382F2-2310-4C7F-B040-F5968E7D5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0E63F0-5C88-438C-8699-7632B43A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45D11F-8DDA-4A01-937B-171A0E27A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22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9A2690B-0BBB-4AFC-9402-95C2FE96FA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C68F4E6-8765-4BF2-A0EF-C387F5DE7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512540-2C86-4B1B-9CB2-88231579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67D226-4D3E-4D62-9BF0-C21DD6A3E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D20B54-8A0A-4213-BF47-893CC9876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1479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AA22E4-EBE4-469B-9F03-6B81AB3A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369C5E-00E8-4D1B-B14D-801BC42D8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A98658-BF0E-4641-9174-8E40DBF6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DC458A-B9BB-4C93-B98E-DD369AF79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403C11-028C-4A45-9AD2-9615AB86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46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735CA-85C1-4901-B3CC-4C38FEBA4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AC1223-1660-4AB6-A5CF-6FC2AC523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93D123-4305-4FC6-BCE5-CDA428166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BCBDAF-26CF-4237-A492-4956B068B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E072B6-3146-4C98-AB20-0F8F4B55F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4751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CF444-7A42-4C2A-9946-A070984C3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066196-20D5-415C-8E15-3C9BC18B1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3FF7CF-63C7-4CB1-8E9D-E1AB264D1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DBC014D-4594-4830-BE81-F9180BD1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C86EBE5-A3AB-46CA-84E0-1548C644A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D3AB90-B01B-48B1-B6D5-762B1FBB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035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D28109-5A24-4BDA-B82A-F2FCB7AA7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0EA8B0-F05D-42D5-998E-5E8C5B371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C15B58B-9AEA-4821-8EBD-2A0006AD4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494A924-4F37-43DC-8CBF-C429B32AB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CF51D05-AB15-487E-914D-26C076A9A8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1CD78BB-8B25-4D92-B634-C0C7BF3E0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A10184A-B74D-47CD-8625-9629404B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E13F65C-FDAD-4FA4-A8B4-955D1062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870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9C487D-5B14-47E8-90CD-3FEA1BFA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C40CF77-AE40-4F7C-BBC7-E50FD20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40D00B5-684D-4167-B44D-D25F7FE1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FA57DFD-15D5-486D-A63C-11D2D12FD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542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1D98E4C-DAE9-49FA-BF5D-CAC74485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71C0539-8D1A-4516-8EC1-5D5FF082F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6B6BFB-B230-4845-AA28-1D04B049A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52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11093-F647-4AB0-B0FB-D9FA2122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4B39F2-8986-4286-8F04-D56822102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966FB37-DABE-492D-86BA-D4F5C6282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0E8DE0-8B2A-4EEB-ABDC-8FEB2F55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46F3B62-70D2-4F3D-8030-C05D21CCC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3319F02-88CF-409E-9425-C516806B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350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86EFE0-5FEA-43A3-936C-9EA02D213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2D9FD1-BC3D-4A22-B331-2A9BC54ECE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1CD9EF2-933B-4CC9-B538-A41F8645D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7375953-FC97-4F49-9E1F-3EE11FE29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50C0-248C-4445-BE79-6FED412CD1DD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0E67FC2-924A-4CC4-9D30-C406E0D79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640FB0-DD39-47C1-89DA-F9637ABB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424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437C931-DFE5-42EB-9D59-FDC20E5E9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11118C-BA45-4040-B355-FCB8A603B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C940BD-DDEA-44DD-AB1C-C0251FC80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B50C0-248C-4445-BE79-6FED412CD1DD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75DA16-A558-4983-AB0E-8DFF9F6A7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62B9BF-D31F-4D3A-BA6C-B15077886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F203A-B954-4A4D-ABD0-DE1F3BDAB2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178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5zvPR11nL9k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8802E-3919-411E-953E-0EC50E5FE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94618"/>
            <a:ext cx="9144000" cy="152308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Leren over Vaccineren</a:t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</a:br>
            <a:r>
              <a:rPr lang="nl-NL" sz="3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Hoe werkt een mRNA-vaccin?</a:t>
            </a:r>
            <a:endParaRPr lang="nl-N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382FDDB-AEBB-41A5-A492-F1F75EF981BC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1436">
            <a:off x="7623710" y="2295904"/>
            <a:ext cx="3973195" cy="2825115"/>
          </a:xfrm>
          <a:prstGeom prst="rect">
            <a:avLst/>
          </a:prstGeom>
        </p:spPr>
      </p:pic>
      <p:sp>
        <p:nvSpPr>
          <p:cNvPr id="6" name="Tekstvak 2">
            <a:extLst>
              <a:ext uri="{FF2B5EF4-FFF2-40B4-BE49-F238E27FC236}">
                <a16:creationId xmlns:a16="http://schemas.microsoft.com/office/drawing/2014/main" id="{ED6D360D-ED8C-4E75-A9B2-F65C56D83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104" y="5994936"/>
            <a:ext cx="10738104" cy="3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Animatie 				           			                   Placemat	</a:t>
            </a:r>
            <a:endParaRPr lang="nl-NL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A1DE612-4159-4EAF-B8E9-6FB686D95C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2" y="2834640"/>
            <a:ext cx="4389120" cy="2468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70410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8802E-3919-411E-953E-0EC50E5FE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75" y="-22034"/>
            <a:ext cx="9977610" cy="134416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Coronavirus </a:t>
            </a:r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hecht aan cel met die spikes en dropt </a:t>
            </a:r>
            <a:r>
              <a:rPr lang="nl-N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mRNA</a:t>
            </a:r>
            <a:endParaRPr lang="nl-N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1B2DF41-D7A8-4182-952B-E32A84710AC8}"/>
              </a:ext>
            </a:extLst>
          </p:cNvPr>
          <p:cNvSpPr txBox="1"/>
          <p:nvPr/>
        </p:nvSpPr>
        <p:spPr>
          <a:xfrm>
            <a:off x="1405465" y="1904643"/>
            <a:ext cx="2263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Spike-eiwitten aan de buitenkant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3422DC14-9999-4AE2-B09A-75EEE37D432B}"/>
              </a:ext>
            </a:extLst>
          </p:cNvPr>
          <p:cNvCxnSpPr>
            <a:cxnSpLocks/>
          </p:cNvCxnSpPr>
          <p:nvPr/>
        </p:nvCxnSpPr>
        <p:spPr>
          <a:xfrm>
            <a:off x="3194892" y="2368627"/>
            <a:ext cx="1366091" cy="2644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4C1837-6D24-4BD9-85FB-C023A8FBBA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FBC12AB-D666-4CAE-B868-B04156B50735}"/>
              </a:ext>
            </a:extLst>
          </p:cNvPr>
          <p:cNvSpPr txBox="1">
            <a:spLocks/>
          </p:cNvSpPr>
          <p:nvPr/>
        </p:nvSpPr>
        <p:spPr>
          <a:xfrm>
            <a:off x="508611" y="4605280"/>
            <a:ext cx="10959946" cy="13441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9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Ribosomen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nl-NL" sz="6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maken met</a:t>
            </a:r>
            <a:r>
              <a:rPr lang="nl-NL" sz="6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nl-NL" sz="1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mRNA recept </a:t>
            </a:r>
            <a:r>
              <a:rPr lang="nl-NL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heel veel nieuwe </a:t>
            </a:r>
            <a:r>
              <a:rPr lang="nl-NL" sz="14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virussen</a:t>
            </a:r>
            <a:endParaRPr lang="nl-NL" sz="144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B4EC6FC-74D7-4A86-80F3-A5DB301C1F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103" y="110169"/>
            <a:ext cx="837282" cy="8813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3C68DF7-0E19-40FE-9227-2CAB3030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492" y="1013553"/>
            <a:ext cx="837282" cy="8813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89C2037-DC78-40EE-BBBE-BD8CCB21F7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599" y="544996"/>
            <a:ext cx="837282" cy="8813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3C30F8D-1726-4CD7-9F78-F61467D590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8240" y="1439947"/>
            <a:ext cx="837282" cy="8813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A0A8E21-6E2D-46C9-93F2-474C03D39E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2114" y="429823"/>
            <a:ext cx="837282" cy="88135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2E3E73B-1E32-49CF-ACDF-DFCFDCBAB5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6699" y="859482"/>
            <a:ext cx="837282" cy="88135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D191812-5C4B-4BFB-9622-4E64B2E656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2055" y="-70995"/>
            <a:ext cx="837282" cy="8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0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5A4D402-D5D2-460F-B8F7-F62C7EF90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3525" y="365126"/>
            <a:ext cx="6010274" cy="1906588"/>
          </a:xfrm>
        </p:spPr>
        <p:txBody>
          <a:bodyPr>
            <a:noAutofit/>
          </a:bodyPr>
          <a:lstStyle/>
          <a:p>
            <a:r>
              <a:rPr lang="nl-NL" sz="4800" b="1" dirty="0">
                <a:solidFill>
                  <a:schemeClr val="accent6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Je afweer komt in actie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86313" y="4986337"/>
            <a:ext cx="5400676" cy="1443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Het duurt even voordat je afweercellen de juiste antistoffen maken. In de tussentijd word je ziek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6752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2E0C18-CDE1-4512-9330-8F54C8650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520F3A0A-E058-41A6-8896-E6DC7000B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AE56787-7909-4DF1-B28D-A358E5EE4A8F}"/>
              </a:ext>
            </a:extLst>
          </p:cNvPr>
          <p:cNvSpPr txBox="1">
            <a:spLocks/>
          </p:cNvSpPr>
          <p:nvPr/>
        </p:nvSpPr>
        <p:spPr>
          <a:xfrm>
            <a:off x="393854" y="711645"/>
            <a:ext cx="11328454" cy="13441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1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Het</a:t>
            </a:r>
            <a:r>
              <a:rPr lang="nl-NL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nl-NL" sz="1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mRNA-vaccin </a:t>
            </a:r>
            <a:r>
              <a:rPr lang="nl-NL" sz="1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bevat </a:t>
            </a:r>
            <a:r>
              <a:rPr lang="nl-NL" sz="2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vetbolletjes</a:t>
            </a:r>
            <a:r>
              <a:rPr lang="nl-NL" sz="1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nl-NL" sz="1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met</a:t>
            </a:r>
            <a:r>
              <a:rPr lang="nl-NL" sz="1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nl-NL" sz="2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mRNA</a:t>
            </a:r>
            <a:r>
              <a:rPr lang="nl-NL" sz="1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nl-NL" sz="14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nl-NL" sz="1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met code voor </a:t>
            </a:r>
            <a:r>
              <a:rPr lang="nl-NL" sz="21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spike-eiwitten</a:t>
            </a:r>
            <a:endParaRPr lang="nl-NL" sz="2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9515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3C092986-DE03-42C1-BFC6-19076DDC6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031966"/>
            <a:ext cx="7495903" cy="658722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7297257" y="2722654"/>
            <a:ext cx="3913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mRNA  </a:t>
            </a:r>
          </a:p>
          <a:p>
            <a:r>
              <a:rPr lang="nl-NL" sz="2400" b="1" dirty="0">
                <a:solidFill>
                  <a:schemeClr val="bg1"/>
                </a:solidFill>
              </a:rPr>
              <a:t>met code voor spike-eiwitten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 flipH="1">
            <a:off x="6468582" y="3074138"/>
            <a:ext cx="828675" cy="4738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572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7180" cy="72784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1580" y="37378"/>
            <a:ext cx="10515600" cy="805586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Het </a:t>
            </a:r>
            <a:r>
              <a:rPr lang="nl-NL" b="1" dirty="0">
                <a:solidFill>
                  <a:srgbClr val="FFC000"/>
                </a:solidFill>
                <a:latin typeface="Bahnschrift SemiBold SemiConden" panose="020B0502040204020203" pitchFamily="34" charset="0"/>
              </a:rPr>
              <a:t>mRNA-vaccin </a:t>
            </a:r>
            <a:r>
              <a:rPr lang="nl-NL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wordt in de cel opgenomen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310" t="14849" r="11630" b="22764"/>
          <a:stretch/>
        </p:blipFill>
        <p:spPr>
          <a:xfrm rot="257124">
            <a:off x="4599640" y="692718"/>
            <a:ext cx="1537285" cy="7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42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57174"/>
            <a:ext cx="10515600" cy="1600607"/>
          </a:xfrm>
        </p:spPr>
        <p:txBody>
          <a:bodyPr>
            <a:normAutofit/>
          </a:bodyPr>
          <a:lstStyle/>
          <a:p>
            <a:r>
              <a:rPr lang="nl-NL" sz="5400" dirty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                    </a:t>
            </a:r>
            <a:br>
              <a:rPr lang="nl-NL" sz="5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</a:br>
            <a:r>
              <a:rPr lang="nl-NL" sz="5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Virus</a:t>
            </a:r>
            <a:r>
              <a:rPr lang="nl-NL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   </a:t>
            </a:r>
            <a:r>
              <a:rPr lang="nl-NL" sz="5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                   </a:t>
            </a:r>
            <a:r>
              <a:rPr lang="nl-NL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mRNA-vaccin</a:t>
            </a:r>
            <a:r>
              <a:rPr lang="nl-NL" sz="5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7806" y="1857782"/>
            <a:ext cx="6885923" cy="34595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-1" r="-880" b="4972"/>
          <a:stretch/>
        </p:blipFill>
        <p:spPr>
          <a:xfrm>
            <a:off x="0" y="1857782"/>
            <a:ext cx="5457825" cy="355718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 rot="1224746">
            <a:off x="215779" y="4709622"/>
            <a:ext cx="180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mRNA van Virus  </a:t>
            </a:r>
          </a:p>
        </p:txBody>
      </p:sp>
      <p:sp>
        <p:nvSpPr>
          <p:cNvPr id="7" name="Tekstvak 6"/>
          <p:cNvSpPr txBox="1"/>
          <p:nvPr/>
        </p:nvSpPr>
        <p:spPr>
          <a:xfrm rot="1725419">
            <a:off x="6986588" y="4405601"/>
            <a:ext cx="190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mRNA van vaccin </a:t>
            </a:r>
          </a:p>
        </p:txBody>
      </p:sp>
    </p:spTree>
    <p:extLst>
      <p:ext uri="{BB962C8B-B14F-4D97-AF65-F5344CB8AC3E}">
        <p14:creationId xmlns:p14="http://schemas.microsoft.com/office/powerpoint/2010/main" val="163555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5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Het </a:t>
            </a:r>
            <a:r>
              <a:rPr lang="nl-NL" dirty="0">
                <a:solidFill>
                  <a:srgbClr val="FFC000"/>
                </a:solidFill>
                <a:latin typeface="Bahnschrift SemiBold SemiConden" panose="020B0502040204020203" pitchFamily="34" charset="0"/>
              </a:rPr>
              <a:t>mRNA van het vaccin </a:t>
            </a:r>
            <a:r>
              <a:rPr lang="nl-NL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komt </a:t>
            </a:r>
            <a:r>
              <a:rPr lang="nl-NL" b="1" dirty="0">
                <a:latin typeface="Bahnschrift SemiBold SemiConden" panose="020B0502040204020203" pitchFamily="34" charset="0"/>
              </a:rPr>
              <a:t>niet</a:t>
            </a:r>
            <a:r>
              <a:rPr lang="nl-NL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in de kern en valt na een tijdje uit elkaar….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112" y="1690688"/>
            <a:ext cx="5366824" cy="25812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87" y="3809999"/>
            <a:ext cx="5878648" cy="286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8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080D3B-3CED-4E9C-9707-882412316F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D8802E-3919-411E-953E-0EC50E5FE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521" y="-165259"/>
            <a:ext cx="11562413" cy="13441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Afweercellen maken antistoffen</a:t>
            </a:r>
            <a:endParaRPr lang="nl-NL" sz="3200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1B2DF41-D7A8-4182-952B-E32A84710AC8}"/>
              </a:ext>
            </a:extLst>
          </p:cNvPr>
          <p:cNvSpPr txBox="1"/>
          <p:nvPr/>
        </p:nvSpPr>
        <p:spPr>
          <a:xfrm>
            <a:off x="5964433" y="364912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antistof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5D7D6E8-80FF-41AA-B2DB-73D1E84B45DA}"/>
              </a:ext>
            </a:extLst>
          </p:cNvPr>
          <p:cNvSpPr txBox="1"/>
          <p:nvPr/>
        </p:nvSpPr>
        <p:spPr>
          <a:xfrm>
            <a:off x="7793233" y="4868284"/>
            <a:ext cx="207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Afweercellen maken antistoffen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1DB69C8-4D08-4BC3-A518-927E70A416C4}"/>
              </a:ext>
            </a:extLst>
          </p:cNvPr>
          <p:cNvSpPr txBox="1"/>
          <p:nvPr/>
        </p:nvSpPr>
        <p:spPr>
          <a:xfrm>
            <a:off x="1325823" y="365021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spike-eiwit</a:t>
            </a:r>
          </a:p>
        </p:txBody>
      </p:sp>
    </p:spTree>
    <p:extLst>
      <p:ext uri="{BB962C8B-B14F-4D97-AF65-F5344CB8AC3E}">
        <p14:creationId xmlns:p14="http://schemas.microsoft.com/office/powerpoint/2010/main" val="3894891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E996AEE-30A2-4B88-BEA1-1E56C00D7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D8802E-3919-411E-953E-0EC50E5FE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9800"/>
            <a:ext cx="9144000" cy="134416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Je afweer</a:t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</a:br>
            <a:endParaRPr lang="nl-NL" sz="3200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1B2DF41-D7A8-4182-952B-E32A84710AC8}"/>
              </a:ext>
            </a:extLst>
          </p:cNvPr>
          <p:cNvSpPr txBox="1"/>
          <p:nvPr/>
        </p:nvSpPr>
        <p:spPr>
          <a:xfrm>
            <a:off x="2161475" y="27826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Antistoffen hechten spikes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5D7D6E8-80FF-41AA-B2DB-73D1E84B45DA}"/>
              </a:ext>
            </a:extLst>
          </p:cNvPr>
          <p:cNvSpPr txBox="1"/>
          <p:nvPr/>
        </p:nvSpPr>
        <p:spPr>
          <a:xfrm>
            <a:off x="7793233" y="4868284"/>
            <a:ext cx="207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Afweercellen maken antistoffen</a:t>
            </a:r>
          </a:p>
        </p:txBody>
      </p:sp>
    </p:spTree>
    <p:extLst>
      <p:ext uri="{BB962C8B-B14F-4D97-AF65-F5344CB8AC3E}">
        <p14:creationId xmlns:p14="http://schemas.microsoft.com/office/powerpoint/2010/main" val="2774973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712A9-EBD1-4692-B927-1C42B566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DC13578-BBFD-4789-A25C-2DC23A212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1"/>
          <a:stretch/>
        </p:blipFill>
        <p:spPr>
          <a:xfrm>
            <a:off x="-142876" y="-171450"/>
            <a:ext cx="12334875" cy="7243972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F4883EB-B0F3-4649-BD26-C97B73B90698}"/>
              </a:ext>
            </a:extLst>
          </p:cNvPr>
          <p:cNvSpPr txBox="1"/>
          <p:nvPr/>
        </p:nvSpPr>
        <p:spPr>
          <a:xfrm>
            <a:off x="5199935" y="4973216"/>
            <a:ext cx="207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Geheugencellen worden gevormd</a:t>
            </a:r>
          </a:p>
        </p:txBody>
      </p:sp>
    </p:spTree>
    <p:extLst>
      <p:ext uri="{BB962C8B-B14F-4D97-AF65-F5344CB8AC3E}">
        <p14:creationId xmlns:p14="http://schemas.microsoft.com/office/powerpoint/2010/main" val="2878780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8802E-3919-411E-953E-0EC50E5FE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94618"/>
            <a:ext cx="9144000" cy="152308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Animatie</a:t>
            </a:r>
            <a:br>
              <a:rPr lang="nl-N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</a:br>
            <a:r>
              <a:rPr lang="nl-NL" sz="3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Hoe werkt een mRNA-vaccin?</a:t>
            </a:r>
            <a:endParaRPr lang="nl-N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A1DE612-4159-4EAF-B8E9-6FB686D95C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039" y="1788487"/>
            <a:ext cx="8503920" cy="47834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66896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6D5365F1-79EE-4B54-B7FB-F09FC3154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17712A9-EBD1-4692-B927-1C42B5666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770" y="0"/>
            <a:ext cx="10515600" cy="1325563"/>
          </a:xfrm>
        </p:spPr>
        <p:txBody>
          <a:bodyPr/>
          <a:lstStyle/>
          <a:p>
            <a:r>
              <a:rPr lang="nl-NL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Vreetcellen ruimen virus op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4377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CD3FF-5E7A-4EA7-9B08-EFF5D80E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Antwoorden placemat</a:t>
            </a: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9126" y="623135"/>
            <a:ext cx="5064674" cy="574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59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5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0" y="62268"/>
            <a:ext cx="4429125" cy="67957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526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B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19" y="60371"/>
            <a:ext cx="4413887" cy="6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19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09687" y="2506662"/>
            <a:ext cx="10515600" cy="435133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03" y="0"/>
            <a:ext cx="11196084" cy="680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68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5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84" y="1384206"/>
            <a:ext cx="6872291" cy="64680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060" y="156368"/>
            <a:ext cx="29241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18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95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954935" cy="244316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646" y="1483731"/>
            <a:ext cx="5791201" cy="560286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 rot="20659762">
            <a:off x="8345380" y="2742761"/>
            <a:ext cx="3419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CC00"/>
                </a:solidFill>
                <a:latin typeface="Bahnschrift SemiBold" panose="020B0502040204020203" pitchFamily="34" charset="0"/>
              </a:rPr>
              <a:t>Is jou dit gelukt?</a:t>
            </a:r>
          </a:p>
          <a:p>
            <a:r>
              <a:rPr lang="nl-NL" sz="3200" b="1" dirty="0">
                <a:solidFill>
                  <a:srgbClr val="FFCC00"/>
                </a:solidFill>
                <a:latin typeface="Bahnschrift SemiBold" panose="020B0502040204020203" pitchFamily="34" charset="0"/>
              </a:rPr>
              <a:t>In je eigen woorden?</a:t>
            </a:r>
          </a:p>
        </p:txBody>
      </p:sp>
    </p:spTree>
    <p:extLst>
      <p:ext uri="{BB962C8B-B14F-4D97-AF65-F5344CB8AC3E}">
        <p14:creationId xmlns:p14="http://schemas.microsoft.com/office/powerpoint/2010/main" val="2620485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3312589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85838" y="1085850"/>
            <a:ext cx="10900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>
                <a:solidFill>
                  <a:srgbClr val="FFC000"/>
                </a:solidFill>
                <a:latin typeface="Bahnschrift SemiBold SemiConden" panose="020B0502040204020203" pitchFamily="34" charset="0"/>
              </a:rPr>
              <a:t>Zijn er nog vragen? </a:t>
            </a:r>
          </a:p>
        </p:txBody>
      </p:sp>
    </p:spTree>
    <p:extLst>
      <p:ext uri="{BB962C8B-B14F-4D97-AF65-F5344CB8AC3E}">
        <p14:creationId xmlns:p14="http://schemas.microsoft.com/office/powerpoint/2010/main" val="2645490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8802E-3919-411E-953E-0EC50E5FE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94618"/>
            <a:ext cx="9144000" cy="152308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Animatie</a:t>
            </a:r>
            <a:br>
              <a:rPr lang="nl-N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</a:br>
            <a:r>
              <a:rPr lang="nl-NL" sz="3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Hoe werkt een mRNA-vaccin?</a:t>
            </a:r>
            <a:endParaRPr lang="nl-N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nlinemedia 2" title="Hoe werkt een mRNA-vaccin?">
            <a:hlinkClick r:id="" action="ppaction://media"/>
            <a:extLst>
              <a:ext uri="{FF2B5EF4-FFF2-40B4-BE49-F238E27FC236}">
                <a16:creationId xmlns:a16="http://schemas.microsoft.com/office/drawing/2014/main" id="{99235986-9BFD-4D7C-8BDE-9EA52A3FDC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7168" y="1901160"/>
            <a:ext cx="7381340" cy="41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764422D4-86B8-4D35-919E-8B2DC3FB56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6271"/>
            <a:ext cx="12324203" cy="7315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D8802E-3919-411E-953E-0EC50E5FE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928"/>
            <a:ext cx="10668000" cy="145669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Lichaamscellen zijn eiwitfabriekjes</a:t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</a:br>
            <a:endParaRPr lang="nl-NL" sz="32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3B1E580-157B-4386-B87F-87CB66A850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28" y="2351794"/>
            <a:ext cx="2917840" cy="16551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91B2DF41-D7A8-4182-952B-E32A84710AC8}"/>
              </a:ext>
            </a:extLst>
          </p:cNvPr>
          <p:cNvSpPr txBox="1"/>
          <p:nvPr/>
        </p:nvSpPr>
        <p:spPr>
          <a:xfrm>
            <a:off x="2551220" y="201431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Kern met DNA en mRNA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5D7D6E8-80FF-41AA-B2DB-73D1E84B45DA}"/>
              </a:ext>
            </a:extLst>
          </p:cNvPr>
          <p:cNvSpPr txBox="1"/>
          <p:nvPr/>
        </p:nvSpPr>
        <p:spPr>
          <a:xfrm>
            <a:off x="6339186" y="450852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Ribosomen</a:t>
            </a:r>
          </a:p>
        </p:txBody>
      </p:sp>
    </p:spTree>
    <p:extLst>
      <p:ext uri="{BB962C8B-B14F-4D97-AF65-F5344CB8AC3E}">
        <p14:creationId xmlns:p14="http://schemas.microsoft.com/office/powerpoint/2010/main" val="1032259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8802E-3919-411E-953E-0EC50E5FE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136149"/>
            <a:ext cx="10434638" cy="41041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5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Lichaamscellen maken eiwitten die je nodig hebt</a:t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</a:br>
            <a:endParaRPr lang="nl-NL" sz="32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3B1E580-157B-4386-B87F-87CB66A850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789" y="1553434"/>
            <a:ext cx="2917840" cy="16551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092D891-C541-40DF-A795-6FC9985E25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910" y="2381019"/>
            <a:ext cx="7369730" cy="4145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91B2DF41-D7A8-4182-952B-E32A84710AC8}"/>
              </a:ext>
            </a:extLst>
          </p:cNvPr>
          <p:cNvSpPr txBox="1"/>
          <p:nvPr/>
        </p:nvSpPr>
        <p:spPr>
          <a:xfrm>
            <a:off x="1956309" y="259870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Kern met DNA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CF78EF1-604A-4EBC-885D-2D3A4480A362}"/>
              </a:ext>
            </a:extLst>
          </p:cNvPr>
          <p:cNvSpPr txBox="1"/>
          <p:nvPr/>
        </p:nvSpPr>
        <p:spPr>
          <a:xfrm>
            <a:off x="7518365" y="5748467"/>
            <a:ext cx="411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Ribosomen maken spike-eiwitten</a:t>
            </a:r>
          </a:p>
        </p:txBody>
      </p:sp>
    </p:spTree>
    <p:extLst>
      <p:ext uri="{BB962C8B-B14F-4D97-AF65-F5344CB8AC3E}">
        <p14:creationId xmlns:p14="http://schemas.microsoft.com/office/powerpoint/2010/main" val="2242933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E2B60E-01A4-4130-8195-D20B41288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28" y="2354434"/>
            <a:ext cx="8922745" cy="4351338"/>
          </a:xfrm>
        </p:spPr>
        <p:txBody>
          <a:bodyPr/>
          <a:lstStyle/>
          <a:p>
            <a:r>
              <a:rPr lang="nl-NL" b="1" dirty="0"/>
              <a:t>Amylase</a:t>
            </a:r>
            <a:r>
              <a:rPr lang="nl-NL" dirty="0"/>
              <a:t> en </a:t>
            </a:r>
            <a:r>
              <a:rPr lang="nl-NL" b="1" dirty="0"/>
              <a:t>Pepsine</a:t>
            </a:r>
            <a:r>
              <a:rPr lang="nl-NL" dirty="0"/>
              <a:t> (verteringsenzymen)</a:t>
            </a:r>
          </a:p>
          <a:p>
            <a:r>
              <a:rPr lang="nl-NL" b="1" dirty="0"/>
              <a:t>Serotonine</a:t>
            </a:r>
            <a:r>
              <a:rPr lang="nl-NL" dirty="0"/>
              <a:t> en </a:t>
            </a:r>
            <a:r>
              <a:rPr lang="nl-NL" b="1" dirty="0"/>
              <a:t>adrenaline</a:t>
            </a:r>
            <a:r>
              <a:rPr lang="nl-NL" dirty="0"/>
              <a:t> (neurotransmitters)</a:t>
            </a:r>
          </a:p>
          <a:p>
            <a:r>
              <a:rPr lang="nl-NL" b="1" dirty="0"/>
              <a:t>Insuline</a:t>
            </a:r>
            <a:r>
              <a:rPr lang="nl-NL" dirty="0"/>
              <a:t> (hormoon dat bloedsuikerspiegel reguleert)</a:t>
            </a:r>
          </a:p>
          <a:p>
            <a:r>
              <a:rPr lang="nl-NL" b="1" dirty="0"/>
              <a:t>Testosteron</a:t>
            </a:r>
            <a:r>
              <a:rPr lang="nl-NL" dirty="0"/>
              <a:t> (hormoon dat groei en ontwikkeling reguleert)</a:t>
            </a:r>
          </a:p>
          <a:p>
            <a:r>
              <a:rPr lang="nl-NL" b="1" dirty="0"/>
              <a:t>Spiervezels</a:t>
            </a:r>
            <a:r>
              <a:rPr lang="nl-NL" dirty="0"/>
              <a:t> bestaan uit eiwitten.</a:t>
            </a:r>
          </a:p>
          <a:p>
            <a:r>
              <a:rPr lang="nl-NL" b="1" dirty="0"/>
              <a:t>Transporteiwitten</a:t>
            </a:r>
            <a:r>
              <a:rPr lang="nl-NL" dirty="0"/>
              <a:t>. (douane van een cel, laten selectief stoffen door de celmembraan)</a:t>
            </a:r>
          </a:p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2082C36-46AE-447E-AEE8-7F823563A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Eiwitten hebben belangrijke functies.</a:t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</a:br>
            <a: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Het zijn bouw en regelstoffen.</a:t>
            </a:r>
            <a:endParaRPr lang="nl-NL" sz="24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t="5132" b="13797"/>
          <a:stretch/>
        </p:blipFill>
        <p:spPr>
          <a:xfrm>
            <a:off x="8905874" y="385763"/>
            <a:ext cx="2792785" cy="2957512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815513" y="3629025"/>
            <a:ext cx="1883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B050"/>
                </a:solidFill>
              </a:rPr>
              <a:t>Hemoglobine </a:t>
            </a:r>
          </a:p>
          <a:p>
            <a:r>
              <a:rPr lang="nl-NL" dirty="0">
                <a:solidFill>
                  <a:srgbClr val="00B050"/>
                </a:solidFill>
              </a:rPr>
              <a:t>Dit eiwit zorgt voor zuurstoftransport in ons lichaam.</a:t>
            </a:r>
          </a:p>
        </p:txBody>
      </p:sp>
    </p:spTree>
    <p:extLst>
      <p:ext uri="{BB962C8B-B14F-4D97-AF65-F5344CB8AC3E}">
        <p14:creationId xmlns:p14="http://schemas.microsoft.com/office/powerpoint/2010/main" val="284511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A86AF5A-2434-438B-B5B2-44EB602CAC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D8802E-3919-411E-953E-0EC50E5FE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5523" y="59818"/>
            <a:ext cx="9144000" cy="13441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Coronavirus</a:t>
            </a:r>
            <a:endParaRPr lang="nl-NL" sz="32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1B2DF41-D7A8-4182-952B-E32A84710AC8}"/>
              </a:ext>
            </a:extLst>
          </p:cNvPr>
          <p:cNvSpPr txBox="1"/>
          <p:nvPr/>
        </p:nvSpPr>
        <p:spPr>
          <a:xfrm>
            <a:off x="1405465" y="1904643"/>
            <a:ext cx="2263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Spike-eiwitten aan de buitenkant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3422DC14-9999-4AE2-B09A-75EEE37D432B}"/>
              </a:ext>
            </a:extLst>
          </p:cNvPr>
          <p:cNvCxnSpPr>
            <a:cxnSpLocks/>
          </p:cNvCxnSpPr>
          <p:nvPr/>
        </p:nvCxnSpPr>
        <p:spPr>
          <a:xfrm>
            <a:off x="3194892" y="2368627"/>
            <a:ext cx="1366091" cy="2644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kstvak 2"/>
          <p:cNvSpPr txBox="1"/>
          <p:nvPr/>
        </p:nvSpPr>
        <p:spPr>
          <a:xfrm>
            <a:off x="8115300" y="221456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mRNA zit in de eiwitmantel 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 flipH="1">
            <a:off x="6200775" y="2550974"/>
            <a:ext cx="1914525" cy="79230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946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417A83A-1361-4F67-98DC-CA0D5B52E9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D8802E-3919-411E-953E-0EC50E5FE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75" y="-22034"/>
            <a:ext cx="9977610" cy="134416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Coronavirus </a:t>
            </a:r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hecht aan cel met die spikes en dropt </a:t>
            </a:r>
            <a:r>
              <a:rPr lang="nl-N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mRNA</a:t>
            </a:r>
            <a:endParaRPr lang="nl-N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2241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764422D4-86B8-4D35-919E-8B2DC3FB56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0145"/>
            <a:ext cx="12324203" cy="7315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D8802E-3919-411E-953E-0EC50E5FE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034" y="64591"/>
            <a:ext cx="10951029" cy="134416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Het virus maakt gebruik van jouw eiwitfabriekjes ………</a:t>
            </a:r>
            <a:br>
              <a:rPr lang="nl-NL" dirty="0">
                <a:solidFill>
                  <a:srgbClr val="0070C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</a:br>
            <a:endParaRPr lang="nl-NL" sz="32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3B1E580-157B-4386-B87F-87CB66A850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28" y="2351794"/>
            <a:ext cx="2917840" cy="16551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91B2DF41-D7A8-4182-952B-E32A84710AC8}"/>
              </a:ext>
            </a:extLst>
          </p:cNvPr>
          <p:cNvSpPr txBox="1"/>
          <p:nvPr/>
        </p:nvSpPr>
        <p:spPr>
          <a:xfrm>
            <a:off x="2551220" y="201431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Kern met DNA en  mRNA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5D7D6E8-80FF-41AA-B2DB-73D1E84B45DA}"/>
              </a:ext>
            </a:extLst>
          </p:cNvPr>
          <p:cNvSpPr txBox="1"/>
          <p:nvPr/>
        </p:nvSpPr>
        <p:spPr>
          <a:xfrm>
            <a:off x="6339186" y="450852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Ribosomen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38013" y="1144257"/>
            <a:ext cx="1662094" cy="62967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444801">
            <a:off x="3017521" y="1089764"/>
            <a:ext cx="246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Het mRNA van het virus </a:t>
            </a:r>
          </a:p>
        </p:txBody>
      </p:sp>
    </p:spTree>
    <p:extLst>
      <p:ext uri="{BB962C8B-B14F-4D97-AF65-F5344CB8AC3E}">
        <p14:creationId xmlns:p14="http://schemas.microsoft.com/office/powerpoint/2010/main" val="1867005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306</Words>
  <Application>Microsoft Office PowerPoint</Application>
  <PresentationFormat>Breedbeeld</PresentationFormat>
  <Paragraphs>54</Paragraphs>
  <Slides>27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4" baseType="lpstr">
      <vt:lpstr>Arial</vt:lpstr>
      <vt:lpstr>Bahnschrift</vt:lpstr>
      <vt:lpstr>Bahnschrift SemiBold</vt:lpstr>
      <vt:lpstr>Bahnschrift SemiBold SemiConden</vt:lpstr>
      <vt:lpstr>Calibri</vt:lpstr>
      <vt:lpstr>Calibri Light</vt:lpstr>
      <vt:lpstr>Kantoorthema</vt:lpstr>
      <vt:lpstr>Leren over Vaccineren Hoe werkt een mRNA-vaccin?</vt:lpstr>
      <vt:lpstr>Animatie Hoe werkt een mRNA-vaccin?</vt:lpstr>
      <vt:lpstr>Animatie Hoe werkt een mRNA-vaccin?</vt:lpstr>
      <vt:lpstr>Lichaamscellen zijn eiwitfabriekjes </vt:lpstr>
      <vt:lpstr>Lichaamscellen maken eiwitten die je nodig hebt </vt:lpstr>
      <vt:lpstr>Eiwitten hebben belangrijke functies. Het zijn bouw en regelstoffen.</vt:lpstr>
      <vt:lpstr>Coronavirus</vt:lpstr>
      <vt:lpstr>Coronavirus hecht aan cel met die spikes en dropt mRNA</vt:lpstr>
      <vt:lpstr>Het virus maakt gebruik van jouw eiwitfabriekjes ……… </vt:lpstr>
      <vt:lpstr>Coronavirus hecht aan cel met die spikes en dropt mRNA</vt:lpstr>
      <vt:lpstr>Je afweer komt in actie</vt:lpstr>
      <vt:lpstr>PowerPoint-presentatie</vt:lpstr>
      <vt:lpstr>PowerPoint-presentatie</vt:lpstr>
      <vt:lpstr>Het mRNA-vaccin wordt in de cel opgenomen</vt:lpstr>
      <vt:lpstr>                     Virus                       mRNA-vaccin </vt:lpstr>
      <vt:lpstr>Het mRNA van het vaccin komt niet in de kern en valt na een tijdje uit elkaar…. </vt:lpstr>
      <vt:lpstr>Afweercellen maken antistoffen</vt:lpstr>
      <vt:lpstr>Je afweer </vt:lpstr>
      <vt:lpstr>PowerPoint-presentatie</vt:lpstr>
      <vt:lpstr>Vreetcellen ruimen virus op</vt:lpstr>
      <vt:lpstr>Antwoorden placemat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Leren over Vaccineren Hoe werkt een mRNA-vaccin?</dc:title>
  <dc:creator>Tycho Malmberg</dc:creator>
  <cp:lastModifiedBy>Tycho Malmberg</cp:lastModifiedBy>
  <cp:revision>34</cp:revision>
  <dcterms:created xsi:type="dcterms:W3CDTF">2021-09-03T12:52:15Z</dcterms:created>
  <dcterms:modified xsi:type="dcterms:W3CDTF">2021-09-21T22:28:57Z</dcterms:modified>
</cp:coreProperties>
</file>