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iElZaCIR6d1khpHFH7GRC5fY3D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c93497eec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12c93497eec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c93497eec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2c93497eec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5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1" Type="http://schemas.openxmlformats.org/officeDocument/2006/relationships/image" Target="../media/image18.png"/><Relationship Id="rId10" Type="http://schemas.openxmlformats.org/officeDocument/2006/relationships/image" Target="../media/image12.jpg"/><Relationship Id="rId12" Type="http://schemas.openxmlformats.org/officeDocument/2006/relationships/image" Target="../media/image14.jpg"/><Relationship Id="rId9" Type="http://schemas.openxmlformats.org/officeDocument/2006/relationships/image" Target="../media/image10.jpg"/><Relationship Id="rId5" Type="http://schemas.openxmlformats.org/officeDocument/2006/relationships/image" Target="../media/image7.jpg"/><Relationship Id="rId6" Type="http://schemas.openxmlformats.org/officeDocument/2006/relationships/image" Target="../media/image5.jpg"/><Relationship Id="rId7" Type="http://schemas.openxmlformats.org/officeDocument/2006/relationships/image" Target="../media/image11.jpg"/><Relationship Id="rId8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9" Type="http://schemas.openxmlformats.org/officeDocument/2006/relationships/image" Target="../media/image22.jpg"/><Relationship Id="rId5" Type="http://schemas.openxmlformats.org/officeDocument/2006/relationships/image" Target="../media/image19.jpg"/><Relationship Id="rId6" Type="http://schemas.openxmlformats.org/officeDocument/2006/relationships/image" Target="../media/image26.png"/><Relationship Id="rId7" Type="http://schemas.openxmlformats.org/officeDocument/2006/relationships/image" Target="../media/image20.jpg"/><Relationship Id="rId8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21.png"/><Relationship Id="rId7" Type="http://schemas.openxmlformats.org/officeDocument/2006/relationships/image" Target="../media/image28.png"/><Relationship Id="rId8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31.jpg"/><Relationship Id="rId5" Type="http://schemas.openxmlformats.org/officeDocument/2006/relationships/image" Target="../media/image25.jpg"/><Relationship Id="rId6" Type="http://schemas.openxmlformats.org/officeDocument/2006/relationships/image" Target="../media/image27.png"/><Relationship Id="rId7" Type="http://schemas.openxmlformats.org/officeDocument/2006/relationships/image" Target="../media/image29.jpg"/><Relationship Id="rId8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70B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6000" y="689692"/>
            <a:ext cx="11456367" cy="59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Ongewervelden </a:t>
            </a:r>
            <a:br>
              <a:rPr b="1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een prikkelend practicum ontleden</a:t>
            </a:r>
            <a:br>
              <a:rPr b="1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533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33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267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Werner de Gier</a:t>
            </a:r>
            <a:br>
              <a:rPr b="1" i="0" lang="en-US" sz="42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2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Aafke Oldenbeuving</a:t>
            </a:r>
            <a:endParaRPr b="1" i="0" sz="4267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000" y="5112001"/>
            <a:ext cx="2376000" cy="1289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stand:UniversiteitLeidenLogo.svg - Wikipedia"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0946" y="5344484"/>
            <a:ext cx="2393237" cy="105701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3523376" y="4937510"/>
            <a:ext cx="30871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Mede mogelijk gemaakt door: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c93497eec_0_23"/>
          <p:cNvSpPr txBox="1"/>
          <p:nvPr>
            <p:ph type="title"/>
          </p:nvPr>
        </p:nvSpPr>
        <p:spPr>
          <a:xfrm>
            <a:off x="838200" y="100164"/>
            <a:ext cx="11449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Globale planning van deze workshop</a:t>
            </a:r>
            <a:endParaRPr b="1"/>
          </a:p>
        </p:txBody>
      </p:sp>
      <p:sp>
        <p:nvSpPr>
          <p:cNvPr id="98" name="Google Shape;98;g12c93497eec_0_23"/>
          <p:cNvSpPr txBox="1"/>
          <p:nvPr>
            <p:ph idx="1" type="body"/>
          </p:nvPr>
        </p:nvSpPr>
        <p:spPr>
          <a:xfrm>
            <a:off x="838200" y="1425725"/>
            <a:ext cx="10515600" cy="4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1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457200" lvl="1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US"/>
              <a:t>15.50 - 16.05 uur</a:t>
            </a:r>
            <a:r>
              <a:rPr lang="en-US"/>
              <a:t>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introductie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US"/>
              <a:t>16.05 - 16.10 uur </a:t>
            </a:r>
            <a:endParaRPr i="1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demo prepareren wadpier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US"/>
              <a:t>16.10 - 16.50 uur </a:t>
            </a:r>
            <a:endParaRPr i="1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zelf aan de slag met wadpier, sprinkhaan en garnaal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US"/>
              <a:t>16.50 - 17.05 uur</a:t>
            </a:r>
            <a:endParaRPr i="1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nabespreken (evt. zeekat demonstratie)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99" name="Google Shape;99;g12c93497eec_0_23"/>
          <p:cNvSpPr/>
          <p:nvPr/>
        </p:nvSpPr>
        <p:spPr>
          <a:xfrm>
            <a:off x="82622" y="0"/>
            <a:ext cx="755700" cy="6858000"/>
          </a:xfrm>
          <a:prstGeom prst="rect">
            <a:avLst/>
          </a:prstGeom>
          <a:solidFill>
            <a:srgbClr val="B70B0B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g12c93497eec_0_23"/>
          <p:cNvPicPr preferRelativeResize="0"/>
          <p:nvPr/>
        </p:nvPicPr>
        <p:blipFill rotWithShape="1">
          <a:blip r:embed="rId3">
            <a:alphaModFix/>
          </a:blip>
          <a:srcRect b="0" l="0" r="74511" t="0"/>
          <a:stretch/>
        </p:blipFill>
        <p:spPr>
          <a:xfrm>
            <a:off x="273219" y="5931072"/>
            <a:ext cx="374385" cy="79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title"/>
          </p:nvPr>
        </p:nvSpPr>
        <p:spPr>
          <a:xfrm>
            <a:off x="838200" y="1001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Even kennismaken</a:t>
            </a:r>
            <a:endParaRPr b="1"/>
          </a:p>
        </p:txBody>
      </p:sp>
      <p:sp>
        <p:nvSpPr>
          <p:cNvPr id="106" name="Google Shape;106;p2"/>
          <p:cNvSpPr/>
          <p:nvPr/>
        </p:nvSpPr>
        <p:spPr>
          <a:xfrm>
            <a:off x="82622" y="0"/>
            <a:ext cx="755576" cy="6858000"/>
          </a:xfrm>
          <a:prstGeom prst="rect">
            <a:avLst/>
          </a:prstGeom>
          <a:solidFill>
            <a:srgbClr val="B70B0B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74511" t="0"/>
          <a:stretch/>
        </p:blipFill>
        <p:spPr>
          <a:xfrm>
            <a:off x="273219" y="5931072"/>
            <a:ext cx="374383" cy="79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 b="4377" l="0" r="0" t="5937"/>
          <a:stretch/>
        </p:blipFill>
        <p:spPr>
          <a:xfrm>
            <a:off x="2247833" y="1425727"/>
            <a:ext cx="3403945" cy="407043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2247831" y="5581650"/>
            <a:ext cx="340394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Werner de Gier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PhD Naturalis &amp; RUG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Marine bioloog (Kreeftachtigen)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Gastdocent &amp; Assistent LU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7296082" y="5581650"/>
            <a:ext cx="3403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Aafke Oldenbeuving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PhD Naturalis &amp; SLO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Curriculumontwikkelaar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Oud-docent &amp; tropische ecologie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5037" y="1805425"/>
            <a:ext cx="4865876" cy="324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838200" y="100175"/>
            <a:ext cx="11899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200"/>
              <a:t>“Biodiversiteit Dier” &amp; Practica op de Universiteit</a:t>
            </a:r>
            <a:endParaRPr b="1" sz="4200"/>
          </a:p>
        </p:txBody>
      </p:sp>
      <p:sp>
        <p:nvSpPr>
          <p:cNvPr id="117" name="Google Shape;117;p3"/>
          <p:cNvSpPr txBox="1"/>
          <p:nvPr>
            <p:ph idx="1" type="body"/>
          </p:nvPr>
        </p:nvSpPr>
        <p:spPr>
          <a:xfrm>
            <a:off x="838198" y="1425726"/>
            <a:ext cx="10515600" cy="5222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1e jaars cursus “Biodiversiteit Dier” </a:t>
            </a:r>
            <a:br>
              <a:rPr lang="en-US"/>
            </a:br>
            <a:r>
              <a:rPr lang="en-US"/>
              <a:t>– een reis door de evolutie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Teken- &amp; snijpractica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Microscopische preparaten, </a:t>
            </a:r>
            <a:br>
              <a:rPr lang="en-US"/>
            </a:br>
            <a:r>
              <a:rPr lang="en-US"/>
              <a:t>alcoholmateriaal &amp; “verse dieren”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Voortbewegen, Voeden &amp; Voortplanten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82622" y="0"/>
            <a:ext cx="755576" cy="6858000"/>
          </a:xfrm>
          <a:prstGeom prst="rect">
            <a:avLst/>
          </a:prstGeom>
          <a:solidFill>
            <a:srgbClr val="B70B0B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74511" t="0"/>
          <a:stretch/>
        </p:blipFill>
        <p:spPr>
          <a:xfrm>
            <a:off x="273219" y="5931072"/>
            <a:ext cx="374383" cy="7974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897731" y="6488668"/>
            <a:ext cx="40195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Foto’s: W. de Gier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inaturalist-open-data.s3.amazonaws.com/photos/196345855/large.jpeg" id="121" name="Google Shape;121;p3"/>
          <p:cNvPicPr preferRelativeResize="0"/>
          <p:nvPr/>
        </p:nvPicPr>
        <p:blipFill rotWithShape="1">
          <a:blip r:embed="rId4">
            <a:alphaModFix/>
          </a:blip>
          <a:srcRect b="0" l="0" r="14623" t="0"/>
          <a:stretch/>
        </p:blipFill>
        <p:spPr>
          <a:xfrm>
            <a:off x="6715125" y="1525891"/>
            <a:ext cx="5203656" cy="4571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naturalist-open-data.s3.amazonaws.com/photos/91300909/original.jpeg" id="122" name="Google Shape;12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7004" y="1857086"/>
            <a:ext cx="5211777" cy="3908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naturalist-open-data.s3.amazonaws.com/photos/193597962/large.jpeg" id="123" name="Google Shape;12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08747" y="1756922"/>
            <a:ext cx="5402278" cy="4051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naturalist-open-data.s3.amazonaws.com/photos/189460066/original.jpeg" id="124" name="Google Shape;12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01067" y="1617223"/>
            <a:ext cx="5531595" cy="4148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naturalist-open-data.s3.amazonaws.com/photos/175513055/original.jpeg" id="125" name="Google Shape;125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38854" y="1756921"/>
            <a:ext cx="5342063" cy="40065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naturalist-open-data.s3.amazonaws.com/photos/193606826/original.jpeg" id="126" name="Google Shape;126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60398" y="1677926"/>
            <a:ext cx="5612932" cy="4209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naturalist-open-data.s3.amazonaws.com/photos/138175178/original.jpeg" id="127" name="Google Shape;127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524315" y="1637815"/>
            <a:ext cx="5585275" cy="418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443647" y="1216175"/>
            <a:ext cx="3732476" cy="5332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12">
            <a:alphaModFix/>
          </a:blip>
          <a:srcRect b="0" l="15456" r="16666" t="0"/>
          <a:stretch/>
        </p:blipFill>
        <p:spPr>
          <a:xfrm rot="5400000">
            <a:off x="6737124" y="1738210"/>
            <a:ext cx="5174386" cy="4288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c93497eec_0_6"/>
          <p:cNvSpPr txBox="1"/>
          <p:nvPr>
            <p:ph type="title"/>
          </p:nvPr>
        </p:nvSpPr>
        <p:spPr>
          <a:xfrm>
            <a:off x="838200" y="100164"/>
            <a:ext cx="11449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Globale planning van deze workshop</a:t>
            </a:r>
            <a:endParaRPr b="1"/>
          </a:p>
        </p:txBody>
      </p:sp>
      <p:sp>
        <p:nvSpPr>
          <p:cNvPr id="135" name="Google Shape;135;g12c93497eec_0_6"/>
          <p:cNvSpPr txBox="1"/>
          <p:nvPr>
            <p:ph idx="1" type="body"/>
          </p:nvPr>
        </p:nvSpPr>
        <p:spPr>
          <a:xfrm>
            <a:off x="838198" y="1425726"/>
            <a:ext cx="10515600" cy="52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1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US"/>
              <a:t>15.50 - 16.05 uur</a:t>
            </a:r>
            <a:r>
              <a:rPr lang="en-US"/>
              <a:t>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introductie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US"/>
              <a:t>16.05 - 16.10 uur </a:t>
            </a:r>
            <a:endParaRPr i="1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demo prepareren wadpier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US"/>
              <a:t>16.10 - 16.50 uur </a:t>
            </a:r>
            <a:endParaRPr i="1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zelf aan de slag met wadpier, sprinkhaan en garnaal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US"/>
              <a:t>16.50 - 17.05 uur</a:t>
            </a:r>
            <a:endParaRPr i="1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nabespreken (evt. zeekat demonstratie)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6" name="Google Shape;136;g12c93497eec_0_6"/>
          <p:cNvSpPr/>
          <p:nvPr/>
        </p:nvSpPr>
        <p:spPr>
          <a:xfrm>
            <a:off x="82622" y="0"/>
            <a:ext cx="755700" cy="6858000"/>
          </a:xfrm>
          <a:prstGeom prst="rect">
            <a:avLst/>
          </a:prstGeom>
          <a:solidFill>
            <a:srgbClr val="B70B0B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12c93497eec_0_6"/>
          <p:cNvPicPr preferRelativeResize="0"/>
          <p:nvPr/>
        </p:nvPicPr>
        <p:blipFill rotWithShape="1">
          <a:blip r:embed="rId3">
            <a:alphaModFix/>
          </a:blip>
          <a:srcRect b="0" l="0" r="74511" t="0"/>
          <a:stretch/>
        </p:blipFill>
        <p:spPr>
          <a:xfrm>
            <a:off x="273219" y="5931072"/>
            <a:ext cx="374385" cy="79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>
            <p:ph type="title"/>
          </p:nvPr>
        </p:nvSpPr>
        <p:spPr>
          <a:xfrm>
            <a:off x="838200" y="1001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De wadpier – </a:t>
            </a:r>
            <a:r>
              <a:rPr b="1" i="1" lang="en-US"/>
              <a:t>Arenicola marina</a:t>
            </a:r>
            <a:endParaRPr b="1" i="1"/>
          </a:p>
        </p:txBody>
      </p:sp>
      <p:sp>
        <p:nvSpPr>
          <p:cNvPr id="143" name="Google Shape;143;p4"/>
          <p:cNvSpPr/>
          <p:nvPr/>
        </p:nvSpPr>
        <p:spPr>
          <a:xfrm>
            <a:off x="82622" y="0"/>
            <a:ext cx="755576" cy="6858000"/>
          </a:xfrm>
          <a:prstGeom prst="rect">
            <a:avLst/>
          </a:prstGeom>
          <a:solidFill>
            <a:srgbClr val="B70B0B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 b="0" l="0" r="74511" t="0"/>
          <a:stretch/>
        </p:blipFill>
        <p:spPr>
          <a:xfrm>
            <a:off x="273219" y="5931072"/>
            <a:ext cx="374383" cy="79742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 txBox="1"/>
          <p:nvPr/>
        </p:nvSpPr>
        <p:spPr>
          <a:xfrm>
            <a:off x="838198" y="1425726"/>
            <a:ext cx="10515600" cy="5222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Doel: Kennismaking interne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anatomie van “lage” dieren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van de vele groepen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wormen (vergelijkbaar met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regenworm)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Voortbewegen, Voeden 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Voortplanten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Simpel verkrijgbaar, weinig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spullen nodig, vergelijkbaar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 mens(!)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renicola marina 2010.JPG" id="146" name="Google Shape;14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6375" y="1525891"/>
            <a:ext cx="6451524" cy="48386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MIB 53682 Vers.jpeg" id="147" name="Google Shape;14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81951" y="169728"/>
            <a:ext cx="4127424" cy="6589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ugworm borrow section.svg" id="148" name="Google Shape;14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72161" y="1127798"/>
            <a:ext cx="5600700" cy="560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minCon 2016 - Nordsee-Elbe-Strand Cuxhaven (04).jpg" id="149" name="Google Shape;149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86375" y="1316340"/>
            <a:ext cx="6715125" cy="503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88227" y="1127798"/>
            <a:ext cx="4230522" cy="564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21097" y="1127798"/>
            <a:ext cx="4297652" cy="57302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 txBox="1"/>
          <p:nvPr/>
        </p:nvSpPr>
        <p:spPr>
          <a:xfrm>
            <a:off x="897731" y="6488668"/>
            <a:ext cx="40195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Foto’s: Wikipedia commons &amp; W. de Gier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>
            <p:ph type="title"/>
          </p:nvPr>
        </p:nvSpPr>
        <p:spPr>
          <a:xfrm>
            <a:off x="838200" y="1001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De sprinkhaan (</a:t>
            </a:r>
            <a:r>
              <a:rPr b="1" i="1" lang="en-US"/>
              <a:t>Locusta migratoria</a:t>
            </a:r>
            <a:r>
              <a:rPr b="1" lang="en-US"/>
              <a:t>) &amp;</a:t>
            </a:r>
            <a:br>
              <a:rPr b="1" lang="en-US"/>
            </a:br>
            <a:r>
              <a:rPr b="1" lang="en-US"/>
              <a:t>De grote tijgergarnaal (</a:t>
            </a:r>
            <a:r>
              <a:rPr b="1" i="1" lang="en-US"/>
              <a:t>Penaeus monodon</a:t>
            </a:r>
            <a:r>
              <a:rPr b="1" lang="en-US"/>
              <a:t>)</a:t>
            </a:r>
            <a:endParaRPr b="1"/>
          </a:p>
        </p:txBody>
      </p:sp>
      <p:sp>
        <p:nvSpPr>
          <p:cNvPr id="158" name="Google Shape;158;p5"/>
          <p:cNvSpPr/>
          <p:nvPr/>
        </p:nvSpPr>
        <p:spPr>
          <a:xfrm>
            <a:off x="82622" y="0"/>
            <a:ext cx="755576" cy="6858000"/>
          </a:xfrm>
          <a:prstGeom prst="rect">
            <a:avLst/>
          </a:prstGeom>
          <a:solidFill>
            <a:srgbClr val="B70B0B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 b="0" l="0" r="74511" t="0"/>
          <a:stretch/>
        </p:blipFill>
        <p:spPr>
          <a:xfrm>
            <a:off x="273219" y="5931072"/>
            <a:ext cx="374383" cy="79742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 txBox="1"/>
          <p:nvPr/>
        </p:nvSpPr>
        <p:spPr>
          <a:xfrm>
            <a:off x="838198" y="1732418"/>
            <a:ext cx="10515600" cy="5222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Doel: Vergelijken van externe bouw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functionele anatomie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Beide geleedpotigen (Arthropoda),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maar andere leefomgevingen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Insecten op land, kreeftachtigen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in het water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Aanpassingen voor deze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leefomgevingen (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Voortbewegen, 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Voeden &amp; Voortplanten)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Ook simpel verkrijgbaar!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897731" y="6488668"/>
            <a:ext cx="40195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Foto’s: Wikipedia commons &amp; W. de Gier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le:Locusta migratoria mating.jpg" id="162" name="Google Shape;16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9738" y="2047876"/>
            <a:ext cx="6014293" cy="40070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Penaeus semisulcatus (MNHN-IU-2011-5741).jpeg" id="163" name="Google Shape;16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7087" y="2047876"/>
            <a:ext cx="6036944" cy="40070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Arthropod phylogeny.png" id="164" name="Google Shape;16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77087" y="2082818"/>
            <a:ext cx="6036944" cy="3937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Speleonectes tanumekes unlabeled-rotated.png" id="165" name="Google Shape;16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6635547" y="2838807"/>
            <a:ext cx="5332107" cy="2505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Wanderheuschrecke-03.jpg" id="166" name="Google Shape;16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77087" y="1732416"/>
            <a:ext cx="6014293" cy="4514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70B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456000" y="1151360"/>
            <a:ext cx="11456367" cy="59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Veel succes &amp; plezier!</a:t>
            </a:r>
            <a:endParaRPr b="1" sz="8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vergeet niet om je handen te wassen…. ;)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Meer vragen?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aafke.oldenbeuving@naturalis.nl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werner.degier@naturalis.nl</a:t>
            </a:r>
            <a:endParaRPr b="1" sz="42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000" y="5112001"/>
            <a:ext cx="2376000" cy="1289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stand:UniversiteitLeidenLogo.svg - Wikipedia" id="174" name="Google Shape;17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0946" y="5344484"/>
            <a:ext cx="2393237" cy="105701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 txBox="1"/>
          <p:nvPr/>
        </p:nvSpPr>
        <p:spPr>
          <a:xfrm>
            <a:off x="3523376" y="4937510"/>
            <a:ext cx="30871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Mede mogelijk gemaakt door: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/>
          <p:nvPr>
            <p:ph type="title"/>
          </p:nvPr>
        </p:nvSpPr>
        <p:spPr>
          <a:xfrm>
            <a:off x="838200" y="1001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De zeekat/Sepia – </a:t>
            </a:r>
            <a:r>
              <a:rPr b="1" i="1" lang="en-US"/>
              <a:t>Sepia officinalis </a:t>
            </a:r>
            <a:endParaRPr b="1" i="1"/>
          </a:p>
        </p:txBody>
      </p:sp>
      <p:sp>
        <p:nvSpPr>
          <p:cNvPr id="181" name="Google Shape;181;p6"/>
          <p:cNvSpPr/>
          <p:nvPr/>
        </p:nvSpPr>
        <p:spPr>
          <a:xfrm>
            <a:off x="82622" y="0"/>
            <a:ext cx="755576" cy="6858000"/>
          </a:xfrm>
          <a:prstGeom prst="rect">
            <a:avLst/>
          </a:prstGeom>
          <a:solidFill>
            <a:srgbClr val="B70B0B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6"/>
          <p:cNvPicPr preferRelativeResize="0"/>
          <p:nvPr/>
        </p:nvPicPr>
        <p:blipFill rotWithShape="1">
          <a:blip r:embed="rId3">
            <a:alphaModFix/>
          </a:blip>
          <a:srcRect b="0" l="0" r="74511" t="0"/>
          <a:stretch/>
        </p:blipFill>
        <p:spPr>
          <a:xfrm>
            <a:off x="273219" y="5931072"/>
            <a:ext cx="374383" cy="79742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"/>
          <p:cNvSpPr txBox="1"/>
          <p:nvPr/>
        </p:nvSpPr>
        <p:spPr>
          <a:xfrm>
            <a:off x="838198" y="1425726"/>
            <a:ext cx="10515600" cy="5222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Doel: Kennismaking met de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evolutie van ongewervelden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Dichtbij, maar toch ver weg: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Goed ontwikkelde hersenen,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ogen &amp; camouflage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- 500 miljoen jaar geleden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ontstaan 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Bekend van het strand!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Alcohol materiaal (Demo)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897731" y="6488668"/>
            <a:ext cx="40195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Foto’s: Wikipedia commons &amp; W. de Gier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le:Sepia común (Sepia officinalis), Parque natural de la Arrábida, Portugal, 2020-07-21, DD 62.jpg" id="185" name="Google Shape;18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5426" y="1776756"/>
            <a:ext cx="6689555" cy="4456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Sepia officinalis Linnaeus, 1758.jpg" id="186" name="Google Shape;18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05426" y="1691562"/>
            <a:ext cx="6689554" cy="469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202002 ammonite.png" id="187" name="Google Shape;18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54649" y="1635470"/>
            <a:ext cx="4791076" cy="4803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0/0f/Naturalis_Biodiversity_Center_-_ZMA.MOLL.409053_-_Sepia_officinalis_Linnaeus%2C_1758_-_Sepiidae_-_Mollusc_shell.jpeg" id="188" name="Google Shape;18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35734" y="1787674"/>
            <a:ext cx="6828937" cy="454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24404" y="1148507"/>
            <a:ext cx="4143621" cy="5524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2022-05-16T11:17:40Z</dcterms:created>
  <dc:creator>Werner de Gier</dc:creator>
</cp:coreProperties>
</file>