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46"/>
  </p:notesMasterIdLst>
  <p:sldIdLst>
    <p:sldId id="256" r:id="rId3"/>
    <p:sldId id="286" r:id="rId4"/>
    <p:sldId id="561" r:id="rId5"/>
    <p:sldId id="536" r:id="rId6"/>
    <p:sldId id="554" r:id="rId7"/>
    <p:sldId id="535" r:id="rId8"/>
    <p:sldId id="534" r:id="rId9"/>
    <p:sldId id="544" r:id="rId10"/>
    <p:sldId id="545" r:id="rId11"/>
    <p:sldId id="555" r:id="rId12"/>
    <p:sldId id="510" r:id="rId13"/>
    <p:sldId id="562" r:id="rId14"/>
    <p:sldId id="512" r:id="rId15"/>
    <p:sldId id="556" r:id="rId16"/>
    <p:sldId id="563" r:id="rId17"/>
    <p:sldId id="558" r:id="rId18"/>
    <p:sldId id="497" r:id="rId19"/>
    <p:sldId id="537" r:id="rId20"/>
    <p:sldId id="259" r:id="rId21"/>
    <p:sldId id="547" r:id="rId22"/>
    <p:sldId id="560" r:id="rId23"/>
    <p:sldId id="546" r:id="rId24"/>
    <p:sldId id="543" r:id="rId25"/>
    <p:sldId id="542" r:id="rId26"/>
    <p:sldId id="541" r:id="rId27"/>
    <p:sldId id="566" r:id="rId28"/>
    <p:sldId id="548" r:id="rId29"/>
    <p:sldId id="549" r:id="rId30"/>
    <p:sldId id="550" r:id="rId31"/>
    <p:sldId id="552" r:id="rId32"/>
    <p:sldId id="564" r:id="rId33"/>
    <p:sldId id="567" r:id="rId34"/>
    <p:sldId id="400" r:id="rId35"/>
    <p:sldId id="402" r:id="rId36"/>
    <p:sldId id="410" r:id="rId37"/>
    <p:sldId id="553" r:id="rId38"/>
    <p:sldId id="263" r:id="rId39"/>
    <p:sldId id="260" r:id="rId40"/>
    <p:sldId id="257" r:id="rId41"/>
    <p:sldId id="264" r:id="rId42"/>
    <p:sldId id="265" r:id="rId43"/>
    <p:sldId id="266" r:id="rId44"/>
    <p:sldId id="258" r:id="rId45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A4094-B3A6-5E44-AC5D-881D9C5CC4D5}" v="119" dt="2023-11-10T09:42:02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577"/>
  </p:normalViewPr>
  <p:slideViewPr>
    <p:cSldViewPr snapToGrid="0">
      <p:cViewPr varScale="1">
        <p:scale>
          <a:sx n="70" d="100"/>
          <a:sy n="70" d="100"/>
        </p:scale>
        <p:origin x="6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95E4C88-874B-C5C0-118A-7962B639C2F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B7ABF7-E09C-7F31-6704-295F7746160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6807DF-D524-2C42-BAC5-3D26C122965A}" type="datetime1">
              <a:rPr lang="nl-NL"/>
              <a:pPr lvl="0"/>
              <a:t>10-11-2023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3BA6B8DA-C3B0-1091-81F5-E26921A06F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BC96FE42-8B1B-19B1-D7C6-040ADF04543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83737A-D1D5-9CC0-149F-77A0357C6BF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F25637-A716-AC2D-9732-4E1D7D8866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A0399A4-6F50-F747-8361-B7DE75D5AC9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48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A0399A4-6F50-F747-8361-B7DE75D5AC9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01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 klei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44FBF397-04A8-9B6A-6A6C-7530C0E73A61}"/>
              </a:ext>
            </a:extLst>
          </p:cNvPr>
          <p:cNvSpPr/>
          <p:nvPr/>
        </p:nvSpPr>
        <p:spPr>
          <a:xfrm>
            <a:off x="1242002" y="0"/>
            <a:ext cx="5714067" cy="5715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pic>
        <p:nvPicPr>
          <p:cNvPr id="3" name="Afbeelding 453">
            <a:extLst>
              <a:ext uri="{FF2B5EF4-FFF2-40B4-BE49-F238E27FC236}">
                <a16:creationId xmlns:a16="http://schemas.microsoft.com/office/drawing/2014/main" id="{B33AB141-01D2-5614-9CA2-17173E180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title="Logo1">
            <a:extLst>
              <a:ext uri="{FF2B5EF4-FFF2-40B4-BE49-F238E27FC236}">
                <a16:creationId xmlns:a16="http://schemas.microsoft.com/office/drawing/2014/main" id="{239DE4A8-7A30-B7DC-BC60-DD336AD50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5039999" cy="1439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38">
            <a:extLst>
              <a:ext uri="{FF2B5EF4-FFF2-40B4-BE49-F238E27FC236}">
                <a16:creationId xmlns:a16="http://schemas.microsoft.com/office/drawing/2014/main" id="{EFDB59C4-165A-6503-F19E-526126D4D2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2002" y="1270339"/>
            <a:ext cx="5551084" cy="3174312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4200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6" name="Tijdelijke aanduiding voor datum 2">
            <a:extLst>
              <a:ext uri="{FF2B5EF4-FFF2-40B4-BE49-F238E27FC236}">
                <a16:creationId xmlns:a16="http://schemas.microsoft.com/office/drawing/2014/main" id="{2C9CD7BE-3555-180A-3E5C-74BDB4741DC4}"/>
              </a:ext>
            </a:extLst>
          </p:cNvPr>
          <p:cNvSpPr txBox="1"/>
          <p:nvPr/>
        </p:nvSpPr>
        <p:spPr>
          <a:xfrm>
            <a:off x="1242002" y="4904997"/>
            <a:ext cx="5716801" cy="810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CBB834-5A23-BA40-82DC-F741A8034065}" type="datetime1">
              <a:rPr lang="nl-NL" sz="2600" b="0" i="0" u="none" strike="noStrike" kern="1200" cap="none" spc="0" baseline="0">
                <a:solidFill>
                  <a:srgbClr val="0082C8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10-11-2023</a:t>
            </a:fld>
            <a:endParaRPr lang="mr-IN" sz="2600" b="0" i="0" u="none" strike="noStrike" kern="1200" cap="none" spc="0" baseline="0">
              <a:solidFill>
                <a:srgbClr val="0082C8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3082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DE9DD30-B090-933B-9217-23BAE8707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122197-74E8-C63D-CBB8-CEEA324BDA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720098EF-7577-E2EB-491C-95754B57EC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E8EFF321-2E2A-9D49-B829-FFC4CA71D0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5776051" y="10386276"/>
            <a:ext cx="2945337" cy="601666"/>
          </a:xfrm>
        </p:spPr>
        <p:txBody>
          <a:bodyPr/>
          <a:lstStyle>
            <a:lvl1pPr>
              <a:defRPr/>
            </a:lvl1pPr>
          </a:lstStyle>
          <a:p>
            <a:pPr lvl="0"/>
            <a:fld id="{913D5BCC-BCA2-EF47-8755-DB30081D2EF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7099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9F7096DA-F023-E973-0EC6-261B858F73B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36C21FE0-23C1-D05B-337D-017A51B8E6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4" name="Tijdelijke aanduiding voor dianummer 2">
            <a:extLst>
              <a:ext uri="{FF2B5EF4-FFF2-40B4-BE49-F238E27FC236}">
                <a16:creationId xmlns:a16="http://schemas.microsoft.com/office/drawing/2014/main" id="{D34AB2CA-EFFC-3227-B6DB-10EF847C8A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FA475-617C-ED41-B636-C54843AB22F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9287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1EECE6FF-41C3-AA38-E461-6D173CB2B3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61C364-EC3A-D003-E85E-EE8469B8B3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FE00824F-3ED8-4CF0-EA15-9B0664229BC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11C5017A-69BF-BD58-FE81-7457B768C81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CDD78559-E947-94BD-DF8A-66E150519B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4B739D5A-3997-8421-3DFC-9CEB91F837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17DF8-6776-964E-AA59-F0DAA0FDC61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6303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15B80E79-0ABB-6ECE-AA8E-D5A0C4C90E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9650126-4DB2-431A-DFC0-B9EEEF1FAC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A12A979-4A17-71D6-D9BD-D4C712F2C0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7A090FB0-89B5-35D3-A859-8E61F7F4BA3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F63AA033-3783-CC87-063C-6F70A5F590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BFAC3972-B492-4A86-A01B-AFA67640A7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E71D3CAA-39AF-96F0-9D0C-76A2A87929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9" name="Tijdelijke aanduiding voor dianummer 2">
            <a:extLst>
              <a:ext uri="{FF2B5EF4-FFF2-40B4-BE49-F238E27FC236}">
                <a16:creationId xmlns:a16="http://schemas.microsoft.com/office/drawing/2014/main" id="{A8DEC1CA-342A-77E7-C0E3-A84CB28625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02A2F6-FD1A-A34F-B740-DBC98F3E4AD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1045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AD424DAD-087C-A871-C1BC-593862DF4C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CA49B38-2E0E-CB4C-C0EA-7F3C0CF4293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CBA5B349-D352-E2E7-1280-02C230848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17C66B2B-D895-6DDE-6F26-DD0B73B063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2">
            <a:extLst>
              <a:ext uri="{FF2B5EF4-FFF2-40B4-BE49-F238E27FC236}">
                <a16:creationId xmlns:a16="http://schemas.microsoft.com/office/drawing/2014/main" id="{740BE81E-7458-F00B-A52C-3F446A1639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C15047-A102-8940-8F8F-3C1327113B7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00052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724FBA2-80D3-2D21-40EC-FCDB955DC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1B79DE6-5A15-7C20-DB07-3591346758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72508E17-1128-F6D8-6078-A42B86D7D4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801783E1-16C9-5214-FD3F-6DD842C5D9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9907080A-AA05-A910-055B-7BB5EFB2DC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41C9900B-9020-D2B9-1D16-73A0E8DDB6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7B62D8-BCB5-9442-BEF5-445FB39F93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0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1EEF8152-A451-F877-276C-4F70E2FDF5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690744-A4C7-517A-B07C-ED17D9C188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7AE3D79B-7B4D-3A5B-4EC0-D96FC7EEC3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3A38C38B-51F3-2EB5-53C1-F193F8168A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ADDDB17A-FC4C-57A7-B345-B5A319E98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2C4ED476-1D85-D6FD-BE30-C30734464C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56C719EF-1673-3454-551F-84CBAC0425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08323A-7BCC-9F49-ABA6-D7D5FA739EF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920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F5B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0027053E-6311-2B6D-7104-4068B81007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F5B4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60">
            <a:extLst>
              <a:ext uri="{FF2B5EF4-FFF2-40B4-BE49-F238E27FC236}">
                <a16:creationId xmlns:a16="http://schemas.microsoft.com/office/drawing/2014/main" id="{C063AE06-1D72-1ED1-DD16-4A8CA0F5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45" y="10045287"/>
            <a:ext cx="10064334" cy="12640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2632165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7675" y="1730756"/>
            <a:ext cx="17808750" cy="11728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84725" y="10577836"/>
            <a:ext cx="2374500" cy="3350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638"/>
              </a:lnSpc>
              <a:defRPr sz="2199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134125" y="10577836"/>
            <a:ext cx="8706500" cy="3350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638"/>
              </a:lnSpc>
              <a:defRPr sz="2199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47675" y="10577836"/>
            <a:ext cx="1780875" cy="3350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638"/>
              </a:lnSpc>
              <a:defRPr sz="2199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5751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1147675" y="3355318"/>
            <a:ext cx="17808750" cy="1172821"/>
          </a:xfrm>
        </p:spPr>
        <p:txBody>
          <a:bodyPr>
            <a:noAutofit/>
          </a:bodyPr>
          <a:lstStyle>
            <a:lvl1pPr marL="0" indent="0" algn="l">
              <a:lnSpc>
                <a:spcPts val="9234"/>
              </a:lnSpc>
              <a:buNone/>
              <a:defRPr sz="8794">
                <a:solidFill>
                  <a:schemeClr val="tx2"/>
                </a:solidFill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9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897108A5-A54A-6060-E602-ED71530720A6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0D66C226-7991-E1C7-4A1D-1B7CF9122D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267D9022-D764-62A7-242F-F8995C25BADD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0082C8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1509F149-F991-D944-A41B-1017E127B981}" type="datetime1">
              <a:rPr lang="nl-NL"/>
              <a:pPr lvl="0"/>
              <a:t>10-11-2023</a:t>
            </a:fld>
            <a:endParaRPr lang="mr-IN"/>
          </a:p>
        </p:txBody>
      </p:sp>
      <p:pic>
        <p:nvPicPr>
          <p:cNvPr id="5" name="Afbeelding 453">
            <a:extLst>
              <a:ext uri="{FF2B5EF4-FFF2-40B4-BE49-F238E27FC236}">
                <a16:creationId xmlns:a16="http://schemas.microsoft.com/office/drawing/2014/main" id="{EEC87ADA-EB43-87A0-F5B2-79BA07BB6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7" title="Logo1">
            <a:extLst>
              <a:ext uri="{FF2B5EF4-FFF2-40B4-BE49-F238E27FC236}">
                <a16:creationId xmlns:a16="http://schemas.microsoft.com/office/drawing/2014/main" id="{BAC4C478-3731-A3D1-2912-E8F2BB0EC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29816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65D3231-8111-3D8A-897D-EE3313F165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41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l-NL" sz="4700" b="0" i="0" u="none" strike="noStrike" kern="0" cap="none" spc="0" baseline="0">
                <a:solidFill>
                  <a:srgbClr val="8B4FA8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BCFD45C-8B39-7173-5316-02F875D03F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46610" y="2513191"/>
            <a:ext cx="17602958" cy="75197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720666" marR="0" lvl="1" indent="-7063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473089" marR="0" lvl="2" indent="-72066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lpha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147724" marR="0" lvl="3" indent="-62701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roman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852516" marR="0" lvl="4" indent="-69050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AppleSystemUIFont"/>
              <a:buChar char="‑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7305AF32-5E5D-5A9E-9CA2-93A707DE61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3C69187D-0F23-629A-A110-9C43322789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9503F7-EFB2-824C-AAC7-5AD3C3B7FF7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4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 zonder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ABAB8BDB-3491-8AA4-23EE-0462C6F9D5D7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C8E0CAD2-BB53-15F1-2A2E-FE01F35565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DF0B31D3-DDA1-3804-E3C1-6F0C044023B1}"/>
              </a:ext>
            </a:extLst>
          </p:cNvPr>
          <p:cNvSpPr/>
          <p:nvPr/>
        </p:nvSpPr>
        <p:spPr>
          <a:xfrm>
            <a:off x="1240246" y="10060146"/>
            <a:ext cx="3893588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4C934F98-8406-66F0-2078-EFAA1931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6" title="Logo1">
            <a:extLst>
              <a:ext uri="{FF2B5EF4-FFF2-40B4-BE49-F238E27FC236}">
                <a16:creationId xmlns:a16="http://schemas.microsoft.com/office/drawing/2014/main" id="{6DBFD53B-EF58-E436-3E62-E48BBE13C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0765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chutblad kader links met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C4B05FF0-D286-DFEC-00D6-9D9D83D6499B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7704085E-5ECE-7F1C-3171-F7ABC681B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1317FB12-E6D2-CF89-7340-68747573D766}"/>
              </a:ext>
            </a:extLst>
          </p:cNvPr>
          <p:cNvSpPr/>
          <p:nvPr/>
        </p:nvSpPr>
        <p:spPr>
          <a:xfrm>
            <a:off x="1240246" y="10060146"/>
            <a:ext cx="3915789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D66D7D15-59FA-2FDE-9CD1-8B677F14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768DF591-BF4F-B8F1-CB7E-EA1ECF9B29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233EA103-34A9-F32B-2AE2-ED1782AEB8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E6136FC-5277-C341-A272-B1632EEE0629}" type="slidenum">
              <a:t>‹nr.›</a:t>
            </a:fld>
            <a:endParaRPr lang="nl-NL"/>
          </a:p>
        </p:txBody>
      </p:sp>
      <p:pic>
        <p:nvPicPr>
          <p:cNvPr id="8" name="Afbeelding 10" title="Logo1">
            <a:extLst>
              <a:ext uri="{FF2B5EF4-FFF2-40B4-BE49-F238E27FC236}">
                <a16:creationId xmlns:a16="http://schemas.microsoft.com/office/drawing/2014/main" id="{2F070296-3690-1D22-A11E-9B41A6D57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8314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B1FB095-26BD-3A69-5E41-01FF664726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7332BD2-EEF3-F789-387B-9A8DD1C8F3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E527BC53-5EBB-B4F8-A5F8-7EE8FC9C84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20D11601-40BD-39F1-C140-D4384D11B0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863488-481F-5A46-BBCA-A5CB2EDB7B6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0875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7B2A6577-5F16-5FC2-284E-E8E3BF4D39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8F3C7B0E-CCE0-DE64-03D1-04EB38E66E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70716E21-09A5-A62A-40F0-B8F75CA4DB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17A638CC-63C0-DC78-5AD1-2E8A4D1722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3AA25D-77C9-3946-8E1F-A7BCAEEEF66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32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1BF5C949-80A0-9D9C-5510-0E882F08F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CE7A93A2-65FC-48A9-AC69-5AABA40255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89C2924-5A3B-706B-6E02-B9959FEB1C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5B4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13D93F-2437-0397-E4FE-70B3D2F170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82C8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D6E94A5C-8AAC-AB80-DFF4-A974778CA1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5EBF40BB-E40C-AC4E-2D03-C4AF766907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F3532-8ED7-B94F-9218-C1018CCF6D4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7078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AFD4C3B-5E1B-BE87-A097-DCCD2BA54D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4979E2E5-CDED-1C65-FDCF-34B3744D29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1033381" lvl="2" indent="-485738">
              <a:defRPr/>
            </a:lvl2pPr>
            <a:lvl3pPr marL="1614364" lvl="3" indent="-501612">
              <a:defRPr/>
            </a:lvl3pPr>
            <a:lvl4pPr marL="2225503" lvl="4" indent="-579391">
              <a:buFont typeface=".AppleSystemUIFont"/>
              <a:buChar char="‑"/>
              <a:defRPr/>
            </a:lvl4pPr>
            <a:lvl5pPr marL="2285826" lvl="5" indent="0">
              <a:buNone/>
              <a:defRPr sz="18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4E6B9DE0-B37D-B5B8-0DD6-A96AE472F9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17D7A0E5-9E57-8242-2417-5AA6D72D29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B5572A6F-038D-7AD4-2782-7735C6F052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55D9FC-557B-E840-BAFB-707178CA8D7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7127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3EBB14D-2421-0D31-34C5-1E06CD528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90F3C-A537-AE23-AE71-A4F357C2817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7AE95245-1766-9EA5-1798-28E46F31D5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F7B37D38-32B3-84A8-8348-2A93F2A3CB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68BC9D-2B87-A043-9BCF-C50C241BCFB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5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AF4767-E19E-761B-988E-6AEB2EB83E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73AA99FD-BCB1-610A-5612-DDE0C80EB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396">
            <a:extLst>
              <a:ext uri="{FF2B5EF4-FFF2-40B4-BE49-F238E27FC236}">
                <a16:creationId xmlns:a16="http://schemas.microsoft.com/office/drawing/2014/main" id="{59031BA3-49B1-2C83-858B-D52DBA38D7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6610" y="10071201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914106FD-84C9-EE90-5ACF-9BA459FDAEC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1F644D1F-0675-ED2B-3DE1-2D789C1F900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fld id="{AEC8ABE9-05AE-1744-BF59-74179EFA3C2E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9" r:id="rId19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0082C8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82C8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82C8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82C8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82C8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82C8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5">
            <a:extLst>
              <a:ext uri="{FF2B5EF4-FFF2-40B4-BE49-F238E27FC236}">
                <a16:creationId xmlns:a16="http://schemas.microsoft.com/office/drawing/2014/main" id="{027581A5-2C70-D03A-6362-0E17CE20D125}"/>
              </a:ext>
            </a:extLst>
          </p:cNvPr>
          <p:cNvSpPr/>
          <p:nvPr/>
        </p:nvSpPr>
        <p:spPr>
          <a:xfrm>
            <a:off x="1246610" y="10057403"/>
            <a:ext cx="3890497" cy="12467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37" b="0" i="0" u="none" strike="noStrike" kern="1200" cap="none" spc="0" baseline="-2500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Afbeelding 373">
            <a:extLst>
              <a:ext uri="{FF2B5EF4-FFF2-40B4-BE49-F238E27FC236}">
                <a16:creationId xmlns:a16="http://schemas.microsoft.com/office/drawing/2014/main" id="{9E924538-71D9-CCA9-A8BF-DD756FAD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57403"/>
            <a:ext cx="3890497" cy="12467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0F165F-FA2A-B81F-619A-B01332F2C4A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B65EE7-7CD0-4836-78BC-BAA77C4CB3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fld id="{B6C9F7C7-C541-4143-9F62-C01880A21DB2}" type="slidenum">
              <a:t>‹nr.›</a:t>
            </a:fld>
            <a:endParaRPr lang="nl-NL"/>
          </a:p>
        </p:txBody>
      </p:sp>
      <p:pic>
        <p:nvPicPr>
          <p:cNvPr id="6" name="Afbeelding 8" title="Logo1">
            <a:extLst>
              <a:ext uri="{FF2B5EF4-FFF2-40B4-BE49-F238E27FC236}">
                <a16:creationId xmlns:a16="http://schemas.microsoft.com/office/drawing/2014/main" id="{ED4826A9-0ACE-FA29-BEE2-D917D3B3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frm=1&amp;source=images&amp;cd=&amp;cad=rja&amp;uact=8&amp;ved=0CAcQjRxqFQoTCI_93LHi4ccCFYjNFAodODIKDA&amp;url=https://www.skincancer.asn.au/page/2149/learn-about-melanoma&amp;psig=AFQjCNEyf0RhN0j6lbTQY5v8NijakjPwWQ&amp;ust=1441606682555079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hyperlink" Target="https://www.google.nl/url?sa=i&amp;rct=j&amp;q=&amp;esrc=s&amp;frm=1&amp;source=images&amp;cd=&amp;cad=rja&amp;uact=8&amp;ved=0CAcQjRxqFQoTCM_vs9vr4ccCFexq2wodj50AkQ&amp;url=https://altijdplaatsaantafel.wordpress.com/over-pinda-allergie/&amp;psig=AFQjCNGx-zTYNzYAOrrA3v9aTb3QzaX7uw&amp;ust=1441609383117389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google.nl/url?sa=i&amp;rct=j&amp;q=&amp;esrc=s&amp;frm=1&amp;source=images&amp;cd=&amp;cad=rja&amp;uact=8&amp;ved=0CAcQjRxqFQoTCOmo4ajl4ccCFayO2wodNIEOtA&amp;url=http://www.suggestkeyword.com/U3VyZ2VvbiBTY2FscGVs/&amp;psig=AFQjCNH9V12qR8f9j0kbpAlqdv5-hiAFlA&amp;ust=1441607632444714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hyperlink" Target="http://www.google.nl/url?sa=i&amp;rct=j&amp;q=&amp;esrc=s&amp;frm=1&amp;source=images&amp;cd=&amp;cad=rja&amp;uact=8&amp;ved=0CAcQjRxqFQoTCMnPjMTm4ccCFeMU2wod0EEDtg&amp;url=http://openwetware.org/wiki/BME494_Project_Group6&amp;psig=AFQjCNF4xt9eOIAsHQQZNlkp_bHgPk4mHw&amp;ust=1441607984682888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frm=1&amp;source=images&amp;cd=&amp;cad=rja&amp;uact=8&amp;ved=0CAcQjRxqFQoTCI_93LHi4ccCFYjNFAodODIKDA&amp;url=https://www.skincancer.asn.au/page/2149/learn-about-melanoma&amp;psig=AFQjCNEyf0RhN0j6lbTQY5v8NijakjPwWQ&amp;ust=1441606682555079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hyperlink" Target="https://www.google.nl/url?sa=i&amp;rct=j&amp;q=&amp;esrc=s&amp;frm=1&amp;source=images&amp;cd=&amp;cad=rja&amp;uact=8&amp;ved=0CAcQjRxqFQoTCM_vs9vr4ccCFexq2wodj50AkQ&amp;url=https://altijdplaatsaantafel.wordpress.com/over-pinda-allergie/&amp;psig=AFQjCNGx-zTYNzYAOrrA3v9aTb3QzaX7uw&amp;ust=1441609383117389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google.nl/url?sa=i&amp;rct=j&amp;q=&amp;esrc=s&amp;frm=1&amp;source=images&amp;cd=&amp;cad=rja&amp;uact=8&amp;ved=0CAcQjRxqFQoTCOmo4ajl4ccCFayO2wodNIEOtA&amp;url=http://www.suggestkeyword.com/U3VyZ2VvbiBTY2FscGVs/&amp;psig=AFQjCNH9V12qR8f9j0kbpAlqdv5-hiAFlA&amp;ust=1441607632444714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hyperlink" Target="http://www.google.nl/url?sa=i&amp;rct=j&amp;q=&amp;esrc=s&amp;frm=1&amp;source=images&amp;cd=&amp;cad=rja&amp;uact=8&amp;ved=0CAcQjRxqFQoTCMnPjMTm4ccCFeMU2wod0EEDtg&amp;url=http://openwetware.org/wiki/BME494_Project_Group6&amp;psig=AFQjCNF4xt9eOIAsHQQZNlkp_bHgPk4mHw&amp;ust=1441607984682888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1DABCDD-8F5A-0EA9-C5DD-F3F91668EF7D}"/>
              </a:ext>
            </a:extLst>
          </p:cNvPr>
          <p:cNvSpPr/>
          <p:nvPr/>
        </p:nvSpPr>
        <p:spPr>
          <a:xfrm>
            <a:off x="1299151" y="5098942"/>
            <a:ext cx="2296456" cy="433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AB36F5-1A0F-17D9-580F-EBA5250BF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9151" y="0"/>
            <a:ext cx="5551084" cy="3174312"/>
          </a:xfrm>
          <a:solidFill>
            <a:schemeClr val="bg1"/>
          </a:solidFill>
        </p:spPr>
        <p:txBody>
          <a:bodyPr/>
          <a:lstStyle/>
          <a:p>
            <a:r>
              <a:rPr lang="nl-NL" sz="4000" dirty="0"/>
              <a:t>Orgaantransplantatie en onze afweer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Arnold van der Meer</a:t>
            </a:r>
            <a:br>
              <a:rPr lang="nl-NL" sz="3600" dirty="0"/>
            </a:br>
            <a:r>
              <a:rPr lang="nl-NL" sz="2400" dirty="0"/>
              <a:t>Medisch Immunoloog </a:t>
            </a:r>
            <a:r>
              <a:rPr lang="nl-NL" sz="1200" dirty="0"/>
              <a:t>(bioloog)</a:t>
            </a:r>
            <a:br>
              <a:rPr lang="nl-NL" sz="2400" dirty="0"/>
            </a:br>
            <a:endParaRPr lang="en-GB" sz="40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C45140D-B4B4-E834-E33E-FB385F28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80" y="4841759"/>
            <a:ext cx="2563813" cy="8129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B8513-BDC3-36D2-BDD1-2E9B5A66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434EC23-D75A-E290-1A0C-6986B2928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32" r="25116" b="38557"/>
          <a:stretch/>
        </p:blipFill>
        <p:spPr>
          <a:xfrm>
            <a:off x="1506070" y="4608831"/>
            <a:ext cx="4065461" cy="3796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C75CDF2-D61C-9BD8-5FA6-56CD311C5BCA}"/>
              </a:ext>
            </a:extLst>
          </p:cNvPr>
          <p:cNvSpPr txBox="1"/>
          <p:nvPr/>
        </p:nvSpPr>
        <p:spPr>
          <a:xfrm>
            <a:off x="1506070" y="3202206"/>
            <a:ext cx="4140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Rode </a:t>
            </a:r>
            <a:r>
              <a:rPr lang="en-GB" sz="4400" dirty="0" err="1"/>
              <a:t>bloedcellen</a:t>
            </a:r>
            <a:endParaRPr lang="en-GB" sz="4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69C487-F442-5162-3E1C-83FF956760BC}"/>
              </a:ext>
            </a:extLst>
          </p:cNvPr>
          <p:cNvSpPr txBox="1"/>
          <p:nvPr/>
        </p:nvSpPr>
        <p:spPr>
          <a:xfrm>
            <a:off x="9762564" y="3202205"/>
            <a:ext cx="4375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Witte </a:t>
            </a:r>
            <a:r>
              <a:rPr lang="en-GB" sz="4400" dirty="0" err="1"/>
              <a:t>bloedcellen</a:t>
            </a:r>
            <a:endParaRPr lang="en-GB" sz="4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FC136E-FFBD-5993-3D76-F5873D70D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564" y="4608830"/>
            <a:ext cx="5447660" cy="37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7D2CF-B7D9-4E8D-98A0-3C7476DE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458" y="1180553"/>
            <a:ext cx="16009871" cy="879554"/>
          </a:xfrm>
        </p:spPr>
        <p:txBody>
          <a:bodyPr/>
          <a:lstStyle/>
          <a:p>
            <a:pPr algn="ctr"/>
            <a:r>
              <a:rPr lang="nl-NL" sz="7036" dirty="0"/>
              <a:t>Humane leukocyten antigenen (HLA) </a:t>
            </a:r>
            <a:br>
              <a:rPr lang="nl-NL" sz="7036" dirty="0"/>
            </a:br>
            <a:r>
              <a:rPr lang="nl-NL" sz="4000" dirty="0">
                <a:solidFill>
                  <a:schemeClr val="tx1"/>
                </a:solidFill>
              </a:rPr>
              <a:t>Major </a:t>
            </a:r>
            <a:r>
              <a:rPr lang="nl-NL" sz="4000" dirty="0" err="1">
                <a:solidFill>
                  <a:schemeClr val="tx1"/>
                </a:solidFill>
              </a:rPr>
              <a:t>histocompatibility</a:t>
            </a:r>
            <a:r>
              <a:rPr lang="nl-NL" sz="4000" dirty="0">
                <a:solidFill>
                  <a:schemeClr val="tx1"/>
                </a:solidFill>
              </a:rPr>
              <a:t> complex (MHC)  </a:t>
            </a:r>
            <a:endParaRPr lang="nl-NL" sz="7036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71BF2F-E467-4988-8F0F-E421982B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978" y="4400218"/>
            <a:ext cx="6500014" cy="4530420"/>
          </a:xfrm>
          <a:prstGeom prst="rect">
            <a:avLst/>
          </a:prstGeom>
        </p:spPr>
      </p:pic>
      <p:sp>
        <p:nvSpPr>
          <p:cNvPr id="50" name="Rechthoek 49">
            <a:extLst>
              <a:ext uri="{FF2B5EF4-FFF2-40B4-BE49-F238E27FC236}">
                <a16:creationId xmlns:a16="http://schemas.microsoft.com/office/drawing/2014/main" id="{49007E6B-5092-3962-0680-89B8F80056BB}"/>
              </a:ext>
            </a:extLst>
          </p:cNvPr>
          <p:cNvSpPr/>
          <p:nvPr/>
        </p:nvSpPr>
        <p:spPr>
          <a:xfrm>
            <a:off x="14110446" y="8373002"/>
            <a:ext cx="1641257" cy="5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642225A-586F-ADED-E514-00B1C6E9CA09}"/>
              </a:ext>
            </a:extLst>
          </p:cNvPr>
          <p:cNvSpPr/>
          <p:nvPr/>
        </p:nvSpPr>
        <p:spPr>
          <a:xfrm>
            <a:off x="14262846" y="8525402"/>
            <a:ext cx="1641257" cy="5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EEAC6B18-FB87-B8FF-51F4-8D9F36D7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345" y="4067990"/>
            <a:ext cx="5826313" cy="5941198"/>
          </a:xfrm>
          <a:prstGeom prst="rect">
            <a:avLst/>
          </a:prstGeom>
        </p:spPr>
      </p:pic>
      <p:sp>
        <p:nvSpPr>
          <p:cNvPr id="59" name="Tekstvak 58">
            <a:extLst>
              <a:ext uri="{FF2B5EF4-FFF2-40B4-BE49-F238E27FC236}">
                <a16:creationId xmlns:a16="http://schemas.microsoft.com/office/drawing/2014/main" id="{A1490F29-76B3-DBEC-40C0-6964FD370AB4}"/>
              </a:ext>
            </a:extLst>
          </p:cNvPr>
          <p:cNvSpPr txBox="1"/>
          <p:nvPr/>
        </p:nvSpPr>
        <p:spPr>
          <a:xfrm>
            <a:off x="14273240" y="9262578"/>
            <a:ext cx="218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Bron</a:t>
            </a:r>
            <a:r>
              <a:rPr lang="en-GB" dirty="0"/>
              <a:t>: Nectar </a:t>
            </a:r>
            <a:r>
              <a:rPr lang="en-GB" dirty="0" err="1"/>
              <a:t>hfdst</a:t>
            </a:r>
            <a:r>
              <a:rPr lang="en-GB" dirty="0"/>
              <a:t> 12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BB647735-F562-9A47-6826-BD87F12DE1AA}"/>
              </a:ext>
            </a:extLst>
          </p:cNvPr>
          <p:cNvSpPr txBox="1"/>
          <p:nvPr/>
        </p:nvSpPr>
        <p:spPr>
          <a:xfrm>
            <a:off x="2044366" y="9401077"/>
            <a:ext cx="545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Alle </a:t>
            </a:r>
            <a:r>
              <a:rPr lang="en-GB" sz="2400" dirty="0" err="1"/>
              <a:t>kernhoudende</a:t>
            </a:r>
            <a:r>
              <a:rPr lang="en-GB" sz="2400" dirty="0"/>
              <a:t> </a:t>
            </a:r>
            <a:r>
              <a:rPr lang="en-GB" sz="2400" dirty="0" err="1"/>
              <a:t>cellen</a:t>
            </a:r>
            <a:r>
              <a:rPr lang="en-GB" sz="2400" dirty="0"/>
              <a:t> van je </a:t>
            </a:r>
            <a:r>
              <a:rPr lang="en-GB" sz="2400" dirty="0" err="1"/>
              <a:t>lichaam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34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463DC-F64A-FA75-76F7-D45473A7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Wereldwijde</a:t>
            </a:r>
            <a:r>
              <a:rPr lang="en-GB" dirty="0"/>
              <a:t> </a:t>
            </a:r>
            <a:r>
              <a:rPr lang="en-GB" dirty="0" err="1"/>
              <a:t>variatie</a:t>
            </a:r>
            <a:r>
              <a:rPr lang="en-GB" dirty="0"/>
              <a:t> in HLA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F68E9A-210A-1DD7-D983-1AB0AE39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077" y="4400218"/>
            <a:ext cx="6500014" cy="4530420"/>
          </a:xfrm>
          <a:prstGeom prst="rect">
            <a:avLst/>
          </a:prstGeom>
        </p:spPr>
      </p:pic>
      <p:sp>
        <p:nvSpPr>
          <p:cNvPr id="5" name="Rechteraccolade 4">
            <a:extLst>
              <a:ext uri="{FF2B5EF4-FFF2-40B4-BE49-F238E27FC236}">
                <a16:creationId xmlns:a16="http://schemas.microsoft.com/office/drawing/2014/main" id="{248A7761-A097-4FCA-131E-B6CB05756A48}"/>
              </a:ext>
            </a:extLst>
          </p:cNvPr>
          <p:cNvSpPr/>
          <p:nvPr/>
        </p:nvSpPr>
        <p:spPr>
          <a:xfrm>
            <a:off x="12497974" y="4171950"/>
            <a:ext cx="1400175" cy="38433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AB8236B8-21F7-7B12-6568-A45C5044FC21}"/>
              </a:ext>
            </a:extLst>
          </p:cNvPr>
          <p:cNvSpPr/>
          <p:nvPr/>
        </p:nvSpPr>
        <p:spPr>
          <a:xfrm rot="10800000">
            <a:off x="5394139" y="4171950"/>
            <a:ext cx="1400175" cy="38433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1E4822C-A1E2-F769-0BFD-1AA2B3C8B812}"/>
              </a:ext>
            </a:extLst>
          </p:cNvPr>
          <p:cNvSpPr txBox="1"/>
          <p:nvPr/>
        </p:nvSpPr>
        <p:spPr>
          <a:xfrm>
            <a:off x="14669674" y="6093618"/>
            <a:ext cx="4443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&gt; 25.000 </a:t>
            </a:r>
            <a:r>
              <a:rPr lang="en-GB" sz="4800" dirty="0" err="1"/>
              <a:t>klasse</a:t>
            </a:r>
            <a:r>
              <a:rPr lang="en-GB" sz="4800" dirty="0"/>
              <a:t> 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6A12B6-8E98-E5D7-B9B6-9D825C85C179}"/>
              </a:ext>
            </a:extLst>
          </p:cNvPr>
          <p:cNvSpPr txBox="1"/>
          <p:nvPr/>
        </p:nvSpPr>
        <p:spPr>
          <a:xfrm>
            <a:off x="321428" y="6093618"/>
            <a:ext cx="4443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&gt; 10.000 </a:t>
            </a:r>
            <a:r>
              <a:rPr lang="en-GB" sz="4800" dirty="0" err="1"/>
              <a:t>klasse</a:t>
            </a:r>
            <a:r>
              <a:rPr lang="en-GB" sz="4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686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A8A74-A50C-28E4-C2B1-5FF10011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75" y="1270313"/>
            <a:ext cx="17808750" cy="1172739"/>
          </a:xfrm>
        </p:spPr>
        <p:txBody>
          <a:bodyPr/>
          <a:lstStyle/>
          <a:p>
            <a:r>
              <a:rPr lang="en-GB" sz="4397" dirty="0"/>
              <a:t>HLA</a:t>
            </a:r>
            <a:r>
              <a:rPr lang="en-GB" sz="6156" dirty="0"/>
              <a:t> </a:t>
            </a:r>
            <a:r>
              <a:rPr lang="en-GB" sz="4397" dirty="0" err="1"/>
              <a:t>verschillen</a:t>
            </a:r>
            <a:r>
              <a:rPr lang="en-GB" sz="4397" dirty="0"/>
              <a:t> </a:t>
            </a:r>
            <a:r>
              <a:rPr lang="en-GB" sz="4397" dirty="0" err="1"/>
              <a:t>hebben</a:t>
            </a:r>
            <a:r>
              <a:rPr lang="en-GB" sz="4397" dirty="0"/>
              <a:t> </a:t>
            </a:r>
            <a:r>
              <a:rPr lang="en-GB" sz="4397" dirty="0" err="1"/>
              <a:t>een</a:t>
            </a:r>
            <a:r>
              <a:rPr lang="en-GB" sz="4397" dirty="0"/>
              <a:t> effect op de </a:t>
            </a:r>
            <a:r>
              <a:rPr lang="en-GB" sz="4397" dirty="0" err="1"/>
              <a:t>overleving</a:t>
            </a:r>
            <a:r>
              <a:rPr lang="en-GB" sz="4397" dirty="0"/>
              <a:t> van de </a:t>
            </a:r>
            <a:r>
              <a:rPr lang="en-GB" sz="4397" dirty="0" err="1"/>
              <a:t>nier</a:t>
            </a:r>
            <a:endParaRPr lang="en-GB" sz="6156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E2F60C-E66F-DDBA-C0A3-4A58BF960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5" t="13843" r="34068" b="18745"/>
          <a:stretch/>
        </p:blipFill>
        <p:spPr>
          <a:xfrm>
            <a:off x="5378693" y="2809696"/>
            <a:ext cx="6920883" cy="69797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0DF2571-E7A4-FE3C-28DF-7520BB875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94" t="93201" r="60832" b="347"/>
          <a:stretch/>
        </p:blipFill>
        <p:spPr>
          <a:xfrm>
            <a:off x="14484343" y="10474918"/>
            <a:ext cx="4918326" cy="5799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FB65B0C-9F61-1B91-E3DA-8DF9FB672417}"/>
              </a:ext>
            </a:extLst>
          </p:cNvPr>
          <p:cNvSpPr txBox="1"/>
          <p:nvPr/>
        </p:nvSpPr>
        <p:spPr>
          <a:xfrm rot="16200000">
            <a:off x="1918448" y="5938595"/>
            <a:ext cx="509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Overleving</a:t>
            </a:r>
            <a:r>
              <a:rPr lang="en-GB" sz="3600" dirty="0"/>
              <a:t> van de </a:t>
            </a:r>
            <a:r>
              <a:rPr lang="en-GB" sz="3600" dirty="0" err="1"/>
              <a:t>nier</a:t>
            </a:r>
            <a:r>
              <a:rPr lang="en-GB" sz="3600" dirty="0"/>
              <a:t> (%)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EB60AF3-D894-BB84-6653-97FC6D12AC11}"/>
              </a:ext>
            </a:extLst>
          </p:cNvPr>
          <p:cNvSpPr txBox="1"/>
          <p:nvPr/>
        </p:nvSpPr>
        <p:spPr>
          <a:xfrm>
            <a:off x="6928474" y="9934059"/>
            <a:ext cx="5044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/>
              <a:t>Tijd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transplantatie</a:t>
            </a:r>
            <a:r>
              <a:rPr lang="en-GB" sz="3200" dirty="0"/>
              <a:t> (Jaren)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86D2F80-5790-0240-8E26-B5D86837D296}"/>
              </a:ext>
            </a:extLst>
          </p:cNvPr>
          <p:cNvSpPr txBox="1"/>
          <p:nvPr/>
        </p:nvSpPr>
        <p:spPr>
          <a:xfrm>
            <a:off x="12837459" y="4625788"/>
            <a:ext cx="3378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Geen</a:t>
            </a:r>
            <a:r>
              <a:rPr lang="en-GB" sz="3600" dirty="0"/>
              <a:t> </a:t>
            </a:r>
            <a:r>
              <a:rPr lang="en-GB" sz="3600" dirty="0" err="1"/>
              <a:t>verschillen</a:t>
            </a:r>
            <a:r>
              <a:rPr lang="en-GB" sz="3600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39EE6ED-9F53-DC83-1092-A284EBA0E0B9}"/>
              </a:ext>
            </a:extLst>
          </p:cNvPr>
          <p:cNvSpPr txBox="1"/>
          <p:nvPr/>
        </p:nvSpPr>
        <p:spPr>
          <a:xfrm>
            <a:off x="13027191" y="6446762"/>
            <a:ext cx="3188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</a:rPr>
              <a:t>Veel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</a:rPr>
              <a:t>verschillen</a:t>
            </a:r>
            <a:endParaRPr lang="en-GB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Driehoek 8">
            <a:extLst>
              <a:ext uri="{FF2B5EF4-FFF2-40B4-BE49-F238E27FC236}">
                <a16:creationId xmlns:a16="http://schemas.microsoft.com/office/drawing/2014/main" id="{C0232CF5-C758-AFB8-C8F6-F53D89F4BEF3}"/>
              </a:ext>
            </a:extLst>
          </p:cNvPr>
          <p:cNvSpPr/>
          <p:nvPr/>
        </p:nvSpPr>
        <p:spPr>
          <a:xfrm>
            <a:off x="14360729" y="5345711"/>
            <a:ext cx="247228" cy="1027459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90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68FF1-7566-3A38-E855-7BB26333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75" y="2273681"/>
            <a:ext cx="17808750" cy="1172821"/>
          </a:xfrm>
        </p:spPr>
        <p:txBody>
          <a:bodyPr/>
          <a:lstStyle/>
          <a:p>
            <a:r>
              <a:rPr lang="en-GB" dirty="0" err="1"/>
              <a:t>Antistoffen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HLA ?</a:t>
            </a:r>
          </a:p>
        </p:txBody>
      </p:sp>
    </p:spTree>
    <p:extLst>
      <p:ext uri="{BB962C8B-B14F-4D97-AF65-F5344CB8AC3E}">
        <p14:creationId xmlns:p14="http://schemas.microsoft.com/office/powerpoint/2010/main" val="184135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68FF1-7566-3A38-E855-7BB26333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75" y="2273681"/>
            <a:ext cx="17808750" cy="1172821"/>
          </a:xfrm>
        </p:spPr>
        <p:txBody>
          <a:bodyPr/>
          <a:lstStyle/>
          <a:p>
            <a:r>
              <a:rPr lang="en-GB" dirty="0" err="1"/>
              <a:t>Antistoffen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HLA 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1617D7B-0BB7-98F4-7E24-818BE067886F}"/>
              </a:ext>
            </a:extLst>
          </p:cNvPr>
          <p:cNvSpPr txBox="1"/>
          <p:nvPr/>
        </p:nvSpPr>
        <p:spPr>
          <a:xfrm>
            <a:off x="3157538" y="3446502"/>
            <a:ext cx="389209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4800" dirty="0"/>
          </a:p>
          <a:p>
            <a:r>
              <a:rPr lang="en-GB" sz="4800" dirty="0" err="1"/>
              <a:t>Transplantatie</a:t>
            </a:r>
            <a:endParaRPr lang="en-GB" sz="4800" dirty="0"/>
          </a:p>
          <a:p>
            <a:endParaRPr lang="en-GB" sz="4800" dirty="0"/>
          </a:p>
          <a:p>
            <a:r>
              <a:rPr lang="en-GB" sz="4800" dirty="0" err="1"/>
              <a:t>Zwangerschap</a:t>
            </a:r>
            <a:r>
              <a:rPr lang="en-GB" sz="4800" dirty="0"/>
              <a:t> </a:t>
            </a:r>
          </a:p>
          <a:p>
            <a:endParaRPr lang="en-GB" sz="4800" dirty="0"/>
          </a:p>
          <a:p>
            <a:r>
              <a:rPr lang="en-GB" sz="4800" dirty="0" err="1"/>
              <a:t>Transfusie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3680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5FC0B-7B2E-F9DC-AED9-DEE3A9B8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Waarom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die </a:t>
            </a:r>
            <a:r>
              <a:rPr lang="en-GB" dirty="0" err="1"/>
              <a:t>antistoffen</a:t>
            </a:r>
            <a:r>
              <a:rPr lang="en-GB" dirty="0"/>
              <a:t> </a:t>
            </a:r>
            <a:r>
              <a:rPr lang="en-GB" dirty="0" err="1"/>
              <a:t>gevaarlijk</a:t>
            </a:r>
            <a:r>
              <a:rPr lang="en-GB" dirty="0"/>
              <a:t>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4B2203-1A52-FD7B-2C10-7A4166DAA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Complement </a:t>
            </a:r>
            <a:r>
              <a:rPr lang="en-GB" dirty="0" err="1"/>
              <a:t>activatie</a:t>
            </a:r>
            <a:r>
              <a:rPr lang="en-GB" dirty="0"/>
              <a:t> , </a:t>
            </a:r>
            <a:r>
              <a:rPr lang="en-GB" dirty="0" err="1"/>
              <a:t>schade</a:t>
            </a:r>
            <a:r>
              <a:rPr lang="en-GB" dirty="0"/>
              <a:t>, </a:t>
            </a:r>
            <a:r>
              <a:rPr lang="en-GB" dirty="0" err="1"/>
              <a:t>ontsteking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63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1C5B1-54E9-21B1-69C0-2578B702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31" y="3567078"/>
            <a:ext cx="4952761" cy="1608426"/>
          </a:xfrm>
        </p:spPr>
        <p:txBody>
          <a:bodyPr>
            <a:normAutofit/>
          </a:bodyPr>
          <a:lstStyle/>
          <a:p>
            <a:r>
              <a:rPr lang="en-GB" dirty="0"/>
              <a:t>De </a:t>
            </a:r>
            <a:r>
              <a:rPr lang="en-GB" dirty="0" err="1"/>
              <a:t>kruisproef</a:t>
            </a:r>
            <a:r>
              <a:rPr lang="en-GB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E42019-09D0-DE5E-2AFE-514F6EDDF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7" r="6439"/>
          <a:stretch/>
        </p:blipFill>
        <p:spPr>
          <a:xfrm>
            <a:off x="5376672" y="350285"/>
            <a:ext cx="10582758" cy="1060877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A204960-F526-2D76-BE54-32F19A96CE2F}"/>
              </a:ext>
            </a:extLst>
          </p:cNvPr>
          <p:cNvSpPr txBox="1"/>
          <p:nvPr/>
        </p:nvSpPr>
        <p:spPr>
          <a:xfrm>
            <a:off x="6311151" y="3294073"/>
            <a:ext cx="272527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err="1"/>
              <a:t>Leukocyten</a:t>
            </a:r>
            <a:endParaRPr lang="en-GB" sz="3200" dirty="0"/>
          </a:p>
          <a:p>
            <a:endParaRPr lang="en-GB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B9FAE45-6A2C-0C97-C719-131ED534D9C5}"/>
              </a:ext>
            </a:extLst>
          </p:cNvPr>
          <p:cNvSpPr txBox="1"/>
          <p:nvPr/>
        </p:nvSpPr>
        <p:spPr>
          <a:xfrm>
            <a:off x="12085763" y="3355628"/>
            <a:ext cx="325820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/>
              <a:t>Complement (</a:t>
            </a:r>
            <a:r>
              <a:rPr lang="en-GB" sz="2800" dirty="0" err="1"/>
              <a:t>konijn</a:t>
            </a:r>
            <a:r>
              <a:rPr lang="en-GB" sz="2800" dirty="0"/>
              <a:t>)</a:t>
            </a:r>
          </a:p>
          <a:p>
            <a:r>
              <a:rPr lang="en-GB" sz="2800" dirty="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27183F8-ABD6-A9C3-E5E9-1FB0369EEE6D}"/>
              </a:ext>
            </a:extLst>
          </p:cNvPr>
          <p:cNvSpPr txBox="1"/>
          <p:nvPr/>
        </p:nvSpPr>
        <p:spPr>
          <a:xfrm>
            <a:off x="11128805" y="4852338"/>
            <a:ext cx="45007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err="1"/>
              <a:t>Antistoffen</a:t>
            </a:r>
            <a:r>
              <a:rPr lang="en-GB" sz="3600" dirty="0"/>
              <a:t> </a:t>
            </a:r>
            <a:r>
              <a:rPr lang="en-GB" sz="3600" dirty="0" err="1"/>
              <a:t>tegen</a:t>
            </a:r>
            <a:r>
              <a:rPr lang="en-GB" sz="3600" dirty="0"/>
              <a:t> HLA.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BDC626-40BD-3A72-0553-6E482325CC2B}"/>
              </a:ext>
            </a:extLst>
          </p:cNvPr>
          <p:cNvSpPr txBox="1"/>
          <p:nvPr/>
        </p:nvSpPr>
        <p:spPr>
          <a:xfrm>
            <a:off x="5898092" y="4900466"/>
            <a:ext cx="44313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B050"/>
                </a:solidFill>
              </a:rPr>
              <a:t>Geen</a:t>
            </a:r>
            <a:r>
              <a:rPr lang="en-GB" sz="2800" dirty="0">
                <a:solidFill>
                  <a:srgbClr val="00B050"/>
                </a:solidFill>
              </a:rPr>
              <a:t> </a:t>
            </a:r>
            <a:r>
              <a:rPr lang="en-GB" sz="2800" dirty="0" err="1">
                <a:solidFill>
                  <a:srgbClr val="00B050"/>
                </a:solidFill>
              </a:rPr>
              <a:t>antistoffen</a:t>
            </a:r>
            <a:r>
              <a:rPr lang="en-GB" sz="2800" dirty="0">
                <a:solidFill>
                  <a:srgbClr val="00B050"/>
                </a:solidFill>
              </a:rPr>
              <a:t> </a:t>
            </a:r>
            <a:r>
              <a:rPr lang="en-GB" sz="2800" dirty="0" err="1">
                <a:solidFill>
                  <a:srgbClr val="00B050"/>
                </a:solidFill>
              </a:rPr>
              <a:t>tegen</a:t>
            </a:r>
            <a:r>
              <a:rPr lang="en-GB" sz="2800" dirty="0">
                <a:solidFill>
                  <a:srgbClr val="00B050"/>
                </a:solidFill>
              </a:rPr>
              <a:t> HLA   </a:t>
            </a:r>
          </a:p>
        </p:txBody>
      </p:sp>
    </p:spTree>
    <p:extLst>
      <p:ext uri="{BB962C8B-B14F-4D97-AF65-F5344CB8AC3E}">
        <p14:creationId xmlns:p14="http://schemas.microsoft.com/office/powerpoint/2010/main" val="115342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7D2CF-B7D9-4E8D-98A0-3C7476DE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458" y="1180553"/>
            <a:ext cx="16009871" cy="879554"/>
          </a:xfrm>
        </p:spPr>
        <p:txBody>
          <a:bodyPr/>
          <a:lstStyle/>
          <a:p>
            <a:pPr algn="ctr"/>
            <a:r>
              <a:rPr lang="nl-NL" sz="7036" dirty="0"/>
              <a:t>Humane leukocyten antigenen (HLA) </a:t>
            </a:r>
            <a:br>
              <a:rPr lang="nl-NL" sz="7036" dirty="0"/>
            </a:br>
            <a:r>
              <a:rPr lang="nl-NL" sz="4000" dirty="0">
                <a:solidFill>
                  <a:schemeClr val="tx1"/>
                </a:solidFill>
              </a:rPr>
              <a:t>Major </a:t>
            </a:r>
            <a:r>
              <a:rPr lang="nl-NL" sz="4000" dirty="0" err="1">
                <a:solidFill>
                  <a:schemeClr val="tx1"/>
                </a:solidFill>
              </a:rPr>
              <a:t>histocompatibility</a:t>
            </a:r>
            <a:r>
              <a:rPr lang="nl-NL" sz="4000" dirty="0">
                <a:solidFill>
                  <a:schemeClr val="tx1"/>
                </a:solidFill>
              </a:rPr>
              <a:t> complex  </a:t>
            </a:r>
            <a:endParaRPr lang="nl-NL" sz="7036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71BF2F-E467-4988-8F0F-E421982B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685" y="4329293"/>
            <a:ext cx="6500014" cy="453042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FB27161B-E793-1A66-34CB-783F99FA1EAA}"/>
              </a:ext>
            </a:extLst>
          </p:cNvPr>
          <p:cNvGrpSpPr/>
          <p:nvPr/>
        </p:nvGrpSpPr>
        <p:grpSpPr>
          <a:xfrm>
            <a:off x="10911557" y="3863926"/>
            <a:ext cx="6589772" cy="4762990"/>
            <a:chOff x="5320390" y="2414379"/>
            <a:chExt cx="2997243" cy="2166363"/>
          </a:xfrm>
        </p:grpSpPr>
        <p:pic>
          <p:nvPicPr>
            <p:cNvPr id="5" name="Afbeelding 4" descr="Afbeelding met tekst, schermopname, Lettertype, Graphics&#10;&#10;Automatisch gegenereerde beschrijving">
              <a:extLst>
                <a:ext uri="{FF2B5EF4-FFF2-40B4-BE49-F238E27FC236}">
                  <a16:creationId xmlns:a16="http://schemas.microsoft.com/office/drawing/2014/main" id="{D44B4EF5-1B03-EC93-1779-D86CB6BAC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1215" y="2523261"/>
              <a:ext cx="2956418" cy="2057481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093A9B7F-A4A6-DE23-01FA-C91498C78279}"/>
                </a:ext>
              </a:extLst>
            </p:cNvPr>
            <p:cNvSpPr/>
            <p:nvPr/>
          </p:nvSpPr>
          <p:spPr>
            <a:xfrm>
              <a:off x="5558517" y="2735035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973D8F3-E61B-AD1E-E37C-56EC0192370F}"/>
                </a:ext>
              </a:extLst>
            </p:cNvPr>
            <p:cNvSpPr/>
            <p:nvPr/>
          </p:nvSpPr>
          <p:spPr>
            <a:xfrm>
              <a:off x="5361212" y="3177267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1B294B6-8EE9-93FA-AA48-A08EFF6F815F}"/>
                </a:ext>
              </a:extLst>
            </p:cNvPr>
            <p:cNvSpPr/>
            <p:nvPr/>
          </p:nvSpPr>
          <p:spPr>
            <a:xfrm>
              <a:off x="5320390" y="3728355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7299CDAC-FE64-0D32-DDCC-FC259476AD7F}"/>
                </a:ext>
              </a:extLst>
            </p:cNvPr>
            <p:cNvSpPr/>
            <p:nvPr/>
          </p:nvSpPr>
          <p:spPr>
            <a:xfrm>
              <a:off x="5517693" y="4095748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A3817DB-A194-687A-F310-FCF670BF45E6}"/>
                </a:ext>
              </a:extLst>
            </p:cNvPr>
            <p:cNvSpPr/>
            <p:nvPr/>
          </p:nvSpPr>
          <p:spPr>
            <a:xfrm>
              <a:off x="5919104" y="4381498"/>
              <a:ext cx="1442356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5E0F13B-4B77-748E-BC26-99B972143C52}"/>
                </a:ext>
              </a:extLst>
            </p:cNvPr>
            <p:cNvSpPr/>
            <p:nvPr/>
          </p:nvSpPr>
          <p:spPr>
            <a:xfrm>
              <a:off x="7320639" y="4122962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7152FEA-FBFB-8FA1-DDCA-28ECC83110FD}"/>
                </a:ext>
              </a:extLst>
            </p:cNvPr>
            <p:cNvSpPr/>
            <p:nvPr/>
          </p:nvSpPr>
          <p:spPr>
            <a:xfrm>
              <a:off x="7558763" y="3667122"/>
              <a:ext cx="639535" cy="156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957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61FE619-9511-0689-E906-7ED76CFD5848}"/>
                </a:ext>
              </a:extLst>
            </p:cNvPr>
            <p:cNvSpPr txBox="1"/>
            <p:nvPr/>
          </p:nvSpPr>
          <p:spPr>
            <a:xfrm>
              <a:off x="6286499" y="2426804"/>
              <a:ext cx="444777" cy="26157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201041" tIns="100521" rIns="201041" bIns="100521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l-NL" sz="2418" dirty="0">
                  <a:ea typeface="Calibri"/>
                  <a:cs typeface="Calibri"/>
                </a:rPr>
                <a:t>A1</a:t>
              </a:r>
              <a:endParaRPr lang="nl-NL" sz="2418" dirty="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476FB48-C54A-7C25-D6E3-9F25C6F3E5DD}"/>
                </a:ext>
              </a:extLst>
            </p:cNvPr>
            <p:cNvSpPr txBox="1"/>
            <p:nvPr/>
          </p:nvSpPr>
          <p:spPr>
            <a:xfrm>
              <a:off x="6816585" y="2414379"/>
              <a:ext cx="444777" cy="26157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201041" tIns="100521" rIns="201041" bIns="100521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l-NL" sz="2418" dirty="0">
                  <a:ea typeface="Calibri"/>
                  <a:cs typeface="Calibri"/>
                </a:rPr>
                <a:t>A3</a:t>
              </a:r>
              <a:endParaRPr lang="nl-NL" sz="2418" dirty="0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CE4E835D-97FC-4E84-C3A4-D10BD0E5FEA4}"/>
                </a:ext>
              </a:extLst>
            </p:cNvPr>
            <p:cNvSpPr txBox="1"/>
            <p:nvPr/>
          </p:nvSpPr>
          <p:spPr>
            <a:xfrm>
              <a:off x="7296976" y="2646291"/>
              <a:ext cx="444777" cy="26157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201041" tIns="100521" rIns="201041" bIns="100521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l-NL" sz="2418" dirty="0">
                  <a:ea typeface="Calibri"/>
                  <a:cs typeface="Calibri"/>
                </a:rPr>
                <a:t>B8</a:t>
              </a:r>
              <a:endParaRPr lang="nl-NL" sz="2418" dirty="0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1F6CDDC-984D-AD97-86DD-D3073FE3D7B9}"/>
                </a:ext>
              </a:extLst>
            </p:cNvPr>
            <p:cNvSpPr txBox="1"/>
            <p:nvPr/>
          </p:nvSpPr>
          <p:spPr>
            <a:xfrm>
              <a:off x="7562019" y="3093551"/>
              <a:ext cx="444777" cy="26157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201041" tIns="100521" rIns="201041" bIns="100521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l-NL" sz="2418" dirty="0">
                  <a:ea typeface="Calibri"/>
                  <a:cs typeface="Calibri"/>
                </a:rPr>
                <a:t>B7</a:t>
              </a:r>
              <a:endParaRPr lang="nl-NL" sz="2418" dirty="0"/>
            </a:p>
          </p:txBody>
        </p:sp>
      </p:grpSp>
    </p:spTree>
    <p:extLst>
      <p:ext uri="{BB962C8B-B14F-4D97-AF65-F5344CB8AC3E}">
        <p14:creationId xmlns:p14="http://schemas.microsoft.com/office/powerpoint/2010/main" val="378016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2BE43-2215-723C-02C5-873AEC626E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Intermezzo 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147806-9620-754A-9D9B-1619D86D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0" y="3922451"/>
            <a:ext cx="1557107" cy="415228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4CD15D-81AD-E038-D448-BAA02959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8" y="4749181"/>
            <a:ext cx="1557107" cy="47605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E8D386-E88B-8F48-9736-ACC2C161F5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861" y="1786864"/>
            <a:ext cx="1682430" cy="52101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8F138D-3FE8-F74E-0F46-418CDFD7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51" y="3015639"/>
            <a:ext cx="1760537" cy="46947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301036-F1F6-163C-EFD2-D9D06F9CA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0780" y="308899"/>
            <a:ext cx="1416175" cy="42485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61E241-B171-B7B7-572C-4489229F570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08" y="6082906"/>
            <a:ext cx="2203539" cy="5210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28BBC3-AF27-FC7D-7967-34269EF21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671" y="5678383"/>
            <a:ext cx="1597568" cy="479270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5C2E2A-761C-0E3D-4053-616A351C3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70" y="1355507"/>
            <a:ext cx="1995563" cy="4672535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1F461DC-33F3-89B0-DB97-75C8566CC87E}"/>
              </a:ext>
            </a:extLst>
          </p:cNvPr>
          <p:cNvSpPr txBox="1"/>
          <p:nvPr/>
        </p:nvSpPr>
        <p:spPr>
          <a:xfrm>
            <a:off x="1243863" y="2588058"/>
            <a:ext cx="10051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2e ronde met </a:t>
            </a:r>
            <a:r>
              <a:rPr lang="en-GB" sz="2400" dirty="0" err="1"/>
              <a:t>nieuwe</a:t>
            </a:r>
            <a:r>
              <a:rPr lang="en-GB" sz="2400" dirty="0"/>
              <a:t> lab </a:t>
            </a:r>
            <a:r>
              <a:rPr lang="en-GB" sz="2400" dirty="0" err="1"/>
              <a:t>uitslagen</a:t>
            </a:r>
            <a:r>
              <a:rPr lang="en-GB" sz="2400" dirty="0"/>
              <a:t> (15 </a:t>
            </a:r>
            <a:r>
              <a:rPr lang="en-GB" sz="2400" dirty="0" err="1"/>
              <a:t>minuten</a:t>
            </a:r>
            <a:r>
              <a:rPr lang="en-GB" sz="2400" dirty="0"/>
              <a:t>)</a:t>
            </a:r>
          </a:p>
          <a:p>
            <a:r>
              <a:rPr lang="en-GB" sz="2400" dirty="0"/>
              <a:t>	- </a:t>
            </a:r>
            <a:r>
              <a:rPr lang="en-GB" sz="2400" dirty="0" err="1"/>
              <a:t>selectie</a:t>
            </a:r>
            <a:r>
              <a:rPr lang="en-GB" sz="2400" dirty="0"/>
              <a:t> van 3 </a:t>
            </a:r>
            <a:r>
              <a:rPr lang="en-GB" sz="2400" dirty="0" err="1"/>
              <a:t>patienten</a:t>
            </a:r>
            <a:r>
              <a:rPr lang="en-GB" sz="2400" dirty="0"/>
              <a:t> </a:t>
            </a:r>
            <a:r>
              <a:rPr lang="en-GB" sz="2400" dirty="0" err="1"/>
              <a:t>voor</a:t>
            </a:r>
            <a:r>
              <a:rPr lang="en-GB" sz="2400" dirty="0"/>
              <a:t> de finale test</a:t>
            </a:r>
          </a:p>
          <a:p>
            <a:r>
              <a:rPr lang="en-GB" sz="2400" dirty="0"/>
              <a:t>	- </a:t>
            </a:r>
            <a:r>
              <a:rPr lang="en-GB" sz="2400" dirty="0" err="1"/>
              <a:t>uitslagen</a:t>
            </a:r>
            <a:r>
              <a:rPr lang="en-GB" sz="2400" dirty="0"/>
              <a:t> van finale test </a:t>
            </a:r>
          </a:p>
          <a:p>
            <a:r>
              <a:rPr lang="en-GB" sz="2400" dirty="0"/>
              <a:t>	- </a:t>
            </a:r>
            <a:r>
              <a:rPr lang="en-GB" sz="2400" dirty="0" err="1"/>
              <a:t>wie</a:t>
            </a:r>
            <a:r>
              <a:rPr lang="en-GB" sz="2400" dirty="0"/>
              <a:t> </a:t>
            </a:r>
            <a:r>
              <a:rPr lang="en-GB" sz="2400" dirty="0" err="1"/>
              <a:t>krijgt</a:t>
            </a:r>
            <a:r>
              <a:rPr lang="en-GB" sz="2400" dirty="0"/>
              <a:t> het </a:t>
            </a:r>
            <a:r>
              <a:rPr lang="en-GB" sz="2400" dirty="0" err="1"/>
              <a:t>nieraanbod</a:t>
            </a:r>
            <a:r>
              <a:rPr lang="en-GB" sz="2400" dirty="0"/>
              <a:t>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ltijdplaatsaantafel.files.wordpress.com/2012/04/pinda.jpg">
            <a:hlinkClick r:id="rId2"/>
            <a:extLst>
              <a:ext uri="{FF2B5EF4-FFF2-40B4-BE49-F238E27FC236}">
                <a16:creationId xmlns:a16="http://schemas.microsoft.com/office/drawing/2014/main" id="{B73CE5B5-15B6-42AA-83D2-1941EE33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640" y="533970"/>
            <a:ext cx="5490910" cy="4118185"/>
          </a:xfrm>
          <a:prstGeom prst="rect">
            <a:avLst/>
          </a:prstGeom>
          <a:noFill/>
        </p:spPr>
      </p:pic>
      <p:pic>
        <p:nvPicPr>
          <p:cNvPr id="4" name="Picture 2" descr="http://openwetware.org/images/6/6f/Group6_ecoli.jpg">
            <a:hlinkClick r:id="rId4"/>
            <a:extLst>
              <a:ext uri="{FF2B5EF4-FFF2-40B4-BE49-F238E27FC236}">
                <a16:creationId xmlns:a16="http://schemas.microsoft.com/office/drawing/2014/main" id="{412C6577-252C-4040-BD1F-117BAD1C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8196" y="7015795"/>
            <a:ext cx="4119505" cy="3166849"/>
          </a:xfrm>
          <a:prstGeom prst="rect">
            <a:avLst/>
          </a:prstGeom>
          <a:noFill/>
        </p:spPr>
      </p:pic>
      <p:pic>
        <p:nvPicPr>
          <p:cNvPr id="8" name="Picture 2" descr="http://d3hjf51r9j54j7.cloudfront.net/wp-content/uploads/sites/5/2013/06/Surgeons-scalpel-for-iPad.jpg">
            <a:hlinkClick r:id="rId6"/>
            <a:extLst>
              <a:ext uri="{FF2B5EF4-FFF2-40B4-BE49-F238E27FC236}">
                <a16:creationId xmlns:a16="http://schemas.microsoft.com/office/drawing/2014/main" id="{A92EC865-1918-46C9-8AD0-A8827F3C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7264" y="6538801"/>
            <a:ext cx="6194264" cy="4120833"/>
          </a:xfrm>
          <a:prstGeom prst="rect">
            <a:avLst/>
          </a:prstGeom>
          <a:noFill/>
        </p:spPr>
      </p:pic>
      <p:pic>
        <p:nvPicPr>
          <p:cNvPr id="9" name="Picture 2" descr="http://skincancer.blob.core.windows.net/assets/uploads/img/general%20content/melanoma_skinlayers_540w.jpg">
            <a:hlinkClick r:id="rId8"/>
            <a:extLst>
              <a:ext uri="{FF2B5EF4-FFF2-40B4-BE49-F238E27FC236}">
                <a16:creationId xmlns:a16="http://schemas.microsoft.com/office/drawing/2014/main" id="{DA85CDF5-E410-47B6-AF85-24314303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t="12697"/>
          <a:stretch>
            <a:fillRect/>
          </a:stretch>
        </p:blipFill>
        <p:spPr bwMode="auto">
          <a:xfrm>
            <a:off x="12599039" y="702500"/>
            <a:ext cx="5900984" cy="394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A46631B-FD18-4467-AD8A-F6B2ACCF88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78467" y="6510051"/>
            <a:ext cx="5566167" cy="41783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70BD1D-925C-4C52-A8CB-D828D0233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0503" y="190486"/>
            <a:ext cx="5149835" cy="38623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FA8040-8CC4-4419-A949-49246819C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538" y="2951358"/>
            <a:ext cx="5815837" cy="436187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9C92F51-3D8D-4891-9C64-609E5FA639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66450" y="4153228"/>
            <a:ext cx="5566167" cy="3519054"/>
          </a:xfrm>
          <a:prstGeom prst="rect">
            <a:avLst/>
          </a:prstGeom>
        </p:spPr>
      </p:pic>
      <p:pic>
        <p:nvPicPr>
          <p:cNvPr id="7" name="Picture 2" descr="Corona virus update laatste ontwikkelingen COVID-19 SARS-CoV-2 :  Duurzaamnieuws">
            <a:extLst>
              <a:ext uri="{FF2B5EF4-FFF2-40B4-BE49-F238E27FC236}">
                <a16:creationId xmlns:a16="http://schemas.microsoft.com/office/drawing/2014/main" id="{2F2A9F49-F63A-4298-BCFE-751F180B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65" y="3809891"/>
            <a:ext cx="5911797" cy="38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8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8157E-53C5-8308-A3EA-DAECE604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D4A16CB-143F-7F4F-1AEF-6D925646B74D}"/>
              </a:ext>
            </a:extLst>
          </p:cNvPr>
          <p:cNvSpPr txBox="1"/>
          <p:nvPr/>
        </p:nvSpPr>
        <p:spPr>
          <a:xfrm>
            <a:off x="2415220" y="2674738"/>
            <a:ext cx="4985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Patient 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970364-58B5-9EFE-75BD-5C1ED23D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970" y="2698022"/>
            <a:ext cx="1321919" cy="3965757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0E208A3-1D6D-F60F-451B-7A31DFA0B685}"/>
              </a:ext>
            </a:extLst>
          </p:cNvPr>
          <p:cNvCxnSpPr/>
          <p:nvPr/>
        </p:nvCxnSpPr>
        <p:spPr>
          <a:xfrm>
            <a:off x="4434982" y="2478795"/>
            <a:ext cx="0" cy="39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37A99B-CB97-3304-3CEF-062D2B70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79" y="4112941"/>
            <a:ext cx="6674992" cy="462114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E38DA75-5DC6-64B3-CAB5-16664BD644B0}"/>
              </a:ext>
            </a:extLst>
          </p:cNvPr>
          <p:cNvSpPr txBox="1"/>
          <p:nvPr/>
        </p:nvSpPr>
        <p:spPr>
          <a:xfrm>
            <a:off x="2117890" y="3811579"/>
            <a:ext cx="7096383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 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typering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A1 A3 B8 B45</a:t>
            </a:r>
            <a:endParaRPr lang="nl-NL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000E1D9-33EB-9F58-65E7-D78B5B1093B5}"/>
              </a:ext>
            </a:extLst>
          </p:cNvPr>
          <p:cNvSpPr txBox="1"/>
          <p:nvPr/>
        </p:nvSpPr>
        <p:spPr>
          <a:xfrm>
            <a:off x="930515" y="9179859"/>
            <a:ext cx="1621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Stel de </a:t>
            </a:r>
            <a:r>
              <a:rPr lang="en-GB" sz="3200" dirty="0" err="1"/>
              <a:t>nier</a:t>
            </a:r>
            <a:r>
              <a:rPr lang="en-GB" sz="3200" dirty="0"/>
              <a:t> is </a:t>
            </a:r>
            <a:r>
              <a:rPr lang="en-GB" sz="3200" dirty="0" err="1"/>
              <a:t>afkomstig</a:t>
            </a:r>
            <a:r>
              <a:rPr lang="en-GB" sz="3200" dirty="0"/>
              <a:t> van </a:t>
            </a:r>
            <a:r>
              <a:rPr lang="en-GB" sz="3200" dirty="0" err="1"/>
              <a:t>een</a:t>
            </a:r>
            <a:r>
              <a:rPr lang="en-GB" sz="3200" dirty="0"/>
              <a:t> </a:t>
            </a:r>
            <a:r>
              <a:rPr lang="en-GB" sz="3200" dirty="0" err="1"/>
              <a:t>levende</a:t>
            </a:r>
            <a:r>
              <a:rPr lang="en-GB" sz="3200" dirty="0"/>
              <a:t> donor </a:t>
            </a:r>
            <a:r>
              <a:rPr lang="en-GB" sz="3200" dirty="0" err="1"/>
              <a:t>ipv</a:t>
            </a:r>
            <a:r>
              <a:rPr lang="en-GB" sz="3200" dirty="0"/>
              <a:t> </a:t>
            </a:r>
            <a:r>
              <a:rPr lang="en-GB" sz="3200" dirty="0" err="1"/>
              <a:t>een</a:t>
            </a:r>
            <a:r>
              <a:rPr lang="en-GB" sz="3200" dirty="0"/>
              <a:t> overladen donor, </a:t>
            </a:r>
            <a:r>
              <a:rPr lang="en-GB" sz="3200" dirty="0" err="1"/>
              <a:t>maakt</a:t>
            </a:r>
            <a:r>
              <a:rPr lang="en-GB" sz="3200" dirty="0"/>
              <a:t> </a:t>
            </a:r>
            <a:r>
              <a:rPr lang="en-GB" sz="3200" dirty="0" err="1"/>
              <a:t>dat</a:t>
            </a:r>
            <a:r>
              <a:rPr lang="en-GB" sz="3200" dirty="0"/>
              <a:t> het </a:t>
            </a:r>
            <a:r>
              <a:rPr lang="en-GB" sz="3200" dirty="0" err="1"/>
              <a:t>anders</a:t>
            </a:r>
            <a:r>
              <a:rPr lang="en-GB" sz="3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8777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24764-C0C1-235F-D18F-7D5BE014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250" y="6945693"/>
            <a:ext cx="16083050" cy="1172821"/>
          </a:xfrm>
        </p:spPr>
        <p:txBody>
          <a:bodyPr/>
          <a:lstStyle/>
          <a:p>
            <a:r>
              <a:rPr lang="en-GB" dirty="0"/>
              <a:t>Schade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trigger </a:t>
            </a:r>
            <a:r>
              <a:rPr lang="en-GB" dirty="0" err="1"/>
              <a:t>voor</a:t>
            </a:r>
            <a:r>
              <a:rPr lang="en-GB" dirty="0"/>
              <a:t> het </a:t>
            </a:r>
            <a:r>
              <a:rPr lang="en-GB" dirty="0" err="1"/>
              <a:t>immuunsysteem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C58CCC-E771-3FA0-FDBF-01EE0A76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67" y="1202450"/>
            <a:ext cx="9547307" cy="51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68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EE118-10BC-C48A-EB49-8247A470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A8BF33-DBA1-5069-66F6-290E972EF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2" y="2486775"/>
            <a:ext cx="1390996" cy="32569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B9E6FF0-B5F8-48DF-84A8-1AFFBD88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497" y="5015067"/>
            <a:ext cx="9091740" cy="629428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77BD396-6BD7-1764-01D3-F848DFEBA034}"/>
              </a:ext>
            </a:extLst>
          </p:cNvPr>
          <p:cNvSpPr txBox="1"/>
          <p:nvPr/>
        </p:nvSpPr>
        <p:spPr>
          <a:xfrm>
            <a:off x="2886900" y="2126977"/>
            <a:ext cx="2963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Patient 6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6EFBC2-32B7-6974-A5C9-271A826A22CC}"/>
              </a:ext>
            </a:extLst>
          </p:cNvPr>
          <p:cNvSpPr txBox="1"/>
          <p:nvPr/>
        </p:nvSpPr>
        <p:spPr>
          <a:xfrm>
            <a:off x="2886900" y="3148184"/>
            <a:ext cx="100244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HLA </a:t>
            </a:r>
            <a:r>
              <a:rPr lang="en-US" sz="4800" b="0" i="0" u="none" strike="noStrike" dirty="0" err="1">
                <a:effectLst/>
                <a:latin typeface="Calibri" panose="020F0502020204030204" pitchFamily="34" charset="0"/>
              </a:rPr>
              <a:t>typering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: A1 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</a:rPr>
              <a:t>A25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48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 B8</a:t>
            </a:r>
            <a:r>
              <a:rPr lang="nl-NL" sz="4800" dirty="0">
                <a:effectLst/>
              </a:rPr>
              <a:t> </a:t>
            </a:r>
            <a:endParaRPr lang="nl-NL" sz="48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44679AD-F2C4-94A1-8990-2966654A51DA}"/>
              </a:ext>
            </a:extLst>
          </p:cNvPr>
          <p:cNvSpPr txBox="1"/>
          <p:nvPr/>
        </p:nvSpPr>
        <p:spPr>
          <a:xfrm>
            <a:off x="2886900" y="4085015"/>
            <a:ext cx="16882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donor 1e </a:t>
            </a:r>
            <a:r>
              <a:rPr lang="en-US" sz="4800" b="0" i="0" u="none" strike="noStrike" dirty="0" err="1">
                <a:effectLst/>
                <a:latin typeface="Calibri" panose="020F0502020204030204" pitchFamily="34" charset="0"/>
              </a:rPr>
              <a:t>transplantatie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:   </a:t>
            </a:r>
            <a:r>
              <a:rPr lang="en-US" sz="480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A25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A68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480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en-US" sz="48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B62</a:t>
            </a:r>
            <a:endParaRPr lang="nl-NL" sz="4800" b="1" dirty="0">
              <a:solidFill>
                <a:srgbClr val="FF0000"/>
              </a:solidFill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13CFC71-4391-1F91-92F4-FA9F9515943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328114" y="4916012"/>
            <a:ext cx="1583213" cy="17254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21D0C9A-46E0-230E-2112-3085C61AF09F}"/>
              </a:ext>
            </a:extLst>
          </p:cNvPr>
          <p:cNvCxnSpPr>
            <a:cxnSpLocks/>
          </p:cNvCxnSpPr>
          <p:nvPr/>
        </p:nvCxnSpPr>
        <p:spPr>
          <a:xfrm>
            <a:off x="13189568" y="4881029"/>
            <a:ext cx="2359153" cy="22176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6E221961-EEFF-B3E0-98D1-42B663FD1F7E}"/>
              </a:ext>
            </a:extLst>
          </p:cNvPr>
          <p:cNvSpPr/>
          <p:nvPr/>
        </p:nvSpPr>
        <p:spPr>
          <a:xfrm>
            <a:off x="10954512" y="9107424"/>
            <a:ext cx="373602" cy="2926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29CD21E-958D-5808-11AF-0BB517065DEB}"/>
              </a:ext>
            </a:extLst>
          </p:cNvPr>
          <p:cNvSpPr/>
          <p:nvPr/>
        </p:nvSpPr>
        <p:spPr>
          <a:xfrm>
            <a:off x="13820504" y="9107424"/>
            <a:ext cx="373602" cy="2926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51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E71D1-7E90-FDBF-8EFE-E8BA8D0F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Kruisreactiviteit</a:t>
            </a:r>
            <a:r>
              <a:rPr lang="en-GB" dirty="0"/>
              <a:t> – </a:t>
            </a:r>
            <a:r>
              <a:rPr lang="en-GB" dirty="0" err="1"/>
              <a:t>epitopen</a:t>
            </a:r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6F080D-9768-14D3-53F6-95F8D48B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39" y="2766431"/>
            <a:ext cx="12579350" cy="63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8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154A3-8352-310D-4BE8-BA168453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Kruisreactiviteit</a:t>
            </a:r>
            <a:r>
              <a:rPr lang="en-GB" dirty="0"/>
              <a:t>  - </a:t>
            </a:r>
            <a:r>
              <a:rPr lang="en-GB" dirty="0" err="1"/>
              <a:t>autoimmuniteit</a:t>
            </a:r>
            <a:endParaRPr lang="en-GB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00E4F74-7391-7E48-D44D-D950545D3C42}"/>
              </a:ext>
            </a:extLst>
          </p:cNvPr>
          <p:cNvGrpSpPr/>
          <p:nvPr/>
        </p:nvGrpSpPr>
        <p:grpSpPr>
          <a:xfrm>
            <a:off x="5468226" y="2792349"/>
            <a:ext cx="6604733" cy="3332099"/>
            <a:chOff x="2870790" y="1559548"/>
            <a:chExt cx="3370521" cy="1315766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51AECFC-F7F0-FC13-2CC7-80BDED80B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514" t="52582" r="28120" b="4680"/>
            <a:stretch/>
          </p:blipFill>
          <p:spPr>
            <a:xfrm>
              <a:off x="2870790" y="1559548"/>
              <a:ext cx="3370521" cy="1315766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ED19F993-7BBA-785F-3CD4-2394C87FE776}"/>
                </a:ext>
              </a:extLst>
            </p:cNvPr>
            <p:cNvSpPr/>
            <p:nvPr/>
          </p:nvSpPr>
          <p:spPr>
            <a:xfrm>
              <a:off x="4423144" y="2275367"/>
              <a:ext cx="669851" cy="520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27D6D129-9196-176C-7FBE-6DCB5900A5F0}"/>
              </a:ext>
            </a:extLst>
          </p:cNvPr>
          <p:cNvSpPr txBox="1"/>
          <p:nvPr/>
        </p:nvSpPr>
        <p:spPr>
          <a:xfrm>
            <a:off x="9123800" y="6667622"/>
            <a:ext cx="498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Lichaamseigen</a:t>
            </a:r>
            <a:r>
              <a:rPr lang="en-GB" sz="3600" dirty="0"/>
              <a:t> </a:t>
            </a:r>
            <a:r>
              <a:rPr lang="en-GB" sz="3600" dirty="0" err="1"/>
              <a:t>eiwit</a:t>
            </a:r>
            <a:endParaRPr lang="en-GB" sz="3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3EEF75-B2CB-52F9-A004-7D2A8DBB3FF5}"/>
              </a:ext>
            </a:extLst>
          </p:cNvPr>
          <p:cNvSpPr txBox="1"/>
          <p:nvPr/>
        </p:nvSpPr>
        <p:spPr>
          <a:xfrm>
            <a:off x="4769259" y="6636869"/>
            <a:ext cx="393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Bacterieel</a:t>
            </a:r>
            <a:r>
              <a:rPr lang="en-GB" sz="3600" dirty="0"/>
              <a:t> </a:t>
            </a:r>
            <a:r>
              <a:rPr lang="en-GB" sz="3600" dirty="0" err="1"/>
              <a:t>eiwit</a:t>
            </a:r>
            <a:endParaRPr lang="en-GB" sz="36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03561BF-E9BA-F7B8-0E54-BA7DFC9F86E6}"/>
              </a:ext>
            </a:extLst>
          </p:cNvPr>
          <p:cNvSpPr txBox="1"/>
          <p:nvPr/>
        </p:nvSpPr>
        <p:spPr>
          <a:xfrm>
            <a:off x="1246610" y="8015288"/>
            <a:ext cx="18198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Salmonella </a:t>
            </a:r>
            <a:r>
              <a:rPr lang="en-GB" sz="4000" dirty="0" err="1"/>
              <a:t>infectie</a:t>
            </a:r>
            <a:r>
              <a:rPr lang="en-GB" sz="4000" dirty="0"/>
              <a:t>     --------------</a:t>
            </a:r>
            <a:r>
              <a:rPr lang="en-GB" sz="4000" dirty="0">
                <a:sym typeface="Wingdings" pitchFamily="2" charset="2"/>
              </a:rPr>
              <a:t>. </a:t>
            </a:r>
            <a:r>
              <a:rPr lang="en-GB" sz="4000" dirty="0" err="1">
                <a:sym typeface="Wingdings" pitchFamily="2" charset="2"/>
              </a:rPr>
              <a:t>Ontsteking</a:t>
            </a:r>
            <a:r>
              <a:rPr lang="en-GB" sz="4000" dirty="0">
                <a:sym typeface="Wingdings" pitchFamily="2" charset="2"/>
              </a:rPr>
              <a:t> in </a:t>
            </a:r>
            <a:r>
              <a:rPr lang="en-GB" sz="4000" dirty="0" err="1">
                <a:sym typeface="Wingdings" pitchFamily="2" charset="2"/>
              </a:rPr>
              <a:t>een</a:t>
            </a:r>
            <a:r>
              <a:rPr lang="en-GB" sz="4000" dirty="0">
                <a:sym typeface="Wingdings" pitchFamily="2" charset="2"/>
              </a:rPr>
              <a:t> </a:t>
            </a:r>
            <a:r>
              <a:rPr lang="en-GB" sz="4000" dirty="0" err="1">
                <a:sym typeface="Wingdings" pitchFamily="2" charset="2"/>
              </a:rPr>
              <a:t>gewricht</a:t>
            </a:r>
            <a:r>
              <a:rPr lang="en-GB" sz="4000" dirty="0">
                <a:sym typeface="Wingdings" pitchFamily="2" charset="2"/>
              </a:rPr>
              <a:t> </a:t>
            </a:r>
            <a:r>
              <a:rPr lang="en-GB" sz="2400" dirty="0">
                <a:sym typeface="Wingdings" pitchFamily="2" charset="2"/>
              </a:rPr>
              <a:t>(</a:t>
            </a:r>
            <a:r>
              <a:rPr lang="en-GB" sz="2400" dirty="0"/>
              <a:t> </a:t>
            </a:r>
            <a:r>
              <a:rPr lang="en-GB" sz="2400" dirty="0" err="1"/>
              <a:t>Reactieve</a:t>
            </a:r>
            <a:r>
              <a:rPr lang="en-GB" sz="2400" dirty="0"/>
              <a:t> </a:t>
            </a:r>
            <a:r>
              <a:rPr lang="en-GB" sz="2400" dirty="0" err="1"/>
              <a:t>artritis</a:t>
            </a:r>
            <a:r>
              <a:rPr lang="en-GB" sz="2400" dirty="0"/>
              <a:t>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07707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8D559-7FF3-852A-6B80-4DF92607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Kruisreactiviteit - allergie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421182-48F1-1255-2028-A826FC88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68" y="2766307"/>
            <a:ext cx="9797733" cy="690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581484E-54B8-3F76-4728-89F535278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2" b="27596"/>
          <a:stretch/>
        </p:blipFill>
        <p:spPr bwMode="auto">
          <a:xfrm>
            <a:off x="128587" y="7176013"/>
            <a:ext cx="19639449" cy="9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8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147806-9620-754A-9D9B-1619D86D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0" y="3922451"/>
            <a:ext cx="1557107" cy="415228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4CD15D-81AD-E038-D448-BAA029594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8" y="4749181"/>
            <a:ext cx="1557107" cy="47605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E8D386-E88B-8F48-9736-ACC2C161F5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861" y="1786864"/>
            <a:ext cx="1682430" cy="52101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8F138D-3FE8-F74E-0F46-418CDFD7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51" y="3015639"/>
            <a:ext cx="1760537" cy="46947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301036-F1F6-163C-EFD2-D9D06F9CAD5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0780" y="308899"/>
            <a:ext cx="1416175" cy="42485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61E241-B171-B7B7-572C-4489229F570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08" y="6082906"/>
            <a:ext cx="2203539" cy="5210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28BBC3-AF27-FC7D-7967-34269EF21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671" y="5678383"/>
            <a:ext cx="1597568" cy="479270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5C2E2A-761C-0E3D-4053-616A351C3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70" y="1355507"/>
            <a:ext cx="1995563" cy="467253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1CB8E3C-0A2B-8795-9DA6-82049002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516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31B99-A203-D6B7-2348-699857FF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E721438-B09C-1BE0-E0ED-02F0D87AEB8F}"/>
              </a:ext>
            </a:extLst>
          </p:cNvPr>
          <p:cNvSpPr txBox="1"/>
          <p:nvPr/>
        </p:nvSpPr>
        <p:spPr>
          <a:xfrm>
            <a:off x="1246610" y="2451722"/>
            <a:ext cx="1668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Patient 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7E0F61-E118-35D2-11E9-DC96AAC69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9" y="2558844"/>
            <a:ext cx="617451" cy="18877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18DD47-9118-63FC-0CB8-EC626651A1F7}"/>
              </a:ext>
            </a:extLst>
          </p:cNvPr>
          <p:cNvSpPr txBox="1"/>
          <p:nvPr/>
        </p:nvSpPr>
        <p:spPr>
          <a:xfrm>
            <a:off x="1246610" y="3318051"/>
            <a:ext cx="4849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typering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A1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A25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B8</a:t>
            </a:r>
            <a:r>
              <a:rPr lang="nl-NL" sz="2800" dirty="0">
                <a:effectLst/>
              </a:rPr>
              <a:t> </a:t>
            </a: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E7D4CB-B222-6136-5088-361782C8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728" y="4837331"/>
            <a:ext cx="6937554" cy="480292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B17002-164E-CE07-CF20-50A86E2C78E4}"/>
              </a:ext>
            </a:extLst>
          </p:cNvPr>
          <p:cNvSpPr/>
          <p:nvPr/>
        </p:nvSpPr>
        <p:spPr>
          <a:xfrm>
            <a:off x="4787153" y="7566212"/>
            <a:ext cx="304800" cy="645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2CF446-5A98-A253-D5DE-7AB83A004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228"/>
          <a:stretch/>
        </p:blipFill>
        <p:spPr>
          <a:xfrm>
            <a:off x="10699743" y="2077836"/>
            <a:ext cx="4203700" cy="188774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B8808AC-ABBA-66EC-BD3B-501BC3090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29" t="62931" r="32300" b="924"/>
          <a:stretch/>
        </p:blipFill>
        <p:spPr>
          <a:xfrm>
            <a:off x="11031820" y="4891119"/>
            <a:ext cx="4321314" cy="378671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D4EB071-164D-7661-D66D-D28F45669A41}"/>
              </a:ext>
            </a:extLst>
          </p:cNvPr>
          <p:cNvSpPr txBox="1"/>
          <p:nvPr/>
        </p:nvSpPr>
        <p:spPr>
          <a:xfrm>
            <a:off x="1246610" y="4129705"/>
            <a:ext cx="693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typering echtgenoot: A1 A24 B35 B63 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339479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96DE3-8EF0-3AEB-E3CF-952B2585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05B0C80A-712B-946B-B3BF-00B289277A7F}"/>
              </a:ext>
            </a:extLst>
          </p:cNvPr>
          <p:cNvGrpSpPr/>
          <p:nvPr/>
        </p:nvGrpSpPr>
        <p:grpSpPr>
          <a:xfrm>
            <a:off x="10560425" y="5654675"/>
            <a:ext cx="3334870" cy="3155839"/>
            <a:chOff x="1512608" y="5480088"/>
            <a:chExt cx="1333500" cy="1346200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1763B20F-24CE-3E34-CA01-D8E7DB7F2046}"/>
                </a:ext>
              </a:extLst>
            </p:cNvPr>
            <p:cNvSpPr/>
            <p:nvPr/>
          </p:nvSpPr>
          <p:spPr>
            <a:xfrm>
              <a:off x="1512608" y="5480088"/>
              <a:ext cx="1333500" cy="134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2514E6A8-74ED-1660-0581-354556C9F747}"/>
                </a:ext>
              </a:extLst>
            </p:cNvPr>
            <p:cNvSpPr/>
            <p:nvPr/>
          </p:nvSpPr>
          <p:spPr>
            <a:xfrm>
              <a:off x="1712508" y="59256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13DC61E6-9EEC-2834-1D3E-89DF32155B7F}"/>
                </a:ext>
              </a:extLst>
            </p:cNvPr>
            <p:cNvSpPr/>
            <p:nvPr/>
          </p:nvSpPr>
          <p:spPr>
            <a:xfrm>
              <a:off x="1784508" y="6171188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56DCD23-EB52-5CD4-9756-DFECB1205276}"/>
                </a:ext>
              </a:extLst>
            </p:cNvPr>
            <p:cNvSpPr/>
            <p:nvPr/>
          </p:nvSpPr>
          <p:spPr>
            <a:xfrm>
              <a:off x="1915708" y="59616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433ED8A1-218B-F670-CD33-607E032CC2CA}"/>
                </a:ext>
              </a:extLst>
            </p:cNvPr>
            <p:cNvSpPr/>
            <p:nvPr/>
          </p:nvSpPr>
          <p:spPr>
            <a:xfrm>
              <a:off x="1936908" y="63235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43464899-875D-C1F0-4CFE-3CCF7EACC815}"/>
                </a:ext>
              </a:extLst>
            </p:cNvPr>
            <p:cNvSpPr/>
            <p:nvPr/>
          </p:nvSpPr>
          <p:spPr>
            <a:xfrm>
              <a:off x="2089308" y="64759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06247A18-5058-8EC8-F473-3CED594A7C16}"/>
                </a:ext>
              </a:extLst>
            </p:cNvPr>
            <p:cNvSpPr/>
            <p:nvPr/>
          </p:nvSpPr>
          <p:spPr>
            <a:xfrm>
              <a:off x="2241708" y="66283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1C7B7F3A-7FD8-3546-830A-FEC191DA76E3}"/>
                </a:ext>
              </a:extLst>
            </p:cNvPr>
            <p:cNvSpPr/>
            <p:nvPr/>
          </p:nvSpPr>
          <p:spPr>
            <a:xfrm>
              <a:off x="2356108" y="634683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5780BE1D-4A01-47C5-F6BE-0D0AA27AF7EC}"/>
                </a:ext>
              </a:extLst>
            </p:cNvPr>
            <p:cNvSpPr/>
            <p:nvPr/>
          </p:nvSpPr>
          <p:spPr>
            <a:xfrm>
              <a:off x="2394108" y="6067438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343954CA-7C1D-5ECB-6DD8-C94EF1B49B41}"/>
                </a:ext>
              </a:extLst>
            </p:cNvPr>
            <p:cNvSpPr/>
            <p:nvPr/>
          </p:nvSpPr>
          <p:spPr>
            <a:xfrm>
              <a:off x="2510508" y="61351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60B8E528-866C-97D1-57A1-CDD1AD213A45}"/>
                </a:ext>
              </a:extLst>
            </p:cNvPr>
            <p:cNvSpPr/>
            <p:nvPr/>
          </p:nvSpPr>
          <p:spPr>
            <a:xfrm>
              <a:off x="2277708" y="5817688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05FAD793-3AB5-8D53-DD92-CF54836A2E64}"/>
                </a:ext>
              </a:extLst>
            </p:cNvPr>
            <p:cNvSpPr/>
            <p:nvPr/>
          </p:nvSpPr>
          <p:spPr>
            <a:xfrm>
              <a:off x="2367347" y="6206823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C0CECC13-2B8F-159C-0C65-7468A98C8A41}"/>
                </a:ext>
              </a:extLst>
            </p:cNvPr>
            <p:cNvSpPr/>
            <p:nvPr/>
          </p:nvSpPr>
          <p:spPr>
            <a:xfrm>
              <a:off x="2439347" y="6452323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87111945-FB5B-2990-B785-A72DCA0622CC}"/>
                </a:ext>
              </a:extLst>
            </p:cNvPr>
            <p:cNvSpPr/>
            <p:nvPr/>
          </p:nvSpPr>
          <p:spPr>
            <a:xfrm>
              <a:off x="2570547" y="6242823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606BA4B4-0B07-67FB-D5BC-CA308E26BC36}"/>
                </a:ext>
              </a:extLst>
            </p:cNvPr>
            <p:cNvSpPr/>
            <p:nvPr/>
          </p:nvSpPr>
          <p:spPr>
            <a:xfrm>
              <a:off x="1874558" y="56821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1FB5F3C2-6B3D-3679-7606-ED61F27477FF}"/>
                </a:ext>
              </a:extLst>
            </p:cNvPr>
            <p:cNvSpPr/>
            <p:nvPr/>
          </p:nvSpPr>
          <p:spPr>
            <a:xfrm>
              <a:off x="2026958" y="58345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DCB524BB-150B-D5EC-5DCD-A0496B4B3B08}"/>
                </a:ext>
              </a:extLst>
            </p:cNvPr>
            <p:cNvSpPr/>
            <p:nvPr/>
          </p:nvSpPr>
          <p:spPr>
            <a:xfrm>
              <a:off x="2179358" y="59869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4484CF30-9D5B-F211-7D41-C983478ABF58}"/>
                </a:ext>
              </a:extLst>
            </p:cNvPr>
            <p:cNvSpPr/>
            <p:nvPr/>
          </p:nvSpPr>
          <p:spPr>
            <a:xfrm>
              <a:off x="2293758" y="570543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F8531665-9D97-F80F-0B54-A40CF5650FC5}"/>
                </a:ext>
              </a:extLst>
            </p:cNvPr>
            <p:cNvSpPr/>
            <p:nvPr/>
          </p:nvSpPr>
          <p:spPr>
            <a:xfrm>
              <a:off x="2089308" y="606743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2047C2F7-4943-4D1C-CF22-25129A4525D7}"/>
                </a:ext>
              </a:extLst>
            </p:cNvPr>
            <p:cNvSpPr/>
            <p:nvPr/>
          </p:nvSpPr>
          <p:spPr>
            <a:xfrm>
              <a:off x="2205708" y="61351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134D52B9-7DD0-B1F4-DF52-8DE3BD2EE46C}"/>
                </a:ext>
              </a:extLst>
            </p:cNvPr>
            <p:cNvSpPr/>
            <p:nvPr/>
          </p:nvSpPr>
          <p:spPr>
            <a:xfrm>
              <a:off x="2086936" y="631732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28C47672-B7A0-2713-9557-ED57505F5752}"/>
                </a:ext>
              </a:extLst>
            </p:cNvPr>
            <p:cNvSpPr/>
            <p:nvPr/>
          </p:nvSpPr>
          <p:spPr>
            <a:xfrm>
              <a:off x="2466347" y="630111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A9B2837C-E26A-DE30-E5E5-E1C56538A26C}"/>
                </a:ext>
              </a:extLst>
            </p:cNvPr>
            <p:cNvSpPr/>
            <p:nvPr/>
          </p:nvSpPr>
          <p:spPr>
            <a:xfrm>
              <a:off x="2538347" y="654661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4B9D2AC5-F47B-604C-482B-3F0B24413F6E}"/>
                </a:ext>
              </a:extLst>
            </p:cNvPr>
            <p:cNvSpPr/>
            <p:nvPr/>
          </p:nvSpPr>
          <p:spPr>
            <a:xfrm>
              <a:off x="2556347" y="638187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AA13185F-D92C-70FF-4E6C-D9E74490412D}"/>
                </a:ext>
              </a:extLst>
            </p:cNvPr>
            <p:cNvSpPr/>
            <p:nvPr/>
          </p:nvSpPr>
          <p:spPr>
            <a:xfrm>
              <a:off x="2179358" y="631732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21723ADE-4052-F102-6806-3273CA260DB5}"/>
                </a:ext>
              </a:extLst>
            </p:cNvPr>
            <p:cNvSpPr/>
            <p:nvPr/>
          </p:nvSpPr>
          <p:spPr>
            <a:xfrm>
              <a:off x="1610908" y="616917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DADB9ADC-2072-65C5-AB76-222F33045039}"/>
                </a:ext>
              </a:extLst>
            </p:cNvPr>
            <p:cNvSpPr/>
            <p:nvPr/>
          </p:nvSpPr>
          <p:spPr>
            <a:xfrm>
              <a:off x="2282483" y="553584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4A51E48F-61AE-01AC-BA25-8808068105D3}"/>
                </a:ext>
              </a:extLst>
            </p:cNvPr>
            <p:cNvSpPr/>
            <p:nvPr/>
          </p:nvSpPr>
          <p:spPr>
            <a:xfrm>
              <a:off x="1972908" y="6117188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E3B6E1EC-6AF9-98B8-34E7-80648589501D}"/>
                </a:ext>
              </a:extLst>
            </p:cNvPr>
            <p:cNvSpPr/>
            <p:nvPr/>
          </p:nvSpPr>
          <p:spPr>
            <a:xfrm>
              <a:off x="2434883" y="568824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AA822EC-132B-10FC-46DE-D2423E38E79D}"/>
                </a:ext>
              </a:extLst>
            </p:cNvPr>
            <p:cNvSpPr/>
            <p:nvPr/>
          </p:nvSpPr>
          <p:spPr>
            <a:xfrm>
              <a:off x="2488283" y="5746353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0021DCB3-1EA7-EE2A-4006-52970EBF5DC2}"/>
                </a:ext>
              </a:extLst>
            </p:cNvPr>
            <p:cNvSpPr/>
            <p:nvPr/>
          </p:nvSpPr>
          <p:spPr>
            <a:xfrm>
              <a:off x="2587283" y="584064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E560C655-BE8F-9A41-1A99-9B0D83BF1D91}"/>
                </a:ext>
              </a:extLst>
            </p:cNvPr>
            <p:cNvSpPr/>
            <p:nvPr/>
          </p:nvSpPr>
          <p:spPr>
            <a:xfrm>
              <a:off x="2690704" y="599287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C75B10C9-EB42-7358-930F-277EAE0B03E8}"/>
                </a:ext>
              </a:extLst>
            </p:cNvPr>
            <p:cNvSpPr/>
            <p:nvPr/>
          </p:nvSpPr>
          <p:spPr>
            <a:xfrm>
              <a:off x="2484347" y="586263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679E5801-1D30-082A-B158-EDE6CF1EE73D}"/>
                </a:ext>
              </a:extLst>
            </p:cNvPr>
            <p:cNvSpPr/>
            <p:nvPr/>
          </p:nvSpPr>
          <p:spPr>
            <a:xfrm>
              <a:off x="1713328" y="6394027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1ED0254-6E45-8F09-1A74-0080708A9E35}"/>
                </a:ext>
              </a:extLst>
            </p:cNvPr>
            <p:cNvSpPr/>
            <p:nvPr/>
          </p:nvSpPr>
          <p:spPr>
            <a:xfrm>
              <a:off x="1812328" y="6488323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9D527D44-805D-608D-FB99-402CAA93A9E3}"/>
                </a:ext>
              </a:extLst>
            </p:cNvPr>
            <p:cNvSpPr/>
            <p:nvPr/>
          </p:nvSpPr>
          <p:spPr>
            <a:xfrm>
              <a:off x="2087191" y="5569074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0C089277-A1A2-A832-15E1-833D5DA40CE4}"/>
                </a:ext>
              </a:extLst>
            </p:cNvPr>
            <p:cNvSpPr/>
            <p:nvPr/>
          </p:nvSpPr>
          <p:spPr>
            <a:xfrm>
              <a:off x="2227488" y="6430027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D8EA40D-B037-893F-0F2A-397AD644BE4F}"/>
                </a:ext>
              </a:extLst>
            </p:cNvPr>
            <p:cNvSpPr/>
            <p:nvPr/>
          </p:nvSpPr>
          <p:spPr>
            <a:xfrm>
              <a:off x="2147230" y="5676709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FEB38E5F-549E-8B90-2E34-645C7BC90F07}"/>
                </a:ext>
              </a:extLst>
            </p:cNvPr>
            <p:cNvSpPr/>
            <p:nvPr/>
          </p:nvSpPr>
          <p:spPr>
            <a:xfrm>
              <a:off x="2043030" y="5735005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E18ADCF0-D55F-B8AE-23F6-F475C2D7218D}"/>
                </a:ext>
              </a:extLst>
            </p:cNvPr>
            <p:cNvSpPr/>
            <p:nvPr/>
          </p:nvSpPr>
          <p:spPr>
            <a:xfrm>
              <a:off x="2326488" y="6524323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66463BBB-5BA5-ABE5-5934-3D46FA446216}"/>
                </a:ext>
              </a:extLst>
            </p:cNvPr>
            <p:cNvSpPr/>
            <p:nvPr/>
          </p:nvSpPr>
          <p:spPr>
            <a:xfrm>
              <a:off x="2133030" y="5815764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B9FB8199-0943-7D74-B437-CC95A01B2FA9}"/>
                </a:ext>
              </a:extLst>
            </p:cNvPr>
            <p:cNvSpPr/>
            <p:nvPr/>
          </p:nvSpPr>
          <p:spPr>
            <a:xfrm>
              <a:off x="2296649" y="647694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C699091-6441-057C-FF43-67A2F9BBBB26}"/>
                </a:ext>
              </a:extLst>
            </p:cNvPr>
            <p:cNvSpPr/>
            <p:nvPr/>
          </p:nvSpPr>
          <p:spPr>
            <a:xfrm>
              <a:off x="2388592" y="6466027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D00ADAC9-9279-A12F-CF0E-BC90B51B9ED8}"/>
                </a:ext>
              </a:extLst>
            </p:cNvPr>
            <p:cNvSpPr/>
            <p:nvPr/>
          </p:nvSpPr>
          <p:spPr>
            <a:xfrm>
              <a:off x="1632612" y="599497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1666BC-D00B-FEBD-0E2F-99BBA08665B2}"/>
                </a:ext>
              </a:extLst>
            </p:cNvPr>
            <p:cNvSpPr/>
            <p:nvPr/>
          </p:nvSpPr>
          <p:spPr>
            <a:xfrm>
              <a:off x="1602773" y="5947591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E3AC3BDD-3CDC-159D-30D9-02DC8B76E567}"/>
                </a:ext>
              </a:extLst>
            </p:cNvPr>
            <p:cNvSpPr/>
            <p:nvPr/>
          </p:nvSpPr>
          <p:spPr>
            <a:xfrm>
              <a:off x="1686012" y="605307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3DD4080-21E3-AC50-859C-9668FC1544A9}"/>
                </a:ext>
              </a:extLst>
            </p:cNvPr>
            <p:cNvSpPr/>
            <p:nvPr/>
          </p:nvSpPr>
          <p:spPr>
            <a:xfrm>
              <a:off x="1931290" y="647397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4B30B337-28B3-E131-5EB6-7876AFAE5BB7}"/>
                </a:ext>
              </a:extLst>
            </p:cNvPr>
            <p:cNvSpPr/>
            <p:nvPr/>
          </p:nvSpPr>
          <p:spPr>
            <a:xfrm>
              <a:off x="2014529" y="6579461"/>
              <a:ext cx="36000" cy="3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459A0070-871A-004F-3B97-E5DEF641C709}"/>
                </a:ext>
              </a:extLst>
            </p:cNvPr>
            <p:cNvSpPr/>
            <p:nvPr/>
          </p:nvSpPr>
          <p:spPr>
            <a:xfrm>
              <a:off x="2113529" y="6673757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4" name="Tekstvak 103">
            <a:extLst>
              <a:ext uri="{FF2B5EF4-FFF2-40B4-BE49-F238E27FC236}">
                <a16:creationId xmlns:a16="http://schemas.microsoft.com/office/drawing/2014/main" id="{F1C87C99-5F03-DEBF-B9F7-FA772A5B43DC}"/>
              </a:ext>
            </a:extLst>
          </p:cNvPr>
          <p:cNvSpPr txBox="1"/>
          <p:nvPr/>
        </p:nvSpPr>
        <p:spPr>
          <a:xfrm>
            <a:off x="1977465" y="2584120"/>
            <a:ext cx="2033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Patient 4</a:t>
            </a:r>
          </a:p>
        </p:txBody>
      </p:sp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9321D1EE-95AA-41B7-EC60-278E897B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8" y="2967744"/>
            <a:ext cx="1082740" cy="2887305"/>
          </a:xfrm>
          <a:prstGeom prst="rect">
            <a:avLst/>
          </a:prstGeom>
        </p:spPr>
      </p:pic>
      <p:sp>
        <p:nvSpPr>
          <p:cNvPr id="106" name="Tekstvak 105">
            <a:extLst>
              <a:ext uri="{FF2B5EF4-FFF2-40B4-BE49-F238E27FC236}">
                <a16:creationId xmlns:a16="http://schemas.microsoft.com/office/drawing/2014/main" id="{48D25BBA-748D-36F2-492D-88ED37FC1C13}"/>
              </a:ext>
            </a:extLst>
          </p:cNvPr>
          <p:cNvSpPr txBox="1"/>
          <p:nvPr/>
        </p:nvSpPr>
        <p:spPr>
          <a:xfrm>
            <a:off x="1969693" y="3551299"/>
            <a:ext cx="5309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/>
              <a:t>HLA typering: A1 A25 B8 B44</a:t>
            </a:r>
          </a:p>
        </p:txBody>
      </p:sp>
      <p:sp>
        <p:nvSpPr>
          <p:cNvPr id="107" name="Tekstvak 106">
            <a:extLst>
              <a:ext uri="{FF2B5EF4-FFF2-40B4-BE49-F238E27FC236}">
                <a16:creationId xmlns:a16="http://schemas.microsoft.com/office/drawing/2014/main" id="{45FB6C49-A83D-4173-2F2D-2366BDD5E360}"/>
              </a:ext>
            </a:extLst>
          </p:cNvPr>
          <p:cNvSpPr txBox="1"/>
          <p:nvPr/>
        </p:nvSpPr>
        <p:spPr>
          <a:xfrm>
            <a:off x="1969693" y="4567062"/>
            <a:ext cx="5506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typering echtgenoot: A3 B7 </a:t>
            </a:r>
            <a:endParaRPr lang="nl-NL" sz="3200" dirty="0"/>
          </a:p>
        </p:txBody>
      </p:sp>
      <p:pic>
        <p:nvPicPr>
          <p:cNvPr id="108" name="Afbeelding 107">
            <a:extLst>
              <a:ext uri="{FF2B5EF4-FFF2-40B4-BE49-F238E27FC236}">
                <a16:creationId xmlns:a16="http://schemas.microsoft.com/office/drawing/2014/main" id="{9DD9C012-44E8-0BFD-CEDA-29293061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76" y="5367382"/>
            <a:ext cx="6372773" cy="4404139"/>
          </a:xfrm>
          <a:prstGeom prst="rect">
            <a:avLst/>
          </a:prstGeom>
        </p:spPr>
      </p:pic>
      <p:cxnSp>
        <p:nvCxnSpPr>
          <p:cNvPr id="109" name="Rechte verbindingslijn 108">
            <a:extLst>
              <a:ext uri="{FF2B5EF4-FFF2-40B4-BE49-F238E27FC236}">
                <a16:creationId xmlns:a16="http://schemas.microsoft.com/office/drawing/2014/main" id="{A8F680CE-6D34-DA1E-9174-73781C7315C1}"/>
              </a:ext>
            </a:extLst>
          </p:cNvPr>
          <p:cNvCxnSpPr/>
          <p:nvPr/>
        </p:nvCxnSpPr>
        <p:spPr>
          <a:xfrm flipH="1">
            <a:off x="6497283" y="4953000"/>
            <a:ext cx="360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Rechte verbindingslijn met pijl 109">
            <a:extLst>
              <a:ext uri="{FF2B5EF4-FFF2-40B4-BE49-F238E27FC236}">
                <a16:creationId xmlns:a16="http://schemas.microsoft.com/office/drawing/2014/main" id="{C618BC28-950A-CB86-FEA3-BB5F76C2C032}"/>
              </a:ext>
            </a:extLst>
          </p:cNvPr>
          <p:cNvCxnSpPr>
            <a:cxnSpLocks/>
          </p:cNvCxnSpPr>
          <p:nvPr/>
        </p:nvCxnSpPr>
        <p:spPr>
          <a:xfrm flipH="1">
            <a:off x="5000072" y="5084404"/>
            <a:ext cx="1497211" cy="13163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echte verbindingslijn met pijl 111">
            <a:extLst>
              <a:ext uri="{FF2B5EF4-FFF2-40B4-BE49-F238E27FC236}">
                <a16:creationId xmlns:a16="http://schemas.microsoft.com/office/drawing/2014/main" id="{13EFFEBA-5452-7979-B412-855F6B9EE52F}"/>
              </a:ext>
            </a:extLst>
          </p:cNvPr>
          <p:cNvCxnSpPr>
            <a:cxnSpLocks/>
          </p:cNvCxnSpPr>
          <p:nvPr/>
        </p:nvCxnSpPr>
        <p:spPr>
          <a:xfrm flipH="1">
            <a:off x="6238319" y="5151837"/>
            <a:ext cx="825869" cy="1248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Afbeelding 115">
            <a:extLst>
              <a:ext uri="{FF2B5EF4-FFF2-40B4-BE49-F238E27FC236}">
                <a16:creationId xmlns:a16="http://schemas.microsoft.com/office/drawing/2014/main" id="{CB635617-53CE-9657-7121-5F3668BFA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228"/>
          <a:stretch/>
        </p:blipFill>
        <p:spPr>
          <a:xfrm>
            <a:off x="10699743" y="2077836"/>
            <a:ext cx="4203700" cy="18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955C3-21DB-A3DA-2049-0F8F1D21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1818D3-50B9-A20A-A9B3-5294006A021B}"/>
              </a:ext>
            </a:extLst>
          </p:cNvPr>
          <p:cNvSpPr txBox="1"/>
          <p:nvPr/>
        </p:nvSpPr>
        <p:spPr>
          <a:xfrm>
            <a:off x="2562240" y="2847649"/>
            <a:ext cx="1849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Patient 8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D2A1A92-018E-52C3-8221-53526FFB1F5B}"/>
              </a:ext>
            </a:extLst>
          </p:cNvPr>
          <p:cNvSpPr txBox="1"/>
          <p:nvPr/>
        </p:nvSpPr>
        <p:spPr>
          <a:xfrm>
            <a:off x="2562240" y="3817517"/>
            <a:ext cx="5222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typering: </a:t>
            </a:r>
            <a:r>
              <a:rPr lang="nl-NL" sz="3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A2</a:t>
            </a:r>
            <a:r>
              <a:rPr lang="nl-NL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A3 </a:t>
            </a:r>
            <a:r>
              <a:rPr lang="nl-NL" sz="3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nl-NL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B57</a:t>
            </a:r>
            <a:r>
              <a:rPr lang="nl-NL" sz="3200" dirty="0">
                <a:effectLst/>
              </a:rPr>
              <a:t> </a:t>
            </a:r>
            <a:endParaRPr lang="nl-NL" sz="3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55F763-4520-70B0-1BB5-82D13305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40" y="4995096"/>
            <a:ext cx="6282770" cy="43419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803CE8-8CAD-FF61-24F0-1A71D08D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4" y="2883063"/>
            <a:ext cx="704011" cy="21120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86FA6A-4F47-54CB-733C-A5034A894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235" y="4278253"/>
            <a:ext cx="2728154" cy="275284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B6EC7B-3F0E-A93A-D1E6-79B463291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228"/>
          <a:stretch/>
        </p:blipFill>
        <p:spPr>
          <a:xfrm>
            <a:off x="10680379" y="1552717"/>
            <a:ext cx="4203700" cy="18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ltijdplaatsaantafel.files.wordpress.com/2012/04/pinda.jpg">
            <a:hlinkClick r:id="rId2"/>
            <a:extLst>
              <a:ext uri="{FF2B5EF4-FFF2-40B4-BE49-F238E27FC236}">
                <a16:creationId xmlns:a16="http://schemas.microsoft.com/office/drawing/2014/main" id="{B73CE5B5-15B6-42AA-83D2-1941EE33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753640" y="533970"/>
            <a:ext cx="5490910" cy="4118185"/>
          </a:xfrm>
          <a:prstGeom prst="rect">
            <a:avLst/>
          </a:prstGeom>
          <a:noFill/>
        </p:spPr>
      </p:pic>
      <p:pic>
        <p:nvPicPr>
          <p:cNvPr id="4" name="Picture 2" descr="http://openwetware.org/images/6/6f/Group6_ecoli.jpg">
            <a:hlinkClick r:id="rId4"/>
            <a:extLst>
              <a:ext uri="{FF2B5EF4-FFF2-40B4-BE49-F238E27FC236}">
                <a16:creationId xmlns:a16="http://schemas.microsoft.com/office/drawing/2014/main" id="{412C6577-252C-4040-BD1F-117BAD1C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8196" y="7058657"/>
            <a:ext cx="4119505" cy="3166849"/>
          </a:xfrm>
          <a:prstGeom prst="rect">
            <a:avLst/>
          </a:prstGeom>
          <a:noFill/>
        </p:spPr>
      </p:pic>
      <p:pic>
        <p:nvPicPr>
          <p:cNvPr id="8" name="Picture 2" descr="http://d3hjf51r9j54j7.cloudfront.net/wp-content/uploads/sites/5/2013/06/Surgeons-scalpel-for-iPad.jpg">
            <a:hlinkClick r:id="rId6"/>
            <a:extLst>
              <a:ext uri="{FF2B5EF4-FFF2-40B4-BE49-F238E27FC236}">
                <a16:creationId xmlns:a16="http://schemas.microsoft.com/office/drawing/2014/main" id="{A92EC865-1918-46C9-8AD0-A8827F3C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897264" y="6538801"/>
            <a:ext cx="6194264" cy="4120833"/>
          </a:xfrm>
          <a:prstGeom prst="rect">
            <a:avLst/>
          </a:prstGeom>
          <a:noFill/>
        </p:spPr>
      </p:pic>
      <p:pic>
        <p:nvPicPr>
          <p:cNvPr id="9" name="Picture 2" descr="http://skincancer.blob.core.windows.net/assets/uploads/img/general%20content/melanoma_skinlayers_540w.jpg">
            <a:hlinkClick r:id="rId8"/>
            <a:extLst>
              <a:ext uri="{FF2B5EF4-FFF2-40B4-BE49-F238E27FC236}">
                <a16:creationId xmlns:a16="http://schemas.microsoft.com/office/drawing/2014/main" id="{DA85CDF5-E410-47B6-AF85-24314303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</a:blip>
          <a:srcRect t="12697"/>
          <a:stretch>
            <a:fillRect/>
          </a:stretch>
        </p:blipFill>
        <p:spPr bwMode="auto">
          <a:xfrm>
            <a:off x="12599039" y="702500"/>
            <a:ext cx="5900984" cy="394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A46631B-FD18-4467-AD8A-F6B2ACCF8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3278467" y="6510051"/>
            <a:ext cx="5566167" cy="41783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70BD1D-925C-4C52-A8CB-D828D023394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1180503" y="233348"/>
            <a:ext cx="5149835" cy="38623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FA8040-8CC4-4419-A949-49246819C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538" y="2951358"/>
            <a:ext cx="5815837" cy="436187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9C92F51-3D8D-4891-9C64-609E5FA6398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66450" y="4153228"/>
            <a:ext cx="5566167" cy="3519054"/>
          </a:xfrm>
          <a:prstGeom prst="rect">
            <a:avLst/>
          </a:prstGeom>
        </p:spPr>
      </p:pic>
      <p:pic>
        <p:nvPicPr>
          <p:cNvPr id="7" name="Picture 2" descr="Corona virus update laatste ontwikkelingen COVID-19 SARS-CoV-2 :  Duurzaamnieuws">
            <a:extLst>
              <a:ext uri="{FF2B5EF4-FFF2-40B4-BE49-F238E27FC236}">
                <a16:creationId xmlns:a16="http://schemas.microsoft.com/office/drawing/2014/main" id="{2F2A9F49-F63A-4298-BCFE-751F180B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65" y="3852753"/>
            <a:ext cx="5911797" cy="38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21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9319C-CFDB-FDE1-2AB4-77A9105D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A2 A25 B7 B44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B3AD70-B138-3A84-56C7-EF0B557B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72" y="2284150"/>
            <a:ext cx="5345309" cy="63015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4F1698-4C2E-A23D-DFE5-314A14A6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04" y="2387078"/>
            <a:ext cx="5078036" cy="65067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513BEEF-7EF7-002F-34B0-CF6ACB15D773}"/>
              </a:ext>
            </a:extLst>
          </p:cNvPr>
          <p:cNvSpPr txBox="1"/>
          <p:nvPr/>
        </p:nvSpPr>
        <p:spPr>
          <a:xfrm>
            <a:off x="1337572" y="8370577"/>
            <a:ext cx="4849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typering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A1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A25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B8</a:t>
            </a:r>
            <a:r>
              <a:rPr lang="nl-NL" sz="2800" dirty="0">
                <a:effectLst/>
              </a:rPr>
              <a:t> </a:t>
            </a:r>
            <a:endParaRPr lang="nl-NL" sz="2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6A2B4E-5A3A-6C2D-7650-43CECEC234BB}"/>
              </a:ext>
            </a:extLst>
          </p:cNvPr>
          <p:cNvSpPr txBox="1"/>
          <p:nvPr/>
        </p:nvSpPr>
        <p:spPr>
          <a:xfrm>
            <a:off x="8839104" y="9427487"/>
            <a:ext cx="4849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typering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A1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A25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8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B7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B8</a:t>
            </a:r>
            <a:r>
              <a:rPr lang="nl-NL" sz="2800" dirty="0">
                <a:effectLst/>
              </a:rPr>
              <a:t> </a:t>
            </a:r>
            <a:endParaRPr lang="nl-NL" sz="2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66BFF6C-16B9-A29F-A049-301A73D89A53}"/>
              </a:ext>
            </a:extLst>
          </p:cNvPr>
          <p:cNvSpPr txBox="1"/>
          <p:nvPr/>
        </p:nvSpPr>
        <p:spPr>
          <a:xfrm rot="20198814">
            <a:off x="1514286" y="6620104"/>
            <a:ext cx="49918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32 </a:t>
            </a:r>
            <a:r>
              <a:rPr lang="en-GB" sz="3200" dirty="0" err="1">
                <a:solidFill>
                  <a:srgbClr val="FF0000"/>
                </a:solidFill>
              </a:rPr>
              <a:t>maanden</a:t>
            </a:r>
            <a:r>
              <a:rPr lang="en-GB" sz="3200" dirty="0">
                <a:solidFill>
                  <a:srgbClr val="FF0000"/>
                </a:solidFill>
              </a:rPr>
              <a:t> op de </a:t>
            </a:r>
            <a:r>
              <a:rPr lang="en-GB" sz="3200" dirty="0" err="1">
                <a:solidFill>
                  <a:srgbClr val="FF0000"/>
                </a:solidFill>
              </a:rPr>
              <a:t>wachtlijst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0960371-4B10-8367-094D-B01A211D78E5}"/>
              </a:ext>
            </a:extLst>
          </p:cNvPr>
          <p:cNvSpPr txBox="1"/>
          <p:nvPr/>
        </p:nvSpPr>
        <p:spPr>
          <a:xfrm rot="20198814">
            <a:off x="8968587" y="6820372"/>
            <a:ext cx="49918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30 </a:t>
            </a:r>
            <a:r>
              <a:rPr lang="en-GB" sz="3200" dirty="0" err="1">
                <a:solidFill>
                  <a:srgbClr val="FF0000"/>
                </a:solidFill>
              </a:rPr>
              <a:t>maanden</a:t>
            </a:r>
            <a:r>
              <a:rPr lang="en-GB" sz="3200" dirty="0">
                <a:solidFill>
                  <a:srgbClr val="FF0000"/>
                </a:solidFill>
              </a:rPr>
              <a:t> op de </a:t>
            </a:r>
            <a:r>
              <a:rPr lang="en-GB" sz="3200" dirty="0" err="1">
                <a:solidFill>
                  <a:srgbClr val="FF0000"/>
                </a:solidFill>
              </a:rPr>
              <a:t>wachtlijst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31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1F7FDD-C2F1-FF75-0448-E307132C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247" y="1698361"/>
            <a:ext cx="6106215" cy="71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0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BF1E7-5603-7B2F-E466-FCC43D11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</a:t>
            </a:r>
            <a:r>
              <a:rPr lang="en-GB" dirty="0" err="1"/>
              <a:t>zijn</a:t>
            </a:r>
            <a:r>
              <a:rPr lang="en-GB" dirty="0"/>
              <a:t> de </a:t>
            </a:r>
            <a:r>
              <a:rPr lang="en-GB" dirty="0" err="1"/>
              <a:t>opties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“</a:t>
            </a:r>
            <a:r>
              <a:rPr lang="en-GB" dirty="0" err="1"/>
              <a:t>moeilijke</a:t>
            </a:r>
            <a:r>
              <a:rPr lang="en-GB" dirty="0"/>
              <a:t>” </a:t>
            </a:r>
            <a:r>
              <a:rPr lang="en-GB" dirty="0" err="1"/>
              <a:t>patienten</a:t>
            </a:r>
            <a:r>
              <a:rPr lang="en-GB" dirty="0"/>
              <a:t>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5D13C8-4BE6-6470-EADA-44796845A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44" y="4590406"/>
            <a:ext cx="6559805" cy="4673863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404AF0-EBEF-D4D0-AA23-00B72F479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10" y="3256719"/>
            <a:ext cx="4699656" cy="13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0DC8C-D87D-4D0E-A6E5-BC3944A7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73" y="1172514"/>
            <a:ext cx="17808750" cy="1172739"/>
          </a:xfrm>
        </p:spPr>
        <p:txBody>
          <a:bodyPr/>
          <a:lstStyle/>
          <a:p>
            <a:r>
              <a:rPr lang="nl-NL" dirty="0"/>
              <a:t>Cross-over programma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CFF0228-6EFF-44AE-843D-D747547C4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51" b="24293"/>
          <a:stretch/>
        </p:blipFill>
        <p:spPr>
          <a:xfrm>
            <a:off x="3428764" y="2907457"/>
            <a:ext cx="5569823" cy="59303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B3B6800-54DC-49E1-AE01-AB7376243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8" b="24293"/>
          <a:stretch/>
        </p:blipFill>
        <p:spPr>
          <a:xfrm>
            <a:off x="10820079" y="2907457"/>
            <a:ext cx="6085599" cy="59303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ACBC17-7F45-43B8-9162-C8351368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71" t="93066" b="1242"/>
          <a:stretch/>
        </p:blipFill>
        <p:spPr>
          <a:xfrm>
            <a:off x="16331760" y="9691024"/>
            <a:ext cx="2941984" cy="4458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D33497-701C-ABE3-AE1A-66F9C5F03CC5}"/>
              </a:ext>
            </a:extLst>
          </p:cNvPr>
          <p:cNvSpPr txBox="1"/>
          <p:nvPr/>
        </p:nvSpPr>
        <p:spPr>
          <a:xfrm>
            <a:off x="5472783" y="4398169"/>
            <a:ext cx="478016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7368EF-1FB1-B996-D17B-5D6482FD8836}"/>
              </a:ext>
            </a:extLst>
          </p:cNvPr>
          <p:cNvSpPr txBox="1"/>
          <p:nvPr/>
        </p:nvSpPr>
        <p:spPr>
          <a:xfrm>
            <a:off x="8129428" y="4413265"/>
            <a:ext cx="460382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0FBB2E-15B8-9A03-62DE-5D1FBBFDDF5A}"/>
              </a:ext>
            </a:extLst>
          </p:cNvPr>
          <p:cNvSpPr txBox="1"/>
          <p:nvPr/>
        </p:nvSpPr>
        <p:spPr>
          <a:xfrm>
            <a:off x="5532765" y="7648288"/>
            <a:ext cx="460382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B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53E7B1A-6799-DA8B-47B5-73D4D78E5399}"/>
              </a:ext>
            </a:extLst>
          </p:cNvPr>
          <p:cNvSpPr txBox="1"/>
          <p:nvPr/>
        </p:nvSpPr>
        <p:spPr>
          <a:xfrm>
            <a:off x="8231769" y="7590741"/>
            <a:ext cx="478016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A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AF45FC-3EF8-0136-EC77-D035F1BC347E}"/>
              </a:ext>
            </a:extLst>
          </p:cNvPr>
          <p:cNvSpPr txBox="1"/>
          <p:nvPr/>
        </p:nvSpPr>
        <p:spPr>
          <a:xfrm>
            <a:off x="11238750" y="4413265"/>
            <a:ext cx="478016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9307172-19FA-7362-4C2D-826CA6D6A6A8}"/>
              </a:ext>
            </a:extLst>
          </p:cNvPr>
          <p:cNvSpPr txBox="1"/>
          <p:nvPr/>
        </p:nvSpPr>
        <p:spPr>
          <a:xfrm>
            <a:off x="16207143" y="7862811"/>
            <a:ext cx="478016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92D96CC-FC3E-5AB3-3CFB-8F54F138D89E}"/>
              </a:ext>
            </a:extLst>
          </p:cNvPr>
          <p:cNvSpPr txBox="1"/>
          <p:nvPr/>
        </p:nvSpPr>
        <p:spPr>
          <a:xfrm>
            <a:off x="11272431" y="7676210"/>
            <a:ext cx="460382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B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C54E02C-A0A1-CCE2-A82E-EBCC63440A32}"/>
              </a:ext>
            </a:extLst>
          </p:cNvPr>
          <p:cNvSpPr txBox="1"/>
          <p:nvPr/>
        </p:nvSpPr>
        <p:spPr>
          <a:xfrm>
            <a:off x="15991305" y="4413265"/>
            <a:ext cx="460382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957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76324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E737C-DD09-47EF-ABEB-CE9FDE3A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F96C49-E588-4BC6-B749-9F47985F8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86"/>
          <a:stretch/>
        </p:blipFill>
        <p:spPr>
          <a:xfrm>
            <a:off x="511742" y="1421571"/>
            <a:ext cx="19080616" cy="881423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47FE980-B418-BCC3-F9A0-1FAA67A8DC43}"/>
              </a:ext>
            </a:extLst>
          </p:cNvPr>
          <p:cNvSpPr txBox="1"/>
          <p:nvPr/>
        </p:nvSpPr>
        <p:spPr>
          <a:xfrm>
            <a:off x="700087" y="7205445"/>
            <a:ext cx="252888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Altruïstische</a:t>
            </a:r>
            <a:r>
              <a:rPr lang="en-GB" sz="3200" dirty="0"/>
              <a:t> </a:t>
            </a:r>
          </a:p>
          <a:p>
            <a:pPr algn="ctr"/>
            <a:r>
              <a:rPr lang="en-GB" sz="3200" dirty="0"/>
              <a:t>Donor</a:t>
            </a:r>
          </a:p>
          <a:p>
            <a:pPr algn="ctr"/>
            <a:r>
              <a:rPr lang="en-GB" sz="3200" dirty="0"/>
              <a:t>(</a:t>
            </a:r>
            <a:r>
              <a:rPr lang="en-GB" sz="3200" dirty="0" err="1"/>
              <a:t>belangeloos</a:t>
            </a:r>
            <a:r>
              <a:rPr lang="en-GB" sz="3200" dirty="0"/>
              <a:t>)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D90275-1ECA-7804-27EC-3FA7BA2DB612}"/>
              </a:ext>
            </a:extLst>
          </p:cNvPr>
          <p:cNvSpPr txBox="1"/>
          <p:nvPr/>
        </p:nvSpPr>
        <p:spPr>
          <a:xfrm>
            <a:off x="16459200" y="7205445"/>
            <a:ext cx="228761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Patient</a:t>
            </a:r>
          </a:p>
          <a:p>
            <a:r>
              <a:rPr lang="en-GB" sz="3200" dirty="0"/>
              <a:t>de </a:t>
            </a:r>
            <a:r>
              <a:rPr lang="en-GB" sz="3200" dirty="0" err="1"/>
              <a:t>wachtlijst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35719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6E5A7-C4EA-FE27-2982-6DB191F7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34" y="1009102"/>
            <a:ext cx="17808750" cy="1172821"/>
          </a:xfrm>
        </p:spPr>
        <p:txBody>
          <a:bodyPr/>
          <a:lstStyle/>
          <a:p>
            <a:r>
              <a:rPr lang="en-GB" dirty="0" err="1"/>
              <a:t>Weghalen</a:t>
            </a:r>
            <a:r>
              <a:rPr lang="en-GB" dirty="0"/>
              <a:t> van </a:t>
            </a:r>
            <a:r>
              <a:rPr lang="en-GB" dirty="0" err="1"/>
              <a:t>antistoffen</a:t>
            </a:r>
            <a:r>
              <a:rPr lang="en-GB" dirty="0"/>
              <a:t> </a:t>
            </a:r>
            <a:r>
              <a:rPr lang="en-GB" sz="3600" dirty="0"/>
              <a:t>(</a:t>
            </a:r>
            <a:r>
              <a:rPr lang="en-GB" sz="3600" dirty="0" err="1"/>
              <a:t>desensibilisatie</a:t>
            </a:r>
            <a:r>
              <a:rPr lang="en-GB" sz="3600" dirty="0"/>
              <a:t>)</a:t>
            </a:r>
            <a:endParaRPr lang="en-GB" dirty="0"/>
          </a:p>
        </p:txBody>
      </p:sp>
      <p:pic>
        <p:nvPicPr>
          <p:cNvPr id="5" name="Tijdelijke aanduiding voor inhoud 4" descr="Afbeelding met diagram&#10;&#10;Automatisch gegenereerde beschrijving">
            <a:extLst>
              <a:ext uri="{FF2B5EF4-FFF2-40B4-BE49-F238E27FC236}">
                <a16:creationId xmlns:a16="http://schemas.microsoft.com/office/drawing/2014/main" id="{62C2AF80-6D71-2FD3-76E1-C85A35C06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37"/>
          <a:stretch/>
        </p:blipFill>
        <p:spPr>
          <a:xfrm>
            <a:off x="12611029" y="5480404"/>
            <a:ext cx="6619945" cy="3381091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9244C8C-D135-716C-08CB-684CFCF95508}"/>
              </a:ext>
            </a:extLst>
          </p:cNvPr>
          <p:cNvSpPr txBox="1"/>
          <p:nvPr/>
        </p:nvSpPr>
        <p:spPr>
          <a:xfrm>
            <a:off x="14466628" y="8861495"/>
            <a:ext cx="2263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Anti-HLA </a:t>
            </a:r>
            <a:r>
              <a:rPr lang="en-GB" sz="3200" dirty="0" err="1"/>
              <a:t>antistoffen</a:t>
            </a:r>
            <a:r>
              <a:rPr lang="en-GB" sz="3200" dirty="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2E4A0D-11F5-C416-FD6E-23601C323B14}"/>
              </a:ext>
            </a:extLst>
          </p:cNvPr>
          <p:cNvSpPr txBox="1"/>
          <p:nvPr/>
        </p:nvSpPr>
        <p:spPr>
          <a:xfrm>
            <a:off x="15111971" y="7374438"/>
            <a:ext cx="16180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err="1"/>
              <a:t>Imlifidase</a:t>
            </a:r>
            <a:endParaRPr lang="en-GB" sz="2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D076BB4-F4C5-AD77-9769-C86C50BEBCC5}"/>
              </a:ext>
            </a:extLst>
          </p:cNvPr>
          <p:cNvSpPr txBox="1"/>
          <p:nvPr/>
        </p:nvSpPr>
        <p:spPr>
          <a:xfrm>
            <a:off x="1285875" y="3155273"/>
            <a:ext cx="11594456" cy="4161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/>
              <a:t>- </a:t>
            </a:r>
            <a:r>
              <a:rPr lang="en-GB" sz="3600" dirty="0" err="1"/>
              <a:t>Doden</a:t>
            </a:r>
            <a:r>
              <a:rPr lang="en-GB" sz="3600" dirty="0"/>
              <a:t> van de B-</a:t>
            </a:r>
            <a:r>
              <a:rPr lang="en-GB" sz="3600" dirty="0" err="1"/>
              <a:t>cellen</a:t>
            </a:r>
            <a:r>
              <a:rPr lang="en-GB" sz="3600" dirty="0"/>
              <a:t> van </a:t>
            </a:r>
            <a:r>
              <a:rPr lang="en-GB" sz="3600" dirty="0" err="1"/>
              <a:t>een</a:t>
            </a:r>
            <a:r>
              <a:rPr lang="en-GB" sz="3600" dirty="0"/>
              <a:t> patient </a:t>
            </a:r>
            <a:r>
              <a:rPr lang="en-GB" sz="2800" dirty="0"/>
              <a:t>(</a:t>
            </a:r>
            <a:r>
              <a:rPr lang="en-GB" sz="2800" dirty="0" err="1"/>
              <a:t>depletie</a:t>
            </a:r>
            <a:r>
              <a:rPr lang="en-GB" sz="2800" dirty="0"/>
              <a:t> met </a:t>
            </a:r>
            <a:r>
              <a:rPr lang="en-GB" sz="2800" dirty="0" err="1"/>
              <a:t>antilichaam</a:t>
            </a:r>
            <a:r>
              <a:rPr lang="en-GB" sz="2800" dirty="0"/>
              <a:t>)</a:t>
            </a:r>
            <a:endParaRPr lang="en-GB" sz="3600" dirty="0"/>
          </a:p>
          <a:p>
            <a:pPr>
              <a:lnSpc>
                <a:spcPct val="150000"/>
              </a:lnSpc>
            </a:pPr>
            <a:endParaRPr lang="en-GB" sz="3600" dirty="0"/>
          </a:p>
          <a:p>
            <a:pPr>
              <a:lnSpc>
                <a:spcPct val="150000"/>
              </a:lnSpc>
            </a:pPr>
            <a:r>
              <a:rPr lang="en-GB" sz="3600" dirty="0"/>
              <a:t>- </a:t>
            </a:r>
            <a:r>
              <a:rPr lang="en-GB" sz="3600" dirty="0" err="1"/>
              <a:t>Filteren</a:t>
            </a:r>
            <a:r>
              <a:rPr lang="en-GB" sz="3600" dirty="0"/>
              <a:t> van het </a:t>
            </a:r>
            <a:r>
              <a:rPr lang="en-GB" sz="3600" dirty="0" err="1"/>
              <a:t>bloed</a:t>
            </a:r>
            <a:r>
              <a:rPr lang="en-GB" sz="3600" dirty="0"/>
              <a:t> </a:t>
            </a:r>
            <a:r>
              <a:rPr lang="en-GB" sz="2800" dirty="0"/>
              <a:t>(</a:t>
            </a:r>
            <a:r>
              <a:rPr lang="en-GB" sz="2800" dirty="0" err="1"/>
              <a:t>plasmaferese</a:t>
            </a:r>
            <a:r>
              <a:rPr lang="en-GB" sz="2800" dirty="0"/>
              <a:t>)</a:t>
            </a:r>
          </a:p>
          <a:p>
            <a:pPr>
              <a:lnSpc>
                <a:spcPct val="150000"/>
              </a:lnSpc>
            </a:pPr>
            <a:endParaRPr lang="en-GB" sz="3600" dirty="0"/>
          </a:p>
          <a:p>
            <a:pPr>
              <a:lnSpc>
                <a:spcPct val="150000"/>
              </a:lnSpc>
            </a:pPr>
            <a:r>
              <a:rPr lang="en-GB" sz="3600" dirty="0"/>
              <a:t>- </a:t>
            </a:r>
            <a:r>
              <a:rPr lang="en-GB" sz="3600" dirty="0" err="1"/>
              <a:t>Knippen</a:t>
            </a:r>
            <a:r>
              <a:rPr lang="en-GB" sz="3600" dirty="0"/>
              <a:t> van </a:t>
            </a:r>
            <a:r>
              <a:rPr lang="en-GB" sz="3600" dirty="0" err="1"/>
              <a:t>antistoffen</a:t>
            </a:r>
            <a:r>
              <a:rPr lang="en-GB" sz="3600" dirty="0"/>
              <a:t> in het </a:t>
            </a:r>
            <a:r>
              <a:rPr lang="en-GB" sz="3600" dirty="0" err="1"/>
              <a:t>lichaam</a:t>
            </a:r>
            <a:r>
              <a:rPr lang="en-GB" sz="3600" dirty="0"/>
              <a:t> van de patient</a:t>
            </a:r>
          </a:p>
        </p:txBody>
      </p:sp>
    </p:spTree>
    <p:extLst>
      <p:ext uri="{BB962C8B-B14F-4D97-AF65-F5344CB8AC3E}">
        <p14:creationId xmlns:p14="http://schemas.microsoft.com/office/powerpoint/2010/main" val="2497077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B7446-CB81-F19B-2D52-A6D4EE07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75" y="870144"/>
            <a:ext cx="17808750" cy="1172821"/>
          </a:xfrm>
        </p:spPr>
        <p:txBody>
          <a:bodyPr/>
          <a:lstStyle/>
          <a:p>
            <a:r>
              <a:rPr lang="en-GB" dirty="0" err="1"/>
              <a:t>Diversiteit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DA1DD2-FD0B-BB2E-8BB7-740E20EF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73" y="2042964"/>
            <a:ext cx="11440086" cy="794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34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9BF6D-787D-F662-E4FD-04A7890342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EAC5D6A-5688-FDF2-21B8-202B4EEA2805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59232-3579-ACFF-E7FA-29D92D0C5D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92AA09-79FD-05E9-2E62-B63CCB3FF1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/>
          <a:p>
            <a:endParaRPr lang="en-GB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C16DFBE-7DC3-6EB6-D576-B0961DB39879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6E8F8-BD57-2AF5-08D2-7E29516504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AA4D99-5B5D-B2E8-A3A5-23C0675789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4D5EA8-C073-6005-51B2-401C2B8221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5B400"/>
          </a:solidFill>
        </p:spPr>
        <p:txBody>
          <a:bodyPr lIns="381003" tIns="381003" rIns="381003" bIns="381003"/>
          <a:lstStyle/>
          <a:p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A96A1B-5B71-0008-B893-BC6E56FBDA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82C8"/>
          </a:solidFill>
        </p:spPr>
        <p:txBody>
          <a:bodyPr lIns="381003" tIns="381003" rIns="381003" bIns="381003">
            <a:noAutofit/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3915EA8-A346-3C55-CDB7-318A783B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Nierdonor</a:t>
            </a:r>
            <a:endParaRPr lang="nl-NL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AA722023-E6CB-985F-F08F-4BD1C7BD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610" y="2731337"/>
            <a:ext cx="17808750" cy="4016421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2199"/>
              </a:spcAft>
            </a:pPr>
            <a:r>
              <a:rPr lang="nl-NL" sz="395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van 32 jaar, helemaal gezond. </a:t>
            </a:r>
          </a:p>
          <a:p>
            <a:pPr>
              <a:lnSpc>
                <a:spcPct val="115000"/>
              </a:lnSpc>
              <a:spcAft>
                <a:spcPts val="2199"/>
              </a:spcAft>
            </a:pPr>
            <a:endParaRPr lang="nl-NL" sz="395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2199"/>
              </a:spcAft>
            </a:pPr>
            <a:r>
              <a:rPr lang="nl-NL" sz="395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Hij is gevallen met zijn e-bike en is sindsdien niet meer bij bewustzijn geweest.</a:t>
            </a:r>
          </a:p>
          <a:p>
            <a:pPr>
              <a:lnSpc>
                <a:spcPct val="115000"/>
              </a:lnSpc>
              <a:spcAft>
                <a:spcPts val="2199"/>
              </a:spcAft>
            </a:pPr>
            <a:endParaRPr lang="nl-NL" sz="395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2199"/>
              </a:spcAft>
            </a:pPr>
            <a:r>
              <a:rPr lang="nl-NL" sz="395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testen wijzen uit dat de patiënt hersendood is.  Hij heeft zich geregistreerd als “geen bezwaar” voor orgaan donatie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5431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2F666E1-D0AA-BD4F-474D-E91414F36F13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484D4A-5F94-FDCD-9541-7285C8C6D7A7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73B7810-E2FD-DFE7-E821-DB9F4FA61507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E02BBE3-0290-6689-1D13-D5BE582261FF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17878B83-186B-19F0-D1F3-5C4A18863557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50C384A-AE50-2856-0756-F2725745EF49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A1013C2-3F52-BF28-9593-6CA754A11ABC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657AF76-220D-52ED-8F95-4222F73A1733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60CAF1D-ABDC-2232-A497-110D6BBF568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D4056DBD-7927-C934-F307-8402384DF8AC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79BAB8A-82A3-62CC-DAAB-2C62CF0EF9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C1D4DF-E19D-D338-AFD4-49B401DC2033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3D67B9-A023-B220-04E4-9E0AB4B27A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2399319-A1EE-FE34-D56B-B520E36319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E2781-992B-20E6-1500-D22838A1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Opdracht</a:t>
            </a:r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23E62B-EEAE-DAD1-1B8F-6EEC6F652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9966" y="271983"/>
            <a:ext cx="825791" cy="22021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27FACF-1F91-20C9-F8BC-DB1D001E3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593" y="1258954"/>
            <a:ext cx="825791" cy="252471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92D5036-79B6-639A-C51B-3B8911FF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355" y="397388"/>
            <a:ext cx="892255" cy="276311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202B32-6BB9-AA2C-83AD-90C3FA074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81706" y="1708102"/>
            <a:ext cx="933678" cy="24898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9367F38-C711-45B3-2C37-3E219DA6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655" y="652369"/>
            <a:ext cx="751050" cy="22531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70D203-7BBE-1D1A-F662-B4C027A57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3799" y="2521309"/>
            <a:ext cx="1168618" cy="276323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3DD369-4B49-6D7B-E46A-6508667FC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7991" y="2256214"/>
            <a:ext cx="847249" cy="254174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E795CA-EDBF-F494-55F5-BB1B728942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28324" y="2036502"/>
            <a:ext cx="1058321" cy="247801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C3E8225-8540-5270-0BAF-8C126F2477BB}"/>
              </a:ext>
            </a:extLst>
          </p:cNvPr>
          <p:cNvSpPr txBox="1"/>
          <p:nvPr/>
        </p:nvSpPr>
        <p:spPr>
          <a:xfrm>
            <a:off x="1072737" y="2594764"/>
            <a:ext cx="475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Naar</a:t>
            </a:r>
            <a:r>
              <a:rPr lang="en-GB" sz="3200" dirty="0"/>
              <a:t> </a:t>
            </a:r>
            <a:r>
              <a:rPr lang="en-GB" sz="3200" dirty="0" err="1"/>
              <a:t>wie</a:t>
            </a:r>
            <a:r>
              <a:rPr lang="en-GB" sz="3200" dirty="0"/>
              <a:t> </a:t>
            </a:r>
            <a:r>
              <a:rPr lang="en-GB" sz="3200" dirty="0" err="1"/>
              <a:t>gaat</a:t>
            </a:r>
            <a:r>
              <a:rPr lang="en-GB" sz="3200" dirty="0"/>
              <a:t> de </a:t>
            </a:r>
            <a:r>
              <a:rPr lang="en-GB" sz="3200" dirty="0" err="1"/>
              <a:t>nier</a:t>
            </a:r>
            <a:r>
              <a:rPr lang="en-GB" sz="3200" dirty="0"/>
              <a:t> ?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84C9AC1-7098-3A84-4393-D52DA42529D6}"/>
              </a:ext>
            </a:extLst>
          </p:cNvPr>
          <p:cNvSpPr txBox="1"/>
          <p:nvPr/>
        </p:nvSpPr>
        <p:spPr>
          <a:xfrm rot="707730">
            <a:off x="7541724" y="2396153"/>
            <a:ext cx="100584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err="1"/>
              <a:t>Bij</a:t>
            </a:r>
            <a:r>
              <a:rPr lang="en-GB" sz="3200" dirty="0"/>
              <a:t> </a:t>
            </a:r>
            <a:r>
              <a:rPr lang="en-GB" sz="3200" dirty="0" err="1"/>
              <a:t>wie</a:t>
            </a:r>
            <a:r>
              <a:rPr lang="en-GB" sz="3200" dirty="0"/>
              <a:t> is de </a:t>
            </a:r>
            <a:r>
              <a:rPr lang="en-GB" sz="3200" dirty="0" err="1"/>
              <a:t>kans</a:t>
            </a:r>
            <a:r>
              <a:rPr lang="en-GB" sz="3200" dirty="0"/>
              <a:t> het </a:t>
            </a:r>
            <a:r>
              <a:rPr lang="en-GB" sz="3200" dirty="0" err="1"/>
              <a:t>grootst</a:t>
            </a:r>
            <a:r>
              <a:rPr lang="en-GB" sz="3200" dirty="0"/>
              <a:t> </a:t>
            </a:r>
            <a:r>
              <a:rPr lang="en-GB" sz="3200" dirty="0" err="1"/>
              <a:t>dat</a:t>
            </a:r>
            <a:r>
              <a:rPr lang="en-GB" sz="3200" dirty="0"/>
              <a:t> de </a:t>
            </a:r>
            <a:r>
              <a:rPr lang="en-GB" sz="3200" dirty="0" err="1"/>
              <a:t>nier</a:t>
            </a:r>
            <a:r>
              <a:rPr lang="en-GB" sz="3200" dirty="0"/>
              <a:t> </a:t>
            </a:r>
            <a:r>
              <a:rPr lang="en-GB" sz="3200" dirty="0" err="1"/>
              <a:t>lange</a:t>
            </a:r>
            <a:r>
              <a:rPr lang="en-GB" sz="3200" dirty="0"/>
              <a:t> </a:t>
            </a:r>
            <a:r>
              <a:rPr lang="en-GB" sz="3200" dirty="0" err="1"/>
              <a:t>tijd</a:t>
            </a:r>
            <a:r>
              <a:rPr lang="en-GB" sz="3200" dirty="0"/>
              <a:t> </a:t>
            </a:r>
            <a:r>
              <a:rPr lang="en-GB" sz="3200" dirty="0" err="1"/>
              <a:t>blijft</a:t>
            </a:r>
            <a:r>
              <a:rPr lang="en-GB" sz="3200" dirty="0"/>
              <a:t> </a:t>
            </a:r>
            <a:r>
              <a:rPr lang="en-GB" sz="3200" dirty="0" err="1"/>
              <a:t>functioneren</a:t>
            </a:r>
            <a:r>
              <a:rPr lang="en-GB" sz="3200" dirty="0"/>
              <a:t> </a:t>
            </a:r>
            <a:r>
              <a:rPr lang="en-GB" sz="3200" dirty="0" err="1"/>
              <a:t>zonder</a:t>
            </a:r>
            <a:r>
              <a:rPr lang="en-GB" sz="3200" dirty="0"/>
              <a:t> </a:t>
            </a:r>
            <a:r>
              <a:rPr lang="en-GB" sz="3200" dirty="0" err="1"/>
              <a:t>dat</a:t>
            </a:r>
            <a:r>
              <a:rPr lang="en-GB" sz="3200" dirty="0"/>
              <a:t> het </a:t>
            </a:r>
            <a:r>
              <a:rPr lang="en-GB" sz="3200" dirty="0" err="1"/>
              <a:t>immuunsysteem</a:t>
            </a:r>
            <a:r>
              <a:rPr lang="en-GB" sz="3200" dirty="0"/>
              <a:t> de </a:t>
            </a:r>
            <a:r>
              <a:rPr lang="en-GB" sz="3200" dirty="0" err="1"/>
              <a:t>nier</a:t>
            </a:r>
            <a:r>
              <a:rPr lang="en-GB" sz="3200" dirty="0"/>
              <a:t> </a:t>
            </a:r>
            <a:r>
              <a:rPr lang="en-GB" sz="3200" dirty="0" err="1"/>
              <a:t>afstoot</a:t>
            </a:r>
            <a:r>
              <a:rPr lang="en-GB" sz="3200" dirty="0"/>
              <a:t> 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E8A9049-AAAB-A400-05F1-F397261F888C}"/>
              </a:ext>
            </a:extLst>
          </p:cNvPr>
          <p:cNvSpPr txBox="1"/>
          <p:nvPr/>
        </p:nvSpPr>
        <p:spPr>
          <a:xfrm>
            <a:off x="1246608" y="4514520"/>
            <a:ext cx="81484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1e ronde  (± 10 </a:t>
            </a:r>
            <a:r>
              <a:rPr lang="en-GB" sz="2800" dirty="0" err="1"/>
              <a:t>minuten</a:t>
            </a:r>
            <a:r>
              <a:rPr lang="en-GB" sz="2800" dirty="0"/>
              <a:t>) :   </a:t>
            </a:r>
            <a:r>
              <a:rPr lang="en-GB" sz="2800" dirty="0" err="1"/>
              <a:t>maak</a:t>
            </a:r>
            <a:r>
              <a:rPr lang="en-GB" sz="2800" dirty="0"/>
              <a:t> </a:t>
            </a:r>
            <a:r>
              <a:rPr lang="en-GB" sz="2800" dirty="0" err="1"/>
              <a:t>een</a:t>
            </a:r>
            <a:r>
              <a:rPr lang="en-GB" sz="2800" dirty="0"/>
              <a:t> top 5</a:t>
            </a:r>
          </a:p>
          <a:p>
            <a:endParaRPr lang="en-GB" sz="2800" dirty="0"/>
          </a:p>
          <a:p>
            <a:r>
              <a:rPr lang="en-GB" sz="2800" dirty="0"/>
              <a:t>Intermezzo met </a:t>
            </a:r>
            <a:r>
              <a:rPr lang="en-GB" sz="2800" dirty="0" err="1"/>
              <a:t>uitleg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2e ronde met </a:t>
            </a:r>
            <a:r>
              <a:rPr lang="en-GB" sz="2800" dirty="0" err="1"/>
              <a:t>nieuwe</a:t>
            </a:r>
            <a:r>
              <a:rPr lang="en-GB" sz="2800" dirty="0"/>
              <a:t> lab </a:t>
            </a:r>
            <a:r>
              <a:rPr lang="en-GB" sz="2800" dirty="0" err="1"/>
              <a:t>uitslagen</a:t>
            </a:r>
            <a:r>
              <a:rPr lang="en-GB" sz="2800" dirty="0"/>
              <a:t> (± 15 </a:t>
            </a:r>
            <a:r>
              <a:rPr lang="en-GB" sz="2800" dirty="0" err="1"/>
              <a:t>minuten</a:t>
            </a:r>
            <a:r>
              <a:rPr lang="en-GB" sz="2800" dirty="0"/>
              <a:t>)</a:t>
            </a:r>
          </a:p>
          <a:p>
            <a:r>
              <a:rPr lang="en-GB" sz="2800" dirty="0"/>
              <a:t>	- </a:t>
            </a:r>
            <a:r>
              <a:rPr lang="en-GB" sz="2800" dirty="0" err="1"/>
              <a:t>selectie</a:t>
            </a:r>
            <a:r>
              <a:rPr lang="en-GB" sz="2800" dirty="0"/>
              <a:t> van 3 </a:t>
            </a:r>
            <a:r>
              <a:rPr lang="en-GB" sz="2800" dirty="0" err="1"/>
              <a:t>patienten</a:t>
            </a:r>
            <a:r>
              <a:rPr lang="en-GB" sz="2800" dirty="0"/>
              <a:t> </a:t>
            </a:r>
            <a:r>
              <a:rPr lang="en-GB" sz="2800" dirty="0" err="1"/>
              <a:t>voor</a:t>
            </a:r>
            <a:r>
              <a:rPr lang="en-GB" sz="2800" dirty="0"/>
              <a:t> de finale test</a:t>
            </a:r>
          </a:p>
          <a:p>
            <a:r>
              <a:rPr lang="en-GB" sz="2800" dirty="0"/>
              <a:t>	- </a:t>
            </a:r>
            <a:r>
              <a:rPr lang="en-GB" sz="2800" dirty="0" err="1"/>
              <a:t>uitslagen</a:t>
            </a:r>
            <a:r>
              <a:rPr lang="en-GB" sz="2800" dirty="0"/>
              <a:t> van finale test </a:t>
            </a:r>
          </a:p>
          <a:p>
            <a:r>
              <a:rPr lang="en-GB" sz="2800" dirty="0"/>
              <a:t>	- </a:t>
            </a:r>
            <a:r>
              <a:rPr lang="en-GB" sz="2800" dirty="0" err="1"/>
              <a:t>wie</a:t>
            </a:r>
            <a:r>
              <a:rPr lang="en-GB" sz="2800" dirty="0"/>
              <a:t> </a:t>
            </a:r>
            <a:r>
              <a:rPr lang="en-GB" sz="2800" dirty="0" err="1"/>
              <a:t>krijgt</a:t>
            </a:r>
            <a:r>
              <a:rPr lang="en-GB" sz="2800" dirty="0"/>
              <a:t> het </a:t>
            </a:r>
            <a:r>
              <a:rPr lang="en-GB" sz="2800" dirty="0" err="1"/>
              <a:t>nieraanbod</a:t>
            </a:r>
            <a:r>
              <a:rPr lang="en-GB" sz="2800" dirty="0"/>
              <a:t>? </a:t>
            </a:r>
          </a:p>
          <a:p>
            <a:endParaRPr lang="en-GB" sz="2800" dirty="0"/>
          </a:p>
          <a:p>
            <a:r>
              <a:rPr lang="en-GB" sz="2800" dirty="0"/>
              <a:t>Wrap-up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161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E2781-992B-20E6-1500-D22838A1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Intermezzo 1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23E62B-EEAE-DAD1-1B8F-6EEC6F652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0" y="3922451"/>
            <a:ext cx="1557107" cy="41522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27FACF-1F91-20C9-F8BC-DB1D001E3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8" y="4749181"/>
            <a:ext cx="1557107" cy="47605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92D5036-79B6-639A-C51B-3B8911FF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861" y="1786864"/>
            <a:ext cx="1682430" cy="52101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202B32-6BB9-AA2C-83AD-90C3FA074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51" y="3015639"/>
            <a:ext cx="1760537" cy="469476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9367F38-C711-45B3-2C37-3E219DA6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0780" y="308899"/>
            <a:ext cx="1416175" cy="42485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70D203-7BBE-1D1A-F662-B4C027A57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08" y="6082906"/>
            <a:ext cx="2203539" cy="521033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3DD369-4B49-6D7B-E46A-6508667FC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671" y="5678383"/>
            <a:ext cx="1597568" cy="47927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E795CA-EDBF-F494-55F5-BB1B728942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70" y="1355507"/>
            <a:ext cx="1995563" cy="46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2F0D5-9A63-DABC-73AC-E009A748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75" y="1145540"/>
            <a:ext cx="17808750" cy="1172821"/>
          </a:xfrm>
        </p:spPr>
        <p:txBody>
          <a:bodyPr/>
          <a:lstStyle/>
          <a:p>
            <a:r>
              <a:rPr lang="nl-NL" dirty="0"/>
              <a:t>Bloedgroepen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7C715CE-56A8-5F58-7580-B26C0FBE4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26" y="2585928"/>
            <a:ext cx="15588647" cy="4633012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8E0FA6F-502D-2088-945E-4031F8A24A8F}"/>
              </a:ext>
            </a:extLst>
          </p:cNvPr>
          <p:cNvSpPr txBox="1"/>
          <p:nvPr/>
        </p:nvSpPr>
        <p:spPr>
          <a:xfrm>
            <a:off x="1609942" y="7599783"/>
            <a:ext cx="3480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/>
              <a:t>Gemiddelde</a:t>
            </a:r>
            <a:r>
              <a:rPr lang="en-GB" sz="2800" dirty="0"/>
              <a:t> </a:t>
            </a:r>
            <a:r>
              <a:rPr lang="en-GB" sz="2800" dirty="0" err="1"/>
              <a:t>wachttijd</a:t>
            </a:r>
            <a:r>
              <a:rPr lang="en-GB" sz="2800" dirty="0"/>
              <a:t> </a:t>
            </a:r>
          </a:p>
          <a:p>
            <a:pPr algn="ctr"/>
            <a:r>
              <a:rPr lang="en-GB" sz="2800" dirty="0"/>
              <a:t>(2022)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D6A0891-062B-F6B2-E145-2ACBD32304FB}"/>
              </a:ext>
            </a:extLst>
          </p:cNvPr>
          <p:cNvSpPr txBox="1"/>
          <p:nvPr/>
        </p:nvSpPr>
        <p:spPr>
          <a:xfrm>
            <a:off x="5888736" y="7790688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24 </a:t>
            </a:r>
            <a:r>
              <a:rPr lang="en-GB" sz="2800" dirty="0" err="1"/>
              <a:t>maanden</a:t>
            </a:r>
            <a:endParaRPr lang="en-GB" sz="2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8D5ACB-11D5-7516-4649-9F4CF2823964}"/>
              </a:ext>
            </a:extLst>
          </p:cNvPr>
          <p:cNvSpPr txBox="1"/>
          <p:nvPr/>
        </p:nvSpPr>
        <p:spPr>
          <a:xfrm>
            <a:off x="11896306" y="7790688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24 </a:t>
            </a:r>
            <a:r>
              <a:rPr lang="en-GB" sz="2800" dirty="0" err="1"/>
              <a:t>maanden</a:t>
            </a:r>
            <a:endParaRPr lang="en-GB" sz="2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2BF93C-15C5-1B43-652E-29E767D3F146}"/>
              </a:ext>
            </a:extLst>
          </p:cNvPr>
          <p:cNvSpPr txBox="1"/>
          <p:nvPr/>
        </p:nvSpPr>
        <p:spPr>
          <a:xfrm>
            <a:off x="15291399" y="7790688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36 </a:t>
            </a:r>
            <a:r>
              <a:rPr lang="en-GB" sz="2800" dirty="0" err="1"/>
              <a:t>maanden</a:t>
            </a:r>
            <a:endParaRPr lang="en-GB" sz="2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F4CB5E-A386-643A-E6C6-4798691F33BA}"/>
              </a:ext>
            </a:extLst>
          </p:cNvPr>
          <p:cNvSpPr txBox="1"/>
          <p:nvPr/>
        </p:nvSpPr>
        <p:spPr>
          <a:xfrm>
            <a:off x="8693985" y="7815227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43 </a:t>
            </a:r>
            <a:r>
              <a:rPr lang="en-GB" sz="2800" dirty="0" err="1"/>
              <a:t>maanden</a:t>
            </a:r>
            <a:endParaRPr lang="en-GB" sz="28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8EF5E5-25D7-1BA9-71E7-4A6328E61383}"/>
              </a:ext>
            </a:extLst>
          </p:cNvPr>
          <p:cNvSpPr txBox="1"/>
          <p:nvPr/>
        </p:nvSpPr>
        <p:spPr>
          <a:xfrm>
            <a:off x="16444940" y="9291153"/>
            <a:ext cx="218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Bron</a:t>
            </a:r>
            <a:r>
              <a:rPr lang="en-GB" dirty="0"/>
              <a:t>: Nectar </a:t>
            </a:r>
            <a:r>
              <a:rPr lang="en-GB" dirty="0" err="1"/>
              <a:t>hfdst</a:t>
            </a:r>
            <a:r>
              <a:rPr lang="en-GB" dirty="0"/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46054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21C49-CD3A-1340-15A2-C9BE109E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– </a:t>
            </a:r>
            <a:r>
              <a:rPr lang="en-GB" dirty="0" err="1"/>
              <a:t>Bloedgroep</a:t>
            </a:r>
            <a:r>
              <a:rPr lang="en-GB" dirty="0"/>
              <a:t> A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CE02D0B-88F2-180E-8F02-769DBC388D6A}"/>
              </a:ext>
            </a:extLst>
          </p:cNvPr>
          <p:cNvGrpSpPr/>
          <p:nvPr/>
        </p:nvGrpSpPr>
        <p:grpSpPr>
          <a:xfrm>
            <a:off x="4089859" y="3340855"/>
            <a:ext cx="5786267" cy="6631954"/>
            <a:chOff x="7158916" y="2513191"/>
            <a:chExt cx="5786267" cy="663195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89653CC-610A-F722-5FC8-B9CE94604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8916" y="2513191"/>
              <a:ext cx="5786267" cy="6631954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5090F1F-0EBD-8764-F44F-3385FD838319}"/>
                </a:ext>
              </a:extLst>
            </p:cNvPr>
            <p:cNvSpPr/>
            <p:nvPr/>
          </p:nvSpPr>
          <p:spPr>
            <a:xfrm>
              <a:off x="7918704" y="6912864"/>
              <a:ext cx="2133345" cy="5852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A8A44334-6857-E98D-8BA5-0708D294C3E2}"/>
              </a:ext>
            </a:extLst>
          </p:cNvPr>
          <p:cNvGrpSpPr/>
          <p:nvPr/>
        </p:nvGrpSpPr>
        <p:grpSpPr>
          <a:xfrm>
            <a:off x="11280718" y="3633463"/>
            <a:ext cx="5828619" cy="6631954"/>
            <a:chOff x="13127806" y="2513191"/>
            <a:chExt cx="5828619" cy="6631954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B9E2163-A1A0-4202-1D45-67D356A0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27806" y="2513191"/>
              <a:ext cx="5828619" cy="6631954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9EBA926-A500-DA46-FE95-08CF908FC414}"/>
                </a:ext>
              </a:extLst>
            </p:cNvPr>
            <p:cNvSpPr/>
            <p:nvPr/>
          </p:nvSpPr>
          <p:spPr>
            <a:xfrm>
              <a:off x="13821871" y="6620256"/>
              <a:ext cx="2133345" cy="5852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902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4009A-262D-1208-7E2B-11B5236D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344BEB-43BF-2940-EE72-EC38FBED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6" y="2759669"/>
            <a:ext cx="6251936" cy="728121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9499E3D-FCC5-8C99-15BE-9DC28A566319}"/>
              </a:ext>
            </a:extLst>
          </p:cNvPr>
          <p:cNvSpPr/>
          <p:nvPr/>
        </p:nvSpPr>
        <p:spPr>
          <a:xfrm>
            <a:off x="6803136" y="9107424"/>
            <a:ext cx="3438144" cy="4711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16785"/>
      </p:ext>
    </p:extLst>
  </p:cSld>
  <p:clrMapOvr>
    <a:masterClrMapping/>
  </p:clrMapOvr>
</p:sld>
</file>

<file path=ppt/theme/theme1.xml><?xml version="1.0" encoding="utf-8"?>
<a:theme xmlns:a="http://schemas.openxmlformats.org/drawingml/2006/main" name="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sectie start en eindslide + inhou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3767</TotalTime>
  <Words>564</Words>
  <Application>Microsoft Macintosh PowerPoint</Application>
  <PresentationFormat>Aangepast</PresentationFormat>
  <Paragraphs>127</Paragraphs>
  <Slides>43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48" baseType="lpstr">
      <vt:lpstr>.AppleSystemUIFont</vt:lpstr>
      <vt:lpstr>Arial</vt:lpstr>
      <vt:lpstr>Calibri</vt:lpstr>
      <vt:lpstr>3 sectie content</vt:lpstr>
      <vt:lpstr>1 sectie start en eindslide + inhoud</vt:lpstr>
      <vt:lpstr>Orgaantransplantatie en onze afweer  Arnold van der Meer Medisch Immunoloog (bioloog) </vt:lpstr>
      <vt:lpstr>PowerPoint-presentatie</vt:lpstr>
      <vt:lpstr>PowerPoint-presentatie</vt:lpstr>
      <vt:lpstr>Nierdonor</vt:lpstr>
      <vt:lpstr>Opdracht</vt:lpstr>
      <vt:lpstr>Intermezzo 1</vt:lpstr>
      <vt:lpstr>Bloedgroepen</vt:lpstr>
      <vt:lpstr>Donor – Bloedgroep A</vt:lpstr>
      <vt:lpstr>PowerPoint-presentatie</vt:lpstr>
      <vt:lpstr>PowerPoint-presentatie</vt:lpstr>
      <vt:lpstr>Humane leukocyten antigenen (HLA)  Major histocompatibility complex (MHC)  </vt:lpstr>
      <vt:lpstr>Wereldwijde variatie in HLA</vt:lpstr>
      <vt:lpstr>HLA verschillen hebben een effect op de overleving van de nier</vt:lpstr>
      <vt:lpstr>Antistoffen tegen HLA ?</vt:lpstr>
      <vt:lpstr>Antistoffen tegen HLA ?</vt:lpstr>
      <vt:lpstr>Waarom zijn die antistoffen gevaarlijk? </vt:lpstr>
      <vt:lpstr>De kruisproef </vt:lpstr>
      <vt:lpstr>Humane leukocyten antigenen (HLA)  Major histocompatibility complex  </vt:lpstr>
      <vt:lpstr>Intermezzo 2</vt:lpstr>
      <vt:lpstr>DONOR A2 A25 B7 B44</vt:lpstr>
      <vt:lpstr>Schade is een belangrijke trigger voor het immuunsysteem</vt:lpstr>
      <vt:lpstr>DONOR A2 A25 B7 B44</vt:lpstr>
      <vt:lpstr>Kruisreactiviteit – epitopen</vt:lpstr>
      <vt:lpstr>Kruisreactiviteit  - autoimmuniteit</vt:lpstr>
      <vt:lpstr>Kruisreactiviteit - allergie</vt:lpstr>
      <vt:lpstr>PowerPoint-presentatie</vt:lpstr>
      <vt:lpstr>DONOR A2 A25 B7 B44</vt:lpstr>
      <vt:lpstr>DONOR A2 A25 B7 B44</vt:lpstr>
      <vt:lpstr>DONOR A2 A25 B7 B44</vt:lpstr>
      <vt:lpstr>DONOR A2 A25 B7 B44</vt:lpstr>
      <vt:lpstr>PowerPoint-presentatie</vt:lpstr>
      <vt:lpstr>Wat zijn de opties voor de “moeilijke” patienten? </vt:lpstr>
      <vt:lpstr>Cross-over programma</vt:lpstr>
      <vt:lpstr>PowerPoint-presentatie</vt:lpstr>
      <vt:lpstr>Weghalen van antistoffen (desensibilisatie)</vt:lpstr>
      <vt:lpstr>Diversiteit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Dijkstra, Manon</dc:creator>
  <dc:description>C:\huisstijl\Powerpoint\sjablonen\VO\VO_Algemeen\VO_1 m groen\</dc:description>
  <cp:lastModifiedBy>Meer, Arnold van der</cp:lastModifiedBy>
  <cp:revision>7</cp:revision>
  <dcterms:created xsi:type="dcterms:W3CDTF">2023-10-11T09:19:31Z</dcterms:created>
  <dcterms:modified xsi:type="dcterms:W3CDTF">2023-11-10T16:29:25Z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