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5" r:id="rId2"/>
    <p:sldId id="305" r:id="rId3"/>
    <p:sldId id="308" r:id="rId4"/>
    <p:sldId id="306" r:id="rId5"/>
    <p:sldId id="310" r:id="rId6"/>
    <p:sldId id="309" r:id="rId7"/>
    <p:sldId id="312" r:id="rId8"/>
    <p:sldId id="313" r:id="rId9"/>
    <p:sldId id="314" r:id="rId10"/>
    <p:sldId id="311" r:id="rId11"/>
    <p:sldId id="315" r:id="rId12"/>
    <p:sldId id="317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04" r:id="rId24"/>
  </p:sldIdLst>
  <p:sldSz cx="9144000" cy="6858000" type="screen4x3"/>
  <p:notesSz cx="6794500" cy="99314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orient="horz" pos="1261">
          <p15:clr>
            <a:srgbClr val="A4A3A4"/>
          </p15:clr>
        </p15:guide>
        <p15:guide id="5" pos="1642">
          <p15:clr>
            <a:srgbClr val="A4A3A4"/>
          </p15:clr>
        </p15:guide>
        <p15:guide id="6" pos="138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aike Rodenboog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7" autoAdjust="0"/>
    <p:restoredTop sz="90586" autoAdjust="0"/>
  </p:normalViewPr>
  <p:slideViewPr>
    <p:cSldViewPr snapToObjects="1">
      <p:cViewPr varScale="1">
        <p:scale>
          <a:sx n="39" d="100"/>
          <a:sy n="39" d="100"/>
        </p:scale>
        <p:origin x="384" y="44"/>
      </p:cViewPr>
      <p:guideLst>
        <p:guide orient="horz" pos="900"/>
        <p:guide orient="horz" pos="2839"/>
        <p:guide orient="horz" pos="2699"/>
        <p:guide orient="horz" pos="1261"/>
        <p:guide pos="1642"/>
        <p:guide pos="13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DF015D-3873-4024-AFBE-8A284ED926CD}" type="datetimeFigureOut">
              <a:rPr lang="nl-NL"/>
              <a:pPr>
                <a:defRPr/>
              </a:pPr>
              <a:t>13-1-2017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A157DB-D858-481F-8154-78496079953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279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FC7E84-C20C-4959-BF47-ABD59207E4D2}" type="datetimeFigureOut">
              <a:rPr lang="nl-NL"/>
              <a:pPr>
                <a:defRPr/>
              </a:pPr>
              <a:t>13-1-2017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133" y="4717137"/>
            <a:ext cx="5436235" cy="44693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7B5A7E-AEFF-4948-87FC-AD8965CA6D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861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C3388D-B0EC-43E0-8196-D909769F55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16386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dirty="0" smtClean="0">
                <a:ea typeface="Geneva"/>
                <a:cs typeface="Geneva"/>
              </a:rPr>
              <a:t>Voorstellen, wie zijn we, waarom geven we samen een workshop, doel van de workshop</a:t>
            </a:r>
          </a:p>
        </p:txBody>
      </p:sp>
      <p:sp>
        <p:nvSpPr>
          <p:cNvPr id="16388" name="Tijdelijke aanduiding voor dianummer 3"/>
          <p:cNvSpPr txBox="1">
            <a:spLocks noGrp="1"/>
          </p:cNvSpPr>
          <p:nvPr/>
        </p:nvSpPr>
        <p:spPr bwMode="auto">
          <a:xfrm>
            <a:off x="3849476" y="9434274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38D52AE-616A-4134-AA11-4F64C4B297E9}" type="slidenum">
              <a:rPr lang="en-US" sz="1200">
                <a:latin typeface="Calibri" pitchFamily="34" charset="0"/>
              </a:rPr>
              <a:pPr algn="r" eaLnBrk="0" hangingPunct="0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6389" name="Tijdelijke aanduiding voor datum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6 juni 2013</a:t>
            </a:r>
            <a:endParaRPr lang="en-US"/>
          </a:p>
        </p:txBody>
      </p:sp>
      <p:sp>
        <p:nvSpPr>
          <p:cNvPr id="16390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xfrm>
            <a:off x="230081" y="9434274"/>
            <a:ext cx="4103358" cy="497126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/>
              <a:t>Conferentie De vele gezichten van de (G)TL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9100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Herman neemt over: wie heeft suggesties voor invulling?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B5A7E-AEFF-4948-87FC-AD8965CA6D95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971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Herhaling</a:t>
            </a:r>
            <a:r>
              <a:rPr lang="nl-NL" baseline="0" dirty="0" smtClean="0"/>
              <a:t> van sheets filmpje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B5A7E-AEFF-4948-87FC-AD8965CA6D95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03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Herhaling</a:t>
            </a:r>
            <a:r>
              <a:rPr lang="nl-NL" baseline="0" dirty="0" smtClean="0"/>
              <a:t> van sheets filmpje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B5A7E-AEFF-4948-87FC-AD8965CA6D95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750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Analyseren wat er bij de tweede opgave</a:t>
            </a:r>
            <a:r>
              <a:rPr lang="nl-NL" baseline="0" dirty="0" smtClean="0"/>
              <a:t> gevraagd wordt. Deze is relatief simpel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B5A7E-AEFF-4948-87FC-AD8965CA6D95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100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Nog groter maken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B5A7E-AEFF-4948-87FC-AD8965CA6D95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007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Lieke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B5A7E-AEFF-4948-87FC-AD8965CA6D95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063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C3388D-B0EC-43E0-8196-D909769F55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16386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Geneva"/>
              <a:cs typeface="Geneva"/>
            </a:endParaRPr>
          </a:p>
        </p:txBody>
      </p:sp>
      <p:sp>
        <p:nvSpPr>
          <p:cNvPr id="16388" name="Tijdelijke aanduiding voor dianummer 3"/>
          <p:cNvSpPr txBox="1">
            <a:spLocks noGrp="1"/>
          </p:cNvSpPr>
          <p:nvPr/>
        </p:nvSpPr>
        <p:spPr bwMode="auto">
          <a:xfrm>
            <a:off x="3849476" y="9434274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38D52AE-616A-4134-AA11-4F64C4B297E9}" type="slidenum">
              <a:rPr lang="en-US" sz="1200">
                <a:latin typeface="Calibri" pitchFamily="34" charset="0"/>
              </a:rPr>
              <a:pPr algn="r" eaLnBrk="0" hangingPunct="0"/>
              <a:t>23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6389" name="Tijdelijke aanduiding voor datum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6 juni 2013</a:t>
            </a:r>
            <a:endParaRPr lang="en-US"/>
          </a:p>
        </p:txBody>
      </p:sp>
      <p:sp>
        <p:nvSpPr>
          <p:cNvPr id="16390" name="Tijdelijke aanduiding voor voettekst 5"/>
          <p:cNvSpPr>
            <a:spLocks noGrp="1"/>
          </p:cNvSpPr>
          <p:nvPr>
            <p:ph type="ftr" sz="quarter" idx="4"/>
          </p:nvPr>
        </p:nvSpPr>
        <p:spPr bwMode="auto">
          <a:xfrm>
            <a:off x="230081" y="9434274"/>
            <a:ext cx="4103358" cy="497126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/>
              <a:t>Conferentie De vele gezichten van de (G)TL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705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Lieke: Goedemiddag. Wat u hier ziet is niet het programma van deze workshop,</a:t>
            </a:r>
            <a:r>
              <a:rPr lang="nl-NL" baseline="0" dirty="0" smtClean="0"/>
              <a:t> maar de </a:t>
            </a:r>
            <a:r>
              <a:rPr lang="nl-NL" baseline="0" dirty="0" err="1" smtClean="0"/>
              <a:t>openingsdia</a:t>
            </a:r>
            <a:r>
              <a:rPr lang="nl-NL" baseline="0" dirty="0" smtClean="0"/>
              <a:t> van de eerste les over de SPA. Maar wij gaan dat programma ook in grote lijnen volgen.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B5A7E-AEFF-4948-87FC-AD8965CA6D95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91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Herman, analyse van</a:t>
            </a:r>
            <a:r>
              <a:rPr lang="nl-NL" baseline="0" dirty="0" smtClean="0"/>
              <a:t> tekst Nectar (op tafel) op beschrijving / verklaring; </a:t>
            </a:r>
            <a:r>
              <a:rPr lang="nl-NL" dirty="0" smtClean="0"/>
              <a:t>refereren aan genre-indeling, ook andere bètagenres noemen (verslag, procedure); boek laten zien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B5A7E-AEFF-4948-87FC-AD8965CA6D95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82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Context uitleggen: in de klas heeft Lieke samen met de </a:t>
            </a:r>
            <a:r>
              <a:rPr lang="nl-NL" baseline="0" dirty="0" err="1" smtClean="0"/>
              <a:t>lln</a:t>
            </a:r>
            <a:r>
              <a:rPr lang="nl-NL" baseline="0" dirty="0" smtClean="0"/>
              <a:t> de tekst gelezen (per alinea op scherm). Doen deelnemers dat ook wel eens? </a:t>
            </a:r>
            <a:r>
              <a:rPr lang="nl-NL" dirty="0" smtClean="0"/>
              <a:t>Tekst laten analyseren (3 minuten), dan kijken (klik op afbeelding) met de</a:t>
            </a:r>
            <a:r>
              <a:rPr lang="nl-NL" baseline="0" dirty="0" smtClean="0"/>
              <a:t> </a:t>
            </a:r>
            <a:r>
              <a:rPr lang="nl-NL" dirty="0" smtClean="0"/>
              <a:t>vraag: kunnen </a:t>
            </a:r>
            <a:r>
              <a:rPr lang="nl-NL" dirty="0" err="1" smtClean="0"/>
              <a:t>lln</a:t>
            </a:r>
            <a:r>
              <a:rPr lang="nl-NL" dirty="0" smtClean="0"/>
              <a:t> dit</a:t>
            </a:r>
            <a:r>
              <a:rPr lang="nl-NL" baseline="0" dirty="0" smtClean="0"/>
              <a:t> ook?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B5A7E-AEFF-4948-87FC-AD8965CA6D95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17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Rood is inhoud (alleen eerste keer gearceerd), groen is toon, blauw is samenhang binnen tekst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B5A7E-AEFF-4948-87FC-AD8965CA6D95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271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Lieke: Bij</a:t>
            </a:r>
            <a:r>
              <a:rPr lang="nl-NL" baseline="0" dirty="0" smtClean="0"/>
              <a:t> het maken van opgaven (in boek, toets of examen) moeten </a:t>
            </a:r>
            <a:r>
              <a:rPr lang="nl-NL" baseline="0" dirty="0" err="1" smtClean="0"/>
              <a:t>lln</a:t>
            </a:r>
            <a:r>
              <a:rPr lang="nl-NL" baseline="0" dirty="0" smtClean="0"/>
              <a:t> zelf actief een redenering/verklaring opstellen. </a:t>
            </a:r>
            <a:r>
              <a:rPr lang="nl-NL" dirty="0" smtClean="0"/>
              <a:t>Wat</a:t>
            </a:r>
            <a:r>
              <a:rPr lang="nl-NL" baseline="0" dirty="0" smtClean="0"/>
              <a:t> verwachten wij eigenlijk van </a:t>
            </a:r>
            <a:r>
              <a:rPr lang="nl-NL" baseline="0" dirty="0" err="1" smtClean="0"/>
              <a:t>lln</a:t>
            </a:r>
            <a:r>
              <a:rPr lang="nl-NL" baseline="0" dirty="0" smtClean="0"/>
              <a:t>? Hoe maken wij zelf een verklaring?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B5A7E-AEFF-4948-87FC-AD8965CA6D95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724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Tekst van opgave en </a:t>
            </a:r>
            <a:r>
              <a:rPr lang="nl-NL" dirty="0" err="1" smtClean="0"/>
              <a:t>ll</a:t>
            </a:r>
            <a:r>
              <a:rPr lang="nl-NL" dirty="0" smtClean="0"/>
              <a:t>-antwoorden wordt uitgedeeld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B5A7E-AEFF-4948-87FC-AD8965CA6D95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74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Benoemen als DATA, VERBINDING en</a:t>
            </a:r>
            <a:r>
              <a:rPr lang="nl-NL" baseline="0" dirty="0" smtClean="0"/>
              <a:t> CONCLUSIE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B5A7E-AEFF-4948-87FC-AD8965CA6D95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709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Bij deze opgave is</a:t>
            </a:r>
            <a:r>
              <a:rPr lang="nl-NL" baseline="0" dirty="0" smtClean="0"/>
              <a:t> dus de conclusie van de redenering gegeven en worden data en verbinding gevraagd!!</a:t>
            </a:r>
          </a:p>
          <a:p>
            <a:r>
              <a:rPr lang="nl-NL" baseline="0" dirty="0" smtClean="0"/>
              <a:t>(</a:t>
            </a:r>
            <a:r>
              <a:rPr lang="nl-NL" baseline="0" dirty="0" err="1" smtClean="0"/>
              <a:t>vgl</a:t>
            </a:r>
            <a:r>
              <a:rPr lang="nl-NL" baseline="0" dirty="0" smtClean="0"/>
              <a:t> Raymond </a:t>
            </a:r>
            <a:r>
              <a:rPr lang="nl-NL" baseline="0" dirty="0" err="1" smtClean="0"/>
              <a:t>Queneau's</a:t>
            </a:r>
            <a:r>
              <a:rPr lang="nl-NL" baseline="0" dirty="0" smtClean="0"/>
              <a:t> </a:t>
            </a:r>
            <a:r>
              <a:rPr lang="nl-NL" i="1" baseline="0" dirty="0" smtClean="0"/>
              <a:t>Stijloefeningen, </a:t>
            </a:r>
            <a:r>
              <a:rPr lang="nl-NL" i="0" baseline="0" dirty="0" smtClean="0"/>
              <a:t>vertaald door Rudy Kousbroek: 99 manieren om hetzelfde verhaal te vertellen</a:t>
            </a:r>
            <a:r>
              <a:rPr lang="nl-NL" i="1" baseline="0" dirty="0" smtClean="0"/>
              <a:t>.</a:t>
            </a:r>
            <a:r>
              <a:rPr lang="nl-NL" i="0" baseline="0" dirty="0" smtClean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B5A7E-AEFF-4948-87FC-AD8965CA6D95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39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6" descr="sfeer (31 of 42)_bew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7"/>
          <p:cNvSpPr/>
          <p:nvPr userDrawn="1"/>
        </p:nvSpPr>
        <p:spPr>
          <a:xfrm>
            <a:off x="0" y="3683000"/>
            <a:ext cx="9144000" cy="317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bg1"/>
              </a:solidFill>
            </a:endParaRPr>
          </a:p>
        </p:txBody>
      </p:sp>
      <p:pic>
        <p:nvPicPr>
          <p:cNvPr id="6" name="Afbeelding 8" descr="SLO_logo_totaa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868363"/>
            <a:ext cx="128905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9"/>
          <p:cNvSpPr/>
          <p:nvPr userDrawn="1"/>
        </p:nvSpPr>
        <p:spPr>
          <a:xfrm>
            <a:off x="2617788" y="3683000"/>
            <a:ext cx="6526212" cy="3032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 dirty="0"/>
          </a:p>
        </p:txBody>
      </p:sp>
      <p:sp>
        <p:nvSpPr>
          <p:cNvPr id="8" name="Rechthoek 11"/>
          <p:cNvSpPr/>
          <p:nvPr userDrawn="1"/>
        </p:nvSpPr>
        <p:spPr>
          <a:xfrm>
            <a:off x="2439988" y="3657600"/>
            <a:ext cx="5105400" cy="304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/>
              <a:t>SLO </a:t>
            </a:r>
            <a:r>
              <a:rPr lang="nl-NL" sz="1200" dirty="0"/>
              <a:t>●</a:t>
            </a:r>
            <a:r>
              <a:rPr lang="nl-NL" sz="1400" dirty="0"/>
              <a:t> nationaal expertisecentrum leerplanontwikkeling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>
            <a:normAutofit/>
          </a:bodyPr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669EC-5306-4BD7-9620-3F1C870F7AC6}" type="datetimeFigureOut">
              <a:rPr lang="nl-NL"/>
              <a:pPr>
                <a:defRPr/>
              </a:pPr>
              <a:t>13-1-2017</a:t>
            </a:fld>
            <a:endParaRPr lang="nl-NL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FF84-DF85-4521-9447-7BADA6161E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5C52-FF66-4B35-ACC9-A4FAD98F8F98}" type="datetimeFigureOut">
              <a:rPr lang="nl-NL"/>
              <a:pPr>
                <a:defRPr/>
              </a:pPr>
              <a:t>13-1-2017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D7BE-83FF-4B5F-820B-70C67794BC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FC09-B56F-4BFA-AAD0-BB9DC7163F3C}" type="datetimeFigureOut">
              <a:rPr lang="nl-NL"/>
              <a:pPr>
                <a:defRPr/>
              </a:pPr>
              <a:t>13-1-2017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C791C-D595-4942-B3EA-1E28208B97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AFDC-3FF5-4669-B30E-B0C3E521F17F}" type="datetimeFigureOut">
              <a:rPr lang="nl-NL"/>
              <a:pPr>
                <a:defRPr/>
              </a:pPr>
              <a:t>13-1-2017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604B-09DE-4EE6-9E6D-77AF5F9057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34B9E-5E19-4164-B368-FE16CF97C587}" type="datetimeFigureOut">
              <a:rPr lang="nl-NL"/>
              <a:pPr>
                <a:defRPr/>
              </a:pPr>
              <a:t>13-1-2017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2FAD-FECA-4918-8DBB-966670CDB4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C3776-3718-43B2-AA45-AD52E6C5C947}" type="datetimeFigureOut">
              <a:rPr lang="nl-NL"/>
              <a:pPr>
                <a:defRPr/>
              </a:pPr>
              <a:t>13-1-2017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0598-3B1B-4E94-B053-23E33DDE3B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E3C1D-17F5-4F9F-B2EE-BF0D9F9C9D9A}" type="datetimeFigureOut">
              <a:rPr lang="nl-NL"/>
              <a:pPr>
                <a:defRPr/>
              </a:pPr>
              <a:t>13-1-2017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CD8D-D445-41F7-BA21-DDD903D22A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C033-D7F2-46FE-96E8-FB7C2E3DF0FD}" type="datetimeFigureOut">
              <a:rPr lang="nl-NL"/>
              <a:pPr>
                <a:defRPr/>
              </a:pPr>
              <a:t>13-1-2017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1F8EB-C819-4315-9CC5-6B90983E2A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B785-5CAA-4DC3-A013-E6E422D11B43}" type="datetimeFigureOut">
              <a:rPr lang="nl-NL"/>
              <a:pPr>
                <a:defRPr/>
              </a:pPr>
              <a:t>13-1-2017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ED0C-7BD1-467A-8190-7E9DC5E62C0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4EE37-C7BA-464B-B5FD-A202672CEA99}" type="datetimeFigureOut">
              <a:rPr lang="nl-NL"/>
              <a:pPr>
                <a:defRPr/>
              </a:pPr>
              <a:t>13-1-2017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09F4-72EC-4B09-B91E-987B41AE2A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17223-CC2A-4257-87BB-404565114E6F}" type="datetimeFigureOut">
              <a:rPr lang="nl-NL"/>
              <a:pPr>
                <a:defRPr/>
              </a:pPr>
              <a:t>13-1-2017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008A-533D-4848-9DB3-CFA582EB0D9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6F22B4-D3A8-49BA-B38D-B5BC88837775}" type="datetimeFigureOut">
              <a:rPr lang="nl-NL"/>
              <a:pPr>
                <a:defRPr/>
              </a:pPr>
              <a:t>13-1-2017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CB06E8-24F0-4DB4-944B-B3531C3C0A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32" name="Afbeelding 9" descr="SL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5638" y="6270625"/>
            <a:ext cx="558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Lieke%20fragment%202.mp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handreikingschoolexamen.slo.nl/biologie-h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Lieke%20fragment%201%20lang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2617788" y="1436688"/>
            <a:ext cx="6315075" cy="2347912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SPA op je bord</a:t>
            </a:r>
          </a:p>
        </p:txBody>
      </p:sp>
      <p:sp>
        <p:nvSpPr>
          <p:cNvPr id="16386" name="Ondertitel 2"/>
          <p:cNvSpPr>
            <a:spLocks noGrp="1"/>
          </p:cNvSpPr>
          <p:nvPr>
            <p:ph type="subTitle" idx="1"/>
          </p:nvPr>
        </p:nvSpPr>
        <p:spPr>
          <a:xfrm>
            <a:off x="2771775" y="4581525"/>
            <a:ext cx="5686425" cy="1223963"/>
          </a:xfrm>
        </p:spPr>
        <p:txBody>
          <a:bodyPr rtlCol="0">
            <a:normAutofit/>
          </a:bodyPr>
          <a:lstStyle/>
          <a:p>
            <a:pPr marL="179388" eaLnBrk="1" fontAlgn="auto" hangingPunct="1">
              <a:spcAft>
                <a:spcPts val="0"/>
              </a:spcAft>
              <a:defRPr/>
            </a:pPr>
            <a:r>
              <a:rPr lang="nl-NL" sz="2000" dirty="0"/>
              <a:t>Lieke </a:t>
            </a:r>
            <a:r>
              <a:rPr lang="nl-NL" sz="2000" dirty="0" err="1"/>
              <a:t>Kievits</a:t>
            </a:r>
            <a:r>
              <a:rPr lang="nl-NL" sz="2000" dirty="0"/>
              <a:t>		</a:t>
            </a:r>
            <a:r>
              <a:rPr lang="nl-NL" sz="2000" dirty="0" err="1"/>
              <a:t>Alkwin</a:t>
            </a:r>
            <a:r>
              <a:rPr lang="nl-NL" sz="2000" dirty="0"/>
              <a:t> </a:t>
            </a:r>
            <a:r>
              <a:rPr lang="nl-NL" sz="2000" dirty="0" err="1"/>
              <a:t>Kollege</a:t>
            </a:r>
            <a:r>
              <a:rPr lang="nl-NL" sz="2000" dirty="0"/>
              <a:t> Uithoorn</a:t>
            </a:r>
          </a:p>
          <a:p>
            <a:pPr marL="179388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/>
              <a:t>Herman Schalk	SLO</a:t>
            </a:r>
            <a:endParaRPr lang="nl-NL" sz="2000" dirty="0"/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Antwoordmodel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55"/>
              </a:spcBef>
              <a:spcAft>
                <a:spcPts val="0"/>
              </a:spcAft>
              <a:buSzPts val="1000"/>
              <a:buNone/>
              <a:tabLst>
                <a:tab pos="734695" algn="l"/>
              </a:tabLst>
            </a:pPr>
            <a:r>
              <a:rPr lang="en-US" sz="2400" b="1" spc="25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maximumscore</a:t>
            </a:r>
            <a:r>
              <a:rPr lang="en-US" sz="2400" b="1" spc="-3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br>
              <a:rPr lang="en-US" sz="24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spc="20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Uit</a:t>
            </a:r>
            <a:r>
              <a:rPr lang="en-US" sz="2400" spc="3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het</a:t>
            </a:r>
            <a:r>
              <a:rPr lang="en-US" sz="2400" spc="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antwoord</a:t>
            </a:r>
            <a:r>
              <a:rPr lang="en-US" sz="2400" spc="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moet</a:t>
            </a:r>
            <a:r>
              <a:rPr lang="en-US" sz="2400" spc="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blijken</a:t>
            </a:r>
            <a:r>
              <a:rPr lang="en-US" sz="2400" spc="3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dat</a:t>
            </a:r>
            <a:r>
              <a:rPr lang="en-US" sz="2400" spc="15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Bef>
                <a:spcPts val="355"/>
              </a:spcBef>
              <a:spcAft>
                <a:spcPts val="0"/>
              </a:spcAft>
              <a:buSzPts val="1000"/>
              <a:buNone/>
              <a:tabLst>
                <a:tab pos="734695" algn="l"/>
              </a:tabLst>
            </a:pPr>
            <a:endParaRPr lang="en-US" sz="2400" spc="15" dirty="0" smtClean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55600" indent="-250825">
              <a:spcBef>
                <a:spcPts val="180"/>
              </a:spcBef>
              <a:spcAft>
                <a:spcPts val="0"/>
              </a:spcAft>
              <a:tabLst>
                <a:tab pos="7797800" algn="r"/>
              </a:tabLst>
            </a:pPr>
            <a:r>
              <a:rPr lang="en-US" sz="2400" spc="2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het</a:t>
            </a:r>
            <a:r>
              <a:rPr lang="en-US" sz="2400" spc="25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honinglaagje</a:t>
            </a:r>
            <a:r>
              <a:rPr lang="en-US" sz="2400" spc="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een</a:t>
            </a:r>
            <a:r>
              <a:rPr lang="en-US" sz="2400" spc="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hoge</a:t>
            </a:r>
            <a:r>
              <a:rPr lang="en-US" sz="2400" spc="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concentratie</a:t>
            </a:r>
            <a:r>
              <a:rPr lang="en-US" sz="2400" spc="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suiker</a:t>
            </a:r>
            <a:r>
              <a:rPr lang="en-US" sz="2400" spc="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bevat</a:t>
            </a:r>
            <a:r>
              <a:rPr lang="en-US" sz="2400" spc="2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(DATA) </a:t>
            </a:r>
            <a:r>
              <a:rPr lang="en-US" sz="24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2400" spc="25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een</a:t>
            </a:r>
            <a:r>
              <a:rPr lang="en-US" sz="2400" spc="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30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hoge</a:t>
            </a:r>
            <a:r>
              <a:rPr lang="en-US" sz="2400" spc="3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5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osmotische</a:t>
            </a:r>
            <a:r>
              <a:rPr lang="en-US" sz="2400" spc="5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waarde</a:t>
            </a:r>
            <a:r>
              <a:rPr lang="en-US" sz="2400" spc="6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30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heeft</a:t>
            </a:r>
            <a:r>
              <a:rPr lang="en-US" sz="2400" spc="3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3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400" spc="3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VERBINDING</a:t>
            </a:r>
            <a:r>
              <a:rPr lang="en-US" sz="2400" spc="3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2400" spc="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</a:p>
          <a:p>
            <a:pPr marL="355600" indent="-250825">
              <a:spcBef>
                <a:spcPts val="180"/>
              </a:spcBef>
              <a:spcAft>
                <a:spcPts val="0"/>
              </a:spcAft>
              <a:tabLst>
                <a:tab pos="7797800" algn="r"/>
              </a:tabLst>
            </a:pPr>
            <a:endParaRPr lang="en-US" sz="2400" spc="25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55600" indent="-250825">
              <a:spcBef>
                <a:spcPts val="180"/>
              </a:spcBef>
              <a:spcAft>
                <a:spcPts val="0"/>
              </a:spcAft>
              <a:tabLst>
                <a:tab pos="7797800" algn="r"/>
              </a:tabLst>
            </a:pPr>
            <a:r>
              <a:rPr lang="en-US" sz="2400" spc="25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hierdoor</a:t>
            </a:r>
            <a:r>
              <a:rPr lang="en-US" sz="2400" spc="5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vocht</a:t>
            </a:r>
            <a:r>
              <a:rPr lang="en-US" sz="2400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wordt</a:t>
            </a:r>
            <a:r>
              <a:rPr lang="en-US" sz="2400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onttrokken</a:t>
            </a:r>
            <a:r>
              <a:rPr lang="en-US" sz="2400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aan</a:t>
            </a:r>
            <a:r>
              <a:rPr lang="en-US" sz="2400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schimmelsporen</a:t>
            </a:r>
            <a:r>
              <a:rPr lang="en-US" sz="2400" spc="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2400" spc="2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draden</a:t>
            </a:r>
            <a:r>
              <a:rPr lang="en-US" sz="2400" spc="2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2400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30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waardoor</a:t>
            </a:r>
            <a:r>
              <a:rPr lang="en-US" sz="2400" spc="3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0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deze</a:t>
            </a:r>
            <a:r>
              <a:rPr lang="en-US" sz="2400" spc="5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uitdrogen</a:t>
            </a:r>
            <a:r>
              <a:rPr lang="en-US" sz="2400" spc="5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400" spc="55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VERBINDING</a:t>
            </a:r>
            <a:r>
              <a:rPr lang="en-US" sz="2400" spc="55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2400" spc="55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400" spc="55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spc="2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(en</a:t>
            </a:r>
            <a:r>
              <a:rPr lang="en-US" sz="2400" spc="55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US" sz="2400" spc="5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schimmel</a:t>
            </a:r>
            <a:r>
              <a:rPr lang="en-US" sz="2400" spc="5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niet</a:t>
            </a:r>
            <a:r>
              <a:rPr lang="en-US" sz="2400" spc="5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2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kan</a:t>
            </a:r>
            <a:r>
              <a:rPr lang="en-US" sz="2400" spc="5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30" dirty="0" err="1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groeien</a:t>
            </a:r>
            <a:r>
              <a:rPr lang="en-US" sz="2400" spc="3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3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400" spc="3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CONCLUSIE</a:t>
            </a:r>
            <a:r>
              <a:rPr lang="en-US" sz="2400" spc="3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2400" spc="3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2400" spc="3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endParaRPr lang="nl-NL" sz="2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263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 naar de sla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Zet nu de redenering van het slap worden van de sla door de sladressing in dit schema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251520" y="2758616"/>
            <a:ext cx="8664405" cy="3192910"/>
            <a:chOff x="37327" y="-4603"/>
            <a:chExt cx="6659924" cy="817824"/>
          </a:xfrm>
        </p:grpSpPr>
        <p:sp>
          <p:nvSpPr>
            <p:cNvPr id="12" name="Tekstvak 2"/>
            <p:cNvSpPr txBox="1">
              <a:spLocks noChangeArrowheads="1"/>
            </p:cNvSpPr>
            <p:nvPr/>
          </p:nvSpPr>
          <p:spPr bwMode="auto">
            <a:xfrm>
              <a:off x="37327" y="-4603"/>
              <a:ext cx="1311275" cy="389299"/>
            </a:xfrm>
            <a:prstGeom prst="rect">
              <a:avLst/>
            </a:prstGeom>
            <a:noFill/>
            <a:ln w="12700" cap="flat" cmpd="sng" algn="ctr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2400"/>
                </a:spcBef>
                <a:spcAft>
                  <a:spcPts val="0"/>
                </a:spcAft>
              </a:pPr>
              <a:endParaRPr lang="nl-NL" sz="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</a:t>
              </a:r>
              <a:endParaRPr lang="nl-NL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kstvak 2"/>
            <p:cNvSpPr txBox="1">
              <a:spLocks noChangeArrowheads="1"/>
            </p:cNvSpPr>
            <p:nvPr/>
          </p:nvSpPr>
          <p:spPr bwMode="auto">
            <a:xfrm>
              <a:off x="5182775" y="0"/>
              <a:ext cx="1514476" cy="384696"/>
            </a:xfrm>
            <a:prstGeom prst="rect">
              <a:avLst/>
            </a:prstGeom>
            <a:noFill/>
            <a:ln w="12700" cap="flat" cmpd="sng" algn="ctr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endParaRPr lang="nl-N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nl-NL" sz="2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CONCLUSIE</a:t>
              </a:r>
              <a:endParaRPr lang="nl-N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Rechte verbindingslijn met pijl 13"/>
            <p:cNvCxnSpPr>
              <a:cxnSpLocks noChangeShapeType="1"/>
              <a:stCxn id="12" idx="3"/>
              <a:endCxn id="13" idx="1"/>
            </p:cNvCxnSpPr>
            <p:nvPr/>
          </p:nvCxnSpPr>
          <p:spPr bwMode="auto">
            <a:xfrm>
              <a:off x="1348602" y="190047"/>
              <a:ext cx="3834173" cy="2301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" name="Groep 14"/>
            <p:cNvGrpSpPr>
              <a:grpSpLocks/>
            </p:cNvGrpSpPr>
            <p:nvPr/>
          </p:nvGrpSpPr>
          <p:grpSpPr bwMode="auto">
            <a:xfrm>
              <a:off x="2598924" y="192348"/>
              <a:ext cx="1490297" cy="620873"/>
              <a:chOff x="1310656" y="-75399"/>
              <a:chExt cx="1639890" cy="984130"/>
            </a:xfrm>
          </p:grpSpPr>
          <p:sp>
            <p:nvSpPr>
              <p:cNvPr id="16" name="Toelichting met PIJL-OMHOOG 15"/>
              <p:cNvSpPr>
                <a:spLocks noChangeArrowheads="1"/>
              </p:cNvSpPr>
              <p:nvPr/>
            </p:nvSpPr>
            <p:spPr bwMode="auto">
              <a:xfrm>
                <a:off x="1310656" y="-75399"/>
                <a:ext cx="1639890" cy="984130"/>
              </a:xfrm>
              <a:prstGeom prst="upArrowCallout">
                <a:avLst>
                  <a:gd name="adj1" fmla="val 22988"/>
                  <a:gd name="adj2" fmla="val 25001"/>
                  <a:gd name="adj3" fmla="val 25000"/>
                  <a:gd name="adj4" fmla="val 74773"/>
                </a:avLst>
              </a:prstGeom>
              <a:noFill/>
              <a:ln w="12700" cap="flat" cmpd="sng" algn="ctr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17" name="Tekstvak 2"/>
              <p:cNvSpPr txBox="1">
                <a:spLocks noChangeArrowheads="1"/>
              </p:cNvSpPr>
              <p:nvPr/>
            </p:nvSpPr>
            <p:spPr bwMode="auto">
              <a:xfrm>
                <a:off x="1310656" y="264510"/>
                <a:ext cx="1576934" cy="56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ts val="1200"/>
                  </a:lnSpc>
                  <a:spcAft>
                    <a:spcPts val="0"/>
                  </a:spcAft>
                </a:pPr>
                <a:endParaRPr lang="nl-NL" sz="2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nl-NL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VERBINDING</a:t>
                </a:r>
                <a:endParaRPr lang="nl-NL" sz="2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8" name="Afbeelding 17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12359" y="5226253"/>
            <a:ext cx="685478" cy="54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Leg uit waardoor de slabladeren slap worden van de sladressing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5434" y="2912269"/>
            <a:ext cx="2040188" cy="109688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25"/>
              </a:spcBef>
              <a:spcAft>
                <a:spcPts val="0"/>
              </a:spcAft>
              <a:buNone/>
            </a:pPr>
            <a:r>
              <a:rPr lang="nl-NL" sz="1350" dirty="0"/>
              <a:t>- de sladressing is hypertonisch t.o.v. de cel</a:t>
            </a:r>
          </a:p>
          <a:p>
            <a:pPr marL="0" indent="0">
              <a:spcBef>
                <a:spcPts val="225"/>
              </a:spcBef>
              <a:spcAft>
                <a:spcPts val="0"/>
              </a:spcAft>
              <a:buNone/>
            </a:pPr>
            <a:r>
              <a:rPr lang="nl-NL" sz="1350" dirty="0"/>
              <a:t/>
            </a:r>
            <a:br>
              <a:rPr lang="nl-NL" sz="1350" dirty="0"/>
            </a:br>
            <a:r>
              <a:rPr lang="nl-NL" sz="1350" dirty="0"/>
              <a:t>- het celmembraan is selectief-permeabel </a:t>
            </a:r>
            <a:endParaRPr lang="nl-NL" sz="135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  <a:p>
            <a:endParaRPr lang="nl-NL" dirty="0" smtClean="0"/>
          </a:p>
        </p:txBody>
      </p:sp>
      <p:grpSp>
        <p:nvGrpSpPr>
          <p:cNvPr id="4" name="Groep 3"/>
          <p:cNvGrpSpPr/>
          <p:nvPr/>
        </p:nvGrpSpPr>
        <p:grpSpPr>
          <a:xfrm>
            <a:off x="628650" y="2388671"/>
            <a:ext cx="7886700" cy="2795485"/>
            <a:chOff x="177413" y="-245251"/>
            <a:chExt cx="6361272" cy="1711661"/>
          </a:xfrm>
          <a:noFill/>
        </p:grpSpPr>
        <p:sp>
          <p:nvSpPr>
            <p:cNvPr id="5" name="Tekstvak 2"/>
            <p:cNvSpPr txBox="1">
              <a:spLocks noChangeArrowheads="1"/>
            </p:cNvSpPr>
            <p:nvPr/>
          </p:nvSpPr>
          <p:spPr bwMode="auto">
            <a:xfrm>
              <a:off x="177413" y="-245251"/>
              <a:ext cx="1739774" cy="992212"/>
            </a:xfrm>
            <a:prstGeom prst="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>
                <a:lnSpc>
                  <a:spcPts val="900"/>
                </a:lnSpc>
                <a:spcBef>
                  <a:spcPts val="225"/>
                </a:spcBef>
                <a:spcAft>
                  <a:spcPts val="0"/>
                </a:spcAft>
              </a:pPr>
              <a:endParaRPr lang="nl-NL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225"/>
                </a:spcBef>
                <a:spcAft>
                  <a:spcPts val="0"/>
                </a:spcAft>
              </a:pPr>
              <a:r>
                <a:rPr lang="nl-NL" sz="21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DATA: </a:t>
              </a:r>
              <a:r>
                <a:rPr lang="nl-NL" sz="21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nl-NL" sz="21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nl-NL" sz="15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kstvak 2"/>
            <p:cNvSpPr txBox="1">
              <a:spLocks noChangeArrowheads="1"/>
            </p:cNvSpPr>
            <p:nvPr/>
          </p:nvSpPr>
          <p:spPr bwMode="auto">
            <a:xfrm>
              <a:off x="5024209" y="-245251"/>
              <a:ext cx="1514476" cy="992212"/>
            </a:xfrm>
            <a:prstGeom prst="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>
                <a:spcBef>
                  <a:spcPts val="75"/>
                </a:spcBef>
              </a:pPr>
              <a:endParaRPr lang="nl-NL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75"/>
                </a:spcBef>
              </a:pPr>
              <a:r>
                <a:rPr lang="nl-NL" sz="21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CONCLUSIE:</a:t>
              </a:r>
            </a:p>
            <a:p>
              <a:pPr algn="ctr">
                <a:spcBef>
                  <a:spcPts val="75"/>
                </a:spcBef>
              </a:pPr>
              <a:endParaRPr lang="nl-NL" sz="2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Rechte verbindingslijn met pijl 6"/>
            <p:cNvCxnSpPr>
              <a:stCxn id="5" idx="3"/>
              <a:endCxn id="6" idx="1"/>
            </p:cNvCxnSpPr>
            <p:nvPr/>
          </p:nvCxnSpPr>
          <p:spPr>
            <a:xfrm>
              <a:off x="1917187" y="250855"/>
              <a:ext cx="3107022" cy="0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ep 7"/>
            <p:cNvGrpSpPr/>
            <p:nvPr/>
          </p:nvGrpSpPr>
          <p:grpSpPr>
            <a:xfrm>
              <a:off x="2173805" y="250855"/>
              <a:ext cx="2474936" cy="1215555"/>
              <a:chOff x="842864" y="17339"/>
              <a:chExt cx="2723365" cy="1926742"/>
            </a:xfrm>
            <a:grpFill/>
          </p:grpSpPr>
          <p:sp>
            <p:nvSpPr>
              <p:cNvPr id="9" name="Toelichting met PIJL-OMHOOG 8"/>
              <p:cNvSpPr/>
              <p:nvPr/>
            </p:nvSpPr>
            <p:spPr>
              <a:xfrm>
                <a:off x="842864" y="17339"/>
                <a:ext cx="2723365" cy="1926742"/>
              </a:xfrm>
              <a:prstGeom prst="upArrowCallout">
                <a:avLst>
                  <a:gd name="adj1" fmla="val 22980"/>
                  <a:gd name="adj2" fmla="val 25000"/>
                  <a:gd name="adj3" fmla="val 25000"/>
                  <a:gd name="adj4" fmla="val 74775"/>
                </a:avLst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10" name="Tekstvak 2"/>
              <p:cNvSpPr txBox="1">
                <a:spLocks noChangeArrowheads="1"/>
              </p:cNvSpPr>
              <p:nvPr/>
            </p:nvSpPr>
            <p:spPr bwMode="auto">
              <a:xfrm>
                <a:off x="911889" y="614476"/>
                <a:ext cx="2595773" cy="44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68580" tIns="34290" rIns="68580" bIns="34290" anchor="t" anchorCtr="0">
                <a:noAutofit/>
              </a:bodyPr>
              <a:lstStyle/>
              <a:p>
                <a:pPr algn="ctr">
                  <a:lnSpc>
                    <a:spcPts val="900"/>
                  </a:lnSpc>
                  <a:spcAft>
                    <a:spcPts val="0"/>
                  </a:spcAft>
                </a:pPr>
                <a:endParaRPr lang="nl-NL" sz="21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900"/>
                  </a:lnSpc>
                  <a:spcAft>
                    <a:spcPts val="0"/>
                  </a:spcAft>
                </a:pPr>
                <a:endParaRPr lang="nl-NL" sz="21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900"/>
                  </a:lnSpc>
                  <a:spcAft>
                    <a:spcPts val="0"/>
                  </a:spcAft>
                </a:pPr>
                <a:r>
                  <a:rPr lang="nl-NL" sz="21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VERBINDING</a:t>
                </a:r>
              </a:p>
              <a:p>
                <a:pPr algn="ctr">
                  <a:lnSpc>
                    <a:spcPts val="900"/>
                  </a:lnSpc>
                  <a:spcAft>
                    <a:spcPts val="0"/>
                  </a:spcAft>
                </a:pPr>
                <a:endParaRPr lang="nl-NL" sz="21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900"/>
                  </a:lnSpc>
                  <a:spcAft>
                    <a:spcPts val="0"/>
                  </a:spcAft>
                </a:pPr>
                <a:endParaRPr lang="nl-NL" sz="21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Tekstvak 10"/>
          <p:cNvSpPr txBox="1"/>
          <p:nvPr/>
        </p:nvSpPr>
        <p:spPr>
          <a:xfrm>
            <a:off x="3295923" y="4277368"/>
            <a:ext cx="281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nl-NL" sz="1350" dirty="0">
                <a:latin typeface="+mn-lt"/>
              </a:rPr>
              <a:t>er gaat netto water de cel uit</a:t>
            </a:r>
          </a:p>
          <a:p>
            <a:pPr marL="214313" indent="-214313">
              <a:buFontTx/>
              <a:buChar char="-"/>
            </a:pPr>
            <a:endParaRPr lang="nl-NL" sz="1350" dirty="0">
              <a:latin typeface="+mn-lt"/>
            </a:endParaRPr>
          </a:p>
          <a:p>
            <a:pPr marL="214313" indent="-214313">
              <a:buFontTx/>
              <a:buChar char="-"/>
            </a:pPr>
            <a:r>
              <a:rPr lang="nl-NL" sz="1350" dirty="0">
                <a:latin typeface="+mn-lt"/>
              </a:rPr>
              <a:t>de cel krimpt en het celmembraan laat los van de celwand</a:t>
            </a:r>
          </a:p>
          <a:p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6715474" y="3114461"/>
            <a:ext cx="17998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nl-NL" sz="1350" dirty="0">
                <a:latin typeface="+mn-lt"/>
              </a:rPr>
              <a:t>de slabladeren worden slap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6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Complete redenering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/>
              <a:t>Als</a:t>
            </a:r>
            <a:r>
              <a:rPr lang="nl-NL" sz="2400" dirty="0" smtClean="0"/>
              <a:t> slabladeren in een sladressing liggen, </a:t>
            </a:r>
            <a:r>
              <a:rPr lang="nl-NL" sz="2400" b="1" dirty="0" smtClean="0"/>
              <a:t>dan</a:t>
            </a:r>
            <a:r>
              <a:rPr lang="nl-NL" sz="2400" dirty="0" smtClean="0"/>
              <a:t> gaat er water uit de cellen, </a:t>
            </a:r>
            <a:r>
              <a:rPr lang="nl-NL" sz="2400" b="1" dirty="0" smtClean="0"/>
              <a:t>want</a:t>
            </a:r>
            <a:r>
              <a:rPr lang="nl-NL" sz="2400" dirty="0" smtClean="0"/>
              <a:t> de sladressing is hypertonisch ten opzichte van de </a:t>
            </a:r>
            <a:r>
              <a:rPr lang="nl-NL" sz="2400" dirty="0" err="1" smtClean="0"/>
              <a:t>celinhoud</a:t>
            </a:r>
            <a:r>
              <a:rPr lang="nl-NL" sz="2400" dirty="0" smtClean="0"/>
              <a:t> </a:t>
            </a:r>
            <a:r>
              <a:rPr lang="nl-NL" sz="2400" b="1" dirty="0" smtClean="0"/>
              <a:t>en</a:t>
            </a:r>
            <a:r>
              <a:rPr lang="nl-NL" sz="2400" dirty="0" smtClean="0"/>
              <a:t> het celmembraan is selectief permeabel. </a:t>
            </a:r>
            <a:r>
              <a:rPr lang="nl-NL" sz="2400" b="1" dirty="0" smtClean="0"/>
              <a:t>Daardoor</a:t>
            </a:r>
            <a:r>
              <a:rPr lang="nl-NL" sz="2400" dirty="0" smtClean="0"/>
              <a:t> krimpen </a:t>
            </a:r>
            <a:r>
              <a:rPr lang="nl-NL" sz="2400" dirty="0"/>
              <a:t>de </a:t>
            </a:r>
            <a:r>
              <a:rPr lang="nl-NL" sz="2400" dirty="0" smtClean="0"/>
              <a:t>cellen </a:t>
            </a:r>
            <a:r>
              <a:rPr lang="nl-NL" sz="2400" dirty="0"/>
              <a:t>en </a:t>
            </a:r>
            <a:r>
              <a:rPr lang="nl-NL" sz="2400" dirty="0" smtClean="0"/>
              <a:t>laten de celmembranen </a:t>
            </a:r>
            <a:r>
              <a:rPr lang="nl-NL" sz="2400" dirty="0"/>
              <a:t>los van de </a:t>
            </a:r>
            <a:r>
              <a:rPr lang="nl-NL" sz="2400" dirty="0" smtClean="0"/>
              <a:t>celwanden. </a:t>
            </a:r>
            <a:r>
              <a:rPr lang="nl-NL" sz="2400" b="1" dirty="0" smtClean="0"/>
              <a:t>Daardoor</a:t>
            </a:r>
            <a:r>
              <a:rPr lang="nl-NL" sz="2400" dirty="0" smtClean="0"/>
              <a:t> </a:t>
            </a:r>
            <a:r>
              <a:rPr lang="nl-NL" sz="2400" dirty="0"/>
              <a:t>worden de slabladeren </a:t>
            </a:r>
            <a:r>
              <a:rPr lang="nl-NL" sz="2400" dirty="0" smtClean="0"/>
              <a:t>slap.</a:t>
            </a: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31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Opgaven: wat wordt gevraagd?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Bij beide voorbeelden tot nu toe was de conclusie gegeven en werden data en verbinding gevraagd (Leg uit waardoor ...)</a:t>
            </a:r>
          </a:p>
          <a:p>
            <a:r>
              <a:rPr lang="nl-NL" sz="2400" dirty="0" smtClean="0"/>
              <a:t>Dat kan ook anders: </a:t>
            </a:r>
          </a:p>
          <a:p>
            <a:pPr marL="0" indent="0">
              <a:buNone/>
            </a:pP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i="1" dirty="0" smtClean="0"/>
              <a:t>Leg </a:t>
            </a:r>
            <a:r>
              <a:rPr lang="nl-NL" sz="2400" i="1" dirty="0"/>
              <a:t>uit hoe de verandering van slechts één aminozuur kan leiden tot de </a:t>
            </a:r>
            <a:r>
              <a:rPr lang="nl-NL" sz="2400" i="1" dirty="0" err="1"/>
              <a:t>onwerkzaamheid</a:t>
            </a:r>
            <a:r>
              <a:rPr lang="nl-NL" sz="2400" i="1" dirty="0"/>
              <a:t> van een </a:t>
            </a:r>
            <a:r>
              <a:rPr lang="nl-NL" sz="2400" i="1" dirty="0" smtClean="0"/>
              <a:t>genproduct</a:t>
            </a:r>
            <a:r>
              <a:rPr lang="nl-NL" i="1" dirty="0" smtClean="0"/>
              <a:t>.</a:t>
            </a:r>
          </a:p>
          <a:p>
            <a:pPr marL="0" indent="0" algn="r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sz="2000" dirty="0" smtClean="0"/>
              <a:t>CE </a:t>
            </a:r>
            <a:r>
              <a:rPr lang="nl-NL" sz="2000" dirty="0"/>
              <a:t>biologie vwo 2012-I (pilot), vraag 15, eerste </a:t>
            </a:r>
            <a:r>
              <a:rPr lang="nl-NL" sz="2000" dirty="0" smtClean="0"/>
              <a:t>deel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78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wordt gevraagd?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>
                <a:latin typeface="Calibri" panose="020F0502020204030204" pitchFamily="34" charset="0"/>
              </a:rPr>
              <a:t>Door DNA‐onderzoek is bepaald welk gen betrokken is bij de aandoening. In afbeelding 5 zijn </a:t>
            </a:r>
            <a:r>
              <a:rPr lang="nl-NL" sz="2000" dirty="0" smtClean="0">
                <a:latin typeface="Calibri" panose="020F0502020204030204" pitchFamily="34" charset="0"/>
              </a:rPr>
              <a:t>profielen te </a:t>
            </a:r>
            <a:r>
              <a:rPr lang="nl-NL" sz="2000" dirty="0">
                <a:latin typeface="Calibri" panose="020F0502020204030204" pitchFamily="34" charset="0"/>
              </a:rPr>
              <a:t>zien van twee verschillende genen (P en Q) van vijf personen.</a:t>
            </a:r>
          </a:p>
          <a:p>
            <a:pPr marL="0" indent="0">
              <a:buNone/>
            </a:pPr>
            <a:r>
              <a:rPr lang="nl-NL" sz="2000" dirty="0">
                <a:latin typeface="Calibri" panose="020F0502020204030204" pitchFamily="34" charset="0"/>
              </a:rPr>
              <a:t>Het bovenste profiel laat alle bekende allelen zien. Te zien is dat er twee P‐allelen en drie </a:t>
            </a:r>
            <a:r>
              <a:rPr lang="nl-NL" sz="2000" dirty="0" smtClean="0">
                <a:latin typeface="Calibri" panose="020F0502020204030204" pitchFamily="34" charset="0"/>
              </a:rPr>
              <a:t>Q‐allelen zijn</a:t>
            </a:r>
            <a:r>
              <a:rPr lang="nl-NL" sz="2000" dirty="0">
                <a:latin typeface="Calibri" panose="020F0502020204030204" pitchFamily="34" charset="0"/>
              </a:rPr>
              <a:t>. Van de controlepersonen is bekend, dat ze de aandoening niet hebben.</a:t>
            </a:r>
          </a:p>
          <a:p>
            <a:pPr marL="0" indent="0">
              <a:buNone/>
            </a:pPr>
            <a:r>
              <a:rPr lang="nl-NL" sz="2000" dirty="0">
                <a:latin typeface="Calibri" panose="020F0502020204030204" pitchFamily="34" charset="0"/>
              </a:rPr>
              <a:t>2p </a:t>
            </a:r>
            <a:r>
              <a:rPr lang="nl-NL" sz="2000" b="1" dirty="0">
                <a:latin typeface="Calibri-Bold"/>
              </a:rPr>
              <a:t>16 </a:t>
            </a:r>
            <a:r>
              <a:rPr lang="nl-NL" sz="2000" dirty="0">
                <a:latin typeface="Calibri" panose="020F0502020204030204" pitchFamily="34" charset="0"/>
              </a:rPr>
              <a:t>Leg uit welk allel de onderzochte aandoening veroorzaakt</a:t>
            </a:r>
            <a:r>
              <a:rPr lang="nl-NL" sz="200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nl-NL" sz="2000" dirty="0"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nl-NL" sz="2000" dirty="0" smtClean="0">
                <a:latin typeface="Calibri" panose="020F0502020204030204" pitchFamily="34" charset="0"/>
              </a:rPr>
              <a:t>CE </a:t>
            </a:r>
            <a:r>
              <a:rPr lang="nl-NL" sz="2000" dirty="0"/>
              <a:t>havo </a:t>
            </a:r>
            <a:r>
              <a:rPr lang="nl-NL" sz="2000" dirty="0" smtClean="0"/>
              <a:t>2012‐II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026257"/>
            <a:ext cx="3528392" cy="282410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23528" y="1417638"/>
            <a:ext cx="849694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latin typeface="Calibri-Bold"/>
              </a:rPr>
              <a:t>16 maximumscore 2</a:t>
            </a:r>
          </a:p>
          <a:p>
            <a:r>
              <a:rPr lang="nl-NL" dirty="0">
                <a:latin typeface="Calibri" panose="020F0502020204030204" pitchFamily="34" charset="0"/>
              </a:rPr>
              <a:t>• allel P II </a:t>
            </a:r>
            <a:r>
              <a:rPr lang="nl-NL" dirty="0" smtClean="0">
                <a:latin typeface="Calibri" panose="020F0502020204030204" pitchFamily="34" charset="0"/>
              </a:rPr>
              <a:t>(CONCLUSIE)													1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</a:rPr>
              <a:t>• met als uitleg dat dit allel II het enige allel is dat alleen bij lijders voorkomt, </a:t>
            </a:r>
            <a:r>
              <a:rPr lang="nl-NL" dirty="0" smtClean="0">
                <a:latin typeface="Calibri" panose="020F0502020204030204" pitchFamily="34" charset="0"/>
              </a:rPr>
              <a:t/>
            </a:r>
            <a:br>
              <a:rPr lang="nl-NL" dirty="0" smtClean="0">
                <a:latin typeface="Calibri" panose="020F0502020204030204" pitchFamily="34" charset="0"/>
              </a:rPr>
            </a:br>
            <a:r>
              <a:rPr lang="nl-NL" dirty="0" smtClean="0">
                <a:latin typeface="Calibri" panose="020F0502020204030204" pitchFamily="34" charset="0"/>
              </a:rPr>
              <a:t>en </a:t>
            </a:r>
            <a:r>
              <a:rPr lang="nl-NL" dirty="0">
                <a:latin typeface="Calibri" panose="020F0502020204030204" pitchFamily="34" charset="0"/>
              </a:rPr>
              <a:t>niet bij </a:t>
            </a:r>
            <a:r>
              <a:rPr lang="nl-NL" dirty="0" smtClean="0">
                <a:latin typeface="Calibri" panose="020F0502020204030204" pitchFamily="34" charset="0"/>
              </a:rPr>
              <a:t>de controlepersonen (VERBINDING)								1</a:t>
            </a:r>
          </a:p>
          <a:p>
            <a:endParaRPr lang="nl-NL" dirty="0">
              <a:latin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</a:endParaRPr>
          </a:p>
          <a:p>
            <a:endParaRPr lang="nl-NL" dirty="0" smtClean="0">
              <a:latin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5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 smtClean="0"/>
              <a:t>Drie typen vragen: C, D, V</a:t>
            </a:r>
            <a:endParaRPr lang="nl-NL" sz="4800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nl-NL" sz="2400" b="1" dirty="0"/>
              <a:t>C. Waar leidt dit toe? </a:t>
            </a:r>
            <a:r>
              <a:rPr lang="nl-NL" sz="2400" dirty="0"/>
              <a:t>We zoeken de </a:t>
            </a:r>
            <a:r>
              <a:rPr lang="nl-NL" sz="2400" dirty="0" smtClean="0"/>
              <a:t>CONCLUSIE </a:t>
            </a:r>
            <a:br>
              <a:rPr lang="nl-NL" sz="2400" dirty="0" smtClean="0"/>
            </a:br>
            <a:r>
              <a:rPr lang="nl-NL" sz="2200" dirty="0" smtClean="0"/>
              <a:t>Meestal </a:t>
            </a:r>
            <a:r>
              <a:rPr lang="nl-NL" sz="2200" dirty="0"/>
              <a:t>zijn dan de DATA gegeven en moet je ook de VERBINDING erbij geven, maar het accent ligt op de CONCLUSIE</a:t>
            </a:r>
            <a:r>
              <a:rPr lang="nl-NL" sz="2200" dirty="0" smtClean="0"/>
              <a:t>.</a:t>
            </a:r>
            <a:br>
              <a:rPr lang="nl-NL" sz="2200" dirty="0" smtClean="0"/>
            </a:br>
            <a:r>
              <a:rPr lang="nl-NL" sz="2000" i="1" dirty="0" smtClean="0">
                <a:solidFill>
                  <a:schemeClr val="accent2">
                    <a:lumMod val="75000"/>
                  </a:schemeClr>
                </a:solidFill>
              </a:rPr>
              <a:t>(voorbeeld: de vraag naar welk allel)</a:t>
            </a:r>
            <a:endParaRPr lang="nl-NL" sz="2000" dirty="0"/>
          </a:p>
          <a:p>
            <a:r>
              <a:rPr lang="nl-NL" sz="2400" b="1" dirty="0" smtClean="0"/>
              <a:t>D</a:t>
            </a:r>
            <a:r>
              <a:rPr lang="nl-NL" sz="2400" b="1" dirty="0"/>
              <a:t>. Waarop is dit gebaseerd? </a:t>
            </a:r>
            <a:r>
              <a:rPr lang="nl-NL" sz="2400" dirty="0"/>
              <a:t>We zoeken de </a:t>
            </a:r>
            <a:r>
              <a:rPr lang="nl-NL" sz="2400" dirty="0" smtClean="0"/>
              <a:t>DATA </a:t>
            </a:r>
            <a:br>
              <a:rPr lang="nl-NL" sz="2400" dirty="0" smtClean="0"/>
            </a:br>
            <a:r>
              <a:rPr lang="nl-NL" sz="2200" dirty="0" smtClean="0"/>
              <a:t>Vaak </a:t>
            </a:r>
            <a:r>
              <a:rPr lang="nl-NL" sz="2200" dirty="0"/>
              <a:t>wordt ook (een deel van de) VERBINDING gevraagd, maar het accent ligt op de DATA. </a:t>
            </a:r>
            <a:br>
              <a:rPr lang="nl-NL" sz="2200" dirty="0"/>
            </a:br>
            <a:r>
              <a:rPr lang="nl-NL" sz="2200" dirty="0"/>
              <a:t>(</a:t>
            </a:r>
            <a:r>
              <a:rPr lang="nl-NL" sz="2000" i="1" dirty="0">
                <a:solidFill>
                  <a:schemeClr val="accent2">
                    <a:lumMod val="75000"/>
                  </a:schemeClr>
                </a:solidFill>
              </a:rPr>
              <a:t>voorbeeld: de vraag </a:t>
            </a:r>
            <a:r>
              <a:rPr lang="nl-NL" sz="2000" i="1" dirty="0" smtClean="0">
                <a:solidFill>
                  <a:schemeClr val="accent2">
                    <a:lumMod val="75000"/>
                  </a:schemeClr>
                </a:solidFill>
              </a:rPr>
              <a:t>over bijenbrood)</a:t>
            </a:r>
            <a:endParaRPr lang="nl-NL" sz="2000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sz="2400" b="1" dirty="0" smtClean="0"/>
              <a:t>V</a:t>
            </a:r>
            <a:r>
              <a:rPr lang="nl-NL" sz="2400" b="1" dirty="0"/>
              <a:t>. Hoe komen we er bij? </a:t>
            </a:r>
            <a:r>
              <a:rPr lang="nl-NL" sz="2400" dirty="0"/>
              <a:t>We zoeken de </a:t>
            </a:r>
            <a:r>
              <a:rPr lang="nl-NL" sz="2400" dirty="0" smtClean="0"/>
              <a:t>VERBINDING </a:t>
            </a:r>
            <a:br>
              <a:rPr lang="nl-NL" sz="2400" dirty="0" smtClean="0"/>
            </a:br>
            <a:r>
              <a:rPr lang="nl-NL" sz="2200" dirty="0"/>
              <a:t>Meestal </a:t>
            </a:r>
            <a:r>
              <a:rPr lang="nl-NL" sz="2200" dirty="0" smtClean="0"/>
              <a:t>zijn dan </a:t>
            </a:r>
            <a:r>
              <a:rPr lang="nl-NL" sz="2200" dirty="0"/>
              <a:t>de CONCLUSIE en de DATA </a:t>
            </a:r>
            <a:r>
              <a:rPr lang="nl-NL" sz="2200" dirty="0" smtClean="0"/>
              <a:t>gegeven. </a:t>
            </a:r>
            <a:br>
              <a:rPr lang="nl-NL" sz="2200" dirty="0" smtClean="0"/>
            </a:br>
            <a:r>
              <a:rPr lang="nl-NL" sz="2200" dirty="0" smtClean="0"/>
              <a:t>Soms </a:t>
            </a:r>
            <a:r>
              <a:rPr lang="nl-NL" sz="2200" dirty="0"/>
              <a:t>wordt de hele redenering gevraagd, of wordt juist gevraagd of een gegeven redenering juist is</a:t>
            </a:r>
            <a:r>
              <a:rPr lang="nl-NL" sz="2200" dirty="0" smtClean="0"/>
              <a:t>.</a:t>
            </a:r>
            <a:br>
              <a:rPr lang="nl-NL" sz="2200" dirty="0" smtClean="0"/>
            </a:br>
            <a:r>
              <a:rPr lang="nl-NL" sz="2000" i="1" dirty="0">
                <a:solidFill>
                  <a:schemeClr val="accent2">
                    <a:lumMod val="75000"/>
                  </a:schemeClr>
                </a:solidFill>
              </a:rPr>
              <a:t>(voorbeeld: vraag over </a:t>
            </a:r>
            <a:r>
              <a:rPr lang="nl-NL" sz="2000" i="1" dirty="0" err="1">
                <a:solidFill>
                  <a:schemeClr val="accent2">
                    <a:lumMod val="75000"/>
                  </a:schemeClr>
                </a:solidFill>
              </a:rPr>
              <a:t>onwerkzaamheid</a:t>
            </a:r>
            <a:r>
              <a:rPr lang="nl-NL" sz="2000" i="1" dirty="0">
                <a:solidFill>
                  <a:schemeClr val="accent2">
                    <a:lumMod val="75000"/>
                  </a:schemeClr>
                </a:solidFill>
              </a:rPr>
              <a:t> genproduct)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525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Opgaven 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bij de volgende redenering een C, een D en een V opgave.</a:t>
            </a:r>
            <a:br>
              <a:rPr lang="nl-NL" dirty="0" smtClean="0"/>
            </a:br>
            <a:endParaRPr lang="nl-NL" dirty="0" smtClean="0"/>
          </a:p>
          <a:p>
            <a:pPr marL="400050" lvl="1" indent="0" defTabSz="914400" eaLnBrk="1" fontAlgn="auto" hangingPunct="1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i="1" dirty="0" smtClean="0">
                <a:solidFill>
                  <a:prstClr val="black"/>
                </a:solidFill>
              </a:rPr>
              <a:t>Als </a:t>
            </a:r>
            <a:r>
              <a:rPr lang="nl-NL" sz="2400" i="1" dirty="0">
                <a:solidFill>
                  <a:prstClr val="black"/>
                </a:solidFill>
              </a:rPr>
              <a:t>je suiker toevoegt aan voedsel, dan wordt de osmotische waarde van het voedsel hoger. </a:t>
            </a:r>
            <a:r>
              <a:rPr lang="nl-NL" sz="2400" i="1" dirty="0" smtClean="0">
                <a:solidFill>
                  <a:prstClr val="black"/>
                </a:solidFill>
              </a:rPr>
              <a:t>Daardoor </a:t>
            </a:r>
            <a:r>
              <a:rPr lang="nl-NL" sz="2400" i="1" dirty="0">
                <a:solidFill>
                  <a:prstClr val="black"/>
                </a:solidFill>
              </a:rPr>
              <a:t>is het voedsel hypertonisch t.o.v. de </a:t>
            </a:r>
            <a:r>
              <a:rPr lang="nl-NL" sz="2400" i="1" dirty="0" err="1">
                <a:solidFill>
                  <a:prstClr val="black"/>
                </a:solidFill>
              </a:rPr>
              <a:t>celinhoud</a:t>
            </a:r>
            <a:r>
              <a:rPr lang="nl-NL" sz="2400" i="1" dirty="0">
                <a:solidFill>
                  <a:prstClr val="black"/>
                </a:solidFill>
              </a:rPr>
              <a:t> van </a:t>
            </a:r>
            <a:r>
              <a:rPr lang="nl-NL" sz="2400" i="1" dirty="0" smtClean="0">
                <a:solidFill>
                  <a:prstClr val="black"/>
                </a:solidFill>
              </a:rPr>
              <a:t>micro-organismen. Er </a:t>
            </a:r>
            <a:r>
              <a:rPr lang="nl-NL" sz="2400" i="1" dirty="0">
                <a:solidFill>
                  <a:prstClr val="black"/>
                </a:solidFill>
              </a:rPr>
              <a:t>gaat daardoor </a:t>
            </a:r>
            <a:r>
              <a:rPr lang="nl-NL" sz="2400" i="1" dirty="0" smtClean="0">
                <a:solidFill>
                  <a:prstClr val="black"/>
                </a:solidFill>
              </a:rPr>
              <a:t>water </a:t>
            </a:r>
            <a:r>
              <a:rPr lang="nl-NL" sz="2400" i="1" dirty="0">
                <a:solidFill>
                  <a:prstClr val="black"/>
                </a:solidFill>
              </a:rPr>
              <a:t>uit de micro-organismen, </a:t>
            </a:r>
            <a:r>
              <a:rPr lang="nl-NL" sz="2400" i="1" dirty="0" smtClean="0">
                <a:solidFill>
                  <a:prstClr val="black"/>
                </a:solidFill>
              </a:rPr>
              <a:t>die daardoor dood </a:t>
            </a:r>
            <a:r>
              <a:rPr lang="nl-NL" sz="2400" i="1" dirty="0">
                <a:solidFill>
                  <a:prstClr val="black"/>
                </a:solidFill>
              </a:rPr>
              <a:t>gaan. </a:t>
            </a:r>
            <a:r>
              <a:rPr lang="nl-NL" sz="2400" i="1" dirty="0" smtClean="0">
                <a:solidFill>
                  <a:prstClr val="black"/>
                </a:solidFill>
              </a:rPr>
              <a:t>Dus </a:t>
            </a:r>
            <a:r>
              <a:rPr lang="nl-NL" sz="2400" i="1" dirty="0">
                <a:solidFill>
                  <a:prstClr val="black"/>
                </a:solidFill>
              </a:rPr>
              <a:t>bederft het voedsel niet.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6333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schema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474712" y="1772817"/>
            <a:ext cx="8489777" cy="4204756"/>
            <a:chOff x="177413" y="-245251"/>
            <a:chExt cx="6361273" cy="2214910"/>
          </a:xfrm>
          <a:noFill/>
        </p:grpSpPr>
        <p:sp>
          <p:nvSpPr>
            <p:cNvPr id="5" name="Tekstvak 2"/>
            <p:cNvSpPr txBox="1">
              <a:spLocks noChangeArrowheads="1"/>
            </p:cNvSpPr>
            <p:nvPr/>
          </p:nvSpPr>
          <p:spPr bwMode="auto">
            <a:xfrm>
              <a:off x="177413" y="-245251"/>
              <a:ext cx="2314677" cy="758622"/>
            </a:xfrm>
            <a:prstGeom prst="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300"/>
                </a:spcBef>
                <a:spcAft>
                  <a:spcPts val="0"/>
                </a:spcAft>
              </a:pPr>
              <a:endParaRPr lang="nl-NL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r>
                <a:rPr lang="nl-NL" sz="2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</a:t>
              </a:r>
            </a:p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r>
                <a:rPr lang="nl-NL" sz="2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Suiker wordt toegevoegd aan voedsel.</a:t>
              </a:r>
              <a:endParaRPr lang="nl-N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kstvak 2"/>
            <p:cNvSpPr txBox="1">
              <a:spLocks noChangeArrowheads="1"/>
            </p:cNvSpPr>
            <p:nvPr/>
          </p:nvSpPr>
          <p:spPr bwMode="auto">
            <a:xfrm>
              <a:off x="4272593" y="-245251"/>
              <a:ext cx="2266093" cy="758622"/>
            </a:xfrm>
            <a:prstGeom prst="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Bef>
                  <a:spcPts val="100"/>
                </a:spcBef>
              </a:pPr>
              <a:endParaRPr lang="nl-NL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100"/>
                </a:spcBef>
              </a:pPr>
              <a:r>
                <a:rPr lang="nl-NL" sz="2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CONCLUSIE</a:t>
              </a:r>
            </a:p>
            <a:p>
              <a:pPr algn="ctr">
                <a:spcBef>
                  <a:spcPts val="100"/>
                </a:spcBef>
              </a:pPr>
              <a:r>
                <a:rPr lang="nl-NL" sz="2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Het voedsel bederft niet.</a:t>
              </a:r>
              <a:endParaRPr lang="nl-N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Rechte verbindingslijn met pijl 6"/>
            <p:cNvCxnSpPr>
              <a:stCxn id="5" idx="3"/>
              <a:endCxn id="6" idx="1"/>
            </p:cNvCxnSpPr>
            <p:nvPr/>
          </p:nvCxnSpPr>
          <p:spPr>
            <a:xfrm>
              <a:off x="2492090" y="134060"/>
              <a:ext cx="1780503" cy="0"/>
            </a:xfrm>
            <a:prstGeom prst="straightConnector1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ep 7"/>
            <p:cNvGrpSpPr/>
            <p:nvPr/>
          </p:nvGrpSpPr>
          <p:grpSpPr>
            <a:xfrm>
              <a:off x="765543" y="189896"/>
              <a:ext cx="5233596" cy="1779763"/>
              <a:chOff x="-706757" y="-79285"/>
              <a:chExt cx="5758934" cy="2821057"/>
            </a:xfrm>
            <a:grpFill/>
          </p:grpSpPr>
          <p:sp>
            <p:nvSpPr>
              <p:cNvPr id="9" name="Toelichting met PIJL-OMHOOG 8"/>
              <p:cNvSpPr/>
              <p:nvPr/>
            </p:nvSpPr>
            <p:spPr>
              <a:xfrm>
                <a:off x="-706757" y="-79285"/>
                <a:ext cx="5758934" cy="2821057"/>
              </a:xfrm>
              <a:prstGeom prst="upArrowCallout">
                <a:avLst>
                  <a:gd name="adj1" fmla="val 22980"/>
                  <a:gd name="adj2" fmla="val 25000"/>
                  <a:gd name="adj3" fmla="val 25000"/>
                  <a:gd name="adj4" fmla="val 74775"/>
                </a:avLst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10" name="Tekstvak 2"/>
              <p:cNvSpPr txBox="1">
                <a:spLocks noChangeArrowheads="1"/>
              </p:cNvSpPr>
              <p:nvPr/>
            </p:nvSpPr>
            <p:spPr bwMode="auto">
              <a:xfrm>
                <a:off x="-528646" y="698958"/>
                <a:ext cx="5343342" cy="18543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ts val="1200"/>
                  </a:lnSpc>
                  <a:spcAft>
                    <a:spcPts val="0"/>
                  </a:spcAft>
                </a:pPr>
                <a:endParaRPr lang="nl-NL" sz="2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nl-NL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VERBINDING</a:t>
                </a:r>
              </a:p>
              <a:p>
                <a:pPr marL="342900" indent="-342900" algn="ctr">
                  <a:lnSpc>
                    <a:spcPts val="12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NL" sz="2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nl-NL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 algn="ctr">
                  <a:lnSpc>
                    <a:spcPts val="12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osmotische waarde van het voedsel wordt hoger.</a:t>
                </a:r>
              </a:p>
              <a:p>
                <a:pPr marL="342900" indent="-342900" algn="ctr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Het voedsel is dan hypertonisch t.o.v. de </a:t>
                </a:r>
                <a:r>
                  <a:rPr lang="nl-NL" sz="2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celinhoud</a:t>
                </a:r>
                <a:r>
                  <a:rPr lang="nl-NL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van micro-organismen.</a:t>
                </a:r>
              </a:p>
              <a:p>
                <a:pPr marL="342900" indent="-342900" algn="ctr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Daardoor gaat er water de cellen uit, die daardoor dood gaan.</a:t>
                </a:r>
              </a:p>
              <a:p>
                <a:pPr algn="ctr">
                  <a:lnSpc>
                    <a:spcPts val="1200"/>
                  </a:lnSpc>
                  <a:spcAft>
                    <a:spcPts val="0"/>
                  </a:spcAft>
                </a:pPr>
                <a:endParaRPr lang="nl-NL" sz="2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spcAft>
                    <a:spcPts val="0"/>
                  </a:spcAft>
                </a:pPr>
                <a:endParaRPr lang="nl-NL" sz="2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34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typen vragen: C, D, 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nl-NL" sz="2400" dirty="0"/>
              <a:t>Type </a:t>
            </a:r>
            <a:r>
              <a:rPr lang="nl-NL" sz="2400" dirty="0" smtClean="0"/>
              <a:t>C: Waar leidt dit toe?</a:t>
            </a:r>
          </a:p>
          <a:p>
            <a:pPr marL="355600" indent="0">
              <a:buNone/>
            </a:pPr>
            <a:r>
              <a:rPr lang="nl-NL" sz="2400" i="1" dirty="0" smtClean="0"/>
              <a:t>Leg </a:t>
            </a:r>
            <a:r>
              <a:rPr lang="nl-NL" sz="2400" i="1" dirty="0"/>
              <a:t>uit wat het gevolg is </a:t>
            </a:r>
            <a:r>
              <a:rPr lang="nl-NL" sz="2400" i="1" dirty="0" smtClean="0"/>
              <a:t>van het toevoegen van </a:t>
            </a:r>
            <a:r>
              <a:rPr lang="nl-NL" sz="2400" i="1" dirty="0"/>
              <a:t>suiker aan </a:t>
            </a:r>
            <a:r>
              <a:rPr lang="nl-NL" sz="2400" i="1" dirty="0" smtClean="0"/>
              <a:t>voedsel.</a:t>
            </a:r>
            <a:endParaRPr lang="nl-NL" sz="2400" i="1" dirty="0"/>
          </a:p>
          <a:p>
            <a:endParaRPr lang="nl-NL" sz="2400" dirty="0"/>
          </a:p>
          <a:p>
            <a:r>
              <a:rPr lang="nl-NL" sz="2400" dirty="0"/>
              <a:t>Type </a:t>
            </a:r>
            <a:r>
              <a:rPr lang="nl-NL" sz="2400" dirty="0" smtClean="0"/>
              <a:t>D: Waarop is dit gebaseerd?</a:t>
            </a:r>
          </a:p>
          <a:p>
            <a:pPr marL="355600" indent="0">
              <a:buNone/>
            </a:pPr>
            <a:r>
              <a:rPr lang="nl-NL" sz="2400" i="1" dirty="0" smtClean="0"/>
              <a:t>Leg </a:t>
            </a:r>
            <a:r>
              <a:rPr lang="nl-NL" sz="2400" i="1" dirty="0"/>
              <a:t>uit hoe </a:t>
            </a:r>
            <a:r>
              <a:rPr lang="nl-NL" sz="2400" i="1" dirty="0" smtClean="0"/>
              <a:t>voedselbederf voorkomen kan worden </a:t>
            </a:r>
          </a:p>
          <a:p>
            <a:pPr marL="355600" indent="0">
              <a:buNone/>
            </a:pPr>
            <a:r>
              <a:rPr lang="nl-NL" sz="2400" i="1" dirty="0" smtClean="0"/>
              <a:t>(door osmose).</a:t>
            </a:r>
            <a:endParaRPr lang="nl-NL" sz="2400" i="1" dirty="0"/>
          </a:p>
          <a:p>
            <a:endParaRPr lang="nl-NL" sz="2400" dirty="0"/>
          </a:p>
          <a:p>
            <a:r>
              <a:rPr lang="nl-NL" sz="2400" dirty="0"/>
              <a:t>Type </a:t>
            </a:r>
            <a:r>
              <a:rPr lang="nl-NL" sz="2400" dirty="0" smtClean="0"/>
              <a:t>V: Hoe komen we erbij?</a:t>
            </a:r>
          </a:p>
          <a:p>
            <a:pPr marL="355600" indent="0">
              <a:buNone/>
            </a:pPr>
            <a:r>
              <a:rPr lang="nl-NL" sz="2400" i="1" dirty="0" smtClean="0"/>
              <a:t>Leg uit </a:t>
            </a:r>
            <a:r>
              <a:rPr lang="nl-NL" sz="2400" i="1" dirty="0"/>
              <a:t>hoe het toevoegen van suiker voedselbederf </a:t>
            </a:r>
            <a:r>
              <a:rPr lang="nl-NL" sz="2400" i="1" dirty="0" smtClean="0"/>
              <a:t>voorkomt</a:t>
            </a:r>
            <a:r>
              <a:rPr lang="nl-NL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9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Welkom</a:t>
            </a:r>
          </a:p>
          <a:p>
            <a:r>
              <a:rPr lang="nl-NL" dirty="0" smtClean="0"/>
              <a:t>Aanleren vaardigheden om vragen beter te leren beantwoorden</a:t>
            </a:r>
          </a:p>
          <a:p>
            <a:pPr lvl="1"/>
            <a:r>
              <a:rPr lang="nl-NL" dirty="0" smtClean="0"/>
              <a:t>Analyse tekst uit Nectar</a:t>
            </a:r>
          </a:p>
          <a:p>
            <a:pPr lvl="1"/>
            <a:r>
              <a:rPr lang="nl-NL" dirty="0" smtClean="0"/>
              <a:t>Opbouw van een verklaring</a:t>
            </a:r>
          </a:p>
          <a:p>
            <a:pPr lvl="1"/>
            <a:r>
              <a:rPr lang="nl-NL" dirty="0" smtClean="0"/>
              <a:t>SPA+ (systematische probleem aanpak)</a:t>
            </a:r>
          </a:p>
          <a:p>
            <a:pPr lvl="1"/>
            <a:r>
              <a:rPr lang="nl-NL" dirty="0" smtClean="0"/>
              <a:t>Toepassen bij twee opdrachten uit Nectar</a:t>
            </a:r>
          </a:p>
          <a:p>
            <a:r>
              <a:rPr lang="nl-NL" dirty="0" smtClean="0"/>
              <a:t>Afronden</a:t>
            </a:r>
          </a:p>
          <a:p>
            <a:pPr lvl="1"/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4212"/>
            <a:ext cx="2052638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7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Systematische Probleem Aanpak plus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lvl="0" indent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800" dirty="0" smtClean="0">
                <a:solidFill>
                  <a:prstClr val="black"/>
                </a:solidFill>
              </a:rPr>
              <a:t>Zes stappen</a:t>
            </a:r>
            <a:endParaRPr lang="nl-NL" sz="2800" dirty="0">
              <a:solidFill>
                <a:prstClr val="black"/>
              </a:solidFill>
            </a:endParaRPr>
          </a:p>
          <a:p>
            <a:pPr marL="514350" lvl="0" indent="-51435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800" dirty="0" smtClean="0">
                <a:solidFill>
                  <a:prstClr val="black"/>
                </a:solidFill>
              </a:rPr>
              <a:t>Lees </a:t>
            </a:r>
            <a:r>
              <a:rPr lang="nl-NL" sz="2800" dirty="0">
                <a:solidFill>
                  <a:prstClr val="black"/>
                </a:solidFill>
              </a:rPr>
              <a:t>de vraag goed</a:t>
            </a:r>
          </a:p>
          <a:p>
            <a:pPr marL="514350" lvl="0" indent="-51435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800" dirty="0">
                <a:solidFill>
                  <a:prstClr val="black"/>
                </a:solidFill>
              </a:rPr>
              <a:t>Wat wordt er precies gevraagd: data, verbinding en/of conclusie?</a:t>
            </a:r>
          </a:p>
          <a:p>
            <a:pPr marL="514350" lvl="0" indent="-51435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800" dirty="0">
                <a:solidFill>
                  <a:prstClr val="black"/>
                </a:solidFill>
              </a:rPr>
              <a:t>Wat is er gegeven? Wat weet je al van de redenering?</a:t>
            </a:r>
          </a:p>
          <a:p>
            <a:pPr marL="514350" lvl="0" indent="-51435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800" dirty="0">
                <a:solidFill>
                  <a:prstClr val="black"/>
                </a:solidFill>
              </a:rPr>
              <a:t>Ingrediënten en denkstappen opschrijven</a:t>
            </a:r>
          </a:p>
          <a:p>
            <a:pPr marL="514350" lvl="0" indent="-51435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800" dirty="0">
                <a:solidFill>
                  <a:prstClr val="black"/>
                </a:solidFill>
              </a:rPr>
              <a:t>De complete redenering formuleren</a:t>
            </a:r>
          </a:p>
          <a:p>
            <a:pPr marL="514350" lvl="0" indent="-51435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800" dirty="0">
                <a:solidFill>
                  <a:prstClr val="black"/>
                </a:solidFill>
              </a:rPr>
              <a:t>Controleren of je het gevraagde antwoord gegeven hebt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84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 met opgaven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Resistente muggen</a:t>
            </a:r>
          </a:p>
          <a:p>
            <a:r>
              <a:rPr lang="nl-NL" dirty="0" smtClean="0"/>
              <a:t>Hengst en veulen</a:t>
            </a:r>
          </a:p>
          <a:p>
            <a:r>
              <a:rPr lang="nl-NL" dirty="0" smtClean="0"/>
              <a:t>Infuus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Met behulp van het SPA+ formulier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00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Napraten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Wat neem je mee van deze workshop?</a:t>
            </a:r>
          </a:p>
          <a:p>
            <a:r>
              <a:rPr lang="nl-NL" sz="2800" dirty="0" smtClean="0"/>
              <a:t>SPA+ </a:t>
            </a:r>
            <a:br>
              <a:rPr lang="nl-NL" sz="2800" dirty="0" smtClean="0"/>
            </a:br>
            <a:r>
              <a:rPr lang="nl-NL" sz="2800" dirty="0" smtClean="0"/>
              <a:t>- </a:t>
            </a:r>
            <a:r>
              <a:rPr lang="nl-NL" sz="2800" dirty="0" err="1" smtClean="0"/>
              <a:t>leerlingboekje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- docentenhandleiding</a:t>
            </a:r>
            <a:br>
              <a:rPr lang="nl-NL" sz="2800" dirty="0" smtClean="0"/>
            </a:br>
            <a:r>
              <a:rPr lang="nl-NL" sz="2800" dirty="0" smtClean="0"/>
              <a:t>- SPA+ formulier</a:t>
            </a:r>
            <a:br>
              <a:rPr lang="nl-NL" sz="2800" dirty="0" smtClean="0"/>
            </a:br>
            <a:r>
              <a:rPr lang="nl-NL" sz="2800" dirty="0" smtClean="0"/>
              <a:t>Te vinden op </a:t>
            </a:r>
            <a:r>
              <a:rPr lang="nl-NL" sz="2400" dirty="0">
                <a:hlinkClick r:id="rId2"/>
              </a:rPr>
              <a:t>http:/</a:t>
            </a:r>
            <a:r>
              <a:rPr lang="nl-NL" sz="2400" dirty="0" smtClean="0">
                <a:hlinkClick r:id="rId2"/>
              </a:rPr>
              <a:t>handreikingschoolexamen.slo.nl/biologie-</a:t>
            </a:r>
            <a:r>
              <a:rPr lang="nl-NL" sz="2400" dirty="0" err="1" smtClean="0">
                <a:hlinkClick r:id="rId2"/>
              </a:rPr>
              <a:t>hv</a:t>
            </a:r>
            <a:r>
              <a:rPr lang="nl-NL" sz="2400" dirty="0" smtClean="0">
                <a:hlinkClick r:id="rId2"/>
              </a:rPr>
              <a:t>  </a:t>
            </a:r>
            <a:r>
              <a:rPr lang="nl-NL" sz="2800" dirty="0" smtClean="0">
                <a:hlinkClick r:id="rId2"/>
              </a:rPr>
              <a:t> </a:t>
            </a:r>
            <a:endParaRPr lang="nl-NL" sz="2800" dirty="0" smtClean="0"/>
          </a:p>
          <a:p>
            <a:r>
              <a:rPr lang="nl-NL" sz="2800" dirty="0" smtClean="0"/>
              <a:t>Maar welke ervaringen wil je nu delen?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1670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2617788" y="1436688"/>
            <a:ext cx="6315075" cy="2347912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SPA op je bord</a:t>
            </a:r>
          </a:p>
        </p:txBody>
      </p:sp>
      <p:sp>
        <p:nvSpPr>
          <p:cNvPr id="16386" name="Ondertitel 2"/>
          <p:cNvSpPr>
            <a:spLocks noGrp="1"/>
          </p:cNvSpPr>
          <p:nvPr>
            <p:ph type="subTitle" idx="1"/>
          </p:nvPr>
        </p:nvSpPr>
        <p:spPr>
          <a:xfrm>
            <a:off x="2771775" y="4581525"/>
            <a:ext cx="5686425" cy="1223963"/>
          </a:xfrm>
        </p:spPr>
        <p:txBody>
          <a:bodyPr rtlCol="0"/>
          <a:lstStyle/>
          <a:p>
            <a:pPr marL="179388" eaLnBrk="1" fontAlgn="auto" hangingPunct="1">
              <a:spcAft>
                <a:spcPts val="0"/>
              </a:spcAft>
              <a:defRPr/>
            </a:pPr>
            <a:r>
              <a:rPr lang="nl-NL" sz="2000" dirty="0"/>
              <a:t>Lieke </a:t>
            </a:r>
            <a:r>
              <a:rPr lang="nl-NL" sz="2000" dirty="0" err="1"/>
              <a:t>Kievits</a:t>
            </a:r>
            <a:r>
              <a:rPr lang="nl-NL" sz="2000" dirty="0"/>
              <a:t>		</a:t>
            </a:r>
            <a:r>
              <a:rPr lang="nl-NL" sz="2000" dirty="0" smtClean="0"/>
              <a:t>l.kievits@alkwin.nl</a:t>
            </a:r>
            <a:endParaRPr lang="nl-NL" sz="2000" dirty="0"/>
          </a:p>
          <a:p>
            <a:pPr marL="179388" eaLnBrk="1" fontAlgn="auto" hangingPunct="1">
              <a:spcAft>
                <a:spcPts val="0"/>
              </a:spcAft>
              <a:defRPr/>
            </a:pPr>
            <a:r>
              <a:rPr lang="nl-NL" sz="2000" dirty="0"/>
              <a:t>Herman Schalk	</a:t>
            </a:r>
            <a:r>
              <a:rPr lang="nl-NL" sz="2000" dirty="0" smtClean="0"/>
              <a:t>h.schalk@slo.nl</a:t>
            </a:r>
            <a:endParaRPr lang="nl-NL" sz="2000" dirty="0"/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/>
          </a:p>
        </p:txBody>
      </p:sp>
      <p:sp>
        <p:nvSpPr>
          <p:cNvPr id="4" name="Tekstvak 3"/>
          <p:cNvSpPr txBox="1"/>
          <p:nvPr/>
        </p:nvSpPr>
        <p:spPr>
          <a:xfrm rot="19815756">
            <a:off x="3342937" y="2570816"/>
            <a:ext cx="4901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500" dirty="0">
                <a:latin typeface="Arial" panose="020B0604020202020204" pitchFamily="34" charset="0"/>
                <a:cs typeface="Arial" panose="020B0604020202020204" pitchFamily="34" charset="0"/>
              </a:rPr>
              <a:t>DANK 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28678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Beschrijving</a:t>
            </a:r>
            <a:r>
              <a:rPr lang="nl-NL" sz="2400" dirty="0" smtClean="0"/>
              <a:t>: iets (in de biologie vaak een structuur of een proces) </a:t>
            </a:r>
            <a:br>
              <a:rPr lang="nl-NL" sz="2400" dirty="0" smtClean="0"/>
            </a:br>
            <a:r>
              <a:rPr lang="nl-NL" sz="2400" dirty="0" smtClean="0"/>
              <a:t>- definiëren, </a:t>
            </a:r>
            <a:br>
              <a:rPr lang="nl-NL" sz="2400" dirty="0" smtClean="0"/>
            </a:br>
            <a:r>
              <a:rPr lang="nl-NL" sz="2400" dirty="0" smtClean="0"/>
              <a:t>- specificeren en/of </a:t>
            </a:r>
            <a:br>
              <a:rPr lang="nl-NL" sz="2400" dirty="0" smtClean="0"/>
            </a:br>
            <a:r>
              <a:rPr lang="nl-NL" sz="2400" dirty="0" smtClean="0"/>
              <a:t>- classificeren</a:t>
            </a:r>
          </a:p>
          <a:p>
            <a:endParaRPr lang="nl-NL" sz="2400" dirty="0" smtClean="0"/>
          </a:p>
          <a:p>
            <a:r>
              <a:rPr lang="nl-NL" sz="2400" dirty="0">
                <a:solidFill>
                  <a:srgbClr val="FF0000"/>
                </a:solidFill>
              </a:rPr>
              <a:t>Verklaring</a:t>
            </a:r>
            <a:r>
              <a:rPr lang="nl-NL" sz="2400" dirty="0" smtClean="0"/>
              <a:t>: iets</a:t>
            </a:r>
            <a:br>
              <a:rPr lang="nl-NL" sz="2400" dirty="0" smtClean="0"/>
            </a:br>
            <a:r>
              <a:rPr lang="nl-NL" sz="2400" dirty="0" smtClean="0"/>
              <a:t>- uitleggen en/of</a:t>
            </a:r>
            <a:br>
              <a:rPr lang="nl-NL" sz="2400" dirty="0" smtClean="0"/>
            </a:br>
            <a:r>
              <a:rPr lang="nl-NL" sz="2400" dirty="0" smtClean="0"/>
              <a:t>- interpreteren</a:t>
            </a:r>
            <a:br>
              <a:rPr lang="nl-NL" sz="2400" dirty="0" smtClean="0"/>
            </a:br>
            <a:r>
              <a:rPr lang="nl-NL" sz="2400" dirty="0" smtClean="0"/>
              <a:t>- (vaak) is er sprake van oorzaak en gevolg (of oorzaken en gevolgen)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12600" t="1" r="12589" b="-2199"/>
          <a:stretch/>
        </p:blipFill>
        <p:spPr>
          <a:xfrm>
            <a:off x="4313756" y="2060848"/>
            <a:ext cx="4805051" cy="36923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teksten: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>(o.a.) beschrijving en </a:t>
            </a:r>
            <a:r>
              <a:rPr lang="nl-NL" sz="3600" dirty="0" smtClean="0">
                <a:solidFill>
                  <a:srgbClr val="FF0000"/>
                </a:solidFill>
              </a:rPr>
              <a:t>verklaring</a:t>
            </a:r>
            <a:endParaRPr lang="nl-NL" sz="3600" dirty="0">
              <a:solidFill>
                <a:srgbClr val="FF0000"/>
              </a:solidFill>
            </a:endParaRP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045" y="241680"/>
            <a:ext cx="4248472" cy="59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93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Tekst uit Nectar analyseren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Waar staat de verklaring </a:t>
            </a:r>
            <a:br>
              <a:rPr lang="nl-NL" dirty="0" smtClean="0"/>
            </a:br>
            <a:r>
              <a:rPr lang="nl-NL" dirty="0" smtClean="0"/>
              <a:t>(dat sla slap wordt van sladressing)?</a:t>
            </a:r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4" name="Afbeelding 3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8000"/>
          <a:stretch/>
        </p:blipFill>
        <p:spPr>
          <a:xfrm>
            <a:off x="3431530" y="2708920"/>
            <a:ext cx="2280939" cy="32397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665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is ook best een moeilijke tekst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1780" r="1780" b="7500"/>
          <a:stretch/>
        </p:blipFill>
        <p:spPr>
          <a:xfrm>
            <a:off x="457200" y="1628800"/>
            <a:ext cx="8229600" cy="44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verklaring herkennen naar redenering opstellen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173696" y="2155021"/>
            <a:ext cx="6840760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683895" marR="332105">
              <a:lnSpc>
                <a:spcPct val="108000"/>
              </a:lnSpc>
              <a:spcAft>
                <a:spcPts val="0"/>
              </a:spcAft>
            </a:pP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Bijenbrood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maakt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1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het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stuifmeel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langer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houdbaar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doordat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1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het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honinglaagje</a:t>
            </a:r>
            <a:r>
              <a:rPr lang="nl-NL" sz="2000" spc="18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schimmelsporen</a:t>
            </a:r>
            <a:r>
              <a:rPr lang="nl-NL" sz="2000" spc="5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verhindert</a:t>
            </a:r>
            <a:r>
              <a:rPr lang="nl-NL" sz="2000" spc="5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1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uit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1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</a:t>
            </a:r>
            <a:r>
              <a:rPr lang="nl-NL" sz="2000" spc="5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groeien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tot</a:t>
            </a:r>
            <a:r>
              <a:rPr lang="nl-NL" sz="2000" spc="5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schimmeldraden.</a:t>
            </a:r>
            <a:r>
              <a:rPr lang="nl-NL" sz="2000" spc="5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1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Bij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het conserveren </a:t>
            </a:r>
            <a:r>
              <a:rPr lang="nl-NL" sz="2000" spc="1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van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1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jam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1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doen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1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wij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eigenlijk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hetzelfde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1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door suiker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1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aan vruchten</a:t>
            </a:r>
            <a:r>
              <a:rPr lang="nl-NL" sz="2000" spc="27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3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nl-NL" sz="20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nl-NL" sz="2000" spc="5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3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nl-NL" sz="200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nl-NL" sz="2000" spc="5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voegen.</a:t>
            </a:r>
            <a:endParaRPr lang="nl-N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83895" marR="332105" indent="-612140">
              <a:lnSpc>
                <a:spcPct val="108000"/>
              </a:lnSpc>
              <a:spcAft>
                <a:spcPts val="0"/>
              </a:spcAft>
              <a:tabLst>
                <a:tab pos="356870" algn="l"/>
                <a:tab pos="683895" algn="l"/>
              </a:tabLst>
            </a:pPr>
            <a:r>
              <a:rPr lang="nl-NL" sz="1100" spc="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2p	</a:t>
            </a:r>
            <a:r>
              <a:rPr lang="nl-NL" sz="1400" b="1" spc="1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13	</a:t>
            </a:r>
            <a:r>
              <a:rPr lang="nl-NL" sz="2000" spc="1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Leg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1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uit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waardoor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1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het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laagje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honing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1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om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1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stuifmeelbrokken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verhindert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dat</a:t>
            </a:r>
            <a:r>
              <a:rPr lang="nl-NL" sz="2000" spc="29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1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schimmel</a:t>
            </a:r>
            <a:r>
              <a:rPr lang="nl-NL" sz="2000" spc="60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000" spc="25" dirty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groeit</a:t>
            </a:r>
            <a:r>
              <a:rPr lang="nl-NL" sz="2000" spc="25" dirty="0" smtClean="0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683895" marR="332105" indent="-612140" algn="r">
              <a:lnSpc>
                <a:spcPct val="108000"/>
              </a:lnSpc>
              <a:spcAft>
                <a:spcPts val="0"/>
              </a:spcAft>
              <a:tabLst>
                <a:tab pos="356870" algn="l"/>
                <a:tab pos="683895" algn="l"/>
              </a:tabLst>
            </a:pPr>
            <a:r>
              <a:rPr lang="nl-NL" sz="1400" spc="25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nl-NL" sz="1400" spc="25" dirty="0" smtClean="0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CE havo 2013-II</a:t>
            </a:r>
            <a:endParaRPr lang="nl-NL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78012" y="566408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Schrijf voor jezelf het antwoord 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33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Leerlingantwoorden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Beoordeel (eerst alleen, dan samen) hoe compleet de redenering is:</a:t>
            </a:r>
          </a:p>
          <a:p>
            <a:pPr>
              <a:buFont typeface="+mj-lt"/>
              <a:buAutoNum type="arabicPeriod"/>
            </a:pPr>
            <a:r>
              <a:rPr lang="nl-NL" sz="1800" dirty="0" smtClean="0"/>
              <a:t>Honing </a:t>
            </a:r>
            <a:r>
              <a:rPr lang="nl-NL" sz="1800" dirty="0"/>
              <a:t>is erg zoet. Er zit veel suiker in. Hierdoor heeft het schimmel geen kans om te groeien.</a:t>
            </a:r>
          </a:p>
          <a:p>
            <a:pPr>
              <a:buFont typeface="+mj-lt"/>
              <a:buAutoNum type="arabicPeriod"/>
            </a:pPr>
            <a:r>
              <a:rPr lang="nl-NL" sz="1800" dirty="0" smtClean="0"/>
              <a:t>Honing </a:t>
            </a:r>
            <a:r>
              <a:rPr lang="nl-NL" sz="1800" dirty="0"/>
              <a:t>onttrekt water aan stuifmeel en zonder water is er geen leven mogelijk (osmose).</a:t>
            </a:r>
          </a:p>
          <a:p>
            <a:pPr>
              <a:buFont typeface="+mj-lt"/>
              <a:buAutoNum type="arabicPeriod"/>
            </a:pPr>
            <a:r>
              <a:rPr lang="nl-NL" sz="1800" dirty="0" smtClean="0"/>
              <a:t>Door </a:t>
            </a:r>
            <a:r>
              <a:rPr lang="nl-NL" sz="1800" dirty="0"/>
              <a:t>de suiker die in de honing zit wordt de osmotische waarde verhoogd, de suikers onttrekken water uit het voedsel en de bacteriën. Zonder water kunnen bacteriën niet leven</a:t>
            </a:r>
            <a:r>
              <a:rPr lang="nl-NL" sz="18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nl-NL" sz="1800" dirty="0" smtClean="0"/>
              <a:t>Dan </a:t>
            </a:r>
            <a:r>
              <a:rPr lang="nl-NL" sz="1800" dirty="0"/>
              <a:t>passen ze osmose toe: het water en bacteriën zullen in de honing gaan en uit het stuifmeel</a:t>
            </a:r>
            <a:r>
              <a:rPr lang="nl-NL" sz="1800" dirty="0" smtClean="0"/>
              <a:t>.</a:t>
            </a:r>
            <a:endParaRPr lang="nl-NL" sz="1800" dirty="0"/>
          </a:p>
          <a:p>
            <a:pPr>
              <a:buFont typeface="+mj-lt"/>
              <a:buAutoNum type="arabicPeriod"/>
            </a:pPr>
            <a:r>
              <a:rPr lang="nl-NL" sz="1800" dirty="0" smtClean="0"/>
              <a:t>Door </a:t>
            </a:r>
            <a:r>
              <a:rPr lang="nl-NL" sz="1800" dirty="0"/>
              <a:t>de hoeveelheid glucose kunnen er geen schimmels groeien. Omdat het product te zoet is.</a:t>
            </a:r>
          </a:p>
          <a:p>
            <a:pPr>
              <a:buFont typeface="+mj-lt"/>
              <a:buAutoNum type="arabicPeriod"/>
            </a:pPr>
            <a:r>
              <a:rPr lang="nl-NL" sz="1800" dirty="0" smtClean="0"/>
              <a:t>Het </a:t>
            </a:r>
            <a:r>
              <a:rPr lang="nl-NL" sz="1800" dirty="0"/>
              <a:t>suiker onttrekt het water uit de cellen waardoor de schimmel niet kan voortzetten/planten / groeien.</a:t>
            </a:r>
          </a:p>
          <a:p>
            <a:pPr marL="0" indent="0">
              <a:buNone/>
            </a:pPr>
            <a:endParaRPr lang="nl-NL" sz="1800" dirty="0" smtClean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5224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complete redenering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Honing bevat een hoge concentratie suiker</a:t>
            </a:r>
          </a:p>
          <a:p>
            <a:r>
              <a:rPr lang="nl-NL" dirty="0" smtClean="0"/>
              <a:t>Daardoor is het laagje hypertonisch t.o.v. de inhoud van de schimmelcellen</a:t>
            </a:r>
          </a:p>
          <a:p>
            <a:r>
              <a:rPr lang="nl-NL" dirty="0" smtClean="0"/>
              <a:t>Daardoor wordt er water onttrokken aan de cellen van de schimmel, ze drogen uit</a:t>
            </a:r>
          </a:p>
          <a:p>
            <a:r>
              <a:rPr lang="nl-NL" dirty="0" smtClean="0"/>
              <a:t>Daardoor kunnen ze niet uitgroeien / gaan ze dood</a:t>
            </a:r>
          </a:p>
        </p:txBody>
      </p:sp>
    </p:spTree>
    <p:extLst>
      <p:ext uri="{BB962C8B-B14F-4D97-AF65-F5344CB8AC3E}">
        <p14:creationId xmlns:p14="http://schemas.microsoft.com/office/powerpoint/2010/main" val="9319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schema</a:t>
            </a:r>
            <a:endParaRPr lang="nl-NL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417638"/>
            <a:ext cx="9195897" cy="2448272"/>
          </a:xfrm>
          <a:prstGeom prst="rect">
            <a:avLst/>
          </a:prstGeom>
        </p:spPr>
      </p:pic>
      <p:grpSp>
        <p:nvGrpSpPr>
          <p:cNvPr id="19" name="Groep 18"/>
          <p:cNvGrpSpPr>
            <a:grpSpLocks/>
          </p:cNvGrpSpPr>
          <p:nvPr/>
        </p:nvGrpSpPr>
        <p:grpSpPr bwMode="auto">
          <a:xfrm>
            <a:off x="125421" y="4165251"/>
            <a:ext cx="8693292" cy="998528"/>
            <a:chOff x="15123" y="0"/>
            <a:chExt cx="6682128" cy="813221"/>
          </a:xfrm>
        </p:grpSpPr>
        <p:sp>
          <p:nvSpPr>
            <p:cNvPr id="20" name="Tekstvak 2"/>
            <p:cNvSpPr txBox="1">
              <a:spLocks noChangeArrowheads="1"/>
            </p:cNvSpPr>
            <p:nvPr/>
          </p:nvSpPr>
          <p:spPr bwMode="auto">
            <a:xfrm>
              <a:off x="15123" y="45175"/>
              <a:ext cx="1311275" cy="389299"/>
            </a:xfrm>
            <a:prstGeom prst="rect">
              <a:avLst/>
            </a:prstGeom>
            <a:noFill/>
            <a:ln w="12700" cap="flat" cmpd="sng" algn="ctr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2400"/>
                </a:spcBef>
                <a:spcAft>
                  <a:spcPts val="0"/>
                </a:spcAft>
              </a:pPr>
              <a:endParaRPr lang="nl-NL" sz="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</a:t>
              </a:r>
              <a:endParaRPr lang="nl-NL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kstvak 2"/>
            <p:cNvSpPr txBox="1">
              <a:spLocks noChangeArrowheads="1"/>
            </p:cNvSpPr>
            <p:nvPr/>
          </p:nvSpPr>
          <p:spPr bwMode="auto">
            <a:xfrm>
              <a:off x="5182775" y="0"/>
              <a:ext cx="1514476" cy="361837"/>
            </a:xfrm>
            <a:prstGeom prst="rect">
              <a:avLst/>
            </a:prstGeom>
            <a:noFill/>
            <a:ln w="12700" cap="flat" cmpd="sng" algn="ctr">
              <a:solidFill>
                <a:srgbClr val="41719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endParaRPr lang="nl-N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nl-NL" sz="2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CONCLUSIE</a:t>
              </a:r>
              <a:endParaRPr lang="nl-N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Rechte verbindingslijn met pijl 21"/>
            <p:cNvCxnSpPr>
              <a:cxnSpLocks noChangeShapeType="1"/>
              <a:endCxn id="21" idx="1"/>
            </p:cNvCxnSpPr>
            <p:nvPr/>
          </p:nvCxnSpPr>
          <p:spPr bwMode="auto">
            <a:xfrm flipV="1">
              <a:off x="1330413" y="180918"/>
              <a:ext cx="3851782" cy="18258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" name="Groep 22"/>
            <p:cNvGrpSpPr>
              <a:grpSpLocks/>
            </p:cNvGrpSpPr>
            <p:nvPr/>
          </p:nvGrpSpPr>
          <p:grpSpPr bwMode="auto">
            <a:xfrm>
              <a:off x="2598924" y="239825"/>
              <a:ext cx="1490297" cy="573396"/>
              <a:chOff x="1310656" y="-144"/>
              <a:chExt cx="1639890" cy="908875"/>
            </a:xfrm>
          </p:grpSpPr>
          <p:sp>
            <p:nvSpPr>
              <p:cNvPr id="24" name="Toelichting met PIJL-OMHOOG 23"/>
              <p:cNvSpPr>
                <a:spLocks noChangeArrowheads="1"/>
              </p:cNvSpPr>
              <p:nvPr/>
            </p:nvSpPr>
            <p:spPr bwMode="auto">
              <a:xfrm>
                <a:off x="1310656" y="-144"/>
                <a:ext cx="1639890" cy="908875"/>
              </a:xfrm>
              <a:prstGeom prst="upArrowCallout">
                <a:avLst>
                  <a:gd name="adj1" fmla="val 22988"/>
                  <a:gd name="adj2" fmla="val 25001"/>
                  <a:gd name="adj3" fmla="val 25000"/>
                  <a:gd name="adj4" fmla="val 74773"/>
                </a:avLst>
              </a:prstGeom>
              <a:noFill/>
              <a:ln w="12700" cap="flat" cmpd="sng" algn="ctr">
                <a:solidFill>
                  <a:srgbClr val="41719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25" name="Tekstvak 2"/>
              <p:cNvSpPr txBox="1">
                <a:spLocks noChangeArrowheads="1"/>
              </p:cNvSpPr>
              <p:nvPr/>
            </p:nvSpPr>
            <p:spPr bwMode="auto">
              <a:xfrm>
                <a:off x="1310656" y="264510"/>
                <a:ext cx="1576934" cy="566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ts val="1200"/>
                  </a:lnSpc>
                  <a:spcAft>
                    <a:spcPts val="0"/>
                  </a:spcAft>
                </a:pPr>
                <a:endParaRPr lang="nl-NL" sz="2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nl-NL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VERBINDING</a:t>
                </a:r>
                <a:endParaRPr lang="nl-NL" sz="2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3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04_magen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Presentatie_04_magenta</Template>
  <TotalTime>3715</TotalTime>
  <Words>1120</Words>
  <Application>Microsoft Office PowerPoint</Application>
  <PresentationFormat>Diavoorstelling (4:3)</PresentationFormat>
  <Paragraphs>181</Paragraphs>
  <Slides>23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Calibri-Bold</vt:lpstr>
      <vt:lpstr>Geneva</vt:lpstr>
      <vt:lpstr>Times New Roman</vt:lpstr>
      <vt:lpstr>Presentatie_04_magenta</vt:lpstr>
      <vt:lpstr>SPA op je bord</vt:lpstr>
      <vt:lpstr>Vandaag</vt:lpstr>
      <vt:lpstr>Soorten teksten: (o.a.) beschrijving en verklaring</vt:lpstr>
      <vt:lpstr>Tekst uit Nectar analyseren</vt:lpstr>
      <vt:lpstr>Het is ook best een moeilijke tekst</vt:lpstr>
      <vt:lpstr>Van verklaring herkennen naar redenering opstellen</vt:lpstr>
      <vt:lpstr>Leerlingantwoorden</vt:lpstr>
      <vt:lpstr>De complete redenering</vt:lpstr>
      <vt:lpstr>In schema</vt:lpstr>
      <vt:lpstr>Antwoordmodel</vt:lpstr>
      <vt:lpstr>Terug naar de sla</vt:lpstr>
      <vt:lpstr>Leg uit waardoor de slabladeren slap worden van de sladressing</vt:lpstr>
      <vt:lpstr>Complete redenering</vt:lpstr>
      <vt:lpstr>Opgaven: wat wordt gevraagd?</vt:lpstr>
      <vt:lpstr>Wat wordt gevraagd?</vt:lpstr>
      <vt:lpstr>Drie typen vragen: C, D, V</vt:lpstr>
      <vt:lpstr>Opgaven maken</vt:lpstr>
      <vt:lpstr>In schema</vt:lpstr>
      <vt:lpstr>Drie typen vragen: C, D, V</vt:lpstr>
      <vt:lpstr>Systematische Probleem Aanpak plus</vt:lpstr>
      <vt:lpstr>Oefenen met opgaven</vt:lpstr>
      <vt:lpstr>Napraten</vt:lpstr>
      <vt:lpstr>SPA op je bord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</dc:creator>
  <cp:lastModifiedBy>Herman Schalk</cp:lastModifiedBy>
  <cp:revision>127</cp:revision>
  <cp:lastPrinted>2014-11-13T13:54:25Z</cp:lastPrinted>
  <dcterms:created xsi:type="dcterms:W3CDTF">2013-05-24T09:24:52Z</dcterms:created>
  <dcterms:modified xsi:type="dcterms:W3CDTF">2017-01-13T16:01:25Z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0x01010022C1D5C5A2040344A8D375491C66BB5D</vt:lpwstr>
  </property>
  <property fmtid="{D5CDD505-2E9C-101B-9397-08002B2CF9AE}" pid="3" name="Onderdeel van de handreiking">
    <vt:lpwstr>;#1 Diagnose;#2 Doelen stellen;#3 Maatwerk;#4 Toetsen;#</vt:lpwstr>
  </property>
  <property fmtid="{D5CDD505-2E9C-101B-9397-08002B2CF9AE}" pid="4" name="Vak">
    <vt:lpwstr>Wiskunde</vt:lpwstr>
  </property>
  <property fmtid="{D5CDD505-2E9C-101B-9397-08002B2CF9AE}" pid="5" name="Soort document">
    <vt:lpwstr>Achtergrond</vt:lpwstr>
  </property>
</Properties>
</file>