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3" r:id="rId4"/>
    <p:sldId id="259" r:id="rId5"/>
    <p:sldId id="265" r:id="rId6"/>
    <p:sldId id="266" r:id="rId7"/>
    <p:sldId id="264" r:id="rId8"/>
    <p:sldId id="271" r:id="rId9"/>
    <p:sldId id="279" r:id="rId10"/>
    <p:sldId id="282" r:id="rId11"/>
    <p:sldId id="287" r:id="rId12"/>
    <p:sldId id="290" r:id="rId13"/>
    <p:sldId id="293" r:id="rId14"/>
    <p:sldId id="301" r:id="rId15"/>
    <p:sldId id="304" r:id="rId16"/>
    <p:sldId id="262" r:id="rId17"/>
    <p:sldId id="302" r:id="rId18"/>
    <p:sldId id="30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931" autoAdjust="0"/>
  </p:normalViewPr>
  <p:slideViewPr>
    <p:cSldViewPr snapToGrid="0">
      <p:cViewPr varScale="1">
        <p:scale>
          <a:sx n="55" d="100"/>
          <a:sy n="55" d="100"/>
        </p:scale>
        <p:origin x="174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98F5F-A364-4521-AA1A-90D8B1A68AF1}" type="datetimeFigureOut">
              <a:rPr lang="nl-NL" smtClean="0"/>
              <a:t>10-5-2019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D0A25-B1E0-4938-ADA0-E7BF9A9785C3}" type="slidenum">
              <a:rPr lang="nl-NL" smtClean="0"/>
              <a:t>‹nr.›</a:t>
            </a:fld>
            <a:endParaRPr lang="nl-NL"/>
          </a:p>
        </p:txBody>
      </p:sp>
    </p:spTree>
    <p:extLst>
      <p:ext uri="{BB962C8B-B14F-4D97-AF65-F5344CB8AC3E}">
        <p14:creationId xmlns:p14="http://schemas.microsoft.com/office/powerpoint/2010/main" val="303349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Materiaal:</a:t>
            </a:r>
          </a:p>
          <a:p>
            <a:r>
              <a:rPr lang="nl-NL" dirty="0" smtClean="0"/>
              <a:t>Snoeischaar</a:t>
            </a:r>
          </a:p>
          <a:p>
            <a:r>
              <a:rPr lang="nl-NL" dirty="0" smtClean="0"/>
              <a:t>Zwarte vuilniszakken</a:t>
            </a:r>
          </a:p>
          <a:p>
            <a:r>
              <a:rPr lang="nl-NL" dirty="0" smtClean="0"/>
              <a:t>Doorzichtige vuilniszakken</a:t>
            </a:r>
          </a:p>
          <a:p>
            <a:r>
              <a:rPr lang="nl-NL" dirty="0" smtClean="0"/>
              <a:t>Verschillende vloeistoffen (</a:t>
            </a:r>
            <a:r>
              <a:rPr lang="nl-NL" dirty="0" err="1" smtClean="0"/>
              <a:t>energiedrank</a:t>
            </a:r>
            <a:r>
              <a:rPr lang="nl-NL" dirty="0" smtClean="0"/>
              <a:t>, cola, ….)</a:t>
            </a:r>
          </a:p>
          <a:p>
            <a:r>
              <a:rPr lang="nl-NL" dirty="0" smtClean="0"/>
              <a:t>Föhn,</a:t>
            </a:r>
            <a:r>
              <a:rPr lang="nl-NL" baseline="0" dirty="0" smtClean="0"/>
              <a:t> ventilator, </a:t>
            </a:r>
          </a:p>
          <a:p>
            <a:r>
              <a:rPr lang="nl-NL" baseline="0" dirty="0" smtClean="0"/>
              <a:t>Vaseline </a:t>
            </a:r>
            <a:endParaRPr lang="nl-NL" dirty="0" smtClean="0"/>
          </a:p>
          <a:p>
            <a:r>
              <a:rPr lang="nl-NL" dirty="0" smtClean="0"/>
              <a:t>Whiteboard</a:t>
            </a:r>
            <a:r>
              <a:rPr lang="nl-NL" baseline="0" dirty="0" smtClean="0"/>
              <a:t> stiften in verschillende kleuren</a:t>
            </a:r>
          </a:p>
          <a:p>
            <a:r>
              <a:rPr lang="nl-NL" baseline="0" dirty="0" smtClean="0"/>
              <a:t>Flap-overs</a:t>
            </a:r>
          </a:p>
          <a:p>
            <a:r>
              <a:rPr lang="nl-NL" baseline="0" dirty="0" smtClean="0"/>
              <a:t>Ruitjespapier</a:t>
            </a:r>
          </a:p>
          <a:p>
            <a:r>
              <a:rPr lang="nl-NL" baseline="0" dirty="0" smtClean="0"/>
              <a:t>Materiaal voor </a:t>
            </a:r>
            <a:r>
              <a:rPr lang="nl-NL" baseline="0" dirty="0" err="1" smtClean="0"/>
              <a:t>potometers</a:t>
            </a:r>
            <a:endParaRPr lang="nl-NL" dirty="0" smtClean="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1</a:t>
            </a:fld>
            <a:endParaRPr lang="nl-NL"/>
          </a:p>
        </p:txBody>
      </p:sp>
    </p:spTree>
    <p:extLst>
      <p:ext uri="{BB962C8B-B14F-4D97-AF65-F5344CB8AC3E}">
        <p14:creationId xmlns:p14="http://schemas.microsoft.com/office/powerpoint/2010/main" val="216676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7</a:t>
            </a:fld>
            <a:endParaRPr lang="nl-NL"/>
          </a:p>
        </p:txBody>
      </p:sp>
    </p:spTree>
    <p:extLst>
      <p:ext uri="{BB962C8B-B14F-4D97-AF65-F5344CB8AC3E}">
        <p14:creationId xmlns:p14="http://schemas.microsoft.com/office/powerpoint/2010/main" val="39864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Water opname door osmose. Water stroomt van hoger naar lager potentiaal. </a:t>
            </a:r>
            <a:endParaRPr lang="en-US" altLang="nl-NL" dirty="0" smtClean="0"/>
          </a:p>
          <a:p>
            <a:pPr eaLnBrk="1" hangingPunct="1">
              <a:spcBef>
                <a:spcPct val="0"/>
              </a:spcBef>
            </a:pPr>
            <a:endParaRPr lang="nl-NL" altLang="nl-NL" dirty="0" smtClean="0"/>
          </a:p>
        </p:txBody>
      </p:sp>
      <p:sp>
        <p:nvSpPr>
          <p:cNvPr id="204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64A369-9B7C-45C6-811C-2D10450AB2A9}" type="slidenum">
              <a:rPr lang="nl-NL" altLang="nl-NL" smtClean="0"/>
              <a:pPr/>
              <a:t>8</a:t>
            </a:fld>
            <a:endParaRPr lang="nl-NL" altLang="nl-NL" smtClean="0"/>
          </a:p>
        </p:txBody>
      </p:sp>
    </p:spTree>
    <p:extLst>
      <p:ext uri="{BB962C8B-B14F-4D97-AF65-F5344CB8AC3E}">
        <p14:creationId xmlns:p14="http://schemas.microsoft.com/office/powerpoint/2010/main" val="356516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Bandjes van Caspari zorgen ervoor dat dat water + mineralen niet via de apoplastische route naar de centrale cilinder kan stromen. Het moet via selectieve permeabiliteit de plasmamembraan vd endodermaalcel passeren en kan dan pas naar de centrale cilinder. </a:t>
            </a:r>
          </a:p>
          <a:p>
            <a:pPr eaLnBrk="1" hangingPunct="1">
              <a:spcBef>
                <a:spcPct val="0"/>
              </a:spcBef>
            </a:pPr>
            <a:r>
              <a:rPr lang="nl-NL" altLang="nl-NL" smtClean="0"/>
              <a:t>Stoffen die nodig zijn worden opgenomen en stoffen die giftig zijn niet opgenomen. Ook voorkomt het het teruglekken naar de grond. </a:t>
            </a:r>
          </a:p>
          <a:p>
            <a:pPr eaLnBrk="1" hangingPunct="1">
              <a:spcBef>
                <a:spcPct val="0"/>
              </a:spcBef>
            </a:pPr>
            <a:r>
              <a:rPr lang="nl-NL" altLang="nl-NL" smtClean="0"/>
              <a:t>In centrale cilinder worden de stoffen van symplast naar apoplast (xyleemcellen horen hierbij omdat zij geen protoplasten hebben) vervoerd door diffusie en actief proces. </a:t>
            </a:r>
            <a:endParaRPr lang="en-US" altLang="nl-NL" smtClean="0"/>
          </a:p>
        </p:txBody>
      </p:sp>
      <p:sp>
        <p:nvSpPr>
          <p:cNvPr id="307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69BA0F-00C3-498E-ABA5-31B195ADC41B}" type="slidenum">
              <a:rPr lang="nl-NL" altLang="nl-NL" smtClean="0"/>
              <a:pPr/>
              <a:t>9</a:t>
            </a:fld>
            <a:endParaRPr lang="nl-NL" altLang="nl-NL" smtClean="0"/>
          </a:p>
        </p:txBody>
      </p:sp>
    </p:spTree>
    <p:extLst>
      <p:ext uri="{BB962C8B-B14F-4D97-AF65-F5344CB8AC3E}">
        <p14:creationId xmlns:p14="http://schemas.microsoft.com/office/powerpoint/2010/main" val="292485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10</a:t>
            </a:fld>
            <a:endParaRPr lang="nl-NL"/>
          </a:p>
        </p:txBody>
      </p:sp>
    </p:spTree>
    <p:extLst>
      <p:ext uri="{BB962C8B-B14F-4D97-AF65-F5344CB8AC3E}">
        <p14:creationId xmlns:p14="http://schemas.microsoft.com/office/powerpoint/2010/main" val="130531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Door diffusie komt grensvlak van lucht/water dieper in de celwand te liggen en is daardoor meer gekromd. Hierdoor neemt opp. Spanning en transpiratie toe. Door toegenomen opp. Spanning wordt water vanuit omliggende cellen hier naar toe getrokken. Door cohesie worden weer </a:t>
            </a:r>
            <a:r>
              <a:rPr lang="nl-NL" altLang="nl-NL" dirty="0" err="1" smtClean="0"/>
              <a:t>watermolekulen</a:t>
            </a:r>
            <a:r>
              <a:rPr lang="nl-NL" altLang="nl-NL" dirty="0" smtClean="0"/>
              <a:t> vanuit xyleem naar omliggende cellen getrokken. </a:t>
            </a:r>
            <a:endParaRPr lang="en-US" altLang="nl-NL" dirty="0" smtClean="0"/>
          </a:p>
          <a:p>
            <a:pPr eaLnBrk="1" hangingPunct="1">
              <a:spcBef>
                <a:spcPct val="0"/>
              </a:spcBef>
            </a:pPr>
            <a:endParaRPr lang="en-US" altLang="nl-NL" dirty="0" smtClean="0"/>
          </a:p>
        </p:txBody>
      </p:sp>
      <p:sp>
        <p:nvSpPr>
          <p:cNvPr id="430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6FE83E-7B1D-43D9-A4A3-E6133D36E676}" type="slidenum">
              <a:rPr lang="nl-NL" altLang="nl-NL" smtClean="0"/>
              <a:pPr/>
              <a:t>11</a:t>
            </a:fld>
            <a:endParaRPr lang="nl-NL" altLang="nl-NL" smtClean="0"/>
          </a:p>
        </p:txBody>
      </p:sp>
    </p:spTree>
    <p:extLst>
      <p:ext uri="{BB962C8B-B14F-4D97-AF65-F5344CB8AC3E}">
        <p14:creationId xmlns:p14="http://schemas.microsoft.com/office/powerpoint/2010/main" val="44971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waterstofbrug is een voorbeeld van een intermoleculaire binding: het is een binding die plaatsvindt tussen moleculen. De moleculen waartussen een waterstofbrug kan voorkomen bevatten een waterstofatoom dat verbonden is aan een zuurstof- en/of stikstofatoom. Het H-atoom slaat als het ware een brug tussen twee moleculen.</a:t>
            </a:r>
            <a:endParaRPr lang="nl-NL" dirty="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12</a:t>
            </a:fld>
            <a:endParaRPr lang="nl-NL"/>
          </a:p>
        </p:txBody>
      </p:sp>
    </p:spTree>
    <p:extLst>
      <p:ext uri="{BB962C8B-B14F-4D97-AF65-F5344CB8AC3E}">
        <p14:creationId xmlns:p14="http://schemas.microsoft.com/office/powerpoint/2010/main" val="337225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Waterdampophopingen verbreken de ketting. Komt meer voor in brede houtvaten, tijdens droogte of wanneer houtsap bevroren is. Waterdamp zet uit en blokkeert de weg. Planten kunnen dit omzeilen via de stippels. Door worteldruk kunnen geblokkeerde vaten weer opgevuld worden in kleinere planten. </a:t>
            </a:r>
          </a:p>
          <a:p>
            <a:pPr eaLnBrk="1" hangingPunct="1">
              <a:spcBef>
                <a:spcPct val="0"/>
              </a:spcBef>
            </a:pPr>
            <a:endParaRPr lang="nl-NL" altLang="nl-NL" smtClean="0"/>
          </a:p>
          <a:p>
            <a:pPr eaLnBrk="1" hangingPunct="1">
              <a:spcBef>
                <a:spcPct val="0"/>
              </a:spcBef>
            </a:pPr>
            <a:r>
              <a:rPr lang="nl-NL" altLang="nl-NL" smtClean="0"/>
              <a:t>Maximale lengte is 122 meter. Dan problemen met waterpotentiaal. Waterstofbruggen daarna niet sterk genoeg waardoor je bellen in de houtvaten krijgt</a:t>
            </a:r>
            <a:endParaRPr lang="en-US" altLang="nl-NL" smtClean="0"/>
          </a:p>
          <a:p>
            <a:pPr eaLnBrk="1" hangingPunct="1">
              <a:spcBef>
                <a:spcPct val="0"/>
              </a:spcBef>
            </a:pPr>
            <a:endParaRPr lang="nl-NL" altLang="nl-NL" smtClean="0"/>
          </a:p>
        </p:txBody>
      </p:sp>
      <p:sp>
        <p:nvSpPr>
          <p:cNvPr id="522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98FB05-313B-41F6-A815-68D82BF2251A}" type="slidenum">
              <a:rPr lang="nl-NL" altLang="nl-NL" smtClean="0"/>
              <a:pPr/>
              <a:t>13</a:t>
            </a:fld>
            <a:endParaRPr lang="nl-NL" altLang="nl-NL" smtClean="0"/>
          </a:p>
        </p:txBody>
      </p:sp>
    </p:spTree>
    <p:extLst>
      <p:ext uri="{BB962C8B-B14F-4D97-AF65-F5344CB8AC3E}">
        <p14:creationId xmlns:p14="http://schemas.microsoft.com/office/powerpoint/2010/main" val="325835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r>
              <a:rPr lang="nl-NL" baseline="0" dirty="0" smtClean="0"/>
              <a:t> groepjes</a:t>
            </a:r>
          </a:p>
          <a:p>
            <a:r>
              <a:rPr lang="nl-NL" baseline="0" dirty="0" smtClean="0"/>
              <a:t>Tips kraantje</a:t>
            </a:r>
          </a:p>
          <a:p>
            <a:r>
              <a:rPr lang="nl-NL" baseline="0" dirty="0" smtClean="0"/>
              <a:t>Tips lucht en water dichtmaken</a:t>
            </a:r>
          </a:p>
          <a:p>
            <a:r>
              <a:rPr lang="nl-NL" baseline="0" dirty="0" smtClean="0"/>
              <a:t>We zien hoever we komen</a:t>
            </a:r>
            <a:endParaRPr lang="nl-NL" dirty="0"/>
          </a:p>
        </p:txBody>
      </p:sp>
      <p:sp>
        <p:nvSpPr>
          <p:cNvPr id="4" name="Tijdelijke aanduiding voor dianummer 3"/>
          <p:cNvSpPr>
            <a:spLocks noGrp="1"/>
          </p:cNvSpPr>
          <p:nvPr>
            <p:ph type="sldNum" sz="quarter" idx="10"/>
          </p:nvPr>
        </p:nvSpPr>
        <p:spPr/>
        <p:txBody>
          <a:bodyPr/>
          <a:lstStyle/>
          <a:p>
            <a:fld id="{21CD0A25-B1E0-4938-ADA0-E7BF9A9785C3}" type="slidenum">
              <a:rPr lang="nl-NL" smtClean="0"/>
              <a:t>14</a:t>
            </a:fld>
            <a:endParaRPr lang="nl-NL"/>
          </a:p>
        </p:txBody>
      </p:sp>
    </p:spTree>
    <p:extLst>
      <p:ext uri="{BB962C8B-B14F-4D97-AF65-F5344CB8AC3E}">
        <p14:creationId xmlns:p14="http://schemas.microsoft.com/office/powerpoint/2010/main" val="116420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A93DF8A-3FFF-46C5-B18D-2DCD209CE1A5}" type="datetimeFigureOut">
              <a:rPr lang="nl-NL" smtClean="0"/>
              <a:t>10-5-2019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269586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A93DF8A-3FFF-46C5-B18D-2DCD209CE1A5}" type="datetimeFigureOut">
              <a:rPr lang="nl-NL" smtClean="0"/>
              <a:t>10-5-2019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227059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A93DF8A-3FFF-46C5-B18D-2DCD209CE1A5}" type="datetimeFigureOut">
              <a:rPr lang="nl-NL" smtClean="0"/>
              <a:t>10-5-2019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8860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A93DF8A-3FFF-46C5-B18D-2DCD209CE1A5}" type="datetimeFigureOut">
              <a:rPr lang="nl-NL" smtClean="0"/>
              <a:t>10-5-2019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392189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BA93DF8A-3FFF-46C5-B18D-2DCD209CE1A5}" type="datetimeFigureOut">
              <a:rPr lang="nl-NL" smtClean="0"/>
              <a:t>10-5-2019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304600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A93DF8A-3FFF-46C5-B18D-2DCD209CE1A5}" type="datetimeFigureOut">
              <a:rPr lang="nl-NL" smtClean="0"/>
              <a:t>10-5-2019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210230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A93DF8A-3FFF-46C5-B18D-2DCD209CE1A5}" type="datetimeFigureOut">
              <a:rPr lang="nl-NL" smtClean="0"/>
              <a:t>10-5-2019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414802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A93DF8A-3FFF-46C5-B18D-2DCD209CE1A5}" type="datetimeFigureOut">
              <a:rPr lang="nl-NL" smtClean="0"/>
              <a:t>10-5-2019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26192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A93DF8A-3FFF-46C5-B18D-2DCD209CE1A5}" type="datetimeFigureOut">
              <a:rPr lang="nl-NL" smtClean="0"/>
              <a:t>10-5-2019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425390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A93DF8A-3FFF-46C5-B18D-2DCD209CE1A5}" type="datetimeFigureOut">
              <a:rPr lang="nl-NL" smtClean="0"/>
              <a:t>10-5-2019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359012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A93DF8A-3FFF-46C5-B18D-2DCD209CE1A5}" type="datetimeFigureOut">
              <a:rPr lang="nl-NL" smtClean="0"/>
              <a:t>10-5-2019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E3917E-D172-4196-AD18-58FF6C2BC9CA}" type="slidenum">
              <a:rPr lang="nl-NL" smtClean="0"/>
              <a:t>‹nr.›</a:t>
            </a:fld>
            <a:endParaRPr lang="nl-NL"/>
          </a:p>
        </p:txBody>
      </p:sp>
    </p:spTree>
    <p:extLst>
      <p:ext uri="{BB962C8B-B14F-4D97-AF65-F5344CB8AC3E}">
        <p14:creationId xmlns:p14="http://schemas.microsoft.com/office/powerpoint/2010/main" val="62109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3DF8A-3FFF-46C5-B18D-2DCD209CE1A5}" type="datetimeFigureOut">
              <a:rPr lang="nl-NL" smtClean="0"/>
              <a:t>10-5-2019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3917E-D172-4196-AD18-58FF6C2BC9CA}" type="slidenum">
              <a:rPr lang="nl-NL" smtClean="0"/>
              <a:t>‹nr.›</a:t>
            </a:fld>
            <a:endParaRPr lang="nl-NL"/>
          </a:p>
        </p:txBody>
      </p:sp>
    </p:spTree>
    <p:extLst>
      <p:ext uri="{BB962C8B-B14F-4D97-AF65-F5344CB8AC3E}">
        <p14:creationId xmlns:p14="http://schemas.microsoft.com/office/powerpoint/2010/main" val="1909695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el 1"/>
          <p:cNvSpPr>
            <a:spLocks noGrp="1"/>
          </p:cNvSpPr>
          <p:nvPr>
            <p:ph type="ctrTitle"/>
          </p:nvPr>
        </p:nvSpPr>
        <p:spPr>
          <a:xfrm>
            <a:off x="1524000" y="1122363"/>
            <a:ext cx="9144000" cy="928110"/>
          </a:xfrm>
        </p:spPr>
        <p:txBody>
          <a:bodyPr/>
          <a:lstStyle/>
          <a:p>
            <a:r>
              <a:rPr lang="nl-NL" b="1" dirty="0" smtClean="0">
                <a:solidFill>
                  <a:schemeClr val="bg1"/>
                </a:solidFill>
              </a:rPr>
              <a:t>Föhn, vaseline en een plant</a:t>
            </a:r>
            <a:endParaRPr lang="nl-NL" b="1" dirty="0">
              <a:solidFill>
                <a:schemeClr val="bg1"/>
              </a:solidFill>
            </a:endParaRPr>
          </a:p>
        </p:txBody>
      </p:sp>
      <p:sp>
        <p:nvSpPr>
          <p:cNvPr id="3" name="Ondertitel 2"/>
          <p:cNvSpPr>
            <a:spLocks noGrp="1"/>
          </p:cNvSpPr>
          <p:nvPr>
            <p:ph type="subTitle" idx="1"/>
          </p:nvPr>
        </p:nvSpPr>
        <p:spPr>
          <a:xfrm>
            <a:off x="1524000" y="5888182"/>
            <a:ext cx="9144000" cy="969818"/>
          </a:xfrm>
        </p:spPr>
        <p:txBody>
          <a:bodyPr>
            <a:normAutofit/>
          </a:bodyPr>
          <a:lstStyle/>
          <a:p>
            <a:r>
              <a:rPr lang="nl-NL" dirty="0" smtClean="0">
                <a:solidFill>
                  <a:schemeClr val="bg1"/>
                </a:solidFill>
              </a:rPr>
              <a:t>Sophie Mooren</a:t>
            </a:r>
          </a:p>
          <a:p>
            <a:r>
              <a:rPr lang="nl-NL" dirty="0" smtClean="0">
                <a:solidFill>
                  <a:schemeClr val="bg1"/>
                </a:solidFill>
              </a:rPr>
              <a:t>Jurgen Memelink</a:t>
            </a:r>
          </a:p>
        </p:txBody>
      </p:sp>
      <p:pic>
        <p:nvPicPr>
          <p:cNvPr id="4" name="Afbeelding 3"/>
          <p:cNvPicPr>
            <a:picLocks noChangeAspect="1"/>
          </p:cNvPicPr>
          <p:nvPr/>
        </p:nvPicPr>
        <p:blipFill>
          <a:blip r:embed="rId4"/>
          <a:stretch>
            <a:fillRect/>
          </a:stretch>
        </p:blipFill>
        <p:spPr>
          <a:xfrm>
            <a:off x="8540651" y="187234"/>
            <a:ext cx="3404379" cy="838001"/>
          </a:xfrm>
          <a:prstGeom prst="rect">
            <a:avLst/>
          </a:prstGeom>
        </p:spPr>
      </p:pic>
    </p:spTree>
    <p:extLst>
      <p:ext uri="{BB962C8B-B14F-4D97-AF65-F5344CB8AC3E}">
        <p14:creationId xmlns:p14="http://schemas.microsoft.com/office/powerpoint/2010/main" val="183543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2890" y="365125"/>
            <a:ext cx="10515600" cy="1325563"/>
          </a:xfrm>
        </p:spPr>
        <p:txBody>
          <a:bodyPr/>
          <a:lstStyle/>
          <a:p>
            <a:pPr eaLnBrk="1" hangingPunct="1">
              <a:defRPr/>
            </a:pPr>
            <a:r>
              <a:rPr lang="en-US" b="1" dirty="0" smtClean="0">
                <a:solidFill>
                  <a:srgbClr val="00B0F0"/>
                </a:solidFill>
              </a:rPr>
              <a:t>1. </a:t>
            </a:r>
            <a:r>
              <a:rPr lang="en-US" b="1" dirty="0" err="1" smtClean="0">
                <a:solidFill>
                  <a:srgbClr val="00B0F0"/>
                </a:solidFill>
              </a:rPr>
              <a:t>Worteldruk</a:t>
            </a:r>
            <a:endParaRPr lang="nl-NL" b="1" dirty="0" smtClean="0">
              <a:solidFill>
                <a:srgbClr val="00B0F0"/>
              </a:solidFill>
            </a:endParaRPr>
          </a:p>
        </p:txBody>
      </p:sp>
      <p:sp>
        <p:nvSpPr>
          <p:cNvPr id="25603" name="Rectangle 3"/>
          <p:cNvSpPr>
            <a:spLocks noGrp="1" noChangeArrowheads="1"/>
          </p:cNvSpPr>
          <p:nvPr>
            <p:ph type="body" idx="1"/>
          </p:nvPr>
        </p:nvSpPr>
        <p:spPr>
          <a:xfrm>
            <a:off x="838200" y="2011363"/>
            <a:ext cx="3214687" cy="4525962"/>
          </a:xfrm>
        </p:spPr>
        <p:txBody>
          <a:bodyPr/>
          <a:lstStyle/>
          <a:p>
            <a:pPr eaLnBrk="1" hangingPunct="1">
              <a:buFont typeface="Wingdings" panose="05000000000000000000" pitchFamily="2" charset="2"/>
              <a:buNone/>
              <a:defRPr/>
            </a:pPr>
            <a:r>
              <a:rPr lang="en-US" dirty="0" err="1" smtClean="0"/>
              <a:t>Stijghoogte</a:t>
            </a:r>
            <a:r>
              <a:rPr lang="en-US" dirty="0" smtClean="0"/>
              <a:t>:</a:t>
            </a:r>
          </a:p>
          <a:p>
            <a:pPr eaLnBrk="1" hangingPunct="1">
              <a:buFont typeface="Wingdings" panose="05000000000000000000" pitchFamily="2" charset="2"/>
              <a:buNone/>
              <a:defRPr/>
            </a:pPr>
            <a:r>
              <a:rPr lang="en-US" dirty="0" smtClean="0"/>
              <a:t> tot 10 m</a:t>
            </a:r>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err="1" smtClean="0"/>
              <a:t>Belangrijk</a:t>
            </a:r>
            <a:r>
              <a:rPr lang="en-US" dirty="0" smtClean="0"/>
              <a:t> in</a:t>
            </a:r>
          </a:p>
          <a:p>
            <a:pPr eaLnBrk="1" hangingPunct="1">
              <a:defRPr/>
            </a:pPr>
            <a:r>
              <a:rPr lang="en-US" dirty="0" err="1" smtClean="0"/>
              <a:t>Voorjaar</a:t>
            </a:r>
            <a:endParaRPr lang="en-US" dirty="0" smtClean="0"/>
          </a:p>
          <a:p>
            <a:pPr eaLnBrk="1" hangingPunct="1">
              <a:defRPr/>
            </a:pPr>
            <a:r>
              <a:rPr lang="en-US" dirty="0" err="1" smtClean="0"/>
              <a:t>Ochtend</a:t>
            </a:r>
            <a:endParaRPr lang="nl-NL" dirty="0" smtClean="0"/>
          </a:p>
        </p:txBody>
      </p:sp>
      <p:pic>
        <p:nvPicPr>
          <p:cNvPr id="34820" name="Picture 4" descr="mod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7" y="365125"/>
            <a:ext cx="5569929" cy="637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4"/>
          <a:stretch>
            <a:fillRect/>
          </a:stretch>
        </p:blipFill>
        <p:spPr>
          <a:xfrm>
            <a:off x="10188770" y="136505"/>
            <a:ext cx="1859441" cy="457240"/>
          </a:xfrm>
          <a:prstGeom prst="rect">
            <a:avLst/>
          </a:prstGeom>
        </p:spPr>
      </p:pic>
    </p:spTree>
    <p:extLst>
      <p:ext uri="{BB962C8B-B14F-4D97-AF65-F5344CB8AC3E}">
        <p14:creationId xmlns:p14="http://schemas.microsoft.com/office/powerpoint/2010/main" val="479964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5669370" y="3862676"/>
            <a:ext cx="5684430" cy="3036887"/>
          </a:xfrm>
          <a:prstGeom prst="rect">
            <a:avLst/>
          </a:prstGeom>
        </p:spPr>
      </p:pic>
      <p:sp>
        <p:nvSpPr>
          <p:cNvPr id="28674" name="Rectangle 2"/>
          <p:cNvSpPr>
            <a:spLocks noGrp="1" noChangeArrowheads="1"/>
          </p:cNvSpPr>
          <p:nvPr>
            <p:ph type="title"/>
          </p:nvPr>
        </p:nvSpPr>
        <p:spPr>
          <a:xfrm>
            <a:off x="838200" y="126250"/>
            <a:ext cx="10515600" cy="1325563"/>
          </a:xfrm>
        </p:spPr>
        <p:txBody>
          <a:bodyPr/>
          <a:lstStyle/>
          <a:p>
            <a:pPr eaLnBrk="1" hangingPunct="1">
              <a:defRPr/>
            </a:pPr>
            <a:r>
              <a:rPr lang="en-US" b="1" dirty="0" smtClean="0">
                <a:solidFill>
                  <a:srgbClr val="FF0000"/>
                </a:solidFill>
              </a:rPr>
              <a:t>2. </a:t>
            </a:r>
            <a:r>
              <a:rPr lang="en-US" b="1" dirty="0" err="1" smtClean="0">
                <a:solidFill>
                  <a:srgbClr val="FF0000"/>
                </a:solidFill>
              </a:rPr>
              <a:t>Transpiratiestroom</a:t>
            </a:r>
            <a:endParaRPr lang="nl-NL" b="1" dirty="0" smtClean="0">
              <a:solidFill>
                <a:srgbClr val="FF0000"/>
              </a:solidFill>
            </a:endParaRPr>
          </a:p>
        </p:txBody>
      </p:sp>
      <p:sp>
        <p:nvSpPr>
          <p:cNvPr id="28675" name="Rectangle 3"/>
          <p:cNvSpPr>
            <a:spLocks noGrp="1" noChangeArrowheads="1"/>
          </p:cNvSpPr>
          <p:nvPr>
            <p:ph idx="1"/>
          </p:nvPr>
        </p:nvSpPr>
        <p:spPr>
          <a:xfrm>
            <a:off x="415636" y="1600201"/>
            <a:ext cx="6497782" cy="4525963"/>
          </a:xfrm>
        </p:spPr>
        <p:txBody>
          <a:bodyPr>
            <a:normAutofit/>
          </a:bodyPr>
          <a:lstStyle/>
          <a:p>
            <a:pPr>
              <a:buNone/>
              <a:defRPr/>
            </a:pPr>
            <a:r>
              <a:rPr lang="en-US" dirty="0" err="1" smtClean="0"/>
              <a:t>Waterdamp</a:t>
            </a:r>
            <a:r>
              <a:rPr lang="en-US" dirty="0" smtClean="0"/>
              <a:t> </a:t>
            </a:r>
            <a:r>
              <a:rPr lang="en-US" dirty="0"/>
              <a:t>via </a:t>
            </a:r>
            <a:r>
              <a:rPr lang="en-US" dirty="0" err="1" smtClean="0"/>
              <a:t>huidmondjes</a:t>
            </a:r>
            <a:r>
              <a:rPr lang="en-US" dirty="0"/>
              <a:t> </a:t>
            </a:r>
            <a:r>
              <a:rPr lang="en-US" dirty="0" smtClean="0"/>
              <a:t> </a:t>
            </a:r>
            <a:r>
              <a:rPr lang="en-US" dirty="0" err="1" smtClean="0"/>
              <a:t>naar</a:t>
            </a:r>
            <a:r>
              <a:rPr lang="en-US" dirty="0" smtClean="0"/>
              <a:t> </a:t>
            </a:r>
            <a:r>
              <a:rPr lang="en-US" dirty="0" err="1" smtClean="0"/>
              <a:t>buiten</a:t>
            </a:r>
            <a:endParaRPr lang="en-US" dirty="0" smtClean="0"/>
          </a:p>
          <a:p>
            <a:pPr>
              <a:buNone/>
              <a:defRPr/>
            </a:pPr>
            <a:endParaRPr lang="en-US" dirty="0"/>
          </a:p>
          <a:p>
            <a:pPr>
              <a:buNone/>
              <a:defRPr/>
            </a:pPr>
            <a:r>
              <a:rPr lang="en-US" dirty="0" err="1" smtClean="0">
                <a:sym typeface="Wingdings" pitchFamily="2" charset="2"/>
              </a:rPr>
              <a:t>Oppervlaktespanning</a:t>
            </a:r>
            <a:r>
              <a:rPr lang="en-US" dirty="0" smtClean="0">
                <a:sym typeface="Wingdings" pitchFamily="2" charset="2"/>
              </a:rPr>
              <a:t> </a:t>
            </a:r>
            <a:r>
              <a:rPr lang="en-US" dirty="0" err="1" smtClean="0">
                <a:sym typeface="Wingdings" pitchFamily="2" charset="2"/>
              </a:rPr>
              <a:t>neemt</a:t>
            </a:r>
            <a:r>
              <a:rPr lang="en-US" dirty="0" smtClean="0">
                <a:sym typeface="Wingdings" pitchFamily="2" charset="2"/>
              </a:rPr>
              <a:t> </a:t>
            </a:r>
            <a:r>
              <a:rPr lang="en-US" dirty="0">
                <a:sym typeface="Wingdings" pitchFamily="2" charset="2"/>
              </a:rPr>
              <a:t>toe</a:t>
            </a:r>
          </a:p>
          <a:p>
            <a:pPr>
              <a:buNone/>
              <a:defRPr/>
            </a:pPr>
            <a:endParaRPr lang="en-US" dirty="0">
              <a:sym typeface="Wingdings" pitchFamily="2" charset="2"/>
            </a:endParaRPr>
          </a:p>
          <a:p>
            <a:pPr>
              <a:buNone/>
              <a:defRPr/>
            </a:pPr>
            <a:r>
              <a:rPr lang="en-US" dirty="0" err="1">
                <a:sym typeface="Wingdings" pitchFamily="2" charset="2"/>
              </a:rPr>
              <a:t>Waterfilm</a:t>
            </a:r>
            <a:r>
              <a:rPr lang="en-US" dirty="0">
                <a:sym typeface="Wingdings" pitchFamily="2" charset="2"/>
              </a:rPr>
              <a:t> ‘</a:t>
            </a:r>
            <a:r>
              <a:rPr lang="en-US" dirty="0" err="1">
                <a:sym typeface="Wingdings" pitchFamily="2" charset="2"/>
              </a:rPr>
              <a:t>trekt</a:t>
            </a:r>
            <a:r>
              <a:rPr lang="en-US" dirty="0">
                <a:sym typeface="Wingdings" pitchFamily="2" charset="2"/>
              </a:rPr>
              <a:t>’ </a:t>
            </a:r>
            <a:r>
              <a:rPr lang="en-US" dirty="0" err="1">
                <a:sym typeface="Wingdings" pitchFamily="2" charset="2"/>
              </a:rPr>
              <a:t>aan</a:t>
            </a:r>
            <a:r>
              <a:rPr lang="en-US" dirty="0">
                <a:sym typeface="Wingdings" pitchFamily="2" charset="2"/>
              </a:rPr>
              <a:t> </a:t>
            </a:r>
          </a:p>
          <a:p>
            <a:pPr>
              <a:buNone/>
              <a:defRPr/>
            </a:pPr>
            <a:r>
              <a:rPr lang="en-US" dirty="0">
                <a:sym typeface="Wingdings" pitchFamily="2" charset="2"/>
              </a:rPr>
              <a:t>water in </a:t>
            </a:r>
            <a:r>
              <a:rPr lang="en-US" dirty="0" err="1">
                <a:sym typeface="Wingdings" pitchFamily="2" charset="2"/>
              </a:rPr>
              <a:t>cellen</a:t>
            </a:r>
            <a:endParaRPr lang="nl-NL" dirty="0"/>
          </a:p>
          <a:p>
            <a:pPr eaLnBrk="1" hangingPunct="1">
              <a:buFont typeface="Wingdings" panose="05000000000000000000" pitchFamily="2" charset="2"/>
              <a:buNone/>
              <a:defRPr/>
            </a:pPr>
            <a:endParaRPr lang="en-US" dirty="0" smtClean="0">
              <a:sym typeface="Wingdings" pitchFamily="2" charset="2"/>
            </a:endParaRPr>
          </a:p>
        </p:txBody>
      </p:sp>
      <p:pic>
        <p:nvPicPr>
          <p:cNvPr id="41988" name="Picture 4" descr="meniscu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6512" y="126250"/>
            <a:ext cx="42894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5"/>
          <a:stretch>
            <a:fillRect/>
          </a:stretch>
        </p:blipFill>
        <p:spPr>
          <a:xfrm>
            <a:off x="178642" y="6274552"/>
            <a:ext cx="1859441" cy="457240"/>
          </a:xfrm>
          <a:prstGeom prst="rect">
            <a:avLst/>
          </a:prstGeom>
        </p:spPr>
      </p:pic>
    </p:spTree>
    <p:extLst>
      <p:ext uri="{BB962C8B-B14F-4D97-AF65-F5344CB8AC3E}">
        <p14:creationId xmlns:p14="http://schemas.microsoft.com/office/powerpoint/2010/main" val="310834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b="1" dirty="0" smtClean="0">
                <a:solidFill>
                  <a:srgbClr val="00B0F0"/>
                </a:solidFill>
              </a:rPr>
              <a:t>3. Adhesie en cohesie</a:t>
            </a:r>
            <a:endParaRPr lang="en-US" b="1" dirty="0" smtClean="0">
              <a:solidFill>
                <a:srgbClr val="00B0F0"/>
              </a:solidFill>
            </a:endParaRPr>
          </a:p>
        </p:txBody>
      </p:sp>
      <p:sp>
        <p:nvSpPr>
          <p:cNvPr id="3" name="Tijdelijke aanduiding voor inhoud 2"/>
          <p:cNvSpPr>
            <a:spLocks noGrp="1"/>
          </p:cNvSpPr>
          <p:nvPr>
            <p:ph idx="1"/>
          </p:nvPr>
        </p:nvSpPr>
        <p:spPr>
          <a:xfrm>
            <a:off x="838200" y="1825625"/>
            <a:ext cx="5819274" cy="4351338"/>
          </a:xfrm>
        </p:spPr>
        <p:txBody>
          <a:bodyPr/>
          <a:lstStyle/>
          <a:p>
            <a:pPr eaLnBrk="1" hangingPunct="1">
              <a:buFont typeface="Wingdings" panose="05000000000000000000" pitchFamily="2" charset="2"/>
              <a:buNone/>
              <a:defRPr/>
            </a:pPr>
            <a:r>
              <a:rPr lang="nl-NL" dirty="0" smtClean="0"/>
              <a:t>Cohesie </a:t>
            </a:r>
            <a:r>
              <a:rPr lang="nl-NL" dirty="0"/>
              <a:t>in waterkolommen </a:t>
            </a:r>
            <a:r>
              <a:rPr lang="nl-NL" dirty="0" smtClean="0"/>
              <a:t>tussen de </a:t>
            </a:r>
          </a:p>
          <a:p>
            <a:pPr eaLnBrk="1" hangingPunct="1">
              <a:buFont typeface="Wingdings" panose="05000000000000000000" pitchFamily="2" charset="2"/>
              <a:buNone/>
              <a:defRPr/>
            </a:pPr>
            <a:r>
              <a:rPr lang="nl-NL" dirty="0" smtClean="0"/>
              <a:t>watermoleculen</a:t>
            </a:r>
          </a:p>
          <a:p>
            <a:pPr eaLnBrk="1" hangingPunct="1">
              <a:buFont typeface="Wingdings" panose="05000000000000000000" pitchFamily="2" charset="2"/>
              <a:buNone/>
              <a:defRPr/>
            </a:pPr>
            <a:endParaRPr lang="nl-NL" dirty="0"/>
          </a:p>
          <a:p>
            <a:pPr eaLnBrk="1" hangingPunct="1">
              <a:buFont typeface="Wingdings" panose="05000000000000000000" pitchFamily="2" charset="2"/>
              <a:buNone/>
              <a:defRPr/>
            </a:pPr>
            <a:r>
              <a:rPr lang="nl-NL" dirty="0" smtClean="0"/>
              <a:t>Adhesie aan wanden van </a:t>
            </a:r>
            <a:r>
              <a:rPr lang="nl-NL" dirty="0"/>
              <a:t>xyleem </a:t>
            </a:r>
            <a:endParaRPr lang="nl-NL" dirty="0" smtClean="0"/>
          </a:p>
          <a:p>
            <a:pPr eaLnBrk="1" hangingPunct="1">
              <a:buFont typeface="Wingdings" panose="05000000000000000000" pitchFamily="2" charset="2"/>
              <a:buNone/>
              <a:defRPr/>
            </a:pPr>
            <a:r>
              <a:rPr lang="nl-NL" dirty="0" smtClean="0"/>
              <a:t>zorgen </a:t>
            </a:r>
            <a:r>
              <a:rPr lang="nl-NL" dirty="0"/>
              <a:t>voor </a:t>
            </a:r>
            <a:r>
              <a:rPr lang="nl-NL" dirty="0" smtClean="0"/>
              <a:t>continue stroom </a:t>
            </a:r>
            <a:r>
              <a:rPr lang="nl-NL" dirty="0"/>
              <a:t>water in </a:t>
            </a:r>
            <a:endParaRPr lang="nl-NL" dirty="0" smtClean="0"/>
          </a:p>
          <a:p>
            <a:pPr eaLnBrk="1" hangingPunct="1">
              <a:buFont typeface="Wingdings" panose="05000000000000000000" pitchFamily="2" charset="2"/>
              <a:buNone/>
              <a:defRPr/>
            </a:pPr>
            <a:r>
              <a:rPr lang="nl-NL" dirty="0" smtClean="0"/>
              <a:t>xyleem vanuit </a:t>
            </a:r>
            <a:r>
              <a:rPr lang="nl-NL" dirty="0"/>
              <a:t>wortel naar </a:t>
            </a:r>
            <a:r>
              <a:rPr lang="nl-NL" dirty="0" smtClean="0"/>
              <a:t>bladeren</a:t>
            </a:r>
            <a:endParaRPr lang="nl-NL" dirty="0"/>
          </a:p>
          <a:p>
            <a:pPr eaLnBrk="1" hangingPunct="1">
              <a:buFont typeface="Wingdings" panose="05000000000000000000" pitchFamily="2" charset="2"/>
              <a:buNone/>
              <a:defRPr/>
            </a:pPr>
            <a:endParaRPr lang="en-US" dirty="0" smtClean="0"/>
          </a:p>
        </p:txBody>
      </p:sp>
      <p:pic>
        <p:nvPicPr>
          <p:cNvPr id="6" name="Afbeelding 5"/>
          <p:cNvPicPr>
            <a:picLocks noChangeAspect="1"/>
          </p:cNvPicPr>
          <p:nvPr/>
        </p:nvPicPr>
        <p:blipFill>
          <a:blip r:embed="rId3"/>
          <a:stretch>
            <a:fillRect/>
          </a:stretch>
        </p:blipFill>
        <p:spPr>
          <a:xfrm>
            <a:off x="6657474" y="637308"/>
            <a:ext cx="5287742" cy="5887563"/>
          </a:xfrm>
          <a:prstGeom prst="rect">
            <a:avLst/>
          </a:prstGeom>
        </p:spPr>
      </p:pic>
      <p:pic>
        <p:nvPicPr>
          <p:cNvPr id="7" name="Afbeelding 6"/>
          <p:cNvPicPr>
            <a:picLocks noChangeAspect="1"/>
          </p:cNvPicPr>
          <p:nvPr/>
        </p:nvPicPr>
        <p:blipFill>
          <a:blip r:embed="rId4"/>
          <a:stretch>
            <a:fillRect/>
          </a:stretch>
        </p:blipFill>
        <p:spPr>
          <a:xfrm>
            <a:off x="10085775" y="136505"/>
            <a:ext cx="1859441" cy="457240"/>
          </a:xfrm>
          <a:prstGeom prst="rect">
            <a:avLst/>
          </a:prstGeom>
        </p:spPr>
      </p:pic>
    </p:spTree>
    <p:extLst>
      <p:ext uri="{BB962C8B-B14F-4D97-AF65-F5344CB8AC3E}">
        <p14:creationId xmlns:p14="http://schemas.microsoft.com/office/powerpoint/2010/main" val="365158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237763"/>
            <a:ext cx="10515600" cy="1325563"/>
          </a:xfrm>
        </p:spPr>
        <p:txBody>
          <a:bodyPr/>
          <a:lstStyle/>
          <a:p>
            <a:pPr eaLnBrk="1" hangingPunct="1">
              <a:defRPr/>
            </a:pPr>
            <a:r>
              <a:rPr lang="en-US" b="1" dirty="0" err="1">
                <a:solidFill>
                  <a:srgbClr val="FF0000"/>
                </a:solidFill>
              </a:rPr>
              <a:t>W</a:t>
            </a:r>
            <a:r>
              <a:rPr lang="en-US" b="1" dirty="0" err="1" smtClean="0">
                <a:solidFill>
                  <a:srgbClr val="FF0000"/>
                </a:solidFill>
              </a:rPr>
              <a:t>aterkolom</a:t>
            </a:r>
            <a:endParaRPr lang="nl-NL" b="1" dirty="0" smtClean="0">
              <a:solidFill>
                <a:srgbClr val="FF0000"/>
              </a:solidFill>
            </a:endParaRPr>
          </a:p>
        </p:txBody>
      </p:sp>
      <p:sp>
        <p:nvSpPr>
          <p:cNvPr id="32771" name="Rectangle 3"/>
          <p:cNvSpPr>
            <a:spLocks noGrp="1" noChangeArrowheads="1"/>
          </p:cNvSpPr>
          <p:nvPr>
            <p:ph type="body" idx="1"/>
          </p:nvPr>
        </p:nvSpPr>
        <p:spPr>
          <a:xfrm>
            <a:off x="979936" y="1690789"/>
            <a:ext cx="4243137" cy="4525963"/>
          </a:xfrm>
        </p:spPr>
        <p:txBody>
          <a:bodyPr/>
          <a:lstStyle/>
          <a:p>
            <a:pPr eaLnBrk="1" hangingPunct="1">
              <a:buFont typeface="Wingdings" panose="05000000000000000000" pitchFamily="2" charset="2"/>
              <a:buNone/>
              <a:defRPr/>
            </a:pPr>
            <a:r>
              <a:rPr lang="en-US" dirty="0" err="1" smtClean="0"/>
              <a:t>Water’draden</a:t>
            </a:r>
            <a:r>
              <a:rPr lang="en-US" dirty="0" smtClean="0"/>
              <a:t>’ in </a:t>
            </a:r>
            <a:r>
              <a:rPr lang="en-US" dirty="0" err="1" smtClean="0"/>
              <a:t>xyleem</a:t>
            </a:r>
            <a:r>
              <a:rPr lang="en-US" dirty="0" smtClean="0"/>
              <a:t> </a:t>
            </a:r>
          </a:p>
          <a:p>
            <a:pPr eaLnBrk="1" hangingPunct="1">
              <a:buFont typeface="Wingdings" panose="05000000000000000000" pitchFamily="2" charset="2"/>
              <a:buNone/>
              <a:defRPr/>
            </a:pPr>
            <a:r>
              <a:rPr lang="en-US" dirty="0" err="1" smtClean="0"/>
              <a:t>niet</a:t>
            </a:r>
            <a:r>
              <a:rPr lang="en-US" dirty="0" smtClean="0"/>
              <a:t> </a:t>
            </a:r>
            <a:r>
              <a:rPr lang="en-US" dirty="0" err="1" smtClean="0"/>
              <a:t>onderbroken</a:t>
            </a:r>
            <a:endParaRPr lang="en-US" dirty="0" smtClean="0"/>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r>
              <a:rPr lang="en-US" dirty="0" err="1" smtClean="0"/>
              <a:t>Bij</a:t>
            </a:r>
            <a:r>
              <a:rPr lang="en-US" dirty="0" smtClean="0"/>
              <a:t> </a:t>
            </a:r>
            <a:r>
              <a:rPr lang="en-US" dirty="0" err="1" smtClean="0"/>
              <a:t>luchtbellen</a:t>
            </a:r>
            <a:r>
              <a:rPr lang="en-US" dirty="0" smtClean="0"/>
              <a:t>: </a:t>
            </a:r>
          </a:p>
          <a:p>
            <a:pPr eaLnBrk="1" hangingPunct="1">
              <a:buFont typeface="Wingdings" panose="05000000000000000000" pitchFamily="2" charset="2"/>
              <a:buNone/>
              <a:defRPr/>
            </a:pPr>
            <a:r>
              <a:rPr lang="en-US" dirty="0" smtClean="0"/>
              <a:t>stop </a:t>
            </a:r>
            <a:r>
              <a:rPr lang="en-US" dirty="0" err="1" smtClean="0"/>
              <a:t>waterstroom</a:t>
            </a:r>
            <a:endParaRPr lang="en-US" dirty="0" smtClean="0"/>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err="1" smtClean="0"/>
              <a:t>Maximaal</a:t>
            </a:r>
            <a:r>
              <a:rPr lang="en-US" dirty="0" smtClean="0"/>
              <a:t> 122 meter</a:t>
            </a:r>
            <a:endParaRPr lang="nl-NL" dirty="0" smtClean="0"/>
          </a:p>
        </p:txBody>
      </p:sp>
      <p:pic>
        <p:nvPicPr>
          <p:cNvPr id="51204" name="Picture 4" descr="mod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068" y="900545"/>
            <a:ext cx="5442000" cy="62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4"/>
          <a:stretch>
            <a:fillRect/>
          </a:stretch>
        </p:blipFill>
        <p:spPr>
          <a:xfrm>
            <a:off x="10253347" y="200770"/>
            <a:ext cx="1859441" cy="457240"/>
          </a:xfrm>
          <a:prstGeom prst="rect">
            <a:avLst/>
          </a:prstGeom>
        </p:spPr>
      </p:pic>
    </p:spTree>
    <p:extLst>
      <p:ext uri="{BB962C8B-B14F-4D97-AF65-F5344CB8AC3E}">
        <p14:creationId xmlns:p14="http://schemas.microsoft.com/office/powerpoint/2010/main" val="3019256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b="1" dirty="0" err="1" smtClean="0">
                <a:solidFill>
                  <a:srgbClr val="00B0F0"/>
                </a:solidFill>
              </a:rPr>
              <a:t>Potometer</a:t>
            </a:r>
            <a:r>
              <a:rPr lang="nl-NL" b="1" dirty="0" smtClean="0">
                <a:solidFill>
                  <a:srgbClr val="00B0F0"/>
                </a:solidFill>
              </a:rPr>
              <a:t>, meet verdampingssnelheid</a:t>
            </a:r>
            <a:endParaRPr lang="nl-NL" b="1" dirty="0">
              <a:solidFill>
                <a:srgbClr val="00B0F0"/>
              </a:solidFill>
            </a:endParaRPr>
          </a:p>
        </p:txBody>
      </p:sp>
      <p:cxnSp>
        <p:nvCxnSpPr>
          <p:cNvPr id="6" name="Rechte verbindingslijn met pijl 5"/>
          <p:cNvCxnSpPr/>
          <p:nvPr/>
        </p:nvCxnSpPr>
        <p:spPr>
          <a:xfrm flipV="1">
            <a:off x="6888163" y="4149726"/>
            <a:ext cx="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69" name="Tekstvak 6"/>
          <p:cNvSpPr txBox="1">
            <a:spLocks noChangeArrowheads="1"/>
          </p:cNvSpPr>
          <p:nvPr/>
        </p:nvSpPr>
        <p:spPr bwMode="auto">
          <a:xfrm>
            <a:off x="6240463" y="4941888"/>
            <a:ext cx="118745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a:t>pipet</a:t>
            </a:r>
          </a:p>
        </p:txBody>
      </p:sp>
      <p:pic>
        <p:nvPicPr>
          <p:cNvPr id="3" name="Afbeelding 2"/>
          <p:cNvPicPr>
            <a:picLocks noChangeAspect="1"/>
          </p:cNvPicPr>
          <p:nvPr/>
        </p:nvPicPr>
        <p:blipFill>
          <a:blip r:embed="rId3"/>
          <a:stretch>
            <a:fillRect/>
          </a:stretch>
        </p:blipFill>
        <p:spPr>
          <a:xfrm>
            <a:off x="10098497" y="136505"/>
            <a:ext cx="1859441" cy="457240"/>
          </a:xfrm>
          <a:prstGeom prst="rect">
            <a:avLst/>
          </a:prstGeom>
        </p:spPr>
      </p:pic>
      <p:pic>
        <p:nvPicPr>
          <p:cNvPr id="4098" name="Picture 2" descr="Afbeeldingsresultaat voor potometer build your 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690688"/>
            <a:ext cx="8877589" cy="478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27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4799"/>
            <a:ext cx="5510934" cy="4133201"/>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274" y="2182092"/>
            <a:ext cx="6234544" cy="4675908"/>
          </a:xfrm>
          <a:prstGeom prst="rect">
            <a:avLst/>
          </a:prstGeom>
        </p:spPr>
      </p:pic>
      <p:sp>
        <p:nvSpPr>
          <p:cNvPr id="2" name="Titel 1"/>
          <p:cNvSpPr>
            <a:spLocks noGrp="1"/>
          </p:cNvSpPr>
          <p:nvPr>
            <p:ph type="title"/>
          </p:nvPr>
        </p:nvSpPr>
        <p:spPr/>
        <p:txBody>
          <a:bodyPr/>
          <a:lstStyle/>
          <a:p>
            <a:endParaRPr lang="nl-NL" dirty="0"/>
          </a:p>
        </p:txBody>
      </p:sp>
      <p:pic>
        <p:nvPicPr>
          <p:cNvPr id="7" name="Tijdelijke aanduiding voor inhoud 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280" t="17631" r="1165" b="27403"/>
          <a:stretch/>
        </p:blipFill>
        <p:spPr>
          <a:xfrm>
            <a:off x="2338748" y="7937"/>
            <a:ext cx="7514503" cy="3241963"/>
          </a:xfrm>
        </p:spPr>
      </p:pic>
      <p:sp>
        <p:nvSpPr>
          <p:cNvPr id="4" name="AutoShape 2" descr="data:image/jpeg;base64,/9j/4AAQSkZJRgABAQAAAQABAAD/2wBDABALDA4MChAODQ4SERATGCgaGBYWGDEjJR0oOjM9PDkzODdASFxOQERXRTc4UG1RV19iZ2hnPk1xeXBkeFxlZ2P/2wBDARESEhgVGC8aGi9jQjhCY2NjY2NjY2NjY2NjY2NjY2NjY2NjY2NjY2NjY2NjY2NjY2NjY2NjY2NjY2NjY2NjY2P/wAARCAPABQADASIAAhEBAxEB/8QAGwAAAgMBAQEAAAAAAAAAAAAAAAECAwQFBgf/xABLEAACAQIEAwUEBgkDBAECBQUAAQIDEQQSITEFQVETYXGBkQYiMqEUQlKxwdEVIzNTYnKS4fAkQ4IWNFTxRHOiJWODk7LCB0Vk0v/EABoBAQEBAQEBAQAAAAAAAAAAAAABAgMEBQb/xAAlEQEBAAICAgIDAQEBAQEAAAAAAQIREiEDMUFRBBMiMhRhI0L/2gAMAwEAAhEDEQA/AMzEwYmeZ3Ntvd3IMYmUIAEEIQxMBMTGRYCYgABCGIoQAAQuYPcQBDAVxhTAQAAAAAMQAMAQmRTGJAAwEAQwuIYUxAADC4gAkAguBO+grivoK4E8wTk5Rs5NrvZC4AQZEmyNiodxkB3CJCQXuBFSQ0xAFSAiADAVwAYCACSPUey7vgaseaqfgeWR6X2Tl+pxEeeZP5GcvSz27E/i8meKxWmJqr+J/ee2qfEtTxWN0xlZfxMxg1kpC4rgdWDuNERgMZEdwAAAAAAAYCAAIVv2fmT3IV/2YFWG/wC4XgzWzJhf+4l/KamwBsi2DZFsAuJu4CuAAFwAdwEADAQXAYyIXAkBG4wJIZAkmUMZG47kDAACGAhhQMQwAADmEA0RHcKYyI7gMYgCpDuIYDuSRBErgbHj6jw3ZfW2cr7oyCuBAwEFyhgK4AMBXEESFcQXAYmILgFxiAB3AVxXKJXFcV7iuESE2K4gGmAhFDuFyIAO4riBgSuFyNwuBK4riuBQ7hcVxXCJBcjcLgTUicU8rk9ilPUunWz04RtZQXLqFPP59xNVJFK1JxtHnoQWqb3bsQnXnLRO0SqdRy7lyIXNRKuVacdpNFixleNrVZrzM1wuVGyPEsVHavUv3SZbHjGNi7rET89TnXAvKs8Y60ePYxbyjLxii6HtDXbtKnTa8GvxOHcspq9SKXNmpnWb48b8JMiNiPO9AEwACIDIhAIAAixEhARExiAQmMTKhCYxMBMOQAUIAYkBIAAgBiGAhoAAAAAAYgIGAgCmAh3KABXGQMCNxgMBABIQIGABcQADIskyLKhAIQE0MinoSAdwEMigAEwGFxXABjEICVz0HsnJZsTHno/vPPHe9k3/AKrEL+BfeZy9LPb0NT4o+J4ziKtjqy/iPZ1ldx8Tx/F45OJVl3mMGsmMdyI0dWDAQASAVwAdwFcAAYgAZJLqRWpMBlOIdoqxcinE7RApw7tUk+4vzGaj+0l4F4Q7iuK4rhTC4gABiABgILlDAACGIACgYhgAxDCGh3IjIqQXEAEgEADuMiMBgK4AMAABjIjAYxIYDTGRHcCQEUx3CmAhgAxAAeAxIAGAhBDAQAMBAABcVwAGwYMjcqGAgAAC4rlDFcBAACuFwBgJgVD3C4ribAdwuK4gJXFcQAFyVyIygJw1v3FZKLSuBZyIylfwIt3AgYXEBUO4XIjKAdyI0wJGnh0c+Pox6zX3mVM6XAo5+IwdvgTl8jWM3WM7rHbIyLJSIHB3MQXE2EDYmFxXAAAAEJjBgRaE0SEwIiGwYEWRZIRURYiTIMqBgJjQDGIYUxXGIgYAAAIYAAAAAAAAAHiAAAAAAAAAABFMBAAxAAARYxMqIsVyTIFRZHbqNshT5k2RRcZEaIGDEACGmIAqSAQ7hDOz7Ku3EaketP8AE4p2PZh24qu+m/wJfSx6mvbLo9nc8jxxW4nVfXU9dV2PKcfVuJSt9lHPBvJzBiA6sGAAAxAAAAAADEMCa2AVxASvYoxD1XgWsz4jdeAgjR+KTLSqh9YsbKhiBDAQAIBgIYAAAA7iAAAYgAYXEMB3GRuMB3HcihhTuO5G4XAmBG4ASGiA0QSGRuMBjI3C4EgENANDFcYDAVx3AYCuADGIAGArhcBhcVwuAwFcAGFxCAYhiAAuFxFA2IBFQxXC4gHcLiuK4Dv6AILgIYgKhiEADEwEADbEIBgIZQ7gK4AO4XEAQw5iACVwuK4gJCuK4AMLiQyiR2/ZmnfEValto29WcNM9L7NU2sLVqfanb0X9zp4v9OXmv8uHV3K2XYlZas0+TsUNnlekCYNkWVBcLiYgJXGRRJAAhgAhMYARYWGJgRCwwsBBohItsJxuVFPIETVGctkNQa3VgIkgtYAAAAAAAAAAAoAACAABJy2TfgAgAAAAAAAAAAEADAQwAAFcBiYXACIhsiVEo6Mk2Vp2ZNkBcYhcwqYmwuABcVwYgJAJABK51PZ2VuMUtd4yXyOWjdwSWXjGGf8AE18iVY9pW2Z5b2jVsfF9YI9XPaXgeY9pl/q6T6wRyw9t5OMAhnVgDEhgAAAABOjh6+Ib7CjUqW3yRbNX6I4i9sFW/pJuDEM1vhPEIxblg6yX8tzLZrdWfRjYQABQFGI+JeBeZ8RrJeARGhrm8Swqo7S8S0oLjQgAlYi9BpgwEA7CsAAAAMAEAwAAAAABgAAMBDAAuAAA7kRhTGK4BDuSuRGBLcBDCgYgIJDQgAkArhcBhcVwAkFxCAkFyIASuBEYDAQwAVwAAAQFQ7iAQAxAK5QwuIQDEFxBDuCEADYgbEUAAAAK4AABcAABiGUAgAAAAAAAAhgIAAAAoB3ENANcj2XA49nwukrWvd/M8at1Y9zhY9lhaVPbLBL5HbxR5/PetPLcRWXGVo7Wm/vMbOnx2GTidZfxNnMZ449aLFcbIlAAAAyRFDAYCAAAAAQhgArAMQBYaiFiSAnFWWhCaJJie4FMkRsWsgwIgMQAIdr2S3ZspYSi5pSnJu3w7IWyIxDNdfAyjrTatb4b6lMMNN6y91d5OUNqdgTOhSoUoWvBSs7+9zIcSjTlKNSEFDNfREmW7pNsT0NlCjKFDtba20Zjtmait3odWpGUG6FtuRMqVzauaS7XJaLdrrYrOxRcI08sorL4aHNxlONLESUE1F6ouOW+iKRDEbUAAAAhiABiGgAVxsQQAIAExXATKFuy5bJlROL90CQguBFAXEAQAIAGMQBUjXwuWTimGk3ZdojIi/B/97h+X6yP3kqx79q7a6r8DzHtN+1w75uDPUpaJW5fgeZ9pY+5h5eKOOHtu+nBGjXgOF4ziMv9PT/VrR1JaRXmduh7PYOhZ4qtPET5xp+7H13Ou2HmLmqhw/G4j9jhas11ytL1PW4eOGwumFwlGl3qN36suliKk95PwRm5Lp5ml7O8TqNZ6cKS6zmvwOjgvZmjTqKeOxMKiX1Kez8WdSLv3iZi5VeLoU54ejTUKWWEFsoqyRWpxUrvF1GumVW+4oh8JXVWV+JlODo9vStpUS8TyeJ9ncZVrTqU8RQrOTbdpWb1Ou2Edzc6TTyuL4ZjcGm6+GnGK+sldeqMh9AoVJRjvddGcD2o4fQw/ZYmhBU+1bzRW1+qNyo86UV90XlNfdeBoQo/C/EtKqOkH3ssKAAHuQAAAADAVyhiAAAAAAABgIYAADEADABgAAAAAAADQAFMBDAkgAAGMQEDQxDAL2FcGIoY0yNxoCQCAgAuAAMBAAx3IgUO4XEK4RK4hXC4DuIVxXKJCC4AK4rgAADEBUAAAAIAAAAQDAAAAAAABBcBgxAVAACAYCABjEADAAAB3EBRdhodriqNPX3ppaeJ7lI8jwOmp8To915eiPW3PT4Z08nnv9acL2nhl4jKX2kmcN7npfayFsRTn1hb5nmmfOw9Pd8IsAYjYLAAAMAABgAAAgAAABAMEIEAySEhoCyhT7WeXMl4irUpUpWmrd6NWBoOcHUg7vXfkNqpUllyOT6GLl2jniZpxGFnSV7d9uaMxqXYixEhMqnRjnxFOGZRvJK75G6pCUKjVrNGbBRksRGqto8ztcRcY1qdbKmqsPI55sVz6l6dTLe/Rkcyk7WsX1aanquRTUpTg3z15GEXqjFKObVvWxh4hL9dkT0grF0nNNO5hqScqkpN3uzeM72sSwtN1cVBJXadzsY3B1KKjVqP3qi2fLoc3hdTssW6tr5Y2sdLE4iribObbe+pM/a1TRmlRlCe97oU6axNGVJ6S3i7EZSuWU6VWbj2UJS0u7LYwjlV8PVw+XtY77NO6Kjt1pwqRUGlLnZ8jK8DTnLdw8DrM/tdudq72TduhKFKrOm6kacnDrY7NCFLC4ZxpuWrbbfNljxCnQpU4pXjLNd9RzNvPiLsXTlTxE1Pdu91syk6ewDTECAYAIAABMBMQxFCZKD0IjjzAmAgIAAAAFcAKHqNCGQSRZQeWvTa5ST+ZUSTs0+gWPo0H8Pgc+pw6HEMVRp1v2dNOUkvra7G6lK9Om+qRz8bj5cOdLEKOZZnGceqPPPbpfTqzjGFNU6cVCEVZRirJGOrGyNeGxFDiGHVbDTunyejT6MhUo1NU4N961KzGK5JMU4yhJpxa8UK5aq2DJWaim/UhSf6xWLaqqTXwyfgjFaSpawuV4jRxLqFOfZWcWn36BVw05tNzjFEhbGMlBOTsk23yRqjhaMWs0pTfoi+LUFanFRXcb2wjTo5I5qrypcjyHHeKPiGJtFWo07qC6953faDGPDcPlFP9ZV91eHM8azeM+UIpr8i4qxC0TNiFH9n5kyNL9miRUAxBcgkRcuhFsChjEhgAAMAAAAAAYCGAWAAGIAAYAAAOwCAYwpDBDAQwSGQAwsMAAAAAYxARAB3KAEIYEgAOQCABAO4xAghgIAAVwFcBgK4FAIAALgxAAXAACABBcoYgEAAAAAAAAAAAAAAAhiuEMQAUFwAQDAAAAAAHzGRACQyKGB2fZmF8XWnuowt6v8AsekOJ7NQtQrVPtSSXl/7O2j2+KaxeDy3ebJ7WQbw9GaV7No8kz23tLDNwzN9mSZ4hqx8rx+n0Z6RAAOigBABIBAA7gK4ANiAAABAAwEAEhkRgbsDVfZTpKTV3ex0sDTabkpJvn1OPhHabt8fI3dstLQak9L3OGXtmrsdVjnV1d9TlzownK6di2s2qrTd/ElSw86t3DXS4l0m2Z4eNtJvzRB4fVLOrPmasrtqrK9iqUWma5VNracYqEYw2XMtxEpzhBS1S0RXTlZI1dpTqYacHpLdEvaDCSXYyzLVEFUTU0yiFTI3bmRv7zfUC2pNZGrbI5LOjiHLsqrUXZbs5r0ibxaxdDhuH7SEpW3Z1I0ckHJrf7i7AKnS4XCnlXax0J4iMo0peiOVu61pzqEKVRWksss250sRKGFoKVGpFaaRS+LxOOnZ3IuU5uybdwyWVykrLW5YnCMbzevRBkcY2S94rnTyys9QiVSr2lvdtHkhwjGUu7qLL125lycZNJRyx2Irk4+NaNd9rfKtIvlYynR4nXU1GmmpKL0sc49GHpQFwEaExCC4AwARQCGyIAOJEEwJgA1GTi5ZXlXOwCAACgAAAQ0JDCJIb+EiN6pkWPoGEd8Hh3e/uRfyRzPaFXwLa2VT8Tfw934bhZb/AKuP3GPjivw2tp9a/wAzhP8ATr8OJwjicuHYpS1dGbtOP4nuKdVVIRnTneMldNcz5ud72c4t9HmsJXl+rk/1cn9V9DeWPyw9bml1uLPL/EVOvJcovyD6TNfVj6HMXZnbci5y6lMsRN8o+hB15/w+hFaFJ+Ib8jL20+q9B9vUX1vkBoUWScbcyinVqSlrJsycTxUsJgqlXVTfuwfeyjz3HsZ9K4hJRd4UvcX4/M5ZKUrvvInadMgqxHwotKsRsiiNJfq0TJQjbD05dVcQRETJEHuUA0IYDABgAAMACwDIosADAQ7DBIBWCxIAIhYYWAVhjsFgEBKwWAQwAAGFhgABcAAYAAhNjbItgACAoZJEUMCVxPULiYAAhhAMQwoEDEEArhcRQxAADEAAACAIAARQwEAAAAAAAgGIAAYCABiAAABAUMBAEAAAAAMVwJAJMTYDGRQyh3BsQWvZII9fwKl2XCaN953n6s6C7irD0+xw1Kna2WCXyLEe/Gaj5uV3bWjjUc3Cq6fJX+Z4Kpo2fRcZDtMHWj1g/uPndVWlI+N431Z6VAAjqpiAAGAgAYCABiAAAAAAAAAYAAF+F7Ptb1HJaaW6nqOFU8HicKqE9aiTspP7jyMNZNPoaXCvh4RnFyUXqpI55xmuhxXBfRqqnB5qb+RTgsR2FZZvhvuFHFTq07Vve7yFeko6x1izmy1Y6ko5qsPgm7vxML1LI4iUqDoy16FW6KgTJtPJmjr1I0vdqJyV1zR1MFhoVsPVt10X3AclXcrcy6nhqlSLlFXSaTLK9DspRnyY8PXdGs/stWYG3iOHjS4LWcVq2k2eboRz4inB6q+vgdzG41y4fXoNbtM5GBjepOf2VZeZrHqNu3gXJuVXZRd/F8h4itKu40YNtpW6oI3hh4wjpZXfiQwSlKu7Oztq+hzGetS7OOkXfmVRvDVqzNuJUbt7pbM585Nt63XK5UTVS13zCPvSu9WRjKK3gn4tklUttTh8/wAwibSXO/gOMWr39GSpzo5LZHGfVO6BwitXVglfdu33kGTicqORJwaq/aSOUdPiM6FSKUZ55R5p3OWzvh6aAAK50DAQBTAQBAIBFAwQgQRMlmla2Z5el9CPQCKYCABgK4woGhDAaGRGQe44TLNwfDP+BFPFve4dX7kS4FJPgtDzXzFxLXAYhdInH/8ATr8PIjE2B0c3rvZzGLHU3h61S1aCur/WX5ne+hw+0z5xh69TD1oVqUnGpB3TR9C4TxGnxPBxrR0mtJw6P8jFxS2rfoVP7UhfQqfNyZqEZsZ3WdYOivqt+ZNYaiv9teZPOr2uSMm6SjGOyS8EeP8AazG9tjI4aD9yktbfaZ6rHYmODwdWvPaEbpdXyR85rVZVqsqk3eUm231N4z5WKwGI6tApxHwotZTiPhQFkH+ogu4BQ/Zx8ENgJisMAFYdhgVCQDBIigLDSGkArMdhgAgGAAhoQwALDABWAYAAAAAMQwAAABgAAAAAAFwFcBNiBsQDAQFDQwQAFwAAgBCGFMBBcIGxXE2AAAgKAYguAAAAAAIIAAAAQAUABcAAAEAwEADC4rhcAAVwCGAgKGBG4ASuRuAAHiFwEAwEMATGhAUSSL8FB1cZRpr600vmZ7nR4BDtOLU/4E5fI1j3ZGc7rG166TuxAB9B8115K8Wuuh85x0HTxVSHR2Po54HjkMnEq65Z2fC8ft9aOaxAB2UCAAGAhgAAIBgIAGAhgACABgIYAm00zq4DHVXT7GTz046WetkcocJuElKLafcSzcZrrYijS/a4SrG7+Kn0FgZdviY0nFXeji+Zzu3Tm8srTWjuThVtNSvaW90cuNY26eMwDo1G4RaXfyMs4NNpq0lujoU+JOtTUKy3Vk3s/MrxFN1KeaCu48uaIrCtC/C4mpQl7smkytZXa+ie/cGSSlbmQTq4idSDjLa9yE4ZkpLmKcWrxkrMupO1KN9rNAZsa0sPN9ZWHw6najG/1pOX4fgUYx/qVHqzoUqfZQUb/AlH0NfDTVlfYSn5IyQq9m3bmbsTWp0sDGnB3lbc5W7uYiVOrVc33FVrjtdlsqTpxzTtGKV22zSKlFlU8VRpu1nOXdsZcXjnUeSjeMOvNmZM6TD7NNVTGzl8Cyd6epnbbd27siBuYyemgIYjQQAJgACC4DAQFAIYmEArgICyL0QyCTSHcipCC4AMBDAYCGFMAAiPXez0r8Hiuk5L5mjG3nhK6f2HyMXs3K/CpLmqj/A3VlelWXWDON/06z08aAAdWDN/COJVOGYyNaGsHpUh9pfmc9EkEfUaFaniaMK1KSlCaumictjxXszxl4OusLXl/p6j0b+pL8j2r1RLOmPVUNFlPYi9xzqRpUZVJu0YJtvuOMjVeb9r8b+zwcXovfn+CPKtmniGJli8ZVryes5X8O4ynaLDEK4yqCjEP3fIuKMTqku4Iuh8EfAAj8C8BhSAY7AIB2CwCsMYAIYAAAAAAAAAMQwAYgAYAAAMQAMBDAAAAAAuADEAAAmwZFsAAAKgABoBiC4BQACAYyIwhiBsQAIBFDEJsLgSEAAABcQDAQBDEAAAAIoYCAAABAMQAAMBAEAAADEAihgAAAAAAAAAgAAGAABJI7nstQzVq9b7MVFeb/scM9P7LunSwNV1KkYynU2b1tZf3Onj/wBMZ9zTsdm+o8nePtKT2qw9Q7Sl+9h6nr5PP+p1DxXtPTycTm+Ukn8j2p5T2upP6TSmtnE+Lh7eyPMsRJqxFndogAAGAgAYCABgILgMBAA7iAEAwEADBbiAIKlGE3dvLJrR8hxhUUE57bXBu6Q4VZRhKm9YPW3RhmxKnUnBZU3l6HVwmLdZRWdKotE3pf8AM5Kaa7ySjbW5izbPp1sTSalKWXLL60eT70WU6sJ4Wziu0hszPhcS68VSqycrbN7oc4SozvvF8zlVOd6jvLVslTp3pSi9HF3FB3qxS5mhuMq0raKSCuZiKeevh4PZu78DaovKUVYylxCnH93TbfnoXuVk+trFFVVxlGKjy3ZSyyUdG9ordmKrjFFtUlfvZZLUaXVjRWabtY5uMxtTEys3aC2RCrOVRuU22ylnXHHXtdAaZEaZtUwEAAAAQIAGUQAnYGgKxhYChAABCBMTEBNcwFF6kgoC4gIHcYgAkMjcYDGIEQem9mHfA1V0qfgjp1N6n8rOR7LP9Vior7UX8mdep8b8Dlfbrj6eNlpJiHU/az/mZE6MJIBDCGnY9n7K8WeLovB1m3UpRvGT5x/seMOt7M1ey43R5Z4yj8r/AIEvovb3M2rmDj0v/wAExGXR5V96NU5e75mPiqc+DYr/AOm2cZ7XTwTeoge7A7AAAKAoxO68C8z4ncI0LRJDC2owpDAYAIYgAAAAEAAMXMAAYAAAAAADEADuMiMBgK4AMBDAADUAAAAAuAgAGyIMRQwEARJDEgCgAEEMBAwBEiCGAxMLiAAFcLlAwAAAAEAwEAQwEADEAAMQBuUAhiAAAAAQAAAAghgILgAAFwGACKGAgAAAGAAAAAxDQDbsd7AYWX0KlJ/WV9jg2ue7p0VCnGOWyjFK3kd/FN1y8mWnMVKasWKMktjo9kg7JHo4xx/Zk7J572tp3w9Gp0bX3HoTj+01PPwu/wBmaPh4+3snt4aW4iUiJ6WiAYgAAAAAAAAEADAQAMAAAAcYTmm4QlJdUjSsPKMIuUdVuiW6RlA1qlTfxw87EatCCV4JrqTlDbL9UCUoSirtaEdtzXsMFJrmIBoWQq5d7+KOzgqsMVS7OU1m5JvVnCFYzljtNOy06VSz5MvhNOakttjjRxdWO8s/ia8JiFWl2a92T2TOdxsNNDV+I1nflFEa9anRvmfkGLcsLQlVt79R21OPOTlJuTu2XHHYuxOKnX0+GC+qvxM7GI6zoRZBlhHJKpOMIRcpS0SXMorjGU5KEIuUnoki7EYf6LJQqWlUau7PSPd4nZw2Gp8OpNPWu/jl+CKXTp16s5VY3XQ53ydptyEM3VcLCUpS92nBLS34mOSy+HJ9TeOUqogAGgAAAAAAEWIkRYCExiZUJiGyJQ0TTKyaZAwEAU+YxDIAYhoBoYgA7/stL3sUu6L+87b+PxR5/wBmH/q6y5On+J6B/Gjjl7dcfTx+KVsVVX8T+8rL8esuNrL+Jmc6MGMQ0EM08OqdjxHDVdstWP36mYT203Ir6XPTMjPj1m4VikudKX3EqNbt8NSrfvKal6oVb38FXj1pyXyOPy18Pnz3EAHdkAAABnxH7ReRoM9XWt5oI1WAYrBTBgJgACuFwGIAAAAAAAAAGIAGAgAYAIBgAAMBAAwFsADGRABgIAATATAAEBUMaIkkFMBAAxAAQCAQDAFqAAJjEACACgAQwgABBTAQBDALgACAAGAguUMQAAgAAAAFsAAwAqEAAQMBAAwARQwEMAC5GTYXAkAgAYxDAvwcVLGUFL4c8W/C57WWMo9X6HkOFwlLHQsvhTkzrzi7no8M6cPL7db6bR6v0B42j/F6HKSku4TbvzO/bn/L2Zh41DPwquuiv8zaU4yHaYStDrBr5Hwp7et82luyLLKitJ+JWeqNkAAAAAgAYtgCAAAKAAQDARZTpzqStFJ21absKjpYStbDRjODhlVtt+81wnGUbaNGX4MqatpdElOK6HC3bK+VKOulivJG1mhKunG19SvtrPUyNEKMJLWKMXEKUY0VLLbWyNX0uMdIxbMmLnLEUZyUbKOpvH2bc8BJgdmgAfMJtwi21r0YAOndVYOOjzL7yuEnK7fkXYVZ8XRj1qR+8E7bOMYh1cXKn9Wm9Ec8txc+0xVWfWbKiSagQAJsoH8zo4XDToJSatN8+gYLBOKVeqrP6q/E3ynCTTtZHPPL4jNZZuUqjzE4ZIQc2V4ipnrSUbt35IcqE40/e9OhxZZKqnWb5RuW0MNKVqcFePRlsKT52t0LoUZVJKMZ5U+m5d1WWlwSpiM04SUY726FMuFzhPLOrF2+ydmrD6PTjTi7acncyu7eprnkrA+HRvpUaXhcj+jaspvJKCjfRzfL0Ojaw1Gb+FXY55DjV8NUw9s9mm7JopZ348LqY6bjOM4fxI5uJ4XVo1ZQjJSs+eh1xzl9qwiLquFr0Y5p03bqtUUXNy7AxDbI3RpCYhiKAdxAgiSYyIyKYxICKkAhgMYhgdb2blbiTXWm/vR6V/EeW9n3bi0F1jJfI9VKSWiW5yz9uuHp5Lia/wDxCt4/gZTZxdW4hV8mYzbBhcAAYAAR7TgWI7Xg2HvvC8H5P8rG6ErxlHqmjzHBuI4fD4LsXXhCam3KM3b/ADY1T47h6OrxFJr+F3fyOVxu29vOMAlVp1Kk3S1hmdvAR1ZMBAA0Zp/t1/MjSjO/28f5gjWAguFMjuNsiAAAAAxAAxAADAQAAxAAwEMAAAAAAQDAQXAYBcAABABIVwEANiE2BUMBXABkhIAGACAAAADTqK3eMQDukK67/QewMCN09gGJlAIPAAAAAIAAAAAAAABAMBDAAEBQBcAAAEAAwAAEAAVAAguAwEADAQEDAQFAxDAAQwABjQhoDq8Bhmr1p/Zil6v+x2XSXUzezfD518FUqxlGN6lvefRf3OnVwE6binVp+9pe57PFqYvJ5Lbky9mh5ILobP0ZUa/7ikQ/RUv/ACqR15Y/bluu+Jq6YxH599B83x0HTxVSL5Sa+ZmZ0+PU+z4rXja3vN+upzGerH02iAMRQwACoAARAw5CGAAAgAuwlSNLFU5Tu4XtJJ8ieGwvbRzzlljy0vc6FDDUcmRKLtrdrVmMspOhZXwury1cyivRdDL2dudzo5HZqDjGSjacX95RXwk6clKDUoy1TTOLOmWdN02m+ZH63idOSjWwbUo2nHcwQinNJ7MqI0pKFVZldJ2aLnTSjPI7pqxDE0nFxlbRqz8SEZNFiOY1ZtE6VN1ZxWsYt2zW0Rqw+ClXxbjJe69VbmdfDYZK8GoqLjd6dDpc9RvbHHDQw+HhKMf1mWzltdHIac5O70O7xSt2dGEI7xizgKTUXZ7kxtvbGRRjlVjTw+306nJ7RTl6JmY0YJ2qVpfZpS/L8Tp8NRQ3dtiAA0TdjvcE4NGUPpmM0X+3SfPvZn4Tw1zlHE143itYQfPvO9SqSdSTnHRbXOWefxAYillgpS3b0XMrw3CniaqTjaC1ky2paSzTlZL/ADQqlXq1I9nSTUUtk/vOQz1sDTjUlOm0qSdrmbETjdpf3ZuxFJUMNGTmpSm9EuRzZvSxEqCn3BmvzE7dRXSKixyk+fqK5HOlyI5rlE7vqa8LKnGUZTvfrcxxtfXY0QcZWWVshHepV6NOOamr6aN3OPj32mIclG11yR08FiOzpqMoTatyLqlSg7TdConHqrBv285BZXruUVuH0MQ8yhKL6wO9iOIQi7U6MV4ozPGV5O8YxRd2emdOTT4VRjb3Jyf8QPDQknB042XKx3KNarmvOMF46leOjK6n7rTW6Vi8qacCtw6lUl7kuzdrWSOZVozoyyztfudzu4qVGjTzTqavZJXOHVqqbdrtd528drKoAA7BhcQyKdxkRgMaEiSIpoYkMDdwWWXi1DvbXyZ6yW8fE8fw1tcSwzTt+sR7CWy8Tlm64PM8bTXEJdMqZgOlx9WxyfWJzTc9MUwEMAGIYRz8ZG2Il0epSasfH34S6qxlOk9MVuwOsJeJpMmB+su41mMvbc9GIAIoM6d68f5jQZoa14+JUa7gAEUrgAAACGAAAgGAhgAAIBgAAAAABzAAAAAAAQxAMBXABgIAGJsZFlQrgAgGNCGgGMQwABAAAAAMQNiAkK4AwFcQxFAAhgIAAIAAAAAAAuAgAYCABgIChgIAAAAAEABAIYigAAAAAQDAQAMBXABgIYDAQ0A0TRFEkrtJuwHr+B4R/omi3Qg3K8rupbn0Nzwq50aK8axhw/FvZqnQpweVuMUnmotv7i39Neza2jT/AP2X+R6JlZNPLfHu7aOwgt6eGXe64nTpc/ofnWf5Gf8AT3s4tqUP/wBkX6f9n1tQT8KKLyqfrj0QHnl7Syv/ANvF/wDI2Yb2gwlZqNRSoyf2tV6nyNPW4PtXTycTcrfFFO/yOAz03thFSnhqsJJqUWk1zs/7nmoxlUmowi5SeyR6ML00ixLV2Su+40LB1s6jUjkT3u9UdLCYKNS7p5YW8C2yJcnKjhK0lfLZWurvcVSjUpr34O3VHYUK1GbTjflZq6ZJVKUoSjUpyUuVtjPNOThCOnVwlOWmVwl3GWrgq0NYxc49UjUylXbMAbPVeoFUBcDp8PeHrypUcqjPnfmxQUac40Ywgs1t7dTXg6HaKTqNxfJ9C2pnhi5dhFQasrcmWxxOab7WlGMubijzXtEpp1VGNRR7WKspLmjHVqZZ+6svVcrlteo17yd1yMkpXdwBylnbT1ZG7U7NWZKL95HRxNCnPCxk45ZKyugjPOCqUF3r5mJxvFvoaHKVN5JeKZCS9522ZUbeFxj2eZ/EtCzEzUJJRVtGmU4RulCS77jxUlOopR2siK5PFet76HNlo4rqdHir2Xcc7L76Z1w9M/JmjD6UMRL+FL1ZnL6emDrPrKK+86VuKHodHhOChWzYjExvShpCP25fkijAYT6XiFGTy046zf4HoqcY2iopRpx0iktDnnlrqK1xoxhTU6krSe0VuVyaaST0+8gqkc0s0m137slPGUI6KV5dI6nFUckbrO/Jbl2eEY5cyhHojM6s5XcIZL83uV9lJu8m5NhEMTKLbdttkc6o7vVnSnh7Rbu/CxhrUnF6alkZqi4tRtAiso3v3k1F+AJdDRGnGUbuWoVUlYtpVMskVySjJq7ZKEV0uRXSw9apJrLHzub8+aLjOTXiznUsXOjFZILTmyc8U69KTqQS6OKI1tfVwam7qUGu5mZwjCWkrPozF9JxFG6jNrzK1VqNuU57l0m3RljKVCHv6tckcvF8WnUunfJsombEVVOW6b6oocox53fRm5izax4icZ1LpNeZSX1akZp+4k77lLO+KQgADagAAimAhoCSGJEkRTRISGBdg5ZMbh5dKkfvPZS+FniqWlam3ymn8z2sY542vY5ZumDgcfX+ppvrE5R1ePL9ZSfc0co1PTN9mCAChgAgM+OSdKL6MxHQxKvh5dxzzePpjJpwbtU8UbrnPwztVi+833JkuJjI3Bsy0fJman/3EVfr9xbOXuMoo/t4lRsAAZFIAAAAAANQAAAAAABgIBgAAMBXGAgAAAAAAAAAAuJgVDC4guQDZEGxFAO4gRQ0SQkhkDAQAMQAAxAAAxcwBModwACAEAFCAACABAAAAAACABgIChgIAGAAAAIAGIACABAAAAmUAAAUAABAAAgGIYACAAABrYQ+QDuO9k2RuKb9xiDEmO7LLQ5RfqStT+w/U7RyV3C5O0fs/MayfYv5lHeWhLRrU09nRrKM6M80JrMmiNXCKFPMqmvRnzHRmms0cr1inezFTtTleEUna10glGUe/wAAVyonCMpvfXvL12tN5dHz01KYySZdGaezCLI15JrO356mmMqNWm9I51tYypk1C/KxFSqQhVXvSyyWxGlOdCok0px6MjNO976he613CttfCYHF07zouMmtOvqeer4GNOrKKnks9pnYp4lqSjNeZvnRp1IRlUUaia2a3LMrGnjqtKdGVpxtfZ7pkYRlKSyaS5O9jt4nDU6NRwgpdm/qvkYng4qpeLaXQ3zG6kqnYwc3eVtXc0WVaN81p8n1MUG4qzZNTktmckKrmjNqWjKydSWb4ipXW2qAmi6VapKCjm0XIpjJPuJFFi/WJRd/yINSj7s1aSL6TnRlGW3gRr2xF3tLdMB0pWpW5tW+YRlylroVUnL6y1WjLoJSsRXP4nduJz6mkzs8QpPsYyvz2OTiFaovA64Vn5VF0V/o7c5VGvRL8ym50cJWhS4W88IyvUluteWiNZXUaPC4qlh6fZxV3u31fUnPiCSfvSXe0VYTHYenO06ThF9NUaJypVm3Tyygc7PsUS4jRa1jVqeLSQlxWUf2dGEURqYSjOV3Tt/LoZ6vDoN5qbaLNI1PjWJ5Rppfyv8AMrqcWxkr/rsqfJJHPqQlSbSbuirtJJ66m5IbbpY3EyvevU1/iKZ4is1+2qf1MpVRc0x5k1ozUkNn9IrL/cl6lkcdWjo3GXijO9yLLqDpUeIRlpVg0+sTfQrU5r3Jxl3czz8d0TfUxfHL6NPRNq/w2ZKlWySTyq5wIYmvDapJro9TXhsdKpVVOcYptXTWhi+Ow07FWtKs1m0Ku1kk4qTa6FbjKXUhOM42vz7zmarQpZo6mWrCV7KLbe1mXYemp1FCVRxudKOFpxS0vJc2TemscLk85iaU6MXKVKUUud0ZJzUo7NPrc9HxOlH6JVbttpfqeZZ38fc2ZYTGosiyTEzsygIbEAAAFDJIiiaRAImkJIkRQMAAa3T6M9lF6LvR417HrqMs1Om+sU/kc828HL44tKT7zkHZ44r06b7zjFx9F9mAgKyYAIKjVWalJdzOadPe5zbG8WMjpytNPvOkcxbnSTGRidwEMy0hP4WVUF+vXgy2p8DK8P8AtvIDWIdxMgAAApDAQDEAAAAAAAAEAAAUwEMAAQAMBAAwEAAAAVARbHciwAQxFANCGgJAAEQDEAUwEBQAIAC4IQ0AwAAABAAAAggAAABAAAAgKGAgCGACAYCAKBiAILgAAIAAAABFDAAAAAAAAAABAADEFwAB3EADBRzb7CLKXwt95Z7SodjEkqES1DOjCnsIp9Q7JdC4Co9R7EuFbhNXCVoKXZVLpSV9H/e5vx/AIVYOWFlKE1tBvRnD9j8T2XFJ0XtWh81r+Z7Y+f5JrJ1eHeGq0qjhWhKElyaIVKTjzsex4jh5YjD5adu0TurnjZzlOTvK9nZ2Mxmq2mnZiRNpPfULxRUCdubJdrOO0iLceTIsire3b3JZ1zMw7sDT2kWShiZQad75drmNSsPMFbK1Z1rOWrKG+mpVFvqNogedc5JPpcL9CuVOLeqI9nbaTCtCdxqmr6OxUm1zuSU2A3BLuYK6GnmFZlEsz5eglK+qeoWuiMo807PqFXxno+9WLKKcoStumYXVlHkW0sSl3LmQbasc+Fjfe9vmcTidN0sVKPJbHZU1OEYp3V9/M53G4yli/cV8sUnY3h7HLZom3+j6S6zkyjJOz9yVlzsXzV8Hh4q2ZuVl5nWjOP3qU3Z2kuaZfhsM6lS04yunouT6lFR/rJa31Zd76F9LGyi7VFnXXmdHBVKWJnlTu/st2ZxATad07PuM3CUelxeBw88O1JWfJ31R5nE0ZUaji9Vya2ZupcTrJZKzdSHfuKo6Nanpv3bozJcWcnKuPO10ZOtDI7ehTa50YTz38AfjcgEdGWLKnzLE7oqJwZW0wtqmnZp3TQDQV2sFio1466VFuvyOjCMJr3oxfijyq3T5p3R0MNxSvS0mlUXfozhn478OuOU+XeWFo5lKMXFp3TTZpscJcbqdm49lGM39ZPReRkxPEcTXpdnOp7vOytfxOc8WV9tc5FvGcfHET7GjK9OLu5Lm/wAjksmyJ6ccZjNONu6VhNEgNIpkrEGXuJVKLKiI0CRJR1CBE0gUSdiNEkSCwEACAYAeswFpYOg5fYVvQ8mep4W82AotcomM/TeHtk40v9On0kcQ7vGVfDS5apnBZcfRl7MVwArIGIADmc6atOS6No6BhrK1afizeLNVnQp/s4+BgZuou9KHgMiLAEMy1UKv7NkMN+1fgTq/CuhHC/tZeAGkAERQAAAAAXABDuIAAAAAAAAZEaKGAAQACGAAAAAAIBiATZUDZEGxAMQAUNEkyKJEAMQBAMXMApiACgEDAIBoSGAxAAUAK4BAAAmugAIk3HoxK1tbruATEJyinrm9CPaQ6v0KJgLNDT307jdlvKPqAAC95Xjqu4dn0AQAAAAgCGIAAAAAABDKABAADEAAAxAAwAAAAAAAEAAMVgBltNWirlVma/otRfXXoWJVdwuWrDT+2vQPokv3nyN7Y0ruO5P6JL958h/RJc6nyGzSfDcR9F4lhq97KNRX8Ho/kfSj5e8PVfJLzPo/DKzxHDsPVlbNKCzW68zy+b7bjSeAxLjhuKYilLSLm0u7U9+eE9pqfZcZqtc7S+Rxw7umkGpEXEWDjOrSlUlLntfclLcXphGyuSyoSJEEMoJE2RKABOVuTIua6MBola6CCUo3sNx6BUHoFx21FZMB2E49G0Jq3MTlbeS9RoNZou6d/EkqjW6uVurTj8VWC8WQeKw8d69P1Lxo1Z7kZTSM307D/vosPp2Eas6sRxq7WzT5a9xmlOUJapp9Cf0qjOSVOsnfTcm3nTUlGou7csiJ4XExzRs7WadjDi69+K4izavK2r7ic6MZa0Z3kvq7SRmxV60byi1Xhpf7SNSFdKniHUotTV0/dvczYv8AV06OXTK5Nepsp0FhsHCFSSc73ujDi/ehDm07GZ7RZQxLup394xtkqN1BkTriuIEDA20ATad09RAETnONSGWUdepmlDK7b+BaD1JpmxSGUk4kbtEYA07MincZqNxaiRGGxNBsIknYiNEFidyLATAQhsRQBYBpAKw8lySRKKIIKgS7BIugTauTasrhYHGxc1Yi0BTYCbWpGxQgGAQj03BJXwNO3K608TzR6LgUl9DWtrSZjP03j7PjCX0Oa82edPTcUjF4WrZuXu6s80MfRl7LYBgaZIAAAMNf9vPxNxhrp/SJJK92ramsUqt7m3D60ImSdOcIKcrJNtL3k3oasL+wjfv+8uXpItGFgsZaV1nohYX45eAVuQYbefggjRcAAjQGILhAIYgoABAMBAAxAAAAAAwEADAQAMAAAALiuVAJgyIAAAUA0riGghjEBFMBAADuICguACCGAgAYxDAABiCgQAEACABgIAGJpdAC4BZNbIWSH2UMCg0W2ngPM+rEIB5n1BsQgJXC4gCAAEAAAihgIYAAAAAABTAACAAAAAAAEMQwAAGgJ0IZ68IWbbeyOs8PUvpTn/Sx+ytNz4xGSV1ThKX4fie09/konPLPV01MdvGLCVX/ALVT+ljWDrfuqv8ASz2V59we/wBxn9tXhHjlgq/7ir/Qx/QMT/49V/8AFnsry7gvLqh+ynCPDWXU9T7MVc/D5U279nNpeD1/M35YralH0RbS0bSil4GMsuUTWlp432yp5cfTnb4qa+9nsjzPtpT/AFOHqLk3Fv0M4e0jzWDqwpZnJrVpd5vVOFSKcXucOXiEZSjtJrzOmWG+0sdl01HeS9SqpUpU96kfJ3OU5N7tsTH6zTrwxWEUfeqXfg9AeKwl/wBo/wClnHuCL+uGnVljcNqryfkUzxkNckW33mEC/rg2R4hOCskKXEa0tlFGMZeEFzxVZ3/WPUh2lRvWcn5kBTTcGk7DUBVrZU9W5ciiVeco2sk+qBwt4kWisWoWbeurJKKGkThC4QowvyNEMNmj9UUaNra6k1KUNkjNWJxpQjb3It9eYpxp5l2kIy+9DUm/EKilKOapU1W0bWMqucYShHWVut7/AHltOnCdaM5Nyy7KWpz4VpJuEW9dklz5G2hWcorNGztsjORtvqtVHrqc/EJRjLpc0qq2jPiMsovpuYx9lZaXwy8SsdCalntLQiejExAABpsCAAgEAwERa1JAEs2pyuMmmMt926U7pdURqQy6xkpx5NAkEGWlC0LlsGjGINiCSC2puwPC6uIalUkqFPrLd+CL+KYDD4TD05UZ523Z8zPKb0OUIkI0ENANBTsTRFEkQTiTK0WICLRFk7kWFQaINFrItBFbFYm0KwETucCf+nkukn9xxbHY4E/dqLfX8CZemsfbdjlfCVPA8yz1GJTdGUe5nmDOHoy9kAwNskFhi8AEKVGnVf6yN9PAY47gV0sJQb1g33ORNJRSUbJLYsp6SS3K7WKGIYiCqs9fIMLvPyFXfvDwv1vEqLwACNABAAwENXABDa1EEAAAUAAghgIApgAAACGAxXARUMVwBsBSIgwKhiAApoYkMIAC4AMQAFAAAAAAEA0IYDFci5BcCTFcQgGACAYCABgIAGAgAdxABQAAAACAIAuAgGFxAVQArgEMZEaAAGIBgAAMBAFMAAIAAAAAABjS0EiaQHqfYjDZ6mKrPkoxX3v7keu7FHE9jaHZcGdR3vVqOWvRafgd8cJfabqvsYh2US0C8MU5VV2UQ7KJYA4Ym6q7FD7PKnbcsAzfFicqqTukcb2rpdpwnN9iaf3o7VtTn8dp9pwfEpco5vR3PL6rUfOJ7kCyr8TK2emKQAAQAAiqdwEAQwEBBKPPwK3Mmt7cjM1q7PQlZyWOUSDl0QJA33kZK7JKUkuhHM+W5bTU003ZeJQo1GtnqaKVS7/XN27iHjqA03I0yqwyt0o2S6mOqu31k3fkWr4JIrQ0ukqcHGcJ5tV0L1LVldJXTXmTs3yOeTOltOpe6I13+qk+kWRSalcWK0wtR9xmTsY8M3ln0e5aVYf9m9dSw7RcTEAitGAFtDC18TrSpycftbL1HpFIrnXocGSipYmpf+CP5m6nhaFNWpUorvtr6mL5JPSWvPQpVZr3aU2uqRbHB4iSvksu9nbq3W1imWZ8jH7Km3KqcPrKm5Nwsv4rGV0pxtonf7Mk/uN3EKl5qmmsqV7J8zBJWOmO7O2id07PRlkGVGrCYWdeSvJU49Xr6ItuvYitXZas2YWEKbzyWaS1VzfTwmHo0lkjf+J7si6MZv3vd8Nzjlnv0KquMc4JK7kntyRmqVLxaqSeq2Lq08PRjKMfiOennqSa5LYYs/JgAHZsDQAFSQ0RGQTRMqRavhAAAApMiyTEwIsFFydluFy7DRu2/IiKJRcW4y3OrwD3qlWN7LR39TmVf2sjo8AlbEVY82k/mTL01Pbs4mKVN2d/M8k9G0evxL/VPXqeRm7zl0uTD0uRAAG2AAAFIlHWWnQiOPxeQEqXxrxITVpNd5KG/mKorVJLvYEQYAEUVnebJYb4ZeJCt8TJ4b4JeJai4YgI0AAQDALiuEO4CuADEAAACABgFwKAGAAACAB3AAAQmDEAAAFACAYAAAEAAAUAABAACAYAAAFxAAAAAAAAAAAUACABgIYAAgAYCAIAAAAAEAAMQAIYigAAABgFwAYgAaAAAAAAAAC4DAQwAAABomvAii/DU3UrQgt5SSXfqEfSOB0ew4NhINWfZptd71/E3kIRUIRitoqxM6MgAAAAAABDACElrcoxVPtcLWp/ag4/I0S2Ink8mOsmo+VV42qNbFJv4nS7HGVoNWyza+ZgZ0ncaJiHzEaQAAgGIGADAQwprfoVOm3zRYBEs2q7J82iSowtrdkwGk4wlFR2ViQhhQAgCpwerXVFROLtJEXuwJ05ZZL0NPNmI1wlmimc84zUm+VinEv/AEk13FtzPiHfCzfcZntGbD7PwLinD7PyLjquIuWUKFXEytTjfq+SNGFwWeWatpH7PU6UJRhaMUopbJGMvJrqG1eE4RShaVafaS6cvQ6V4Uo2UbJaIzxryS91W7yLk5O85XOVtvtNpzq5mLM2VyqJOyRHtHs36BE2RlPs6cp5XLKr6FdStClTc5ctl1MFfiNStSdKMVCD3W9zUxtJ2yyk5ycpO7erZW4Sk0opt9xO3fZAnKTtDQ7b01ato4aEPeqtSe9lsjSsXClpBXZmjSb/AGk7Lohdm1Ky1Zyt2y2fSqs/evlXcFSs6sHCjmlLm9kQoUqV71pX7jbCNJq0YeBzqztzoYGVS8pz8kWU8P2UtNb6aG6pFpJRViuN+nMnKrpzJxlCTjJWaEdbFYaOJSklkntmS38SWC4LCu5OcqklHpodp5Jrtpx7mingcTUV+ylFdZaHbw3C3SnZOKd9VY04uMIrLFt2W+xm+T6Hn/oFVbzivDUX0Oa3mvQ6bi3rbQhKlJpNaGf2UcmcHTqODab7icXdGvEYSdTLrZrmVLCV1GUsl4rmnodJnKsUsC1YatLaF/BorlGUXaScWuqNbikzVHhmLlBSlTjSi9U6s1D72XcK4VV4jUTd6dBP3p/kesocGwFJ64aFWf2qizv5mbloeS7OhSwdSlbD1qlm3UhJyaY4RweGbi8PjKk+faWpL03NnGKUafE8TGEFBOKdkrL4bHoa+Gw3FcDF1IpSyK01vFtGeWmq8BNpzk0rJvRXN/AnbHtdYMsxfAMfh8V2VOk60XrGcNrd/Qt4dw/E4LHReIhkumupq2aSe3TxF3Ts9Dyle3b1LbZmevrq0dTyWJVsTU/mZPGuSoADc6MgAABEofGvP7hDh+0j4gEPi8x4j9vO3Viive06k8VBwxFSMlZp6roBSANCCM9TWTLMP+z8yup8TLMP+y8y1FoABFAAAADC4AACABiGIoAAOYAACCGAhgAXAQDuFxCYUNiuAFAADQQIYCAYrgAAguAAMBAAAAAAAAAAhgAMAAAEBQxAAAAAADEADEFwAAAQDAQAAAAAAAUAhiAAAAAAAIYCGAAAgGFwABgIAAEAIBjEMCSOt7P0lW4vhY7/AKxS9NfwOTE9L7H0e04qqltKcG/w/EsSvcDEM2yAAAAAAAEMAERZITOfkm4sfPfaakocXxGltb+qTOI1Y9R7Y0WsfGa+vBN/ceYluYxbREMRpCAAAAAAAAAAAACmACAYAAAAAALdCn8TGE+oES+hLVx8ygnCWWSZmzpGl9SjEL/TzXVGtwzQ0RRVSdOS7mcpe0YcN8MvI34eMIe9LWXLuMOGTttzN9PTc3ay1Rk2uhZGXmUKT5FiUmcdC5VEt/Qkql+RSl1CdSMFdyS8SaFsyEnTppOrNRv1MlXGJP8AVq768jHOcqkrzk5PvOmON+V0niK8q07uyS0SRBQa1kmlyXUgs0n7vqdKEKWVRdOz+05X+Ru3SsioupurI0U8M18KS72Xxw6j70VfxLqUoaqWrXI52ozrDrS+rNMcHOcfhSXUblTvfOo25E/pNNveS7zKsksMqcve1L6FWN8uX0RZ2+H+t73iyE8Rh2/dyoyJyWYrtrZK4liad9ZX7kiyGIV7wozdv4WRppwuHlNKU00uXedJSjTp2bUUuSORPGYiWmSSXSxTKWImvhn6gdOtikvgeWJklWzz5yZmVCo5e8rv+Yvhh6jVm4oC9VKcElVa8EVOcZ/A7ImsDT3nVXlEHQowXuOUvECiV1zuVTqScXBaJ6s0ZJSdkkKphLStN2k9lFiDPSnKDezuTdZr62viUTiqcrTlbxJUKuEtetOXgnZm5KjrYDjc8NHs6lOLpcnHRxK+IcexVTNDBrs4dd5M4nEsXH3YYCOt7tt308zGsRivrQUvF3NzC+2nVw9atVxEu3nOUpU5Ru/D+56bC1lLh9KtRlaSpq6vu7HkOH1Wq0JThCLbt7qt6na4TNwcYU/cve7XXqZyjpPT2NK06UJW3SZCpBN6pPU4n/U2FwsZUsRmjUg7e6r3JYL2h4biLJ4lRn/GrFvc6jnrVbMVwmGJWaM5U5dz09Dj1fY+U6kpyxiWZ7KH9z0sMTRmlkqQa7mKrjcPTXv1oLzHU9JuvN0/ZPDL9rXqTfdoiyp7H4eUW6VWpF8ru5qxfHcNSbye/JctjLL2jl2cnFqNvNknJt5LEUXQxFSi3dwk43RXc6kOPRv7+Ei3e7lbcsnx3COlUX0RZ2rLQ1yy+l1PtyYQqVP2cJT/AJU2XUsPWVanno1IxzK7cGiuXtBxG+WlXdGK0ywViP6b4k3rja7XNZ2b7Y3FuGj/AKynG311deaNPHklxrF227T8DPQxVTCYpypaZ3lem66EcZN1MTOT56/IfKqAADSMs92W0P2a8Sue7LKX7NFRZcBDIoAAAAAAAAAAAAABAAAAAEAAAUAIAgItjbEUAAIBjEhgMBDAAAQDAAAAEMAEAAAAAAAAAxAAAAAUAAACAYgGABcBMAAAAQAMAEAwEAAAAUAAAAAAAAABAAAAAAAAAAAAAAxAAEkNEbjQE47nsvYil/3VblaMV8/7HjY7nvPYzKuESl9qq/uQ3J7SvQgLMgujXKfbJgLMGYc59iQEcwZhygkIjmYszMftxXSZFtFdWcowbRRh5Wlbq9Tnl5Zeo1Mbrbhe2tP9XQq90ov5HjJI997WwUuFxk/qzX3M8FU+Jlxp8ICGI2EACAYAAABFuwk7gTAQm+gEhkEyVwpgAAAAIABu6Qh/VAV7DUZTaUYtt7JLU6XAuG0uIVqjrTtGmk8iesr/AIaHp6eEo0Y5aUIwj0SPP5PNMLp3w8XLuvOYelUVFKpBxlbZmWrG0W5Llc9RiMJUqyThl0VtdDn1eB1qsZKVWnBPTRNnCeWfK5eHV6cOFBxScIaPZ3TNdPAVptKM6N3yc9fQ6dLhkcFhuz7WMmtbvS5ya2snd3Vzcz5emMvFw/1DxMqmCqdnVo+9a697Rmd4+pb3IRj46kasebd/PYztnfHWu3C62tlia09JTfkVttu7d2K6A30HchVlaKy3be+hIYVXSqTvlUbtd9jdSxGIyKEKNO/VvUySgpRat4E6OD7ZWpVEqv2ZaX8CWM2NbqY62qUV3JsSnWl8deSXdEyyw+MoaONReDK+2rp2c5J9GY0joZKMtamMqp+FiShg1/uVJvo0YoSxL1Sb80SVSvH4oP0JobF2K+HDt+KLY1cr/wC2bXTYzUcd2ck5RXmmbaXEYZrqlCa6ZjDSyji6XaWdN0l1vd/cdKNGE6PaUpOSe9mcrE18PXSaw8qcusWmjRw+rCnNOOZp6NXJYSrJKEZPe5PtItWSJVsO51JSUXa/oZ3TcJap26kaWZtdrkZVHfe3gV1Zyjo16FTrwirzko+LAvzX5snSUXL3pWXgZlWpP/dh/UiX0iEU/wBZT82NUdZyoUqcZQUb8nucbieIarOVKd4vbSxndejGb/XtLor2RmrVFOppLMtzeON2FKcpO8m2+9kJRjL4o3C4XOyoqEItuMUmzRg6arYunCavFvUzVJZFe+pLCYmdLERmraPVgb6WFniMXThBxhGOr5J/I6XB8NbHql2jUFN5nfd9CzhdGCz1G7JruMOIxf0StTabSpyztrfp/nic97reunP4rQjLiOIzPXO9U+85zoTi9Gmjo1qVWcJY2WsK1SSV3qmjOdIxYhQnWp30qZfDQtniKklbO34M7NCEfo8nbexysZHJiJW5k3tLGX9Y95WRJRS5yfiwAoeysK5CbaY4yv4lDaT3SfiHZwuvcj6DE9tNwNKSdW5Gv+1ZNL9c0tY8iGJVpr+VEVUAgKM0y2l+zRTN3LKf7OJUWhcihgMBAQMYgCmAgAYgAAAACAAEFMQxBAJsZFlCAACgaENKwQxgIAAAALjEAAAAABcBAMBAAAAAAxAAAAAAABQAAAAC5jAAAAABAAAAAAAAAAAAAAgGAgKGAgAYAIBiAAgAAABiAAGIYAAAADQiSAadj6J7N0lQ4HhoreUc783c+eRi5yUY6ybsj6bhMPiKGGpUlThaEFH4uiOXl3eosbExlSjiF9Sn/U/yJJV+cYLzZy45fSLAIZav8PqLLW6wLxy+kWAV5a/WHoGSv9qHoXjl9CYGX6HieeNn/QhLA11p9Nq+iJxy+l1PtqaumjKmqcsz0SY1gq3/AJlX0Qnw3O/1mIqzXRtGb48vpqWT5Vccgq3B666JS9GfOKi958j6hisPmwVemm25U2tfA+Y4iOSUrnbCWe0UXFchnJHRDEAAAAJ7AQb1BOwgKJXuAgQE4jEhNkErhciAEwI3HcAH9UTYm7RYVs4TiOw4hBJ2VT3H5nop1a0ZaVZdLHC4dwuVSnTxNVSyzd4pHo8bQ7KpZNu6UlddTxfk477j3fiZz/NUqrW/ezItzlL3pzkujk7E8kkk9LPvItM8b6EmPwMqWyscbFRyTbW1ztxTcb9DnunGUnmV30Onjurty82MymnKnquqKnTvrex1cThlKLkmorkjA4OEsr35Pqe3HLb5Hk8dwrJKDW68xLuNTjuvkVygblclab5k4Qc07O1uolBtpWv4GyWHlFJxs/DcchkcZR3WgjT76v0ISpxlt7rLMl2vw3EalP3a16seT5o1ZsNiIvJaS5xZyZRcXrt1FsS4yq6LwVF6xbpvdWehB0asfhmp/eZqWInSav7y6M6tCpg8TG0Pcqrk3Z+XUzZYmmNVpU9J0tO9C/V1HeKSZ2sNBVIyhJKVuu5zcbSpwqtRjZ+FjO00ppU1d9O4mk4y9xu/cUKnOWsGr9GEas6btNOPfuXTL01CadBOXaWSs/EzYnEWUk05QW7RRhMbam4tZkzk4zFds8sLxim+e5mY210na6rxNtZYU04rZvcy18TKvGKaUbdNmUiudpjIujAcYTqO0ISk+5XNEOHYuf8At5V/E7FuWM9tzx5ZeozEoPVHQhwao/jrRXgrl9PhFGGs6k5PyRi+XGO2P4vkvw5jInaXDsMvqt+MiyOAwq3pLzbMfvxdP+PP7YuAYLD43EV3imslNJK6vvf8j0NDg3DZuUaeSVt8sUcitwiliYuNKEadtW0jZ7NcNlgMRikpp5oxWi72Z5zL0zl4bhHQxGE4fhMv0iu4J3tnmktCFBcOxVaUMPVjUmleWWSenkZfafAyxdCj7sZSp5mlJpb2/IxezWClhuI1lKEoTlSTellutrFk3N7c/S32nwypUaDpp5Lu/wAjzb0PXe0+HrVMPh4U9VeTavboea+hYh/7XzR0wvXbnl7dXDN/Q0cziMctdPXVHZoU2qEY21S2MHFaFZ5XGjOS6qLYl7LOnKFLYlkqr4qVReMWQndLVNeJ0YLdWI7PvBSSerJSs0BJO6CT91lSlY0UKTxNaFGDWabUUKr1D9nozwdPEYabdZwi5QlttrYUPZmGIw6lWrTpV0rNJJpdDt04zpxhGME4xSV9ehLO6cpOOuZptNadPIxjn32tnXTwfEMBV4fiHSrWa3jJbSXUyX3PS+1jhkopO7zNrwtr+B5lvRnS6+GWaRbD4FboVPYsh8K8ALLgRGBIBARTGK4AAAAQDEMKBAMIAEAAABcKTZEGxFDEABDSJCQwoAACAAEAwAQDAQAAAIBgIYAAAAAAAAAIoAGIAAAABiABiAAAAEAwEAQwEAAMQFUAwAAAAAAAAgAAAAAAAAAAAVxgAAAAMQAMEIa3A6PAqDxHGMJTezqJvy1/A+onz/2MjGfGov7FOUl934nv8yLMpGaYCzIMyLyx+0MBZkGZE54/YYCzIMyHPH7UwFdBmReU+0MBZkLOupOeP2aSZ8u4zT7HGVoWsoya+Z9P7SPU+de1MVHiuIsre9f11/Ezcpb01HAY4ytoJkSquAgpdR5gGyMmGYi3cgQxDKAklciTQDIjexEgYAABcdxDALggBAex9m69XE8JoUVNx7JyheDtJczRi2pTacJK3Xc8nwTHVMHxKlBO9KpUSnF7ePce4xdSNazcHDTZnHzYXLHp6PBnMcu3NaVnGEpZX1RVKk/tSZdNwT3ZG8XzZ867fUx0oUGnbV35NkalNKcrJRvyRocqcLXafhqZKlaTk2lYY7S6U1orLqc7F1rZYJe6tbm+t79OLv3WObjIuOWXkevw93t4/wAj0UJxmrPcbVvzMybTuty+lUUvdej+873HXp8/TdgcJmvUktNiypQcU8j8maeH07YdXbuuRfUp6Zlucdq4Ms8X70WgTT/I6mIpJxvbY58nJPKoqX3mpWLFU6eaLsZ5JxZpzShJxd0+jIyjniblWXTMA5RcXZkbnRudr4YutTa95u3VmurxNV6XZyjZ8nN3a8znRTm7RTk+i1NEOG4ysrxotLrLT7zF4/LU8eWXqF2k4vNCeveJ4lv9pHXqjZQ4HVSvXxEYLpFXDEcJiv8At6+Z9Jr8UY54/bX/ACeXW9MtKvncoU4SzNOyXMspcOxNTeCprrN2+W5XChicLWjUjTlmi7+67pnThi3UjedOUJdGTLOz/Lv+P4Jes+lEeFRSvUq5u6KsaMNhcNGTvTj7vOWrK6mISW5mnjIxvqc955PdPH4sHZ7elBWjolyRVLFrlY4ksbJ6RTKnXqS52XeJ4rWb+R48XaljdX7xU8fHnI48nJ3vJgop7tvzOk8Dll+ZPh1nxKEdndi/SkepzVGCXwozzacmX9OLnfzcvp1MTjlXp+7Kzjyudf2NryqYuvSvooZmvNW/E8yo5YJ21Wp0eA4+GBx06lTMoypuN423unz8DVwkx1Hlz81zy3XZ9s5ypzw+t1NNJdGt/vM/sfiLcQqUZaZqblr4oze0PEKXE40HRclKg23nt717bWfcZeE42OAx6xFSHaJRasn1ExvFi56y09j7RSmsLTVGGaUrq65XRwaVBpLtqDb7r/kHEOOwx0IqMeyUYyWV6t3XocNTktpNeZnHG67a29VSp4SEf2Uk+8KtShsnUiupi4dVnLCw997W3ZXxTE16VOOStUi78pMce121ZKT2xNVeLuN0oyX/AHcvNI4X6Sxq/wDkSfik/wAAXGMav9yD8acfyNcKnKO28Lf/AOTB+MEQeC78PLxgjjrjGK5qi/GmvwJ/pms1rRo+KTX4k4ZG8XRWDjGWlHDNrf8AVo7XC8LCj8dGkpSV7Qgo2PN0OK0pVIdrh7LMrtT/ALHs7xkqrg8tmlou5fmZy3Pa9CtUp0ciy2lJ2ik9SMm1VSqK8vq36EZLtJZ01daX6EpWaXa+7GOzephXK49SwtWpBVabbt7qjK1jgy4bh5J5XiIp+EvwOrxHiHCsTV7X6ZJvZJUXZGV8UwcElCvdLrTf5HX+p6ZkjnS4NR/8movGmL9F07WWLXnTZsfFsI//AJEfOEl+BasfhpJf6in80N5Naxcx8Nl/5NL5i/R1TlXov/mdb6Rh5f71H+tA5UZf7lPymhyyOMcn9HV+TpPwmhfQMV+6v4SR1ckXtNP0YnQk3o1/Qi8qnGKqPBI1aMJyrShJrWOXZ+pP9Aw/8iX9P9zRSxHYw7OXLusWfTIdTzZeTOV9DDw4ZYy6YnwFcsT/APZ/chLgU/q4iL8Y/wBzofS49SX0qPUn7c2/+bD6cp8Drr4alN+LaIT4Pi0tIwl4S/M7KxEepJVovmX92bN/Fwedlw/Fw+LDzfhr9xTOlUp/HCUf5lY9Uqq6ks6a11Rqee/LnfxJ8PIiPVVMPhqvx0ab78pmqcHwk/gz0/5Xp8zpPPPlyy/Fynp54izsVeBTSvRrqXdJWMNfhuMoq7ouS6x1Ok8mNccvDnj8MgA4uLtJNPvA6OVIaQWGEAAMKAAAAQAEAAIBgIYCAAABiAAGIChiAAABAAwYgABiAAAAAYgAAABAMAAIAAQDAAKoAQwgAQAMBAAxDEAAAAAAAAAAAAAAAABQIa3EMg9V7D019IxNbnGKj66/gexzLqea9jsPGPC5VZQTlUqPV9FoehVOn9iPoeHyX+q3pZnXVeos66oj2dP93H0Ds6f7uPoY2mknUit5L1F2sPtL1Fkh9iHoPLH7EfQA7WH2l6h2sPtr1DLH7MfQLR+zH0G10m6kF9ePqQdWH7yPqS7Kn9iPoLJD7EfQu0iLq0/3kPUi61P95D+onlj9mPoDUfsx9CKrdakv9yHqeL9rcr4jKcGpKUE9PT8D3Fl0XoeV9tKSvh6qSTytPT/Op08d/orxjESluRPa5gAAAABXQUxhCMp/BGUvBXLVhsQ/9ip5qwFSLEiaweJf+16yX5l9XhmNoScKuGnGXSxNjJIiTqU6lN/rKco+KsVgMAABgAFAACAFJ0q0akd4SUkfQYzU8PCV8ylFO/ij59Lc9ZwjFRngIRlNKeRWTfTQzVl0urRtPQhllYrnKrmbc210fITqVeUrLwPHl47a9+Hnxk7HZ67kakdLilKTvF1LXMdeM4q0qqSTurvcTw0y/Ik9LZbaa+BllhqmIU01Zr4fElDFJvJlzT+Rsp1bYeM7XbVztjhxebPyXNwp0qkHaVOSt3ELddD0rrQaksqai+hhqVqVSTTpRSva1ro3ty0XDuKKKVLEPuU/zO1eDWV+62jjTp4eMV/pLy53SVhzxVRUUoQyRhtZ3sc8sd9w06C7OUZQqSu/Q59alTjU9y6tzuVwx/aTXa+F7DlUgm7Oy7zGtOdSeH7a8pT17wpUqNO7nK7IXcn8V13EJ05R118TQ2T4fhKtRT95xau7S0RZDB4CltSi3/Fqc2NeNOLWdtt8weNgt2YymV9Pqfj/AK5hu+3ZVanTjanFJdErFcsU9eRx3jk/huyqpiZy2XqSeK13vn8eLqyxSvu2UzxcUcqdWo18VvApbb3bfidJ4HHL82fDo1cfZ2i7meWIq1O5d5lLIS5HWeOR5cvyc8k25PeXoKy6DEa043O33TEAFZAIQyonN2p72KYRzSJVHdWHRWlyKsBJXACBiC4XAYCC4Hb4Y74SPcV8U0oJNrdEuENfRnpd31HxSUZ0G8ijbne5z/8A018OM9illk5aFbOrJDEAGvAYSeNxHZReWKWac2tIx6nvsPSqywUbqSVlZPdLk2+Z5/h3DZ0uC0qrlGMK6ztx3k7u0X4L72bpcYlwnAKMrTm9KUX9/gcc+7pqTrbpQVanHs6VNzjJ6tL8Tl+0nEsPhsLPD0asauIqLK8rv2a5+Z5fE4zEYmpOpVqylKbu9dDI2axw17S0NiYCOiM0+ZetjPU5lyZUTuO5C40yCWg1psRuFxpdrVUmtpMfbVftv0KrjJxjePkynUqztqq+v8iSxFVfW+RSMnCfTX7s/tesVWXNMmsdWjyv5mW4yfrx+mp+R5J8t8OJTVrxaLY8Uit5WOYFzF8ONdJ+XnPbtQ4hGXM0QxsXzR5xpf8AoFUnH4ZNGL4J8O0/MnzHqoYqL5lsK6Z5WGLqx53NFLiWut0znfDlHbHz+PJ28TgMPxCcZVZyjKKsspjqezj3pYpW6Sj+RjhxaUZyvF2u7NM1U+Lxa+JrxJ/9cfTNw8Wd9qXwDFRek6TXi/yE+A422jpvwkb6fE4TdlNNl8ceuqH7vJPaf8uF9OK+DY9f7KfhJFcuF46N74aflZnoY41PmT+lof8ARmzfxI8rVw9agk6tKcE9sysVHo+IOGIjBSipJX3MH0TDvaEb+L/M9OHk3N14/L4+GWo5Yjq/o+k+TXhIrlw+nfSUl6G+Uc+Nc4Zu/R8X/uv0X5kHw+fKovQu4mqyCNb4fV5Sg/X8iDwNfkov/khuGqzgXrBYl7Um/Bp/iKWDxUFeWHqJfyjZpSA5U6kV71OUfFEbooYgugCAAAoAACAAAKAAAAEABDAQAAAAAMQFAAAAAAAAAAAAAAAAAAAAAAAAAC1AAAWZdQzLqAwFcNAAAABjEidOOepGC3k0hfRH0P2fo9hwXCwejcM3rqdRFGHgqVCnTW0YpfIuR8693brUgEBEMBAAAAAWPYiSlsQKzBcQCYaDOB7X0s/Dqc/szt6r+x3mcz2ip9pwat/C1L5/3NY+4PnMt2QZOfxMlhsNUxmKp4ais1So7JHvjmpNuH4Xi8Q1+rcE+ctH6bnrODezmHo0+2qStGO9aWjf8t9l37nSnxHCYGaw+EprNLTtJc/MI8jhfZytUUpShNxjvJ6L/PM636C4fRoUal47WlZ3vL0/Ey4viWJliP1tXMmtnqvQzVMYlleVRyxScW931Od23HYjg8Go+7SnK3VfmwpywNPFKmsPab2u9PRI41bjOInT7OM8kLclqZqVd1JOVSpKUtlczxrW49XU7KGaUqVOMEr6qX5lFXjGBr0I0ng1Jx+tf/GeclXk21dRXVhSxDlUVOFNyltaOrZZLEvbv069FyiqfaU79Xmj5h7Q8Cw1XCyxeGjClVjHNKMFZSstWLh2Drukp4uKpRvon8T8ivj/ABGnhsK8PSu51Y2XdEvL4YseS2EAHQAAAAAAA2tEdPDJS4WnzhNpHN+r4Ha4dCL4SnLVOozOSxj7Wqtqk/UlTxFbVOrLrubZcNzxz05aPk+Rj+iVFVlG3w82ZllXVRzynVhmnK1ubLcZSWWnVWtlZj+hTm0nou8unhZ9goOpmlfmS2GqyYeDeJU9oxu5dNjoYeLlQUedjDjFKHZ03K+Va9Gy/BV8iUXp0Y+BoUJSThG95WTS59xQ8M+3svdi1e/RGuu3QvVnpGCvpzfQ4mJxdXETk5Ssm75VsIVvlWw8YqH0iGnRN/gVzxGEX16kvCH5s5gF4m2ipKjOo+xUorpIspzU1lluZCcZepnLFixoyO9r6nRoLtcOs9na6fU5irtPVX7i/D410ZXyXjLdHOxGfG0HTqapOPJmay6GvH4t4mSSjljHbXcyHbGddty0AAGjZMrloywUlcIrBaMGBRamMhB8iRAxDEUAXAjIAe5ctErFVNXkXEUCACAAAAAYAB2eBWlQqvez2J8TebCyyxUbdOepTwF2hWT6/kaOIRvhav8AK2c//wBNfDzzdyLGI6skMACOzwn2ircOw0sLUpRxFDeMJv4X+Rz8Ti6uMryrVpXlJ+SXRdxmYRdmTU3tYtuRkNMTKIiAQGapu/EsTIVF7z8R3NMrLjIJjTIqQyIwJJjIpjuQSAjcdwqQERgMdxCuA2yImADAA3AY1oJDACSk1tJoiBNRqZWek1VqLacvUksRWW1RlQE4z6a/bnPlojj8VDSFecV3MsXFcYt62b+aEX+BiAvGM3K3uuguL4n60aMvGmvwGuLz+thcO/BSX4nOAcYm66i4tS+tg1/xqNfmNcTwj+LDVV/LUT/A5QDjDlXZXEMA+WJj/wAYv8SaxfD5bYmpH+ak/wAGcICcIvJ6OnUwM/8A/IUYv+OMl+BNww/1MbhJ/wD6qX3nmQuTgcnpakIU45pVqWV6XjVT/EVKlGtK1L9Y1yi1I84CdttBw/8AV5vR1cNknGM8NJ5ubpafcRlg6D+KhBL/AOnY4McRXhbJWqRa2tJo0R4pj4qyxda3fNsnG/a8o6FTA4SMc0oQitt5fmQjgcFU0g1J/wANQxfpXHWs8Q5LpJJ/eiVPi+Jg7tUZXVvepL8C8ck3i1vg9F7Sqr/kn+BF8FjbSrU/oT/EpXGJrX6Jhr9VFr8S6PHI6ZsFDxjUaJ/S/wAoS4NbVYi381NkHwer9WvSfjdfgaJcZw07L6PWgudqt/wL4cWwEb64uK71GX4jeRrFzXwnFLbsn4TRF8Mxi/2b+Ek/xOwuKYCf/wAmpH+ej+TCWIwdW2TG0F/PTkvwHPL6OOLhywOMjvhqtuqi2VyoVo/FRqLxgz01Orh2tcZhJP8A+pl+8thGM/2dSnL+Sun+I536ThHkXdbprxFc9fUoYpP3aNWatylcTwkpL9Zh301pJ/gP2HB5C47nqXgsLf8AWUIX/wDp2MlTCYGMmnRprzkvxL+yJwrggd58HwsvhhJLqqj/ABE+CUeTqrwkn+BecOFcIDs/oOEpKKxE4t/airfeaF7I4mcc1LF0J6XSuWZSs3Gx54DtVPZbiVP6tOS7pXKl7OcUlfLh3LwNbNOUB0KvAuJ0rueEqeRmngcXHfDVV/xZUUCJulVjpKlNeMWQk7boAAWZDTAYm7Duex9ieD0atCfEMRCNSTllpKWqSW78SztNuBg+A8RxmWSounB/Wmrei3ZvfAMNhHGWNrzabs7Wjby1f3Hocfiq8FVpXVONN2tHn3s85j+IPF4hU5xyxiuXN8hdRJuruJ8MwvDZQy4S8JxTUql5XdtVvYyfScPZZcJRTW7yL8iGIxFerho0a1SUoQd4rkjPGrKNGdL3Wp2vfk1zXfyM7b03Qr0ZK3YwX/FfkX0nSf8AsQkv5EciM2oZUm5Zr37jo4DF4rCwbjTUk3e0jOW/hZr5dWD4Y8HOM8DB1nom6aMFTCYGSssNFeCsX/pqVSneWHimt9TJV4xSlJr6M1bpZmN5t6xQlw3AvXJKPg2Vy4NhpXyYmUX32f5GnD4qjVks7cUzcsPhqqap1oSl0uOVns4yuJ+gMRO/0epGrZXej/C5ZgOCY2nxPDOtRvTVRNyTTWmpuqZsDUU6daVOT0vCVjt8CxuLxPaSrYiFWnBWSds1zfKWdsWWV04k0yP6p/VcH/C/wJqDfwSjJd+jPLfHv1WrfsDIt5fiTj47eoGLjYezAQXMqYCAC2WxAlJ6ELlZgBiuINAzcRh2vDsTDrTl9xoYmlKMovZqwntXyuorSZ0PZvGUcBxqlWxH7OScG/s35mLFwcMROL5OxQ9T6E9ONfTeIYerXw0KWHlFwjrllpdcjgY+nxdSpSWHzKkssHG0jnez/GcTTxlLCVa0p0J+4oyd1F8rHrVSUrxnCzXNSZnLrsn08fWwvEp2TwlbM9f2e5nnw7GylZUKnmeuxuPfDHG+ZxlFpXlfQ5dTi1Ke1KWv8X9hLtXH/ReJtqow/mmi/D8Gk2pVMVTiueTW33FssTCbb7DM73V5tkIY2pGEoxjTp9MsbtsK1R4fglh20q1epe1mrRY51qOGjki4Uf4adm342/EyTxea0q2dy6xdkV1oUVRc405ScnrJsaGujxKU2qVNNpv6zuzBxup20qUn8SvFlMKkqM80HZ7XL8elPCzk94uMk/kVHKAQFQwACgGIYDj8LO9g/d4NSvzd/mzhLmd1e5wrDRjp7qbMZNYtdGq+zjbZq+o4qTqS0veLMuEnmoxV/eRooVZRrqKejTXyZw9V1+EKrmkrKxVOc7/CW1ZuSdzPiKsadL4kpSWl9iwY8VJTm/esx0ZZoWW6e7Kk45rqblurrRk6LSTjvdeh2kcq7OSnU4eo4jNFzvZfmeanFwk4PeLszu4SXb4CpB6yptSRy+IU7VFPqrPxLYzGQAAKBiGASkFOq7tLTQTV1ZkIRak7mdM6WCADTQAAABAAFclqInJXRAqHF2ZYtSonB6ATAAIpMgyUtiq9io0U9CZXBpomiKYgGQIBiAAAAOlwV2nUR0MZG9GousWc3g7/AF8l4HXxkf1T8Gc7/pp5QAA6skABcBiAAJp3QyMWSAg1qJkpEQM9XSbIpllfcrNIkiRBEkESuMiMimMSACVwQgAlcdyKGRUrkWxNiuBK4CC5Q2NIiSIGMiMBgIAAAAAEAAMQAAAAihgArgMBAwhgRuMB3AQAAXEIolcBAAwEFyB3C4rhcoYhXAmhJSktpNeBbDGYmn8GIrR8KjRQA0bbocX4hDbG1n4zb+8sXHeIp611L+anF/gc0CcYu660PaDGRtmjh5LvpJfcWx9op/7mDw8vDMvxOIMcMTlXdhx/DqeaXDY36qq/xR0aPtVw/JlqYCa0tdWf5HkRE/XF5V7F+0PCaiSyV6b/AJL/AP8AUa+H8c4TTb/11SN3e0oyX4HhAJ+uROVfTKnG+HVY2o8SpRffK33kXiqdT4OJUJ+MoP8AE+ahdmuJLp9CccXN+7GjUV/qqP4EZ4bE/Wwt/wDhc+fqTTunZl8MdiqS/V4mtH+Wo0OP/pyeyqYROL7TAwfjRX5GCdDC5ss8DQ3trTa+5nEhxzilP4cfiPObZph7U8Yj/wDLzLpOEX+BrV+03Pp0Xw3ASWuDiv5akkdzgyjHDxwtCLpwpar3r8zzMfa3iC+OnhqnfKkvwNGE9rK0sTTg8Dhbzko3jFxe/iO06djHUafa1F2leOd2b0d/mcSfAaU6jmsfNXf1qP8Ac9PU+jVUpTwizb/G0cvFcQweFqZcRw7FQXKcJ3j6kltXpypez8nrDiFB/wA0ZR/ApfA8bf3MVg5vayq2+9HVXGOCz0k8ZTfekxLEcFlJOPE5x1vadFl1V6cifs7xRKyoU5/y1Iv8SE+E8YpxSlhMQ4ros33HpIS4ZU+HitFfzRcfvNFOhg3G8eL0E+6ol+I7Tp4ytTx1FZatGvBfxQaMbleTvvzPozdSMbUuJ0Jx76iM2Mw3EOzzShhK9KW16cZL1LpHiIVWmssnFroy9Tc5XlNxXV7npJYPhzwdSeKweHp1I/Wpyy/I8tNqEmovS+jJYsa5OpRpxUssl8W935nW9m12mLlVjFqMI2btu2eczOUnzb1Pa+zmGdPhVL3WnO8nfmcvJ1OnTD26qZZCbi7jjhqjS2XmRq0pU7X5nn45Sbb3jel6rxtr6EPcb9x5O7dFVOKd8zd1skN5eVxM7GeET1TSkrN7dH4MCCnl0azRe6ZbKNo3vfo3u0W4zKbxTudVEBBc4tLJEByZG5UhiYXEyNALiuIK+d8ep9lxbExtZOo38zmnd9raWTi05cpxUvlb8Dgnv8d3jHDL2dOo6VSFSOjg1JeR9NpVFWp0K8XeNWmj5i9T3Xs9iO19moNO88PK3+eVjWU3LEl1dp+0lKMuGqdryhNWZ5inJyjlb+DZHtcZTjicDUhJWzQuu57o8TCOWvZvuOPjvWnTP2i6k1KWWTXLQrq1qkp6yctty/EqMajVtWr3Mq1klq2dWVjbSabdi2DcqdpN5VsmRyPLt4hTm9uV9AimV/A3QXbYTXVyg4+fIx1W3LU04GaVJr7ErhHJETrw7OvOHR2IFDAQ0UNIdhDAE9Tuzl/pqEE9oL7jgvdHcr+7Tj3RS+RjJqKo1XTWm1+oUsUqNamrtuUjO5e758yqsmsTTaemhNLttrYucotRtF233MjqudPX3ntd8grpqUot6q6ZTTf6qcdrPe5ZJDe0qc5LMrtssU5Qk7LblYoi1m2Ld31/E0y6HDa8YY5QvaNW8X5kcbTcnOk9ZL7zDFuLjKOri73+46uOalKFZJpVYKXnzLfTPquEMsrxy1HbZ6orMtAB2EAwEAAAAACGIAAAACuSsWEWtAiA07MLPoFii1bAQg+RN7EVCeuhFIb1GlYqFFWLlLTUgkrasZFTuBBMdyCQhXXULr/EBILkbrr8gzLv9AN/CpJYp96O7iY/q0ee4U/9bztbn4o9NXhfDt925yy9jxj+J+IrllanJVp2jJ+8+XeV5J/Yl6HVNi4h5Kn7uXoHZ1P3cvQuzZXC41Sqfu5eg+yq/u5egNkmTF2NX93ImqVa37KRNrEGRLXRrP8A2pCeGr/upDlF1Wauvdv0KUbp4SvKLTptFCwGJ+wWZRLjVJJbE3ha8d6b8iOScd4S9DW4mjAWvRryGQMYrjABiGADEDZAXAQygABpAC2GICCQyIwoAQXKGArgAwEADAVwuEACuK4ErgRuADC4rgAAIZQwFcGQACuFyhgK4XAYCuADAQXAAuK4giQCuFwGArhcB3HcjcLgMCNx3KJARuFwJARuFwGBG4XAkMiAEjXwuHacRpLfLeformO50+BPLVxNXlCk1fx/9Eo7L4/2vuThkttbqXYfj0aWeM8lWm9HCXNHm3JOLk9NNDLTbUnK+25OMo9RWwfA+JvNh6ksFWe8d438PyObifZ7G0XLsezrxWzhLV+TOTJvP7rv0NdDH4mnJZa0l4skxs+VUVYToyy1oSpvpJWEmr3uegw3tHKNPs8TRhVi980VJfMtnU4LjUnUw9Og+lO8P7F3R5hvW9zRT4jjKeHeHhiKiov6ik7Hc/6c4ZiknhOJThJ/VmlL7jPX9k8ZRTlSxFCsl4xZtncciEnK8m23zbFV0a8DofobiFO96F/CSZRXwGNjLXCVvKDZlpmjNxacdGfQsDK2Fo3f1F9x4Ojw/GVsRChDD1YyqOyzRcV6s+iU6MaNOEXQtZJHHyt4XS3tpL63zISqyla7cnyJe4/9lehbTqNaKlZeBx7vTe9fCuNOSknP3eZmx3aOjJ4eWWSd/I1yp1Ju7T8yqVJ7OcY+dycb8LLPdrBQ4h2lahh8t5yjeT5LQ68Y5qeVuz5Poc2HDcNDF/Se2m6l9E5KMfQ3ueSPvQlC2ivqn5nT9eU7jnc5Vanup6SWjQ88eqHKraHbunKD+FqUd+/Qn2r5JWOWeGvbUy2jKcftIjnj1LZVJdxHtJ9UYWbQzLqGZE+0n1DtJ9Qvau/j6Cv3P0LO0n1DtJ9R0vbx3tnTf0ihUs9YW1XR/wBzzB7b2xjUq4KhKN5NTa071/Y8jDAY2o7QwleXhTZ6/FlOLllLtmPUexFdSqYvBS1VSGZL5fkcql7P8Tqr/tZR/maX4nV4BwXiHD+J0sTUVOMVdSSnd6/4jrMpti43T0lCbqUpRnbMrps8Ti6boYmcHLWMmvme0rTWFxk4y0pT95M85xDhtXE8Qqzw6zUpSum5I5yccq3vcjm4uOkJPwM0JOFRSWtmd+twbEVKCjlUbd6Mi4DWv71SKRZlDVYXWcovkmyrM7po7NHhuHoJ9tUhJ99kbaNDDOCVOlSaXNRROchxeaqXcm2tyzCN55R+1HQ7XEYJVpScb3XJHFblDGU5NWWa3kal2zZpTicNVqVe0jTbUkte8p+i1/sfM7dDD55TjK+j0LlhILlczc9LMdvP/Ra3OHzH9Gqr6jPQ/RofZGsNH7JP2NcHnfo1b7DH9HrfYPRfR4/ZD6Mvsk/acHnVhqt17nM6mNlbM1ok2blho9F6GPHUstHO3pqzUy2lx050H+rUr+QsXdTgraJaEU/1dui0JY16wadlY2jRjP8AuJtKyc2Zafxtc5F1eTcVK93Zcu5GVSaraWTATbi7l0UnbvM8n71nLYuhK8bt67WKiUG4twdrM6eHisVwuKXxUZta9GcyUrSUtmb+FP8AXVKN7drFpePIsZv2VTASqWTaT5MX6Hn9uJthUbhaUbtaXN1JwlTi20m1rc8+eWUdsMZXFXB5fvES/Qz/AHiO1an9qPqH6tfXj6nL9mTpwxcZcG//ADB/odfvDs5qX24+os9H95D1HPI4xx/0PH94H6Hh+8Ov2tD95T/qQnWw/wC+p/1Ic8jji5P6Ih9sP0TT+2dR18N++p/1Ii8ThV/v0/6kXlkcY5v6Jp/aE+FU+p0fpWE/8in/AFIi8XhP/Ip/1IcsjjGD9FUurGuF0u82/TMH/wCRT/qQvpuD/wDIp/1IcsjWLKuGUkP9G0enyNLx+DX/AMmn6i/SGC/8mn6jeSaxZ/0bR6DXDqK/9F36RwP/AJEPUT4jgf8AyIeo/pdYqv0fRXX0D9H0e/0JvieB/wDIiJ8UwK/+REf2n8ofo+h0YfQKC5MHxXA7/SI2IPi2C/fr0L/Z/KvGU6OGhHLG8pPmZO0XKCRfiJLGTjUpy/V20ZS6E47Wl4HbH12+b5vLLn1ThNuVssX5F8Xp+yi++xXSzw3Vn0aL1WStmVu8rzZ55fCN7f7S9BOf8CXkWqcZfDK4tW+hHL9mU9lhG3iY9Dvz/Y+RxqCXao7Lv2S8LHPP29/4+fLFwKulSXS5C+pfVspNMpcL7HSPn5+SzKldhzu2TVONtdRqKWxWP2VByfLQV2W5b8gyR5yCzKq0+pswijOnL3b68zPemttTpUYQp8BxGOad6U9uq0/M559x7Pw8r+ztHs4/YQ1Tj9hehyv+oaK/2J+qD/qOkv8A48/VHL9eT7HPF11Tg/qR9BSowcXanG/gcn/qWkv/AI0vUP8Aqel/40v6i/rzOeLc6Uv3UvQi8PfelL0Mf/VFP/xZf1B/1RDlhH/V/YvDNOWLU8Gn/tP0IPh8X/tP0M79p1ywn/3/ANiP/U3/APqr+v8AsXj5E3gufDINfsn6EHwpfu5ehD/qV/8Air+v+wv+pZf+LH+v+xePkTeBvhP8EiD4TPlGQ/8AqSf/AI0f6/7C/wCo6n/jQ/qZdeQ/hF8JrX0UiL4VX+yyz/qKp/48PViftFW/cU/Vl/8AomsFX6KxHT1F+jMV9n7i3/qGt+4p+rF/1BX/AHNL5l/+iawVfo3F/YQPh+LX1EWPj9f91SXkxfp7Efu6Xoy/2axV/QMV+7QngcSvqL1Lf07ifsUvR/mRfHMT9mn/AEv8x/ZrFD6Jif3ZF4fELekyx8axXSn/AEkXxnFf/l/0l/pNYq+wrr/ZYuyr79jIs/S+K6w/pE+K4n7UP6S/0nStwqrelL0DLU/dz9Cf6UxP2o/0oi+JYl7yj/Sh/R0Xv/Yl6CvL7MvQb4jiH9aP9KE8dXf11/Si9p0V39mXoLN3NeQ/plf7S/pQni6z3l8kXsGZCzLqH0ir9r5Ee2qP63yAlmXUMy6kHVm+fyFnl1KJ5l1DMupDMxZgiy66hfvK7hfuAtuFyq4XYFomVXYXYFtwuV3YZmBZcLld2GYCy4XK7hconcCFwu+oE7hcrC76gWBcrACy4XKwAsuF0VgBZcLorACy4XRWMCd0K5ELATzIMy6kAAnmOjg59lwyq1vVqKPfZL+5zLGnC55uEFdqL06K4RdVsopNcrme+nmasSruaittDJJ5bRj01YDT7i6glKcUo5pyaSXW/Iz3LKVWVKpCpB+9GSkr9U7hXs8DSwGHnW4XClOdeCTqVIU1Nt87X2S2I4jh9B8W/R9eCbqUnKnVhHI07X15PYxwlhMbj1xPC49YWrJqVWjVurPmk1umbcXxTDvHyqYWbxGKre5GT0hSjzt1MK8q5TjeN3ZFsMdiISSjWmv+Q8TWbrVHHLbM7JbGLO5VHdmoWO/gcRxLEpyoSq1VD4rPRGmHGK8IQc1K8/gzxfveBj4RxSlgsO6U6MpShU7Wm07LNa2p03xPh+Mk4drLNJ9pGMvdjBqNlG/qBZwzi1XiOKcKylGnCLbqKbWXp82dVKlyxVTyrHLnTw9TD4qdCdKEasoQUnopWV3bzsYZYHE6uEFUiudOSl9xjJZI9Fnp09XiZ2765H6bh43/ANTf/wDUbPMJOMrNO65Msgtb2M9tajvVeJ0KcdHKb/zqZKnGauV5IJdL6nOd2+40YGmqmMpqSur6LvNYxm6nbRkqYymqVeUo3eabWjXcW0uIYfh9qdBzqRWjTk2mZ+LYrNiJ0KOlKDs7fWfNs5xu5a6iY4b7r09H2gwXZyi6c6aS0Vr3OVU43Xzy7KMI07+6mtkcwDll/Xt0xxk9Oi+LYx/7i/pQv0rjP3v/ANqMQM5cY21viuMX+9/9qIvi2M/ff/ajIyBeMG18Vxn75+iIPimN/fv0RkEOMNtb4njP379ERfE8Y/8Afl6IysTLxhtpfEsZ+/l6Ii+JYzft5eiM7IssiV63iD+kcPo4lLRpfM4U3KnJ5XY7PBqixPCIUm72vD8vwOdxbAYnCQlUjDNHdPuPRljvt5sctXTP2s5U3mqSt4nKxFaSTlebj3MzSxmIcnDM3fuLYYXFVaEqrl+pi1GWvXb7jHHTrtRSrqnNSVKMn/Fqbo8XxNssVTj4Ix1aNOlazba6kFa7a5i4xNuvXxWIlh4VO0zO13ojny4jVzaxg7dYmzh81PDqEkvddrWK6tPCyrunKnkny6MzOlpYytP6M6tGbhLKpXT5HK+nYn/yKn9TOvTlB0ZU8uyy27jiV6LoVpQbvbZ9UakjMWfTcT/5FT+th9NxX7+p/WzOMvGLur/puK/f1f6mL6ZiP39X+tlPmA1DddHhWJrT4hDPVnKKTbUpN8jsY+Up4OUpRUeSZw+Cq/EFK10ou51eJVXUST0XQzZ2u+nMgpSotre23NkMQ70Kd33Ar5QjFVKSjJ7S3Kyus5UFljeyW4p0feU5bvkjRBqFO0fh5XViNSeaxNtKKmGi6lsu44YeUnaNy6U24xejuiVCajUvz2JsZq1GpCN5Qduq2LcJU1jNS/WQacE9E7cjesVRy5Zxbb7iv6BTxMc9O1K7srap/kJl9lx+m5ZPpEsr92os6RzOOYb9XGvFfC8srdOX+d5qq0asaNJzTU6fu3T9DNXqzqxdGo80ZaMZTvaY3rTh+AiUouMmpKzWjQmb1DZXFceV9BWGjZhcLAUINhiGgXALCCATduYxMoiA0NBAkMACkJkhNARypiUM0klu3ZErM0YCnnxcW1dQV2RjO8cbXWhFU4RgtoqyJoS1LFE5vj2/JWzaNXF9Gg9XdPuLVZDuRjnVDoSXw2aGlKD5+DLlUXK7I9pffbpYLM58nQrXrQjl3e6O4leivA41KcISTjBJ9TqU677HaNrbnPN7/wAfPGRzq0YKo83NkMsORPEVYuTW76mfMvA1NvL5OPKpuSvoiErhmQsy6mnLont1EDauK5U3DsV47ilWHD58NpxtCcs85ddtPkWI5nEqtsRKnbWy1Em69f4l/tiYrBcDq+mjJabkbEpEQgGkCGAWYWHcLoBDsMApWGA1boQFgt0GO4EbMLMegaAKwWHdf4h6BS1Cw9B6cwI2CxJNf4guv8QEbBbvJXACNhZe8mFwiNu8LErhdXCo27wt3k76afcICOXvCw7iuEFgtoFwuFKwWHdCuVBYLBcMyAdgSDMu71DMiAsJLuG5JpCuUFgt3CuF+8B+QCuF+8IYCv3hcBgK/eF+8BjuRv3juAxBfvFmAaQyNwzICVgFdCugJARuguBICNwuUSAjcLgSEK/cF+4CVzp8LptKVTe2tjlc7HoOHU8uBUnvMIz479Rh0l8UpXZzrbs2cTkniIw3UVdmKUrvXQiupwupTr1qGDhw/DTqTeV1KmZ+b1OiqWPaTpcBwkoNXT7LdepDgnA+LU61PGU8LCzg8vaTy7pq9vM9AsJxtVMyoYayk5JKq9Pcyrly3M7Vx+EuvxCMpU8Hw+lFTyJypNXl0RvoYfExpurLA4HtbJKnFNSWZ2TeulyfDOE8W4dhJUlh8PVl2jqQm6vwSatfvNkI8Up5ZT4dCU/dVSUaqeZRWlunUht5/ikcJgakIYzhVP345lKhiJWfIwY3CYOGBwuLwcKtPt5T9ypLNZJ2uvO5s9qafEK1VYmrgqtKlTio5m1LzdjPxf8AVTwmE5YfDQi1/E1mf3mpE2wxvlberFQheTly2Jv4C3DrRaXdyjsV4qngMFR55XNrxf5Iqp3jLNFuMlzTsdLGUcLOsqcq0qVWlCNP3o3i7Lu2MtTBVqUXPKpw+3B3RnTW0K9WpVku1eaUVa73Ek+zUiLV0aYR9xLlYaXanKbuFRtiXVf+3Fy9EZFCWazN+Hg6XDsVU5uKgvN6msYxlXJleUm+bYsrJ5GPIyXFuVVlHYtyhlfQnE2rAlYMpz03tCxFossJpsaTapoTLMospdG1bIS0LXG+xj4jGaopx0XOzEx2m0a2MpUt5JvojDX4jUnpTSgjJJWZFo6TCRi516/2HqVa1HGQzP8AVzjPXvT/ACR3PaCvnjClptdrxOL/AP27914+UvhaivT/ANnYx9GOLxbjSd+W+51+NOWv628bXmu1ahFRXga6NXLw2rSe8pJryv8AmLE4B0uISg3f38t795fhaSni1TlG1OSknd9z5nKukcivOLei163K83uqxZi6cac2k7rkylxs7BW3A4mFJyUt3sTmp18TaW72sZKNJykkldm2UnHsqsdVHR26GdLtKtmpuMU7Sh3blHEKUa+FU4q1SPvLvXNGzE1klCW8WralVJxrU7fWTuio8/cd+80Y/DdhXbimoSd13PmjNY0h3C4gA6ns9HPxBrdZfxN3EZpy9xptdDF7PRksRWmuVNmidOVWqore9mzFVVhsNJ0s8rJX0RCrSqWWSlKzdk0m02dNRUIKMVojVhIwlhb2blGbsk3potfmzO2tONGnWdOCdKpmd7e6+W5CpGrClGTg0pbNrc7catBZEsQs0XdJSas3vrfxKOKqH0Sj2b93M8sbt6WW1ybNOYpZqailrsbcJwrH4jWnhpZesvdXzOt7N0KcMD2yinUlN3k913I9BB3aJvseXqezuMp0ZVZdnPKruKev3GTDzVNZYq0b3PdxXvdTw+OUKOLrU1pGFRpW8S0lbsPGNfNRqXtNaPocuth3QqShNe9FmqjW2d/hZZxNpyjLmxCvNcTpqnXU1pnV34mPN3nZ4hSjVouMbtp+67WOGzpizU83eLMQA0m1mddROXeQAaNp5rc2Gdd5WMJtPOLMQAujaeci5kQBtLMCmQGDaecM/cREQ2sz+IdppzIADaWc38Olkpzm18TsvBHNbsjs0sMoUoQzapa6c+ZMnn/Izkx1V0a8b72LVVutJXZn7FLdX8ySVtl6GHzMtfC+83yGovmyqNSUXqm/EtWIhpdJeJHKynYZFVIPaSHmj1KxqnFe8jpQt2Vjl9pFM0wqrIYyerwS6qutFdoyCS5Ea01me4RmrGo4+XCypALOhZ10DlqnZBZdBZ+4M/cF1TyrocTicv8AXz7kl8jtKfccLiEs2PrNdV9yNY+3u/B3zqjN3IMz7iIG31RKT7hJ+AmCKJJvuHmYgIHmfcFxDKHdhdiAgd2O7EADzPqCYgCmpNcwu+ogAd31C76gIB3YXYgAlcCIwHcBAAXAAAAuIAGAgAYCAIAAAoAAKgAAIAYgKGIAAAAAAAAAAAAAAAAAGAgAAAYrBYAGIAAYAAAAFAAAAwAAidKOab7lc9I7UcNTi2koQvc4WAp55SducY+rv+B0+LVZZ3RSaUdyK5lebqVak+r08Dd7N4VYzj2GpzipQjJzkntovzsc+bzK0fRHp/YTCS+mYjEzVlCCgr9W/wCxnLqLHuIlkSESaOcKmMSA6RlGrThWpSp1YqUJKzT2Z4fHYKjiOJ4jEznekoubhT+LSyS+aPa4qbp4WpJbqLseNxdSpSxf6upKMoRspLfUqxTi+A9mqsYV05wTnGDWrinbfrcng+E1cNxKjRrpXum2ndW5hhcfiouMGozalrKS1ave1+lzs0q860p16tKOanB2S5uT/uzcxrNrm1121edRLWUmwpSnRlmpzcX3HQeHoTir050m9mndCfD5Je41NdUamKXJz1SzSberbNcKWmxrp8NqaNRaZto8Pdvfdn3F4yJyrjRw0p1vdTd9LG3H0+wwFKivrTu/I61DCwo6216mPiFCdapCy0UenMTW9JbXCdNuOq0BUbPSNjqfQp9H6ElgajWq+RvjE51ylBc7DVPTQ6iwNRbRshrh8+cRxhzriSi48iLhJnV/R9Z/UkvIl+ja32L95y4R15uP2YdlLkdlcNrJfs9Q/RtZ/ErLuQ4RObiujLoLsn3Hblw2pra9uj3Ifoyr0aLwhzcbK1pb5FdSjni4taM7j4bUIPhk3uhwTm8PisPKEpXWl9zG0et4xwvsYqrkcnry0PM14NO2RRYuOiZbem9koTpcHr1oP46lmdZN04518Rd7N8Mpy9msKpJxnNOba73c6NTAwhT0jmsZkW14jFt9pq9c2/mE3KnKSptqzdkmaeJUVGvN2sk3oY6dSdVynNptvU51uOdi08yvuUpe9e/cdj2gpU1iW4O90pPxa1ONyEVbtbVxfVMug5Ri8rKejaa0utCyO100tdjI30FHGYLLopLTwZz4OdGq9GmnZpluDrfRsTZ/BU+80cTopSjWh8M9G11KFXhTxmEld2mlv06M4Ek4ycZKzWjR2MJK1TK9pKzK+LYPLFV4brSf4MbRygDzHolzNDt+zkH2WMqclGxthFOtN6WS0sUcDiocGxFTbPNII1sspcrmczH2tlJ3Y4Rq1qGWhdS7Rq6dt0vyKO0zXNXD6kYwqqdSEU3e0uZzbc10Kiao9nUz31TWxqrUsRHB1FWU5SVVK7d+Tuzd28IqyxtPMlyvbwuZ8bVhUwGWFWCmmvcjsv8ALhVns/xSjhY1MLXbinLPGVrrvO3+nsBG2Sc6j6Qg/wATxahLtel0dHA4+WFoxo06UZVb6S5vW+y8hqI7mL41jqlOqsJhJUowi5OpNapc7HmLzqVG3dt6tvqdCvxCtOmvfyxlHLljovA5VXEuKWVWKem6MlCne6tz1LJ1vpFGEt1H3Tj9pKpUvfyNmHr9lLLKLcJN3to0WRm1pnDNZKydzhcSodjjJ2VoTblH1PR0ZYJNSqSru+ySQ+NcJ+kcI+lYehOKpe9du91z/wA7jcxZuXw8iAAaQgAAAAAAEAFAIYiAGIYDEAAAAAFmHpuriIQXW51/1yMnCad3UqeEV97/AAOiYyr5v5Xk/vSnNVXIfaVenyLgMvLz/wDFPaS5xT8URck/qW8DQAObJoTjOS2b9S+y6IhNb+6rdwdMc5bpFScnqa6b90yQ3Rqh8JivTj0hVs9/kRU49S6UVLdFbpRb0uWPN5tbSWVrcLR6j7KIdmuuhXl3Blj1FlXUHT6MOzdt0F6+zUUcDHf99W/mO8qb6nn8Uv8AV1v52bxe78L/AFVQ7AFu40+oiwiiVu4EvEBDDXvH6gIB+oeoCGAAAAAAADAQwDQKBAAAAAADEADAQwAQAEMQD8AEMACgQxBAAAUAAAAAAAAAAAAGvQAAAAAAAABDAAAAAYgAYCABoYncABsBAUADAAQAAQwAAAAADs8Fh+rg01edV38El+ZHiFbtJVKcfic25Pu5Is4S7Qppqyp05T82/wArGCq5ZW39Z3IfK+kqeHw+d2c38Ke/idT2e9oIcJhVp4ilKpGo8ycN79557M3qzZhOHV8ZQdai4WUnGWZ2tZJ3+ZnTW3sX7X0YwpzWFm+0Ta95cupBe2sE/fwb8p/2POrgWOSjadK7dlaT6+BZD2exs5ZaU6U3pf3rWurk1B6b/rCinC+Fqe+r7ouj7XYFO1SlWh3pJnnKXAuIZYTllnPZQzXaVtCGK4NjI4epXag1Tjmkk9Uiw09HieP08dgMQ8KpwjGUIqclq23fbwRx6k6labqTeZtb2sVYKm6fBKCkrSrVZVLdy91fiW1sPXoxjng45tVfmantPUa+EUO2xCi43R6inhKcYOOVanI9nKfvTm1qla56A65X4cpN+1aoxSSstCShFbJIkBjbWoLAAwqMtvEdhPdDALIAAAsFgAAAYAKwWAACwWQAArIMqGATTFxPCLFYOcF8Vrx8T51xLDunKcWnppsfUnseG9ocG3xGEIxuqlVRXm7HTHvpjLqvUYWtSwHDcLRn8UaUY5V4Iy4vHSrRyx92I+KNOtGMfqqxRQwtSu7Ri/wOW7t11NduJxP9nJ7tnMpe5BxfPc7HHKLoVXSerWuhxKbeaSenQzYsbfaDFPEVYXpqNqUdnvocHkz0HGabdPCTslmw8Un1toefs89jMarU2p4Gk1Czi3Fy67EITTspO1ttCCWX3ENXcrMCdSm5wv8AZ5nRoyWIweVu7WpkXwNDwdR067jeyYEp0MqzxWie6N8lCtSu1eMlZoppSjDESp1P2dXR93RllKE6MqtKe8fet17zNV53GYaWExM6UuWqfVcihnp8fg1j8JaCviKScoW3lHnE8y0lyNS7SvTYC0fZqjdfFN/eznV3b4bpnQt2fs9hIvS+q+b/ABOYoQe82i5M4nTqST3IzrSu9NOhZGFKKcnIhOMJS2eXxMNlSqRlNdq3CDkk2t0jdJ8LdNKNes573t/Yx04Qs1kv4lqpzfwUX5IitXa8PpyThh6tWTemd2svUsfFZ05ylQw9GnLX3ra66mKVKqoq+WPi0V1KU5SvnSXiBa81SmnOSV23oZ5Rp6310ujRToxVGN5XZF06eZ2i2VEaMoVGlCMU27Xl/Y1V8LiqdV03TSlF5Xbb1ZGk5wsqccqT3Ss/G5OM2pWqVEm+m4EY4eFNqWIqKPNqLu35noeGcRprh+JoTpWw+T3E/DW/yPOxqYeM27ObWruTqVamKiqetOCd1FKyfzLLWb24GKpdlXlFax3jboUnR4jT92+7jzOcbiEAAUAhiCAAABAOwWAAHYAEAwsAgYydKm6tanTX1pJBLdTbrYCn2eEpq2rWZ+ZqUbliilsrErWOVfA8nk5ZWquz6CytFwWIxyUWAushZV0KvJSVzqckachB0U9bXDeOUlUQ3Ruop22KorK9FYuTZmu88uxUT6FajYnN6FTLHDPdqYFYg56WXS5g5LqVgF0sUl1PO4rXF131qS+87y3R52o71qj6yf3m8X0PwZ3QAhmn0yYJrvAQDHp3iGAB6gHkAeoBlf2SWXvQVEfqNxS5iALB6gPTvAQakrrp8xXXS/mAgHdfZHmjzjfzYEAuTTj9n5jvD7PzGxXf/LAW5ocofNi92T+H0C6V+gehaox6BlX2Rs0q9ALsib0g/QmqUG9YPyJs4swGnsYP6vzDsIvRRY2cWcRodBLaPzF2MdLq3mNnFR6hc0dhH+1xZIrePzGziov3hcudNLlZeIoxXcXaaVX7xXNFrLlYWr2sNrpTcC7LJ6WE4NcgmlQWZZlfQMrvogaQFbuLGpdBWYELdwa9CVnzQtQFbuCz6D1AqFbuCz6DAgVu4LdwwKCwvIYALyGl3CHtugDToHkPyEAAAFB5AABBYNAABhoIdu64Alck6bS2Enbki2jP9ZHRPXUg6dCXZ0KkftZafklqZMa322TbJpY14ZvsoyyZpTleyV2bYcNcZRq4rsIZtbVZO/oiTtXn1GT1NNGji5rsqWfK9cqlZM9HTqQi+zo0XUUXbNSoRUX5s0Qq19U8I49M01+COsw253PTzjw2P0g5VMqenv8A9zZg44ujiHNSq5ubzX5HahVrZvew8F/yv+BoWLqtQjPD05xhsuX3EuCzNycNiMTRi5RrVIvxKK2LruVR9tJ9pT7OV1pl/wAR369WniJudSjZtWtHYzVKWEd9Jx8iTBq5MeHqQqUMPCTVqMcqS563/E7UcbRq54xm6cpNyU5K9rtXS8kc36JTy3pOm345WEYul+0pzS67osx77Z5dPVcPp04UpSpxUVOTehrOfwvFYaWHjTp1otrk3ZnQF9k9AYARQACAX1mSIokAAAAAAAAAAAAAAIBgAAAAIw4ylCeIoXpJvOnmt0NwnFNptarYsuks2qeFoym5ygnJ82WxjGCtFJLuGBFeV9paUY4pzavmVzzdJfrZOa1PYe0VNStLuPLRpuVWxbOkxvbRj71cJhL6JRaXqzhYik6dZpcz2eJhQp+zlDtEu0+p1tmPM4xOTThFt9yOM66dfbHKMsylyaHGHvXep0KGAxOJwqrU8POdOK1klp/c0VOBYiFCdRVKeeMFUdK/vZeotHMuQrJ06kZrZE3oE4Z6ZBfJ9rRUovVGrBVvpFSnGelWLtf7S2MODajJxk+Vi+lFU8TFZrPMpRbFGuE506ilHSUHocj2hwahWWLoRtRr62W0Zc0dzFK1eUkra6iVKniKNTCVv2dTWD+zLqc96rWtxHiMXHA4WnFWiqd7W7kjjdm27ZTscYxNShKFOKhJKGiktjlutOb/AGcEzpl2xjEZUvdtlUfMgqVovf1LZKrL4XT80FPBYiteMXOV/sxsjLSEKjV192hJ1JS+stObka6XA6yt21SEb8pyu/kbafBsLTSz1ZTfSKsibiuJN2Ts03vdahThOtFJRlJ3PS08Lg42Sw6l/M7muhOEdIQjHwVicl08/R4djZxShh2ktnJWuWrgePk/fq0oJ9H+R6DOxxblyJyqONHgFR27TFKy6K5dT9nqLks2JnK38H9zrWSWu5FqV/ddhujIvZvDt5nUl8kynF8IhhKMqsHNxT1TO1Rg0ved2ZOOVFDB9lF3nNllu0ryOMoxlgcRPLZK1m990eflG3O56Lj01QwFHDX9+o88kui/v9x55Ste52jCAABoAAAAIYgAYDXgACJeQvIgQw8g8gA3cIpZ8VKpyhH5v/GYTXw7EOjKolNRzW0fPcVx88t8dkd0DDDE1qrapyzu17RimSc8Wt4zS/k/scnx/wDnzbAOa8aldSxMU1yuRePj/wCSvUuj/mzdQLHJfEIf+S/Vi/SFO3/cy+Y1V/5s3XsFjj/pCn+/k/Ui8fS/fS9GXVX/AJc3byt8mWKn3M8/+kKX7yT9RPH0ftyfkTjWp+PnHoJQaKXBrkcR4+j/AB+gnj6PSfohxrX/AD5V2nF93qRuuq9TivHUvsz9EEOIUYzi5Qm0mm0rbF41f+XJ2bx+1H+pBmj9uH9SOI8fTbdqcrd7JrEX2p/Mcaf81jsZ4LV1IJL+JM862nKTvu2XfTk07U9eTbKIvQ1Jp7PxvFfHvaVu8BAV6ztcXoAagOwAAAFmAAO8ur9RqckrbkQCp53taK8ECnLomQLIUZS1ei+ZdbNjN/BH5itKW1P0RphQjB6q76czSpuH7OKj32uzcwTkxwwmIlqqMrdbMk8HXS1pL5mlzqy1lOT8xa82XhE2xujUjvTt8iEoTvfJbwN9n1+Ymm1qk+8v6zk5+/RAbZUovVxuzPUpZXpexi4WLtTr1Hml9qyEIwqWaXUeaT+sQGDaWef23bxFmle+Zi8QAlmk/rMQhgNSaWVSdnyFfvEANjQYg8gDzHcPKwgGK4AAagtQAB31G/EiAEvMTF5AA9eTY7tvVsjcAJZpfaYZn1bI3C5RLM+oXuRDTUB3YX8BBoEMd+5EdO8NLcwJZl0iGbuRELgO/cgv4C06sAHddEF10DQV0UF+4dyNwuBLQZFeYwh37kHkK47+ID0uaMHB1sQoxSuotmVq52PZZ0lxSUajSU6bgm9en5EvU2sewwPC8Lg+H4eToQqYqcc15vSK6syVKXD4VZVK1SNWrHRu17PwLsRGpKDhTqbuMdeSRyuLVlw6SpuEZTkrq709B4+/6Zz96b44yjKi50nKWtstreZTLitOPxRgvGaZ5mvisRiHadVtX0itEvIVOlWn8EZN9yOnOpPHPl6ZcWoOaTlGK82bqONwNSMG8VC19VFWfzPJ0sBVcXKc1B8lq2dKnwtLBquq8s6eqcUtPW5i51uYYx162JpSb7KV48nzM3bOUsrlr4bGCWHi1Z13F/yhQwcnUlKGMjJ7WbsJlS4x1XKmo6tadSWFi8TXjQoqcJy130t1MbpYmlTWaCqLu1O57NUW4VcRKDTcsivyVv8A0WZbZskV4ngGJlG6nSqSXRZWYo4zinCZpVe07NcqusfU9cnrbmglGM4uMoqSe6auBysD7QYXE2jV/Uz/AIn7r8zrppq62ODxH2ZoV26mEm6FT7K+F/kc2ljuJ8DnKliEqtJa5Jb27mB7ET2MnD+IUOIUFVoSe2sXvE1N6pdQGthiGAAAAAAAAAAAAAAAAAAAAAhgAAIYmBzeK0aVaFp1FB9Wmzzk8Dh41l/r6SfTLJnpOJqORZml4nl6tC9ZNdRldT2mM3W6lS+icUp4bFKOIhpGObZX6I1UYyoUqsMHFKtTxN5xS1lD8ieIw9Gs6VWvNx/Vx+Hm0ZMVPDxlKVO9+snds8tyd5i21atD6XR7GpGmsNOSlHZOL3tYzTxdKpXeI7KcaqpypJaZZR5XOcsSrtRRHtnmvZNdGZ2sxjKuFxd89TnyL1gKdm1G6W+pPtJt6PfkixdqlZ3XiOVXUZFgsKm5SU4u3LUtWDwteKTjO60unsWuk98yuWRkkxyppRUoS7W8ZSl4oshS91W1/AJyneyd0+hbhKUZVoudZ0nfmrpj2npzuNUpVaH0iK96mss0ua6mDAYSti/fTyU09ZNHrsfw/sVGqrShL3Zq3I4MP/w7EPCydqU/epvlZ8jUt9J1V1Khh8OrqGaXWerJTr1Gkk2o9EE4OSTRBRb21IpQk735l0XOS3FSpRvqnc206Sa2siCmhSlJ3lexdTjFTaSfjY0RVtkCjK/vSMqre+VQkyyEZJaxsvEdtb8ySUub06DZo4Ruyy0URWg2+bGxZHTY5vF5YenT7XFP4buMU7ORVxPj1HArsqdquIeigns+/oeUx2Mr4iUp1qjnKW75d0V3HbDG+3PK/DFjcRPGYidWo9ZclslySMTNDvcrlTlm2Z1ZViLHTkt9BZGBELE8unL1B6LdARsIlp9oPd5sKEhpILxXVoeZdACyYrdB5l0QlKz2T8QpWaGovoDm3yS8ATd9wBojYk2/EHcJp0/ZvGUMDxRvEvLTqQcHLkndNX9D1HEOJ8NpUJS+kU5O2ig02/Q8HTbVVehdOmrORyy8cyu25dRjrS7StOdrZpN26ELFjWrFlO23LSFgsWJDsNmlVgsW2Y7yGzSkLF1594PN3ja6U5X0YWfQt97vC0u8bNKsr6BbuLLS6MPe7xtNK7PoXqvUyJJRVuZDLJ9QysFxiKiWRWhGzLIJ2W4WCwWHZhZkUrCsyVpBaS2AWUMrJJS5hZ9QFlYZWh69Qs+oCswsOz+18waevvfMQaKNFRs3rL7i7bYqp1M9NNeZatVc7yaYNNXfUlchond/eGePS/gzaJdol49wKcXvfzJU/ea/005912jTCFRK6wdGK61J/wBwM6Se2pJU5NaR0LZVsls2IwtJ/wACzP8AEz1MTh38eIq1H3KxdiTaW7V+iITytFUsZh18NGcv5pEHj0vgw9JeKuVFdamk8y0T3K7LqWVMVUrxySyqPRJIr0PP5Jq9OmN2LR6hZdQsugWXQ5tFZB7o79weQBoGg34WF5AGge73h5D35AJ2uNZQ8g8gD3egtOg79yBWANOQtOhK66ITfkAtOg9OgAAXXQPd6BfuQXt0ANOgnboS9BALToHu9B6f+g05BC92+wWj3j9A35BRaIrRG/BB5IIVo9QtEk/BCAVo94WXUfkg35FCaQWH5B5IBWXVCsTTS6C+QCsgsh6dw/QCNohZEr36B5BCTSBOPS4eg0UJtdCObXYmgaTAUZx6amzhqviGop5t9NzGklsdP2fozrcThZpKK1vz7h7PT0+Er4jsIxrZZZXe89JW6XMHtLw2tXqxxeHvVp5csrbryOtiKUlKFGMbSk7K50+D4JdipYuCdaWqV3t3iTUZt3Xg8Ph8iSe73Z0oxjGOSOi+89ZifZ3A125RjKlJ63i9PQ5mI4BXoXcV2sesd/QmmtuOoNtJM0qEm1dp2SRdDCuEmmmpLk0SVLXexmtRROlaPIpoYVptrW7NVW0Y6pshFO29i+huwfCK2JtOFXs0nZs9JhqPYYeFJycnFWcnzOdwKjWp05zqK0J2yp7+J1jbmSVm31Y7DABFOKwtLF0XTqxTXJ80XAB4urh6/BuIxq0pNSjv0lE9Zhq8cSo1IXyuCkvMwccjBypXSbakvIv4JHLw+D6t28CDogAFAAAAAAAAAAAAAAAAgGAAAAIAAxYnHxg3ClaUlu+SMHFeISqSlQoSyxWkpLmYqKctMzbfI55Z69NY47WV6s61Rtyc5dXt5GBxmqt2ru504Ubq9m7dCKp63y+ZwuV+XWSfC/FwcsLh3Zq8TlulumdzENSwUJTeqZhjSlVv2dNy77Gb7WenLhRSaLOwVneGi6nQhw/EN3bhDyuSqYXCw1r1sz75E2rl6RW6QRd9YpvwRuqYjh9FvLTUn4fmRlxunGKyUlp1Y7VXHDVakbxi/Cw1gcRo+yl6B+n5J6U4vvJ0/aC0vfgku5E1kif0Gvl0oO/gVz4dirZnRlp0N9Lj2HlvdGqjxTDVp5Iz97pYrNuTNwvEudGeGr7RX1uSORxjDwxcJQjH3oaw/I6WNxkHOaoWvLSUl06GJt/DLVcmN0kcDDccpUoRp4inUVRaSb5+RvpcTwE/hrxh3SMPHadalKOKpNSpSdpwmlJKXn1OXTx2HX7bh1GXfCTgzrrcZ9PXUKuHqP3K1OXhJGyMotK0kzxksZwip8eDxCfdO4lX4RH4aGI86hnjWtvb2fUd4reUfU8P9O4fHbC1JP8Aik/wYS4xTjG1LCQ/5a/fccKco9uqtK/7WF/El21OKu3fx2PCT45i7KNOUaa/gjYyVsXXxH7arKa6N6D9dOT2mP8AaDB4VuMZxqVPsU/et+B5/G8ax+K2kqFN7Wetjjp22aG5trds6Y4SM27WK2eO7u9Wzu0/Z2piKUZQqRSte8tEkedzFixFXJkzyy9LnbHXy5ZS/Dsx9noyqOEcVGtOK2pq6Xi9kcPFUnCtKLktHbc9f7PYyX6NqQaioxTaskjymNmp15vvNZST0zhbvtksKy6kmRObqLILLncBeoALToMLAGnQfkIfoA79yC66L0FYAov3IeZ93oIPQB5nfewNvmIAIXd73JOrN6ZmOyCxEQu+o1fk2TSNmB4bjOISy4TD1KvJtLReL2GxgV+8dmezwPsHiJ2ljcVCkucaazP12+872E9kOEYZLNRlXl1qyb+SsibTb5eoybtqWQwuIn8FGpLwi2fYcPw/B4ZfqMLRp98YJM0pW5F7NvjP6Nx//h4i3/05fkQngsVD48PVj4waPtIrrxJs2+JOElo9H0BR8T7LicLh8THLiMNTqx/igmcfG+yPCsXfJRnhp/apvT0Y2bfMXHXmhZWel4x7JY3h6lVppYigvrQ3S70cBwsXaqXHUWUtyicQaVqJJIdvALFAIdgsFICViLTAAGl/lgsEABYAoE9h+YpLRie0pUarpy6p8jbDG4WMPfw0pT657L7jAGVu56pHLbc+JU1+zwtKPjdkHxGv9Vxj4RRlVPrcap7XehdG1ssXXn8VafqVSnJu8m34smqS6kuyQ0m1FwL8iTFJxjsNG1Lv0FZk7uT0V/AkqNV/7c34RY0bRjpoTSBUpxd5Qkkt7xZL3bnDy+3TD0T/AM1C3+XH7ttn6BePecnRGwdxLQFbvCItWD0J3j3iuuVwqPoA7rvC66BBoxDuu8Lq3MoAXkF499x3XeQGltGg5cgUtAuihegErrawXSAjoP0Hm7mGbuYEQJZrbJjzvowIaBYlfXYeb+ECFwJ5300DM7bAR/zYCV/4fmJvuAQh5v4UPN0VgHB07e+pN9z/ALEXvpoh37heQCAab6A2+hQgGmCuELyHqNXC7AVn3hYevcF2nyALNhZ948zYry8ADXvE/Ad31F5gJ3OpwhVKeJiofE9dzmxTctHc6NKEVTlUlPLl7y70lm3tMPiaWJdGjjVllGXu1U7PwZ6RRimmktrXPl0setEpzemtz0PBPapUoQoYzNKC0U1vHx6m/fpznXt7ICqhiKWJpqpQqRqQfOLLTLSutQpV42qwUvvMVXhFGS/VylF9+qOiDaSu9gPM4jCOFSUM8ZNepRGnKE1KUHpqtA4piY1sZUlsr20M8MRVgvcrSS6Nkup7izdejwOPzyy1qqu1pdWOkmnzPFrG1NM1mWw4jNuzm4rwJc8aTCvXgeRqcTrqzhipNdzZXPimJqLK62niOcXjXsXKMd2l4sw4vicaPuUacqtTu2R5anxOrSm3aEn/ABK5N8WqXzQo0YS6pambn9LMftvrVKuIxCliHZvRLkkehw1NUsPTguSOJwtTx8oVZO6i/eutj0BcfupkYABtkAAAAAAAAAAAAAAAAAIAACnFTcaEsr95qyLjDi6qlLLHluZyuos9uDiKCoSScrzlyJ0W75IbvmTnRnWx2SSd2/kdmjwzD0ndRzeJyxm/bdul2EpKlh4xsr8/Ez1sF+sclNqL5BieJUMI+zSba5JaI4uN4vLEvs07LpE1nJYmO9u05UKVB7Tyq9tzmYjjM4yy04xgur1ZDAtyhUhzcJfdc51an7ybu+45abQxnEcRO7dWTXS5jdWpUgruTOg4U5U0nBX6WuEMPdtxhaPoXpXN7Os2tLLvDs5J6yV3yRvqUXrYUKMoy0jZ94Rjp0pyvZN+Rrp8NxDhmnQq5eqidSlCOBw0a8rOtUdqakvh77dTRiak8FTqSlVr1q6jdvVQhcaTbkUsFCKc6kuyhHXNOX3JbhGtTTdPDrLF7yfxS8SXEpLG4OnjNpqXZVOjdrp2MVBJyTlLXkkOKyttD3pJX1Zpy2qSg2m4trQyxcoSvDRmrCRzZ5uV2tznZpovosK1GpSqq8Kiaa/E8NjsLPBYqpQqbwejXNcmfRIxvJHF9qeHwq4eniErTp3i31iXDPVSx4wLmpYeHSXqQlCEX8B32xpRcCzLHX3RZF0KaQuO5YoLpYlGC6DZpUmB2+GcLp4mlUnO6yq6SObXpKFRroSZSrplehNJuxJ5VyRfQScorKtTUZr0XDoxpcGqS2ujy1b43oeqrU40uFqMW9tjy2Ivmclqrm8nLD7Uu4tROTFcw6B37xNMdm1puRd1o9Ap2BIEXKCnurW5oLIq0DTuCScZOPQQQ9OqC66jV2Tze7ZpMjSu66/IZYlf6o8kXyRNmlQXLlSTe1hqlHoNnFQasDgsTj8RGhhaM6k3yXLvb5HQ4JwSrxfE9nTjlpx/aVHtFfmfR+HcMwvDMMqGEpKC+tL60n1bLO0vTz/CPYvDYdRq8Rl29T91F+4vzPUUqdOlTUKUIwgtoxVkiX1rJac2SRJ3WBYYAdJNIYCGUIjLbR2JEKrywbUXLuRnL0IyzO0ozSXPS9yGWaquSqLs5cmLEujHDONaXZ02rO0stvMoxXD3WwMMPh8TVo5XdTu5N9zONm61F9FVoVJQqZZU/qyvr5nmPaj2XVaM8bw6mo1FrUpRXxd67+47HE6fE6VPC/QmqrgrVNEsz01+866vZX3NyfB/6+LSi02m1ci/E9p7Zezyi5cRwsbRetaCW38X5njZRjHvEaV+Y8sur8wzW2siLbfMoeV/aF5ko05Sjm2XeChFbu/yAjZdQt3krpbJA5u3MCKi+j9B5GK76iuBLJ3hYIxlN6bdWNxjHq2BHQtwsIzxVKE03CU1F+DZXforDpyarU5X1U0/mVEsThZ4PFVMPU3g9+q5MjZWPbYvheG4kouvGSnHRTg7O3Qro+z2AoyUpU51X/8AmS09FY7Y+bGTtzuFt6eOhSnUllpqcpdIq7N2H4JxCvZuk6cetX3flueuqzocPw0pqCpwX1acbXfJWRxsX7RTo1HGFKjTa0cZzc3fy2J+631F4T5U0/Zqp/uYmK7oRb/I10/Z3B0Y58RUqSit25KMf88zjYnjWJxMpSliakLfDGj7kfzMNXETxDXb1K1S32p3JyyvyakeoqUeA4WGef0Zpfxuo/S7I/pXglCP6vs0/wCChZ/ceRlZysr27yLQmO/k5PYU/aDhzWs6lNfxQ/K5fg+NYHE4lUadWTk9m4tJniG72XJG7givxbDL+P8ABi4m3seOpR4LiH1Ud/5keKsj2ftC8vAajet5xVvM8ZmW+VI5OkLxY9OvyBS12XoDqSXJLyCjzC4nUbBSltq33AMLLwHlq/ZkK1S39wG13v0FYdqnf6hacdXZeYU3Hpf0FkafP0Fd85Cf81wiWWXR2G4uxB26sPd/iZBNRb6LxYZWua9SNk1pGQ/+LCnl/iV/EMgrL7MvIP8AhIAt3hl/iQ9eUGgyye0CoMqX1gyq186BQl9hebGoy6RAjZX+L5BZfaZLs3Zu8AyP7UfQCNo/aYJR5yb8h5f415IdrL4mBF25Jiun9V3JaW3ZHToA1l+xL1Hlh0kRSXT5jVv8YDtHpILK/wALD3QugGrfZD3fs/MWb+FCzLuXkUS93ohXXKwKTeiV/Iks32WgiN+5DvboStJiad916gK77vQTt/iHZ9VbxFfX4kAW1/sFnziF0ud/IPUqFl6JBbrYdr7JjUH0+YE6NlLXYvz+60U0467lis3v8gC13ZGrDYCpVnHLffUeChGdRLn3nocFShGUbtHXCbcc8tKcNg8Vgp9phqtSD7nudnB+0FSLUMZSvb68dPkaacafZrNKC72ZsQsFd56kW+463GVxmddahxLB4j9niIX6N2foyeOjKeDqqD97LdHj8TToa9mYZ42vh1aGIqKO1lN2MXDXy6zLbbiFVad4NeCKE5wWnzMi4xiYOympfzE4caUnedKPe0cst10x1G+lWi9K3ZpdVHUqnUpu+XbkV/pLDVVeSa05Dhi8AneSm/I5cK6cojJ5Y6632dtypysbMVxXD4unSpzzONJZY2VtCiFWg5pQo5l1mxxpyRw9KdaVlp4jm6NCajXqLNypx1l59DPxHH4qnT7KMslNcqSy3/M49Ko51Fbc1MUuT61w2NFYGi6EcsJRTNRzPZ2UpcHo5t1odM25zswEMKAAAAAAAEAwAQCAYAAAACuED2OLWm4Yick7nYm/cfgcGrP35u/M5eW6xb8fda6FaiqzqWtJqzuPFcQrUp/qIxnHpzMEG9zPjJWtbfvPPjnZXW4yteI4lCvCUKmFSb5vQ5ToU1NSgrPxKXVmm/ea7impWqZ9Jux2uVrMkjvcPVqkbyTTlbfroGInhYQUFFRkt23dnLweJlTlGTb0kn8yHEozWLrJN6TdreJmq3Sr0Y6rbuRQ8bTbdretzmTU5Qab9SEbKPeUdCWOUW7Ly2K3i6r+B5FztozM972DVu17FiOtVz4vheGrU7zeHvGrHnvdM08VxUsbw/DThNp1LqVKPVHGweIq4WtmozafdzN/6WxDu4qnB/ajBJhEMTTlhOHU8JNrtpz7Wa+zpZIwxlaqmt30WrNf0WtVfbVpKlCX16m78FuycJwpSy4KnJzenayV5eXQCyrSqpRUrRk/qX95eJtw9JU6MY2tJ6u5XDCyo4bNUjatTee975ov8mRWMkndRXiznnjb6bljo042MHFpQnCNPeN/eH9KnJe88seZkxMnUu1oktEZx8d2XKRwq9FUq7pqLcG/dZlxNDLJ2O1Ww7qwcfrx1T7zj1nO7zXzLdHbSb2ydm7CyvpqN5urIO/eUScJdCcKUrp2Kk5LZteZbTnUTTzMivVcGj2eFmkt009DzvEYSeIm8tkdzgWJlTcm9dLanK4td1202tTE/wBNX05WU1YSm3UjoZ9b7m7hsXKtFN6X0O+Ptxy9O3j1bAxj3Hla/uyd35HpOLNLD2bPM1UlJrW5vJzw9M7Ak0K3kYdCd1v6ESWXv+QJNapASSildy9AlU0tDRELa6senL5hStJ62v3k+zaXvOyI5pNWv6DUb8yB3px2vIO1a+GNkLINRAFVm3v8iTqTbvm17tBKA8rZFCq1E9Ju5pwFOtjcXSwtGGapVllXLzZmUeR7X2A4arVuI1FfXs6V+XV/cvUa2b09Vw3AUeG4KGGorRfFLnJ82y916arxouSzyTajfVmfHwxU6mHjhmoxz3qTfKK5eZHF4nB4CtGtXcYVKvuKVrtr8iZWxj21U3UblnSS5K+o4SWaUUmrc2it05uuqqqvs7fAlv5hTr0cVGSpVVKzs3B3sSdI0AV2ailF7dWSd7bm+Yad+QyK21ZFNR3d/El8mtGklNNtLcg32alOc1l310SQ6jkl7kbvvdhKeSKU5K78jNy71RWlSxVOMqlJSinmjnj87GhNNaGbF4eWISh2rhS+uo6Sl3X5FTxDdVYfCRUsmkn9WK/MnK4rrbeALYDvGUZwjUg4SinGSs0+Z8y9qOBy4Tjc1NN4Wq7wfT+Fn08ycSwNHiODnh68bxktHzi+TRnKfKyvjrRFo6HFMBW4djamGrw96L0a2kuTRhsu9GZW01OMopS0aI5XL4Wn5kdAsVQ1JPX1E16ks0/tP1DNLovNBEPkJk83Vege71sUWKtFxSd1puQav8LT8CLt1E14eTIbNiTtJPvC8hPbVFR9EpystAqVrK9rmThmIWKwNKqt5RV138zRUpSnH3dWnsc6rme0NaC4TLM5WlOKdt7X1t5I51H2ajXcksU1eSlCSipLs38Leul9fCxp9oYueDo0lvOpd37l/c89CjPNax3wwtnTll5Jje3bj7O4WGR1uIxScbtaRb22u9tSeLwPA6VOjJYjNrCM1CfJpZpPfY5lLDSkrRRKWCv8dWMV0XvP5Gr4rPlieaX4Q4k+G9lQp4CMnNfHOV7vTnfvvsc+SsrnSqUKdJOEKUotrWVT4n+RVQyUcXRqVIZoQqRlKPVJ6o644WYsZeSXLp2eHexVfFYaNXFYj6PKavGChmaXfqvQ53D8FUwPtPHCVmnKlKSbWz912Z72vxrh1LDLFPF05QtdKMryfdbqeN4Z9I4r7RVeJZMtPNJtvlpZJeR5MMs7vl6emzGa06vtLK3A7PnVj+J499x6X2rxEXGhhFOzXvyXyX4nm8je1n4BpKn2bi871JKMH8Ki33lTjJbpoVgq7WOmW3kJzk1a7K8zXN+o+0lz1Ad2ubC7Ys3cgzO+yIGD20BS6wv5jvG2qs+5hVdwW61six5e9eQnGPKSKi+nGnG7pvP3tajc5c3YzxjNaw27h55p62v3oml2scn/AIx9o1stepWqn2o+hJTp9/oRUlUlZcxOVx5qbVry9AVSmlrdd1gFm7iOZ3Opwvg2L4pKMqNCcKLetWUbK3O3U04/2Yx+HlLs4dvTT0lT+K3fHcI4Ymy2pRlRm4VYuEuklZ/Mi4LfcorTt3ibvyJZX0Iq6KhXBsaXiga8wFmvyJxoyks11bpcjlQ1eN7SaAJKCbWXVcxpU2rXkmRbu7y06tDXZ83J+QE+zhdPM2uiJZKKV3GVvEUZQ5xl5A5U+UZ2Co3pX+D1ZFuPKK9Cd6V9VJEWoPm15BCzNqy+QrtPdklGPKfqgcfD1KiKu9EWLD1W17tvEhlafeNRm9U2BcsHZe9VXoKVGEOeYiu1S3l5idWovi18UF6NSSfuqK8ERlKTe9wz3WsNe4ayNa3QRHxY7bXYKMG/i82iapZl7s4tFRKCXITavoThTyp/gRcXe5UdDhzVN9pJRb8TsfSqc6acHlZ5uhVdJ2teL6muNaD11izUy0zljt16cK+KnaM3brc2U+BuprOtLbkc3AYzsmkpXPQYPiUHbNozrLK4ZSxz6/A1ShJqpJ2W9zzGLjKNV02/hZ9BxGMpSoSS3seE4jriZStz3Jn6a8e/lz3N3sixKMI66shNXlew9ctlt3nGu5Oq9laxFyfMLK+wnBX+LTvIo7TomWU8XUgrJ6d5DsXysycMPJ+IRphW7SPvs04TC06k1LLeV9zPTwk0tjqcLoS7SKXNmsZus5XUe34TS7HhtGP8NzYQoxyUoR6JImL7SejAACgAAAAAAQBcLhAACYNi4CAqbMQAEKWsX4HBqRtKXRncqNqnK3Q5lWlrc83nvw7eKfLn5nSbT1MlabqO/wAjp1aSmsr06Poc6tTlCWWS8zhi7VhnTnmb5EMvqbYV50G8jSvvomN4+sn9Tx7OP5HVlRhYZlNOLvldrot4m5Ku52upxjL1RpwuOqTk81SmlZ/VSK+IZq0KVZu96aTffdoCl8Nq6RlUhmbjFrXS+2vMtpcNw9SalCUnGEnGaas20m16knj4djlip3yKKi37sWuaM9fHzf7KMaUpTU2431ZQYqlB4ahiKMckZ3i4X2aZTTweIrLNTotx+1svUdTEVKySqNWjskkl8jbin2ssLUnUkqVSEc1tbNaO3oVKzrC0qbisRiU2tMlJZn67feacLFznJYOlTpKLS7Wq7u72V+T8EbaOFoUsapUPdVWjek29pGmo6apqGJ92dSCzO2qaejNaYtc+nw9TyrFuo69WUo52/hktkLAZ8PCvFKNOrG0oyfOz1j5nRjXlWrNUaedXTu1s0t+40UOGq+es7vfKjXH7Z5MEaVfFTcKCcaeZtN8k914Ea/Cq1CzvGUXpdHoIxjFWikl0RGrDtKbj12LJ2ltee+iNtLdk48OzP3nY308NWbaat3s0Qw2XfVnbWMcN5Vx6/DZU6TqRV3zscDjnDZtRr07qO00vvPdug5p55aPkjHiMHDsqlKUbxaOOcnt28dvy+ayw+T4myqSS7zo8TwlTDYipRf1Xo+qMDhLnb1ObursiUbeIZbbtFlOy1ulqUdjg93KKtZWsUcVpyVSV0SwOLdCV4uNzPxDF1a9RylKyfRWMydtb6c9pXOjwyP6yLtpc5q1ep1eF/Eu47Y+3HL01cWb7PQ8/Vs5O2x3eKTVkru5wprV3ZcmcVL3/ALEderJ2Wt9Rb8jLohbr94eSJu3Qi15ALQdr93kALxIocIrmw072x3vvdh7q5O4DsuaYrR5JjclpZO4eMX6kCtHoPQWbXn6jUl5+IDsm0krt7I+ucGwawHCsNhkrOEFm/mer+Z8y4HS+lcZwdHlKqr+C1f3H1tFx9s5M3EPpCwdR4RJ1kvduUYOEsZgaL4lhoOrF3tOKeq525HQM2Nw88TQyUq86E73UojLH5jMqvEV8RRrRyYaVak1rKEldPwNH6uneWWMXLd2SuZ8DDG01OOMnSnZ+5KF7td5CtjsK3KFdK0Xr2kHb5o5W8Z/61JtphG9S6qSt9nSxKbi38TRVhZYaVN1MOoZesNiitiMBKTdWdJvvqf3MXUx0SdttO1mk3LxKJVIRleFNzlt7sbv1JYOpQnBrDqCivsLQjUq4lycaWHb1+KUlGP4v5FveM0fK+LlOn7ycJPk7XRkqSw2EmpVG51nom/ek/BL8C6hSxCnmrVIW+zBP72XKlBVHNQipveVtWdOFyn0m5FGFq1615VaDpQ+qpSvJ+KW3qX06VOjHLShGCve0VYmB0xxkiWgYhm0IBgBxPaTgkOL4N5UliaavTl17mfMalOdKpKnOOScXZxejTPtDPIe2XAO3i+I4WH62C/WxS+JdfFHKzTeNeCfh8xPw+RJoRWkbf5YLDv8A5cTfXXzCDzfqDF8wuAMX+bj9BalBYAEEd32YxypV5YSo7RqO8G/tdPP8D0teLsmj58m004tprVNHrOD8YWNpRoV5JYiK8M/f4mcp8qq4r72NwsJZclrvO7R1fN+RbTwOH+N1MDlg/eyzk7L17/kdKcIyjacVJdHqZKnDcJU1yOD/AIXY7YeaSarzeTw25bjLPsKNKc6dXCzqbRhCjvr391zG8XXjJZZqNtskUreiN8uEQi/1dWSXfqQXB8z96u/KJ6MfL45Hmy8Plt9ObUlKtLNVnKTWl2zPUpOU1GnGU5P6qV2d+HBaC+KdSXc2jbh8JSoaUqajfnzJl+ThrpvD8bPe64OC4BUryU8ZenT+wn7z/I7s6uG4Vg82VQpw0jBc30RTjeLYTBJpz7SryhDV+fQ8tj8bXx9btKzslpGC2ijyZZXK7r244zGaiGMxM8Zialeo/em726dEUpa6ait5hYNJqU1opNeY1OexXbvAgszvnCL8h5k38CXgVBYG1t1f4fmPf6q9SuzsJ2/xhVqdP7P/ANwllfL5kF5XH4r0GjaTUP4l8xZYv6680R/zQaiBLsnylF+Ye/zfqyFu+4wJ3eiai34B4REo36+gW6AO6XJept4TwyvxfFqjRjaK1nU5RRlwuGq43F08NR1qVHZH0vg3DaXCsKqFFuXOU39Zko24aFLDUaWGg1FQioxXcids0mpbciFv16k7WtbfUlNqUWraMyiFXA4fFQca9OFWH2akVJfM4HE/Y3C4lSngV9FrbqN705fkd5T7KSy8lbc0U6meJpHyrG8Lx3DqrhiKcqb2Tv7svBmRqaesvVn1+pCnWg4VYRqQe8ZK6PO8S9jMFim54Vyws+kFmg/Ll5BdvBXmujFfql6nU4vwHGcJgqlZQqUZPKqkG9+jT2OVp0KJK3P5D9xLcrv3DuFTlGD3kRsuqI3uHkEW2j9tBZP6xWFwu1jUGviQssepDyAqbWWWvvCUU/rfIhfQALEkr3kteqGssF8TTK1a/cO0XsmBYmvtsWZP68kyFoosUINfEkwFd8pNiv3jcNbXT8GJwZUCcWThley1K400+aWhOEe4qNEIwy/DJ+DI+6tlJDyWjd6EXF6APnzLqduauVQTaatZ95OCkpba+BRtoqCtZPqbaclo03cyUpSdtDVB2WwFsq0lC1zHUak9VqarpjhGEtHHUvdRhVCnLTKh/QaL2Vjr0MPSk1eOr7jWuHU5cmjfHbFy0868BTaIPAQW2p6T9GQvtIsjwummvdl6F/WxfK8ysDTXJstp4VLZXPVQ4TSaTa9TTT4fRhtFeSHGRP2vM0MFOSWjXkdbh2B7OvF6XvfY6nYKF3e66EqEEqjZrqTpi5XKti2GJDucHohgABQAAAAAAV3C5ELmtOPJO4rkbhcaTklcLkLhmGk5J3FchmFmRdHJViMTGlUUJuykt+hHLfbVHO4tV/XWXI58MZWV3TlJJb2PJ58d5PX4b/LvToKSuzHXnRgmnOEu7c5NXH15RadWXqZJ1J5ryno+pymDrtsrOlduyMlSpS1yu5VOond3uVOpTWrv4I3pGmg89RRgveZsnJrh1G93rKLXnf8AE51Gso2lCLzdWdCNXPwycmk5QrXfmv7FGDVtqN0Ratu0mOeJWbL9xnq1bbK5ZBppTi7p6m9z7XhN4vXD1badH/dHDhWnKSiopHc9m7Sx9ShWjmhVhez2bTujWmbW3B4HiGIpUo1EoU4J5XN666nVocJpQtKtJ1Zd+iN6RIs251GEIwjlhFRXREwA3IgAYFCAYgAorvP7qWnNlzZVPVHHyZ/DUjzftJgFVw/bwj71PfvR42pC0j6dVhGpCUXqmtj51xLDvDYurSv8ErL8DnhdurBLTxFqSa8wSTOrK6k5O2hLEUpWuk2W4SKv3mzEUo9jfcm1cXK0zqcMjJZmzBNpSOjgZJQffzOuLnkr4lK8t/mcqfNnRxj95rl1OdPUtTFSxPx+RJi1MtogNgvAiohqMLPoAJi56K7fJEskiX7Fe6/1nX7ISnJRoWTtKs+XKH9y3CUXisRCgn71WSivzM9KOjm/BG/Bv6LhauLek5J0qXi/ifkvvFSd1iqxhGtONOWaCk8r7uQl/mgZV1JpLroRp3PYuk6vtDRluqcZSfpb8T6YjyfsJwyVDDVcdVjZ1rRp/wAq5+b+49Yaxnyxl7ADA2yQWXQYEEbabCUIx+GEV4IkDJdBAFwuZ5BgCGbgAACgAAAAAAEJq6sMZLNj517Xez/0Cs8Zho2w1R+8l/ty/JnmGu9H2fEUKeJozo1oKdOatKL5o+Y+0XBanB8ZZRcsPP8AZz/B95z9Ny7cNpi8S3T7KbE7fZj6laVDJNv+ETfeghBa/Jkr968kPPLlKy7kFQcWhWfQnZ9WJLlcJolF80OzTTV01qmizKrb/IWVLr6FNOrg/aCvRgoYmHbRW0r2l/c2R9osG/ip1o+S/M87lXV+gOK7yag9N+n8Cv3q/wCH9yMvaPBp+7CtL/ivzPNWXJEsvjcmoO7V9ptLUMNr1nL8Ec7E8VxmLvGpiMkPsw91GNR6x9WNR7i6gjZR53Gop9SSWuyZNJ9LeQNKWorSzv4i06P1LasHdWK7Pp8wpW/hsDUtrE3KTS1fmxZb9L+oENeoW7ybpvTQbg+ungNmkNFo9Q0+qiVn3vyFlYQry2VvQl77+J+ugKLsO3LmFR8RrR6PUlbuQ1HTXTyuBDToBZFNO6+46XB+GVeKV7SUlQjo3HRt8kibGDCYPE42rkw1JzfN8l4vkeo4d7FOcFLFTlJvlB5YrzerPWcM4VQwGHhTjCN47Lkv86nQNSbYuTicM9nMNw1uVCMYSkrOV3JvzZ1FhYreUmy2U4wV5OxRUx1Gn8UkvF2JlcMfZJlfSf0eP2mJ4d8pfIo/SuG/eR/qLaWNoVfhmvUzPJ478rwznwqqYeopN5cy7idL3Y2s0+81KSkrp3BpPdG9S+mdqIPcsQnSt8JBSZnWlV8QwVPH4Kthqnw1Y2v0fJnyzG4CtgK8qOJhOm4tpNrSXemfWqc73MHHeFLiuBdKLUKsXmpza2fTwBOnyzLF2W4ZIbXl6GzFYbE4StKjXi4VI6NNf5cpyvezXkVtQ4rq/QeSC3cvQuya6KT8hOLb5+QFLiuV35Aoxa5+hc4S5uRHL0zAVuK7/QLJdfNFtr6h4/eUVZL7ahkj5lqXT7wX+O4RXkaWwZWW69fmFr/+wK+zvzd/AWRrky/s1b+4rdUn5lFahpclldieWKfRElGK56FRCMNC2nB25skoQto73LqdNWuVFTT5jyaaKxoUIveKbBQjrbQIpjCT1sWxSccrWvUsUUuSJwhdu1iidKm4x3fmaYq6FCKVi9QVho2qyW8CUI+8WKK5lkIx6GpGbV+HidClPRJ+pjo6F6lY7RxybItPmWwRjjVsi2NdvZFs25VtTJXMixDtqhfSZcjHCo0zmSovcwutKTL6VRpC49EramNMzqqS7Q58XWeRfcLlHaDzsnFr9sX3C5R2o+0vzHFf2RbcdynOGccT9kQzrqLtEzJnYs76nbg4NmddRdoupkzsM7HAa866icu8yZn1FnfUvAa8/foCmuZjzMFLUcBzOMz/AFjlBu+0jnPEdnh1GK1bu2a+IauV9LyOTPXY8Pk/093j6xOdeTtnbbKatbVe4Fm9XqQtmet7GWxKrZLLHcrqTqK1rals4xesI5V43FkUpLM3YCyhezV7o6mGpZsDi4K92oy9H/cxUptU7RsvI3cLc6rr03d56MkvFWf4ErTmrCyVTNJpLvZZ2KelpTfcjo1OC4iEqblOleWtr3su8tpYHNnc69oQteUU3v3Ow2jm08POOuSEH1k7/cdjCJ0+xqxUFkalfm+TJU+EUqUkq2eo5Typx5K2/wAzbhsE6UZQtHRtJy1KzXZQyug81GN3d2s7dSw64xzMBDNAAAATZGU0t2SZU4ybvYxZaByTI5u9XFOMymSaepn9cOSypBpZrHhvaaCXFqkkvijFv0t+B7mnNyVnyPDe0tRS4vUjHaMUn9/4mbjMa3jduHJa7CWjWhZLxK7u5WmvDN3Xuo3YhZoJroc+g5ZlrudaVvoybWl7XM1qOPKPvbGqgpRptpWRRO7luXQ0p63OuLnWXEXbZlkmzTXd2ZXqxSINW5iyjZG2pGhldt1YHG28l5BbqCVtORAst/rIeWNviJcnqTS7P3pfG9l0Beiy9mt/f+7+5VbPPKtubG5Znli/FltCnli6nLZFZEaMqtaFGkryk1FIuxtSE6ipUm3RorJDv6vzeps4XgMXiaVWthKE6tR/qoOK2v8AE78tNPM7PD/YavNqeOxEaS+xTV5eu33k7tWajyUYuclGEW29Eluz1vAPZCpVnDEcTi6dNaqi95ePRHqOG8DwHDLPD0F2n7yesvXl5HSNTH7S5fRRioRUYpKKVklsiQAaYAABQAAmyXoDItg2RucM/JFSAjcLnLnFTQ7kLjudsc0SGRuO51lQwADQAAAAAABGTiXD6HEsHPDYiN4yWj5xfJo2CJZsfIuLcNr8Lx08PXXfGSWkl1RgZ9Y49wajxjBOlK0asVenUt8L/I+XYrDVcJiZ4evFxqQdpJo5+nSXbPcENruDM0rciqHr/wCxWY7c9GCT5IgVtndjSB357jsUTyoJRfRJdw46rmOT02Ar5W1v5B4oG7OwJyALDsJ3sEU3rqBLbqRctbav1CT7yFrv8wLL210fkWQdyGSy1I03Z94FtROyWj8UiCX+KxKbb5kGne9yKMqT0bHGyFd7Z/yBa8wJJ3k9NAsuiI203uO/dYgHvv8AIaaS0d/IWu34Cy27/ICSab2G7vTfyEtVrfyFs9L+ZRNaLa3zBSvzZDfYF8S6AX4anPFYmnQpfHUllVz6FwTDUsNWhQpr3acHZ9Xzf3nkPZSmp8VlUav2VNyXc3Zfiz1uBm442U0r5Y3aXTmZt1Ur0IN2QoyUopxd09mM6/Dk4+PxMoUZVL+89I9xwZzzybk7t82eoxuCjXpyjyfTk+p5rF4HEYWTc4NwX11sfO8uOUvb2+LLHStbl0HzWjMaqJPUvhURxd3SwvEK1KolOWan80d+hWVWKafK/ieSi3KSUU3J7JHpOH0JUcPSjJe8lr3Ho8GeUunm82OLcV1YXTktywD6DyMtP4i+L0KI2UpeLRYpGKrBxng1DitDLP3KqXuVEtV3Pqj5/wAS4fieGYh0MVBRf1ZLaS6o+mSxOTFQpNaSW/eZ+OYbDYjhdf6VBSjCDknzTS3RddLLp8veblqvAWaSQ+iT+ZFrzMuhahuO2i0FfuKhhZvmvASHYoTzc/kN3tumGgtOQDDXTUdgv3hDGhJ9RrX8ihpX5krW2kKOl1sSj15FQ4b2uak/dVvQojrqXx6GmTXxD38QVlK7WnOxJNN3UZJd5dIFFaFtONnohLboW04tvTWyGhdGOqLou2+xCKJpFgna3h1LKa2IQZdBXOkjna0QViwhDRFhuOdNDTa1I3C5tzqzOCZAaZWVsWXwlYzpklJrZks2NN2FyrtH4jU2c9IsUrElN9xUprmDnpoOItzAUqbJKZOItUpdQzdWV5iLqK9hxGbMGZ9SpD1OraxS7x5ilhdlFrdwv1KrsNV1ILbqwQd5pFTvzJ0E3WWhnK6lrWPti4jh3J2XLU41ShNTelj1lejn1i7MyPDScvfpX8D5dy7e6Tp5uNGpOTWupD6LWz2yya7j0jwE3L3YSS7xS4fOf2hzi6cTC0pUqilKnTktrVFdG7NRur4XDt9ya/E3Q4RUe6Zro8KlBK9r35onKK50Oza9zA09e5v8TbgqdVVl/pqdNbXUbM61PD2STfoi1UorkJLfSco5dDBzp1O0nUk5WasuVzXCgmrON9LNvdmzKugWRrhWeSpU9QjQgpZrXfVljlFbsj2seTLMYm04pJWSsMippuxI6xkwADQAAAAAABEZQjLdEgAzSp9lPNysfOeJVliMbWq8nNteB7r2jxn0Thk1F/rKnux/Fnz53Wfe1uhzy9t4K3FWK3uSzN9xG3RGG11FXavudaMU8M3onyRxoaPc6UJxWHSzNvwJVjLU+ItVlTvcqks07rVEnB2W50xYrLUdpWKW0y6rB5n1KHGS2TFIrbtyFo1sSdOX2WCpz+w34IjSFu8H3l1LCV69RRpUpzk/qqLbO/wz2Px1dqpiYxoRWynq/QiXpwIxUIKUl726X4kaOFxOOq9nhaNSrK+rhG9j6Lg/ZLh9BqeIUsTU3ed2XodujQpYemqdClCnBbRhFJG5ixa8DgfYrFyp58bUhhqcVdr4pfl8zj4qiqUo0KV5K+nV9D6P7QYn6Pw2aXxVfcX4nkOA4B472gjnV6dH335bfMlmvS7ey4JgocO4XRw6XvJXm+snudAhGCTuTGHLX9M0DADogABEABFyKa2Ko0FetWhTXWckvvOd8si6XtkWytTUkmmmnqmgueTyeffUamKTYrkbgea5WtaSuFyLaW7S8WQ7ej+9h6klppdcdylVqT2nH1Jpp7NM6TOppO5JMgCZ2w8t+WdLUBFMkj24ZbZMAA2EAFWIxFLDU3UrTUIrqQWgeZx3tVkbjhaS/mn+RwcX7QcTrS0xEkukFYzzjXGvoh5v2t4F+ksM8Vho/wCqpLZf7kenj0PJT4nxWOrxVaP81S33s1YT2j45hrSu8TT5xnHNp4rUns1p5mV07PcSbR1ON1cNjMR9LwtN0nV1qUnylzafecy3+XI2L3G2+f3BlfJX8wy9QFcFK2zsPL0j5hlfQCcJtrVk3LQqinbb5Fm3IorlLUcHdina/wDccUsy1+YFqt5FijTSba9WKnGPVjkk9G9DG2tM9VxT0KlK0ky6ooNpRtcrcFysbiH2t+Sv1FF2Y0klo0Siv8sgE5tru5CTJuPKzXkGXk//AOJBDzHcbVtNH5Bl0b0IDM+bBO/MPFpdw/JFCV13hd3C8Wt/uDnpcBaAx3fP7hJhAt9ESQRf8tvEd7728mB6H2Sjpi587RX3npOGyy4qcm7LLqcH2Sgvo+Jk1ZOSTfl/c7OGbUqlleMvdv5M55NO3Tk8O3bWk9bfZ/sa1JSWjMuiSRJNX0dmYx8tx6YuLSRcIy3RnnWrU3dU+0j/AAuz9GOnjKc5ZZZqcuk1Y6zy4ZdVnViutwrB13epQg31tZ/IpXAsCtqb/qf5nRzq9r6juh+vx1eeU+WfD4Ghh1+qpxj3pa+ppSsK66ic4reSN444Y+mbbfaRCc8qst7ClKTXuWT6sjkUYyu7uW7fMXOGmeDeXq2XUoP63oLRbKyJJmd7Vnn2c8a7u0otWkuT6Mo9pKyocExknzpqK83YlScqmJ7SUFGMf9xbNX2Zi9qqnacCqtReVzilpvqbt+CR89vbRIbay31JOK/dvfkOy2yu/gZdFWfTUSasXQypv3U/FE1KLstPQbNM17arUd01z8i5uKfK3gL3LWdrPuGzSm6HdFy7PpFiShd2StyKitWb5gWOMFbbXkPJGTtZJeJRBRb2Q1fkizs1pZ+QZFYqK1mcrJFiTXIlCK21RJJPvKhQk29i6L929iKja29ixRNRk1mtsEb31JqK1u/Qkl0ZpBFu/iX02+hXAtg9bNgXxbsixXK4O6LYFiVOKZfT0KVe+hdA6RzrRAmVx0RNG4xUrBYjfoF2ac00xr1IkkVErkoaEQV0EXKzHpyZTqTT6k0iVwTIjRBLSwswCaYVPMuY/d6lXgOzGkU5rA5X2I2CwddGpDUn3EQAlnaBzZFiBpLOzRgHmxDjJ3WUyF+Fk41LIx5P81rD26EsProw7KS5kVXa93dk87tdnya9s2aRJWXQzvEJMqljLv3Y+pldOgmnsDaWrdkc36TOWl2u5EM0nf4n4l0nF0nXpx538BPEq2iucvNLvuGaeZXzNdLG5bDjHSlilHda9xSsS3L6zuV9k55G7r3bWNcMPHLb7jXdS6iv4ticKDerdi+EIxVkiZ0xxZtQjTStqydgGdGQAAUAAAAAAAEKk406cpzaUYq7bG2krvRHlPaLjCr3w1Cdqa+Jr6wGPjWNnxCvKUHaC0ir8ji181KDU7rN9xKVT+J2sUTvVmldt7JHL27daOEY3aZViK1Ol9YMbXhhvdXvS/EwxoSqvta8rt62GvtN/Sz6c9csM3j/AGJ08XjZa08NTa76Sf3koKMFaKSRbGqkrE2ulM8bjZRyyw1J/wAtKKfyROlxCKjkr06lN9Yu/wAmWJ5pK2rOpg+B43HxWXDtw+1NWXzLtNOc45qbqU5xqw5yitV4rkQjTnUajFXvsevwHsVQo1VVr1pX5wp6Rfmz0OF4dhMEv9Ph6dN9UtfUcbU5SPCYH2Z4lirN0lSh9qpp8tz0WB9ksLQs8TUlXkuS92J6Fz6Ek7oY8bdRLlVOHwlDCwyUKMKcf4UXAB0YMQFOLxEcLhalabsoRuB5n2ixSr8Q7FO8aK18Wb/ZXBqjhKmIa96tKy8F/e55ZVKmKxzj8VSrU+bZ9Bw1GOHw9OjHaEVFCFWgFyLkZucgkK6MuMx1DBUXVxNRQheyvu30SPOcX9qMTh6sqFDDdjJfXq6v0Whyvlt/y1MXqp1Iwi5SkoxW7bskcXHe1HD8LeMJyxM+lJXXrseLxmOxGMbqYrEVKyvtf3U/DY5FfEylOysorknuZ45Ze6upHp+J+2OMklGi6dBSV0qTU5a9ZbLyPPYriFSvKTnLPKXxTl7zfm9TDKblq3c3YPC0KmH7WtNqLzJyU0lTstLp6tvodJhIbe99kMZ9K9n6OZ+9Rcqb8np8mjsuvHleXh+Z4r2EqQdPGU38UZRlq9LO/LyPVua6ng8s1nXbHHc2tlXqPbLH5sqm5S+Kc352+4i6iIOocXWYSJKEVtFeg0yp1CDqBvTUmSTV76XMLrW5kHi7FkrNkdaFZrd6GiFRTRw4Y9c2aKeKTd4S1NzbnlhL6dhMkmZaNdVI5lut0aIu56PFnrp57NLAEmUYzExwtB1JavaK6s9su2FHFeKUeG0M8/eqP4YJ6v8AseNr8Vq8QqN1p68ktl4GjicZ4qo6lSV5S6s8zjsbCnejhG8q+Kpzk+7oiZz4awvy1YrFUaUv1jbf2Y7+fQxVOMYhKUMPloRlo8i95/8ALc51pVHpt1ZPsox+ORmYyLcqU6s5y96cpPvdxKbT0bTXeNOC2VxNRfczTK6OLqJZKv6yP8W68GWRanG6baKKUM8ssiKc8NWlGSaadpJkvbUumq3yDs2+dvIE29bonqr+9cw6oSi1bn32IpdSxyfhzIpybaV7dxQoJxd81uhZkdt9SGunIuUkrXfkDSDpNvRakqdCrUqqFOkpa7DUk2r6LwLoRpqz7R28LGbV1EK8alCTp1aOScXqstirOtVksu5Fk3mdlNpd5BRbd1K4VU3dt2sytp3V2aHTur318CMoPpp4Gts2KcrtfNbyGoO+j9UW9npdxt0IuErfD4ag0ajJp2nF2I2lde8iWSaV3FW8RuLtpBrwYNK3m7vULTsm4trxLMvc/QVo23d/AbNK1nfIkk3ZWfoHu9dfEmv5vmE0hllzi/6RZbrZfMtSd9Hcau1v5DZpS4v+wrPSxc1Z/mwsmhs0qUWJ+XoSa1IyTe3kVl632eoSp8HV1Z1ZuS71yOtBxhGUell5siqcMDhIRvaNKmlr3Kxk4bjIYyFWVO7SrRV3zZyrT0cqnvwhzauQk39Np90JfehL3q1OWnwvTmD1xa7qf4/2ONa0sxGNo4WMZYiWVSdk7XCnjcHiLQhWpzvplb38mYuLUcRiKMYYeNObu3KM0tfC5zuFYedHGUqda8Zp3yTpd3KRqYTjtizt6WMXD9m7r7L28uhZCUZaWtJbpmehCVJNOo5q91fkX2U0r3utmt0Mbvqs2B0KTbbhFt9xKKhDZRXgUV6Up2zqckudOVn5ohToxp3yYao293Oa/M6a0y2OSSuVycpbJitXa07OHrL8iyKcY+9K75u1gKpe5HNUlGC6tkO0b0pU5S/il7qNGjS5ox4niFCjLs4t1ar+pDX16Dv4VYqTk71ZZ3e6VrJeRyPbCpk4Moc51EdenOUsznDKk3bw6nmfbOVsHg6K6uT/AM8y4+2nk3LRLKn3jjJckRcU9tyLhY6Ku7SOX4H6jVSK5S7yhRdtBrR80hoWOdNp6NeInUptpZdCKTto2NRvfcAzwvoreQ/cT1VyOS3VjtzKJ5YOKdl6ElClmTdl5lRJX090oujSpSt7yd+4UqdPN18BQjLoTSlziVBGjTfMthQVyMW0ldaeBdFuxWaj2MU9ycKayi3JJtaI0ycacW9/mTyQV7a+ZBDvfka0iyNKO5bGC6FdNvazLYPoa0iyMbItjAjHUtiWRm0KJfCLIJLQtWhuMWprQHcaV30HlNRihaklFhFK5YkaYQs1yJpNbok0JsqI6kkRJJW2CJDESQBqC0Cw9O71IgTe4N9w0h5VfkQVktybirbCUVfuGxluFxXFsHVK4riuFwobFcBANslCeWSZC4XM2b6JdNdOcpVLJXb5GmrRmqbnVm1bkjBQrulUU7Xsa54pV8NJPSV9j5mePHKx7cbudMVWeuhFS6srnoxX+RjTa67Uk07MnGvUV/ffqQbWW/cVqV1oXQt7erf9pL1L6TnKzc5epjT9625ro1FCKunc1IzW+nCy3uaYvTUx08QuqLe26M6SMVpTGZlWX2teiJdsudzpGV4FEqqfchwqrmVNrhkU7oYUwATaW4ARnONODlOSjFbtmbF8QoYSm5SlnlyjF3bPJcW41iMVNxlGUKfKKVl/cukbeOcd7SLo4dtU+b5y/seWrVN23rcVWq5Xk73Mk55rkqxJVbvV6GnDSis9X7C0fRvb8Tny0ZpTa4ZN7Xm/lFfmzDTEn2uIlVlqr6FtyFKP6uOneTsZrcNaltOGapCM24xbSb6IrT0tpcUpO25Gn1Hh/A+H4GEXRoRlK3xz95s6Rg4JivpnCsPWvq4K/ibzpPTjfZiGI0hZUMAJJJ6AMVyLmo2u7XdtSWyCR5v2tx6p0Vh09lnn+CO5icTDD0J1Zu0Yptnznj2NlicS09ZN5pW68l5I5/s5XUakdP2Pw7xXEpYmavCgrr+Z7fie3c7K7ehxeA4L9G8Lp0mrVZe/U/mfLy2OmpOUJJb8rnly8tt1G+KcK0ak2o3aSvmto/BkKk3CtDXR6GOjKp28JzcmnorSvf8Atz2NOJnGMFJ5m4vTLuYtOLzHt/Gaw+Erx+GM5Rfmrr7meOhxPFQSj2t1/Ek/vPfe1sJYjgOIa/20p2t0evyPmjPT4dXEy3GivjK1apmqTu7WXQqnRqRoqq42g5ZVfnpcrZfFYnHVo04Zqs2rJdFt5Hf0wjPESlRjRioxpqzaS+J9WTwWBxWOdsNQnNXs5Wsl5nZw3C+HcPiqnEqsatXfs+S8uZPFe1HZw7PA0IxitE3ol5I53K3rGNzGT3XU4Bwh8HVSviK8XUqRScVtH8zfV4ph4P8AaxXizwGJ4ljMXK9avNronZehlbvvqc74OV3lWv2ydR9BlxnC30rRfgxx4nTltK589UnHaTXgy6GMxFP4a0kS/jRf3PfrGXB4hs8J+ksb/wCRLysQnjsXNe9iarX8zJ/zf+r+57Wti1BXlNJd7OTi+M0YXUKik+53PMylKT96Tl4u4jpj4JPbF8trpVeNYmT/AFcsq7ydDj+OoyTzxklyaOUB1/Xj9Mc695wT2npYirGFX9VV2s3pLuPY0KqlFOLvGWx8UTttoz3fsfx94iP0PFS/WxXuyf1l18UefPxce8Wt8vb254vjvGJVOKZYP9TSeVW59Wel4pjHhOE4nEL4qdN28eXzPlrxEoU5pu9+pvxW3tiz7bOMcXde9Kj7sWrN93TzONSeaeuiITk5PvG3ljod0W1alnanstLlShf4mEJZEyLvN6EEvAkmra6FbuunkEPeko9WUXU6jhJ2SfS5CtKVSo5zlmk92Laq4rk7EJP3mRWqnJuCbfInFrW7dyiDtBaEiablWtrr6oEUhcml2v13t5kry5S+ZnUmtmSU2vrDS7XqMmru7G5zSyrReBRGT7vQHe+6XfYmjaztJ73XhYO1m3fTyKk2hqUupdG1uedtBOrJc3fxK80ud2h5ot7O3RjRtLO38RKM7Pf5EbwX9x3pcnr4MhtNVZJ7/IlLEO1rqxTJw6krwXP5kXaXbvn6B27+ynbvI+7paT9RpK9lK7C7TVbS+W/RBnptWcXm62RCyWmZeaFl03QTayMoJarTwJ+51S8ilJrZ3XiO8gbW/q2/iBxWyav4lV2k9POwqkrrYGw1cnhoZ8VRikm3UikvMpv3hma1Tt4FZeg9peKOtVlhqUv1cHabX1mX+yrccLaK+Ovbysjy7lJ7u57D2Qo3wEKj/fNrwtb8DOU1Cd16Rf8AcKLS0juJf93U7oR++Q1/3ku6KIQd8VXfTKvl/c87oxcVbliKMY05ylGLd6U7Tj5c0VcNbq8TU54ipOVODWWpG0l4+pHi7wrxcVUr1aFfJZSjG8XF8i/hVedanUpyrUakadO0Zxi7+dzr6wY+XYjOMo3i011TK6k3HE0rN66NLmczh+MwlGDi60E3baLV/I31KqWJpwaTvrruvA5asq6dCE7i7WLqumviSuzLWnONP3J5Hfe1yVJt4luUm24Lw8UdZdxzs7ayFZ2o1H/C/uIVKjhKCVrSYV9cPVX8D+4JpKlpRh/KvuPL1cLVjiJ4h4aUKMZf7j0bv8z01OV6cX3I4P67GYlftcQlK95+5Tir8lzN4XW107k3aLvtY8f7Ytz4lTgnZU6aR6OjWz4rEUJNuV7/ABXsr2SseY4++24xiJPlLKvLQYzS/LiOEkt/Q6mA4BisXgK+MvljCN6aa/aPmaeB8GfEcQ3UuqEHeTXPuPbVYRpYeNKnFRirRSWyR1k+0uX0+WZaiV9CLdS/XuOpxSnGPEMRGmvdVR2SXeY5Qa1/Aw3pn9/e2g1Ke+VeZZkenJA4SuBXml9hEk2t4L1J5LaJ3fcGSWiuaRHNm0y6jT6plig+o+yl3ARjJR5Msi0+TFCElfYtjB22RpEouLsixKJCMHf4S6MdNjUZpRhFgqcU07u5JQ7ixR7jcYVOknqSjAk4+hOMe65pksnRpvvLKadlmSTBQfMnaxpEopFkbFaJIrNXRSLYpFCLY36mmV0UiVlzKU+m5JSfU1GK0JR7idlyM8Z253GqjRUWyIZrkc7YWuVEluWIhHMu4mlYMpJE0iK15Ekn5GaGoobiMZkJRSHYEOwAgsFrjsQc0AC2+tjboQAACbAAsFRAGFiAvYlGXQqZlxtV06PuytK/I4+bCZTbr48rLprlu2Ruc/D8XivdxMf+cfyOjSlTxMM9CcakesWeDWnqPNaPcKC1v6Ic4tLVWCnpNATSd/yLVJpateJDlK2l0WxUbbdxqIlTctNCxTv3MrjJrZl8IRkutt2dI50oSyyu9uZYq19loRVJZrK9iyFNK6UTcZqWWb5FlKD0uvUnCDt0MHFOL4bhdFyqTWblc0z7dOU4043nJRXecjH+02AwV4ueaS5I8TxX2lxnEajp0HOMW9LfE/yOZDBzlJSryavq1fUjetPTY325rTbjhaagur3ORX45xTFNt1KmUrhTp0l7kEmT3jdmkZpYnHyd8835jjxHGUfjUsvO5dq3ZIl2Mno9hoVPEU8UnltGp0fMps3pl1W6ZoqcPz+9BZZdVsVSVWDyzjarDb+JGdaXaGV31Vi+cLcOaf2pfcjp4PhkMTRjXTtCXNleMoUqVGdOm7q93r/nQlhK4lNN0o26Dsx0kuxtdXTaepPs24p2vfaxzrrFdmFuhbOlapKKd0nZPqWwoOz90yr13sRipfRnhqjs9ZQXdf8AM9YfMuD4yWAx+HqSdo58r6ZX/lz6XCSlFNbM3hfhzy+0gBuxByJn5JgmkroTkUyqGbEVK3Z/qMrn/EebLz23UbmBzxzlVUaKU43tN9P8+ZGNGUsznzmppNfC0Z5ynSxFF3SdVrPaK12QuI494bDuakoWm4rS7dl+ZndrWpGT2h4hQoYKpCco1KsZaK2z3PN+zOCfEOJvFVlmp0GpO/1p8vz9Dm47FVcfi1TjeV3pfm+bZ6f2NzU+DSlf4q0km+Ssr/M6ZThgTu6elb7mEKlpbfMqzNpXdwzJNHj+XXizVIpVqktpXslC6b2a5aac+81V/eoTto7aGLG1IfSI3lOKjBtyhpz637vmc7F+02Fw9LJKWepazjH3vmdZjb6PTq1lHEcOnSqaKpTcH5qx43FezOEoU3KWPcGt24q33lWM9psVWi4UP1cW73erONXr1a881apKb72ejx+POfLGWWKzEYfB0Xaniqld/wAMMq9bkYYupRpdnh/1UXu4/FLxZSRbsejTik5NttttvmyDLaWHr11ejSnNc2lovMueByf9xiKNLuUs8vlf7yow3Gk5O0U5Pojanw6jK6p1MS19t5YvyWvzJfpXE0044VQwsXypRUW/F7sm10q/RmNjTU6lCVOMtnP3b+pbT4dRcU62PoU39m0m/krGSdSpUd5zlJ9WyI7VteD4f/57b/kY1g8A9I4tPxuvwMFl1E101JodF8NpS/ZV4z8Jopq8NrU7a77XViilhsRU/Z0pvyNdGhjcPvWVFb2c/wAB2MdTD1qT9+m0VJnWliXZKtGnWXWCyyX4EVSoVnejOLl9iokm/wAy7TTmXLcPUrUa0KtDMqkHdNLZmmdSdKTj2cKbW6UEmSnWxMYRlUnUjFq65DY9ljuKviHsfiJyi6dVKClFq1veVzwk5XsWU8dUhCtSu3CrHLJN990/UzvYzjjxLdla7Y7SeqWi5ljUdFGNn1ZG+hpEUr2vsSyxVKNp3k73jbboLZEdVsUDTS2tfYUbx1Wj5D72NaoCMfdu+fIEr6Ba77kWU4/WfkBNLuAaQeZGysO3eAWAF4kracmR2D1RFOz6D8gt3hq+YAF/PyC0vEPFW8gprxXoFu9Cv3B7vfcB28LBbXk/MXurZuweAQ7dwrAO5FCRKKfX5iVuhJNALLJcn5Cuxuz2YWkAldkru2oJaCCJZ7bCu+oLfdryGr9bgLMJvTVIlpzViLS3QC8j2fsVWjVwc6Ddp0amdLqmvzPGpGzheNq8OxccRR+KL1i9pLmmTKbhOq+mZEqrmt2tSimr1a7/AI//AOlBw7H4fiWGVfDSv9qD+KL6Msw6TVR9akvvt+B5b06SuNxTF01jHQxFOLpQSeZaTV+cWWcLcMPg8VOEpKF/dnUhaWvXqV8WrVo4icKkcPXw61s1dw8bao0cKw0a3DHGUZU4VJZkozvbbY63rCMz2x0MNXeMhWlFThKSWelFOL15o7UouWKV8yUWrd+nj+BbRh2dNQzSlbnLcopq+NnNpbNJpb8jncuXbUmmmo2qU2nZpMowVV1K7nZK8NOu/oXVdKU30izNgMvbSlmi5ZbWX4dTeF6ZrZXi5ODTSUXdtkq0rUan8r+4rrSilHMr66Eqz/U1P5X9xDR0X+ph/KvuOAoOONo062K7WrnUbRdoxV72b5+B3qduyjfRZTgYaWDlxGjTo4ZxefMqjeZtfgbw+Urq4PDuOLxOJeRRlLLljrs92zy1HDVuJ8SlGGrqTcm+ivuesqU3huHVIxk5S956Lm7k+C8NjgMMnKP66esn07jrhNsXpqwWEpYLDQoUlaMd31fUrxtZUlKpL4accz8TY3ZXPK+0nEUpfRIPX4qn4I6VmPO16kqlac2neTbZV45l5E+0SvfUjfNr15HF3hN36oUWt8zJqXr3Czdzu+oVDV6XJqNuaYZ9+4akuafoaQ4vRbeZYitNOV7X8ibai9vQqJKOupNJZlqVKS6FkZJcjURcloWRRVFryLYuxqM1NLuJorjdvQtiu+50kc7TUFLkTUUhJsmrm9MbRtqGUs1C1+RdJtBRsNImlrsO3cVNopkk2NeBJLuKhXYZpErdxJR5FjNQVyavbcLE14GmRFNlyjsRhEvjEMkosaRYkOxNoikNEkh2M7REYx+RAgGMCIx2CxBzRWJWHlN7dELAOwZWF0iFiWViy67gRYWJOIrEVFnJ4lJRvfY7GW63OVxGk2+Rjyf5b8ftxKko3fIrhOdKpnozlBro7F9SirvYp7O2m54q9kjVT49jaSyzlGql9uJspe0tO6VTDNd8Zfgcdws9rkXTi2tLeBno09LH2iwL0kqsf+Kf4l8eP8Mas5z/AKDyTo3Xu3fXQrdKW6Vypxe1jx7hkedR+EP7kv8Aqbh8fhp1n5JfieKpwl9lo0Qi3yZeWk4bepn7V0l+zwrf80/7GSr7U4x37OFKn4Ru/mcaNK/Iuqyo8MwscVVtOrPWlT6dGxypwka8bxnEYeiquNrzlUmrwoJ282kebqVcXxWs6lad0ufJdyChQr8UxMq9aTyN3lJ8+5HYjQhCKhFJJFuWiY7ZMPh6dGNoR15ye5bNN8rmlQemhZGLYmS3BghSnU+GOnUvhg5P4m/I62DwjnqdCGDinrqejGbjz5XVeehg5ZlZNvwNMOHVJbp+h340YQWkUjHxHE9jhZdjNZtrp7GrJO2N2sc8NQwlPPiZxpxXNuxxuJcX4fJxjRozrSg7qbeVFPEKFbGZJKbduTeniXYXh2Bw8VKdOWJqW/3NIp/yr8WcrnK6TCxDC8ZqyodlRpxoQg7pQKsPrXqxnPSbUryffr95cqFGhG8VGEVzZlxeKwyhFUm+1Ut1tboc97b1oR7OMqsoqcY1dUktFFvVlkm1OORKnKKdlZ2ulf53MaxMIUnS0kot2/la/Mpq4uc8rTs9LtdUrDS7dKhiKMJNzUXtZ9z1+8dfiNJQlk1ny00RxczUt9xZtdNScTa6piKk/ik2j6n7M454zhGHnP4nBeZ8ojFz52R7r2Ixf+geHbvKjNr/AIvVfO5jyXjNxZNvZtlc3oNTUldFdWaijzZ5cuzGdq5Mi/hu5WTKpTbZBu2t7d5wd+KriNZQqYWcLNJ3ebommeR9puMSxFV01LyvsjZ7R8aVFOhRazWsl0vucTgmDjia7xuMa+j03e0/rv8AI9uE1juuV96jp8J4Rj61Gri6lKKq4iFoTqTtlTW9rPuO7wvDPh3DaWHnJOUG25RvZts5WO9qMPTThTbqtcoaL1OBi+P43FNpT7OL5R/Mzcc82+WOL2mM4xhsIm6laK7m7s89j/a96xwtNv8AilovQ81Oo5tuUm2922OFGpWXuQbXXkbx8GM9s3yW+luL4rjMa/11aTX2VojJmsrXZoeEp09auIiv4YasHLDQVoQnLvbsd5JPTlbaz5u8dy114/VpwXzF2sukf6UVNIXty9SSrThJOFk1zSE60ui9Bdr/AAx9AJTr1anx1JvxZC1w7RfZQ+1X2EBKFKU2lG1+9pGmnwvETjmvSS/+on9xkVV8oon9JqpWWX+lEajVLhdSHxT07kOOBgvjlLz0Mv0nESVu2kl0TsRs5aylJvxJ2roqlgaa97K2usrini8FT/ZQ16qK/E56px53BwXImhqqcRcoOKzvpebMssRN7JIWT+JCcZJcizSIyqTe8iN2nfUk0xGkbcFiVVrQpYz3qPOTV3FHS4nSeMxdOjRdqMY5pVErpt7W6nANWFx1Sh7t7xe65Mzce9xZfhTODScrPJmaU7aS8CPiew4Twyj7RwpUXXVHDYfWdKPxdyXdq9TzWKwVSFSvOjTnLCwm4wm+aT3LKlivDwlVTUFecdbLdormnGXwteRBNq0k/NPY0LH18uWTjU/mWo7FDk5WVlp0IrM3z9CU5OU3NxTbd2raCanJ3y2XovmVCtb4n5LcNZbaJDyxju1J9I6/Mko37l0QAln/AJfvLLWRGkrUn1jKz8yVyLCt6js1zAeneRotQJWQNARv5DuOy5oMq8Apadw3/lmGXTdBlfR+QDaS2v6B5kdV1Q1J9QJJO19xBm7kOLXevAgTSfL0C0eV0Tvfmn4hbusu4Kjk6O4WkupLfbUEnboBHNurB7vSzJeKEkvAISQ7BYeq6gGvLULdUAyBWQWGkFgC9thN3GCWuxQO3SxKlbNrKwNLwFTSvuBvwmJxODrKvhquSp1Tun3NHq+Ee0mGxVqOKjHDVm97+5J9z5eZ4tare44L3Uc8sZWpXtsTw7EU8Z9LwzjVvUzuO0u9X5o6WDy/R4uFF0U7vI1azueG4fxrF4HSjWz01/tz1X9j0WD9qMLWtHEwlQk938UfU5ZzLTU071zJhL/SKzlmv/EkmToYuhio3oVadRfwyTJwpxpt5VZvfU5emtHiMzoTUE3JqySdijCJxxMk1LZ6to0oz0JKWKrSUUnF5XpZs3jlqJYuxMksl+vqTrv/AE9X+R/cQqrPld7OOpGtL/T1dfqP7haml6aVG72y6+hwuHqcsfTdLCTp4aLfK2vJt8ztZnGhdbqOnocLArGUa7qzk4OrvTbu5Pq+h08fqs2dvU0oqSu9bMuKYONDDRdSVklqyyFSFSOaElJdUz1YzUcb3VHEMVDB4OpWntFaLq+SPnuMryq1JTqSeabzSfeeg9qcfnrrDRfuUtZW5y/seXqSv9bUZNYk5rnqR0u7NsTX8onouRhtK93fmMh38hpdL2KJq1ufkSV3Lu6MrtbqSXiBZqCbT6+Qr8rjV+TKiyN3Ys1elrlUWy6N9jUiWrIe7e9y2Cu9UQUS+FkdJHO1NWstCaIwsWxSOkjFoil0LIxvsiSRZCKRvTnaiovoySg0WxSJKKLpNqcgZbGjKhqCLpNs2V9CSiaOzXQfZRGk2zqLHlfQv7FXJKkkE2zqD6Fip6FypImqfkNorhTduhaoskokkjNqI2YWJ2C3UztEUh2HZDsNiNh2JJDJsQsFidu4aRNiuw7FlgsNjlXAQzo6noIACgQBcBNAFxXADFjoOUW1obGU1knBpq5nKbjWN1Xm53UpKRU5OPQ3Yyjkl0RzZPduR4ssdV7cbsOWXaSXkRhVaerT8UVzd1dWKbu/NmdNbbliOkkvIg6jernr4GXb+4Xv18iaXbTKcrJqZKnVa0c/kYrq99UW4akq9WMVdLn4DRt0qdSnTpyr1pfqocvtPocSpUqcTxrlUm1D/wDiuhbxXEZqiw1L4KenmV0UqcMq8zUmnO3ddSnOlTioQdorRJDeJi9pNHPUu+zFntzJpvbeqqbSbb8zVRnBvf1ZyO0b22NGHTbsvvGjb0mHxlGhT1lr0G+JzqXVGHmznYTDRrTSk7I9NgsDhqKSjG7tfU9WFtjy+TUrlRpY3Eu7creiNlPhMHBqtK7atpyOpKy2SRBs66jhcr8PLYnheNoTahQlWjycGtfnoSo8FxtVOVeVPDQSvvnl8tPmelckYeL1+y4ZXa0co5F56HK+PGdtzyZV80xFWrVn+sqSl0uVroavo88Xjexw8U5Wdruy0NC4LXhbtqkIrpHVnPTq5zaTJRhOWlmlvqFODVeN9Petdl1Wef3KekVu+oVTa11v3hlJRWUd7kWRKGiOt7N4z6Fxam5u1Op7kvPY5kLLnqS7TI04uzWz6M55Tc03On1iFRRjvdNXTRRUqXvJnP4VjY4zh1GunutV0fP5kcfjeztTpRz1ZaKKPFxu9O067aKmIjHS+vQ4fHePRwlN0KLvXe9vq/3MPEeMLCQlTpTVTFP4praHcu88xVqyqTcpO7fM9Hj8Ml3WM/J8Q6tSVWblN3k92OdWc4qMptxirJckVXDU9GnE7gk5SSirt8kOEJ1JKMVqaJShhY5afvVHvIBxp0cMlKt+sm9oLZEK2Kq1Va+SH2Y6FDbk3Ju7fMG2FCj1YWXUj8xpSeyAdkvrCb7x9m7XbJKnFa3G10r1Y8nVljintcjkdxs0jkT5k1S6OJKNJJXbJK3WxNrpFU7cog1/DYlbvBRur3IIWff6DUX/AIiVuRJMCHctwaa7iwTAq1C7LHsLXkBS2JvTkWu7K2u40yj5CZLyE0VGvhfE8RwzFxr4eeWS9GujPTYji9HiGAhZKE0rOK5HjS7DV3TllezJZKbTxlFdo5w07kZHdHQn7+nIzyhoVFF2GrJ2tyHYqFHRFsdSFiSTi1e3gRV+CpdrPE0+tPMvFNP8yFnt6mvgrT4tSUtpJxa63iyPEKKw+PrUktIy0+8WdbJe9M1u4MvQe48qMtoWGStp1FZMgVxjUG9rMVmuVgo+YeTAlF2ASbtuO999Sfuyvda9SKiFKy6W8BKPeSad7Ri332C1t9AiDuuTGicWTsrXaRNqrTe71Gn5A6fRis1ugJZW9bXFlEn0JKV+8BZQSJ+qDK33oCNkwyvkTSXePL01Ars1yEnfYs1Q9HyuQQuSio9B9mrkowb2KFKOm/qQjG19NS2pGSW3mVJtO4RNKy6EouysLNJrV3HdZXfcNKUvf2NMcuVaa9xQtHoaYRk4rS/gSkEbRkpRk4vk1ozo4fjfEaCSjie0iuVVZvnuc6drfC0EI352MWStPS0vajZV8Lbq6c/wZto8f4fPWVWVNv7cH+FzxzT1W/eFN6ameEXb3v6Qws4+5iqLv/GiFSvSlRnF4ilFSi1dzXM8M7Se1waSWl15jgbesx3HcLhqeWnU7aaVkobepdwuniKsViK2lRvRco9DzPDsHKviY1LXo0mpVNOR7LC5moRUrc5W2a5GscZKxlbpPsKuHlTdWTqRbtP39/JkeM8Q/R2Fj2NlUlqkly5I3Yqiq1KnmlaEXmk30PFccxzxePkou0Ya26dF6Hok124+2SvXlVnKVS7nJ3b73uU72v8AeO733GrPdXMW7dZNK7Jvf5CcEra38S3LFchKMWrqXqiKh2afh4j7PXSLJdldfESyO2lvUordOT6omqTstfUmoT6E0mVEFBrnH0CMHzJ7PqSSzctDUSoxhfaJfCDT2Go2WyLFobjnSS7iyKd9giWQWp0jNWQbUXFOyfInFeRGKuy2MNTpHOpxWpYlYI0+9FnZvqac6SRNJjUGSUXyNIS8CaBRdhpBDRIFEeVk2gRNCSZKz6GagQ0Fn0GkQNDsA0ZQgGBAiQDtcBDsFh2IFYYDABDAiuQFwA7OgbFcdhNAFxXHa4NAIQwAVyEidhTWm4VgxVJTVmjhYunKEtFfU9NUjddTnYuhmje3yOHkx27+PLTz05yT3S8SvNPfMb8Rh+VmvIzqi+/0PPenolUrM9RvMuZso0b9yNDowtZpeZjbenKu/A1Uqn0LB1K8rOq1aC6N7fn6FjpQdVKStHdtLktznYybm80ubul47G8e3PO66ZqMHKbm+T59TQ5MSShTUFZsEtdrikgTm9h5Zc7MnFrw8h6c9jLWii3HSysX05bNRRTpYsjJNJPQK63DKj7aOiWp7HDJOne2r5nh8FWjTkrP1PVYXHRdBa8jv48utOHlx+W2q0jPKoVVK6lrczzrxXM7cnn4tEq1uZxfaPF2wShfeV/8+ZoqYi7OF7SVHKnSs9L/AJmcsumscdVl4BC+JxFd/UjlT8X/AGN2I9+tBX0ujPwRqGBqvnKpr5JEqs1KUtdov8vxObo4lZXcLaOWvqxxhZEqvvYpxW0FbTuVgsZaiLhqGWxMRFLULNk6dOdWWWnFyl3F67DC2lWaqT+yvhX5kNuj7N42th4VqU4v6PPVSf1Zd3Ur4nxxPNTwmknpKpzfccrFcRq4hZF7lP7MTMkThN7XldaDbk23qyLQNoV77XNMmkWU4do1GOrI0qVSrNRhF370dCrGOApdnCLqV38UraR/uFUVJRw0MkNZvdlCSWrd29xZajd3GV3zsPLP7DIFoNeAdnLo/QahbdjbRrL0uxtq/wDYlGnF/W1G4JdWTaq3sLX+xNxu99QnFJKzdwIpc2STt3ohquaG03zv4ASdRWtawk02Qej5AkEWeS9BCSuTjBBSvbeJJTXNBk6C7NkElNb2sKTTeyIuDQWl3gTWXmkFo/ZILMt0NtgNxh338SuUFyfqSuJsqK3GxGxYRZUQatyI2LG9CLtfTQqNeGzYhKEVeouRujw6UopTlFW6bnGjJwlmi2n3HVwfFU7RxGv8X5ky38LNfK2eApunlV7rZ3ObXo/R5ZZtX6I7mIr06NHtrqSa923NnHnRqV6XbxUZNv3nfVPv6Ewt+UykZL63ZKlOM04zdp8pPYraeqej5kGjbLqcNcqHEqbmnFxLuL+9jnNa5oxfy/sZcFbsoVHOTmpONm9Eklb72dpcNlxCg61Koo1oUk8ktpK3XqLelk7cIkmDintoLWL1MNJrXuYNW3Wj5kUTjNr+5FJR+y7jvya0Jpwf1bPu0DJf6xFRy03ys+4eTpZg6ct1ZroR+8AcHf4WFv4iWZpdws13qkUF7MkmFodGhNNd/gQTWS22XvQ3ZrRX8SpEl4hUrEk9dNBAkQRcIuWq1Iunl1+JFqHqBT4BoSnTeZtLToR3feVEs3VXJd8depAknZgNPqPKntbwGlGb1eUWsXYii1mCH3DUG31ATbFo1Zobg77Cs+hQnDazsKTcUPYH8OqAojo1Zl8Kji1qypxXLQbjLxCNPaOXNk4tNIzKWmpNMmmtrJ2vfM79CUHK3w3M85tstg7RXgNJtYmnJK1idKjKvXhSpq8pPS4oS3vqd/2UwMa+JliJR0Xur8Qu3a4dwungsHFSkot7N82T4VPDzhWp0KilCjUlC71aS5fgeb9ueOVY4uGAwknFUrSqOPN9A9goV61DEtuSpzqqyt3e8/uLlhr05y7es4vaHDKtS8bJXbl6ngW815VFeUnmbPSe1vEFLLgaUkucjzDTWlzpl1NJjPlJRTe1hpWW+veiu7XUFKz1ObonrzSa7he7fe3cwUrkvmUJOWyJq+/Miow5rUkoLeMmvEsRYrk9VbX0KbTive1HGavqaiLr2JQa5pFaknsSi+RqM1apInFJvmVFkGbjNWRj72jLYporiWwZ0kYtWRT00NEFoUwZopS6m5HO1ZEtRCKuWKPijbnTLIrS7IqBNNJBEku4lGwokrczNQ7DSQKw7GQ1FEsqIW7xkRLKPKgUl0HmXUyFlHYLjugFYMoXGBHKSSGBArBYYBdFYdhgRdFYLDGF04oCunsFz0B3ExZkFwBMdyN0GaJFMTdtwuiLaAlci2FyLYCkUzVy1srk1YlalcrF0rXtdnOalGW53a0U0cjE01CfOx588XowyQVRX1RqoJVNFFsyQ0Rrw81bVN2PPlHeVHF05UcNUlos9ofj+Bwa9RKpHNqk7nouIpVMHSu7Rc5NvwSPOYinGpjXCldx6vobk1HO3dSpSUneUbrxLVGnf4fmyapKEFFWQWt0Zh0iMYQTvK43kvpt4A34CvG/cFNZdm9PAa7O3NeQvdJRy5t9ALadr728jpYXE5Y5c7Zz6aV9EaIRfSxZdJZt01iVl1bZRUxS5a+ZncrIpqSWW7N83PhGh4lX2uZOIQeLpShFe/FKUe8qc99yTm3GORuM1s7XLyTip4dN08LUozjacZNtPwFOpkhKfNvbuWv4r0LXxBw0xWEjNfagyqpjeGVYZZ4esla1lKxWHOoXeeb5scm0zWsXwykrU8LUl/PUL6E8VV9/C4TD4am/92S285XfoNLtko4WvVWaNNxh9ubyx9WWww9BSy+/iqnKFFO3ruanUwFF5sZWq42r0vaK/FkKnH6kY5MNRp0YclCNh0btKpheITpuKpwwtG+kb2+6/wAyqnwStUu25zf8ESt8WxjlmjPLLrzKZ4vF1H79eo/Mzasn26UOAuK1j/XUjH8SxcIw8F79XCw0+tUv91zkpSn8c5t97Idm3JqMG34me2tO1PC4CFr4zDP+VN/gLNwynHXGt90aX9zk9nTppOSvLoUTbm7Ril0SA7TxPCl/vV5f8Eit4vhfXEv0OZCkkry1ZPKuhFbfpXDmv/kfIXb4D95VT70ZLLoShJQd7aoGmpVMG9sSl4xY1Gi/hr0Zf8rfeUdtd6qNuliMlTl9WF/AitLoX2jGX8rTK54aN37rTMko01to+4ipzXw1ZJeIRr+jq27K5YZPZ694lLEJJxqp+JJ160fip05eBRW8LNLRJ+DK50KsHZ05depphjqS/aUZr+WRroV+HVLZsTVpS6Tp3Xqn+AHIt4gj0tPBUK6/V1sLXXRVMr9GV1OCU9bwnTfXK7eqHIcGKd9E34FsY2tfnrozdUwH0f4Zxa5OJR2WXeJFQUVyJKPcS0Ww9yKg4f4iORXLCS8gKct90JwXTQ0PvSYrK2wFMKEJbxv3lNSnaTsb4JRT0KZxu3pbuEpWFppkJJ7myUb/APoqlHTovA3tlla7iLLpR31IPxNMoNaCW5L0I6lFjqyyZW3YdKVWnNThNxlurFYWaCOlSdLiNaFGpHs60nlU1s/yNvFvZPGYKn22Gf0qja7cV7y8uZwIycZKSbUlqmem4H7W1cFani/1lNLRnPPlO8W5q9Vx6Cpw4dFu6qupLTutHfzL+ISrQq0I05NL6PBO3erkOJ42HEMdWxVOmqaqyvlRLis7cQlBPSEYR9Io37jHyoRJq8X3Cg/Al5GG0EMn6j35rzQEY3b0LYJveSuiC0f5DuyKtlBqnKzvLn4GdLVLQny/sCYUPSNkRsWboVu4IgiVmkNJLkvJkutroCq1hpNlmbv+Q736ARhF7XRNwtT1ab5WF/x9AuujIqKUhq9/zH5h5oBpvqKccybS15D3+r6MPVAVq75Ds+hZddSSbvumBSvkWwelpK6Jpq1rxXkNP+WwVB07P3G5J9xOPu201JxnfT7iVl018SKjkzLfUhKl3rzNC2+FhlTesCbXTG6Yp0mnpqbHBX2siE0uVy7TTHGlO+qsXKl0VyXjcFa2jsVFVWjLMskJPwR28F7PQpUVX4niOxXOnFpOPi3p5C9nKUFisRja7zU8HSc7PnLl+JwOI8Uq4/FTq1HeN3ljfSKLq2M7m3sHgPZnJC1Z5npdVX/6Iz9mMNiKTqcPxXlUd/mjxPayVrwi14GvB8UrYSop06koPpe6Zm4ZfFNuljeH4jATcMRBwfJ7p+DPYcCpx4dwV1qmmWF347/ecfhfGqHE6VSnjoRlUppSSvdSXVd66HV9paqocKp4SiryrvKkuaN4Td7ZyvTx1LBVOK8RlWvKVSvUclflHqz2FarhvZvhUaULRqyj7qfLq395PgPC1g8O60oqVZrRfcvA8rxrh/HMdjnKvhKuSTtmSukvI3bN7ZjJSqvGVKmInJu7tG/zLeztrfTxG6aorssjioaWtYjoYt26T0boRezISpNPQstGy+K/PoRdurfkRUY05ckSUbbq4/8AkPzKFr0ZKIvBjin19SxE0+ZK0ZWzJOxBJ3+JElm5tG4yk6cbe47BGk+qY1d8kWK9rWNM0Qh3lsaebnqVq/QsV1yNxlbCDWzLFBlcPAti2mdY51bCmy+nB7beRVTkaIvxNxyq2MdUXKHeVRehZCXeVhYokst9xKTGpGRJRZPKJPQlcyyjlsNJ8xiba1Wq5kDyhldwUk9mmuo7kBl7x5X1FdolcgjkfJjyyXNDzBcBNS6ILy5x+ZO4ECUu5juAw0VxgMil5DAAoGIYVwdhXDMiLkehEtRNizA2AwI3HmsQMCObqJzYVICOYUpaAJkHrzHcTZFVTXeY8TC6fM2yZTU1RjKbbxrjVYtNpXK45r/E7G3E0tb/AImRwVzhlHolbMZRlV4LhnSjf9ZJM4mFpSnjWlo1B39Uem4VWjLDzoO2jujm4jBPA8VjVk/1NVPLLdeHqMp0xjf67UTo5V+ZTKLttobcRki97mGrJN8zi7oNi9LhfuCzuUFy2k7O90Ua3JRA3xnGyejLoVG9L6GKmy5NkVfN95RUd472Bt/4yud2EQfjfyC4n46BllJpRTbeyNIaeS9S98u3e+X5+RiWDqV5Z5SjRo7Z56X8FuzRiMZRw0IUqf62pHWUn8Kl+JzqteriJ5qk3JvvNzpyvda41sHg5J0KXbVF/uVdUvCOy87lGIxmIxMs1Wo30V9im1tkDTG14nGKe+pLbbQUE14eJKxlorXGotuyTd+SNeBwFfG1VTilBP68nZI9HKhw3gOGuqqniWvjau14LkZt0rgw4e6NNVMVJ077Q+s/yKqtWEf4I9FuxYnG1cVUbgmot/E+ZnyWlmu2+rAJPtZaLJH5snGnGKshq5KKv1BCsnzHZLmTsxMy0raIvxLGQaNIE3fdA9uRFyy/+iC1YRK0nyRKEGnshwiWIipJbXViM0rbDvoRb0AhlRFwi+RO47lRV2EeTafcXUq2Lw9uxxU13XBAQSlj8S3+ugp98dyMcZCTum4PvGhShCa96KZdml0ayl8aUl1WjJZc37N5u7ZmJ0Z09aUtOjCNezy1U4yL1U7jak+g7P7OhXCspL3/AHlylfVFqWl4tyXhqvFGbGpSt3Csug/MV9NzKnp0IS3ZLzE9/iRRW13kJLTcua70xSWmyAyShr8RVOPf8jVOPcUTVuRuVlQ14Ct4E2tdhqmna90aZVWCxOcMsrX+QrWAjYGtCXmPZAaOH0e3xWGo/bml8xY2oq2Or1FtKbsaOFe7Vq4hu0aFKUk++1l82jAtd1q9S30zPa+mrrYuSfevIpprQvSOddIW3Mfmh+YEUrdwWH5IADzsHmAf5sA/QP8ANGL0GAa94/T0DyBAF9kMQyA06DXn5MSv3jCi9k3vp0CLTje1vEHa1girIB27hgC9AGhrRbIQwGkuhZBWaaVrdCtEk+4ipNJvWL8h5I99hQs3v8yz3Xzt5hRBW2zehO9+r8iu7XN+TJKT6sipJLq0xNLqwb6N/IL38QK3BX+L1BxX2l6E7PqJxKy2cBrJ0eLYW2aU6Ckl4X/O5y4YSFGLg8sur6mejxGtwnjEq9LXk09mj064ZS4lhljeFTjKM9XRbs4vojduow4s6cZxV4R6FcsFTcXeMdtLdTbXwtbDStWoypv+JWCnhq1WVqVKUn3IztpzOFYGvLj2EoUr3nNarpz+R9AxyorE1uJYmVqGEj2dNX3lz++3qcOo6fszhJYyvKLxtaDVKKd8q/zmV+0k8RH2XwVCbbnKr+te13lv+J0xyc7GbGe2mInXTw8FCKVvFFkPajGynGWeM10Ukefo8MquXv6LR6FkuGTTtGTsYymNam3ssNx7AY+i6PEKF5paO2vqZuJcKpwi8TgajqULXa3cfPoeTeFxNCLlRlJ5dWuh2/ZDi1epi48PqSlKMqikk9d9JLwEx+jarzuFy/iNKOGx9elB+5Gby+HIzBpJArdwl5Ct3FE/Qa15EFtsSS7ixEyS15EENI2wtVulicSpIsjsajNWJFkUVIthc6RmrYIsitUQiTje50jnWiCsXwV3vYopvky5HSOVXxVi2K2uVQ1jqixeBWVthoimNeJisrElbuHYSeg3Iwh2CwJjv3EDUUuVh2sK4yA0E0MAEh5RXtuSQUJWGAyKAACNAYhhQAAADEMK86Agud0MBXFcKbFcGyNwG2K4mxICYpCuJsKTBhcTZBGRBxTRNshJslajNVhdPp4GKcbPVM6M1fmY8RDS5yyjpjWCtiJ4dqrS0tv3ojHisp03SrRVSjJ3s94vqnyHiKOenJXXocZpwk0c/TeturNym/1cnUXdqyvLdXTuZYxxFKlGuoSVOW0rXRdSxlGcrV4yjf60TFjUTy3BxsjVSowxEf8AT4inJ/Zk8svnp8yGIw9Wi7VISi+9GWmfLclGIW0uNBVkbLkXKXdqZ0yaauRVycXysV1FFcxXEyhdpCF81NzvoraWOdicZJxcINKL3a5mjG1HTp5U7OXM5j1epuOeVHLM/Ispw0u/uIJZ5qKNCXItSEo/5YkoaEowb21N9Hh1RU+1xM1QpWveel/Iw258KTk/dVzbQpUI/tZpW3b2ROtjsLCEqWCodq9nUqLReCOe4ym71XmfTZIqN8uKdneOAg29u1n+C5GRxlUqdpiJupJ9XoEdFZaErmVFtNNEJoktR5bgRUbsty2/9iivIlaxGkWRcXYm1ZciLklzIINWISlpzHOV29UyuzfQqFa5KELEox9SaWlgBDD1AAIPXkSIvyAXqPloL0JIAt3h5j9QAQ15DsCSAaXcmEqcZq0opoaGvIgzOhUptyou6+yy3D4lZ1Gossu/Qtt3/MjUpU6ieaN31uXaaaeyzrR2fcVTUoP3k7deRRTliMK/c/WU+j3L4Y2NaV00nbWLCluLz+RLNSnpF5JdLaen5CknHe1trrYmjZct0D6aB6BrbkFVyiu71KKkbJ6d25pkv4TPVjr8LLEqhp94terJNRvzRGyvuzbIbvuJLo0NL+Kw9eqZQrdyIu3Qny+qXYPDxrVXOr7tCl71R/gu9hKuqf6bhMKW1TEyzy/lW34mNLvsWV68sXiZVZKy5JbJckEI3a3FpItppW3V/AsUfAUY2fLTuJryObZJJ8l5MMt3oiVl09GHk7kUsq70JpcmTd+dxeL+QEbDt3Et+gOK6WfiBG38INLoSyro/Uajo3drusBBRXWxKME3rKw7d/LmFvACOTwuPJLda+BK3cvUaXcBDK9miLqQekW5SvbKWttJtJkYe65q9nLUAy96uPLoTV3u0PutF+YVXl7iWXvfoSt3B6oCFrcxpeBK3j6Al3r0AEl0HbuHbwHb+UBJpJ2Q1ZXsCuGveQFyyNnu/kRSZJLxIoaXIErEhJFDVhglpt8g0/xEHN4phc1qkI30szJgsdjOHTz4WtOnZ3sno/I7zimrMzYnBU6sVlSjJc1zNzL4rNxNe2PE5VoTrSvGO8YpJPxTFxH2rx2LlB0p1KSiuTS+4yw4POcvjgl11LP0PkqazzR7h/KarDWni+JTlVxFSdTJFtyk9ke8wcafFuCUFUkpTrqLtzhJK1/kzziw0IUJU4rRq19g9nOJR4bXqYPEtKnN+7Nu2V+Ivfo06ON4diMBPLWptLlJK6ZlZ7/D1qWKwUKuaFSLjq1qu8xUocHr5v1VG6dmmrGb1SV4xQlUlkgm29LLdm3D4D9ARqYuUf8AWV1khG/7JPn4v5HSxuOwmBnUjSlRoxvdShZXXluecx3Fp8X4hTp023Sg80pvmi43ZV1aTqVpyve7IWafLzG9W2gsUK3cDj3DsMoVhpaANFiBbbk1uJDRtlNFi2K4liNxmnFF0EQgWx1OkYqcSxEIothG7Okc6shryNEI31tZFUIl0FY3HKrIosiVxLEWomkiaZFIklYxWUok0yCQ0n1MidklzBa6iSC1noZRNDIa9SSIGAgsAxkRhTAQEVIBDCgYhkWABgGgAAB5m4rhcR3DuFxCAbkK4gCncLkQuQO4rgLQKHNZsut/ALhoBBFsi2SuuhGT8CNRXLUoqJtF8n4FUjNajJOmrnG4lhnTq3jqmj0E14GerTp1IuM7WZxrrGLgeKSi8JUaUXrFde42YzhWGqXeRU2+cdGcnFYSphpKcX7u6a5FlDi1aFo1P1iXqc7O+m4qq8LqU23TqLwejIwxHEMIsqlLK+W6N0uI0KqTd4vo0UynTm7xncCuPEYVH+voWfWDt8ixVcLL4Kzj3Tj+JW4Rlu0yDw8L3enmBrhScvgcJ/yyRLs5J6xkvFHPnh4ae/YipVKX7PFOK6JtDRt03a26Fa/NepzXjcTG9sTm+Yv0niftRf8AwQ0baMdQdVKSnFZVzZzHo2t/A0viWIfOH9C/IhLG15L4kvBJGoyuwmEnJOTskaY08HQ96tiM8vswRyp16tT46kn4sSbvvZhHX/SMacrYLDQh/HPV/wBjNU7TETz4irKpLvehkVSd/iZYqs0viJpppSsrLRDsZu3n1T8g+kT01SZFaQKPpE+q9BqrJ7tEGmKTJ6Izdp3ofaPkFaMyS1XzE6kV/wCyntJv7Irt7q5BN1L/APsrld9xNLXYlbuArUX3klG3Unp0DToAkA9BaX3aAADT7QAK5FkmiLi+4BIkiKi+l/Aml3AFh6ch28Q9QD3Q0/xj8w8yKRIXgx+gAh/5sIa8AArq0KdV6+6+qLA121GxjqU6tNavPHqt0FLFTp/DN6crm3XrYqqYeFXWVk+q0ZqZM3ERxlKp8adN33jt6flYtilO7hKM/Df0f4GKpgqibyNSXRvUztVKTs1KJrqs9x05WUsr0fRqzKp2fKxRTx2IjFLPnitoyV18y36dTnbtKCT6wk18tvkOJyVSXS68yOu/4XL5VcJNfHWg+9KX5EH9F/8AIqf/ALS//wCho2gly+9EbfylyeCS1qVpdyio/ixfS6NO/YYaN+UqrzteW3yNaNnRwjqQ7WpJUaH7yXPuiubIYrFKrCNChFwoQ2XNvq+8orV6uInmqzc3tq9kToUm3fkh6T2sp0moq6ZbCNuYJdSxNPn8zna3E76cm/AF4IL2/wDYRztv3fd/lMtJLZ2gRSutU7j0+z8g0S2QBZLuDT7Qm9kvvGtuYDv3j/p8xeY7f5YA9H4BZ220D0CyfQBKOXk0u4drc3bwC2v9yST7wqI0ttvmOz7wAPP5jTa5v1QenoHoA9R/5sRVuiGgH6Dsu4Q+QB1/MAtoFiBhowsDVgJRj3Ikl4MULk1pdkaSy6ckhuPeU53KW5bFPqn3gGVLdgox/wAZJ+PzFvzCj/NwSX+MLElFdQg5WEiTEu8CUWx3v3ESFSTjByS25ATKqmFp1n+sjdd246VaFaKa35rmWFHMVPHYKLWFxFWEekZNXJUnxZ0XFVPd/itc6I76BHGjw7E16idaWl9WdOjh6eHi4014stuG5dpokhgFwgAANAtqMaH4IsZJE47kUTRuJTtqTiJE0bjFTilZFkdCKsXZ40qOl3UnptsjpGKcUXQTsUUrqCzGiCudI51bC6LouyTKo7FkVyOkcqujrYsjHUrjva5bFkrKSJJkUxpmaiXkNX6AhmUMdyKVx2aMh2GiCl1RK4DsCuNO4EDEAwpgIZFAxDCgaEMiwwEMNAAE1fRkHl7ibEJs7qdwuRC4DuO/eQuFwJCuK4rhTuFxXFcgdwuRbIymo2vdtu2gVJvuIt35A2Rv3GVJ+BBkmQbM1uIS8Cq3OyLpMqm1tYxWog3dOLSafIxYrAwqScqUVF9FsbbdxdSpOXK3icq6R5+pg69N6wv4FEoVF9Wx650oxjoteplrUo84pmdtaeZedLXQh73ed+pRhyikUujC+sUXaace0nzFkm+R2ewg9oIfYXVsuhOS6cZUqj5B9GqvkdnsF9nUTppbIck4uVHB1HvbzKpQcXax15Kybscqt+0ZqXZYnHDKVNS5lfYu5qw8r0UkiqejegTQjh4smqEG9Yk4TUkWK3eZ2qn6PC+w+wgvqlunQLBVSpR+zYfZQ+yTaAgiqcVyGoR+yNaDATjHpYWWNuYwv3gFkIAAF4h5gIB+Y9SIAS1EIL94A33EXLuJXfUg5PqA07smvMgmyaYEhpS+1bzI3YZu4gnrvf5iTa5ojm7gv3AS17g13shXj3oPd6sKl/xDToLS24/+QD07wst02CvvmXqHowDTqw89Qv4C8rgGW/NBkv0Y/wDiLQIrnhqc/wDbV+q0KpYJJ6OS7maNOoSd223dvqXdNRilhZL63yIfR2t5fI3PXmVuL6r1NcmdMvYW53IyiorS1zTOo6cdFdmeMXUlqrX7i7NFSpSqSSjHM+42KjlWXa3QdKnGEdYu753J2Vra+pm1ZEErLVEsut9U+pYrLS8g/wCTfijLRW5NrzQJeA/MfmgF/m4c+fqO2l7LTvC3RfMBa80KV8vu2v3obXcFu5gZ3Oa0c8vjAspSnzlGUeuqsW+pXUhFx536AWW716jX+alNOC1eZq/K5PKubuu8CzxC3+WEl4Duu71CjbkO4l/moAPNy/EdyNh2fRkEroV7hltsNRa5WKDQYWaY8r5akAmiXmRHr0AkHiGqXQOQVKJLUgnbYkpPqRRkzPRXLPei+RFTb0uDe5BNNvfTyBvXr5EYy0E3fkVVl3z+4L99/IhfTULhFnLYRFA2wJWGRtLowUu8qK1hoRqZ4PK+i2LVoK9yNSUlTlk1lbTvILAKcJUliaUpxpu0F7zTTtr6l3jcoOVgALd5UAeQ8veNR7wEhr1BxfUnGGmrRURUW9tB5SaVugWZqIhbUaQ8r/8AZJJpbG4zTjoTRBa6E43NxirU3ltsTiiCT8CxHSMVZFbF8OZTFFkEzpHLJohtfYugvUqgtC2OiNxzqxE47kIyJpisp7kkiMWiaMVATSZBPUkpERPYQlK72BytqZDsGzIOrFdX4Ji7W6+GXoBaiRQqmq92XoWZrd4EwIdp3Bn7iKsAhnfJXHmfQgkMhmfQMzQVMZCM78gUyNJgK4rvoF2kMiMG3k8y6iuVBqdWltxXKrhdlFu4WKrvqPM+pBZZhYqcn1E5S6hVoirPLqLNLqBaFyluXVkdepGl0nZEcysVkXcirGyDZBt7XIu6+sZaTkRSI5pX3DPK/IxWonGOt+ZfCytmdzLnl3DVSVznk6YtkprZGeor73ZHNUWqy+FiNSrLloc9NK5oqaJym3yK233BRZErkU+qG2QRb7yLd+Y5EXJAQkrrQ5eJg1UeljqNroYsX8aeW6NRKrw7SjluSqx1ve5VScc+qaL3bnsVFcHCO8tX3F0XF7ST8jM469C2m1FdfIlF8VF7ySHlj9q/kVxmm7WaJtx6MjR5Y/aQmo8hD8iASj1BqHJiuvsgAZb8xOK+18h3tyFe/IILLqKw79weQEbDSv1Q1ZdQ0/xgLKubfoFormx37g05oBW8QsO66CuuhRFruI5e4k5IWcBxhzaJ5URUu4afcQSyx539ROMV1HmfQVwoyoLId7ckNu/JegEVBdXcMveNPrG49ZbR9EAlCy3QtCazdPkP3ul/ICuwWJ2n9l67aDjGpm1XqBWld6ajtbmW2qq6ypeQnn52AqSbfMdmWLtOVvkJp9QK8rZLs5PYkqbf1vmDg47yXqBDs3u5IoqtrRJtllWOjtKC8ZIpWGlJ/HD+osRS4PN7yaZqo0nCKbWvRolTwdn8UX095FroSSblUj6i0kRtLfYnCnOe0ZEY07u2ZepasO7e7OL8JIy0jl3vv0ukJRS3eniPsHq27oHRat+OgA1C3R+IKME9ZB2TeyT8xOjUX1QJOMFa0k/MTintb1EqNV7RuJ0pR+KLRRYqaerqRXdcrsuVkvEWXuJKF43W4Q/dtq16gnCTV5JNdSLpvfZ94ZQLFKnGet5W6bDnUpu2SDXcypKPN2HaD2k2A87eyivIlGVuSv8AyoglFc2O66P1Cm5X6egrgrb2JaX2AipNO6370GaSe5K65ILxW8PmELPN/WFml1J5k/qpILpO+VBSTdwv3ks9uQs/8KAQ0/Mamr/AhuV3sgC5K9tyKl3IkqjSXux8yBbj21sJyk3f7h5pPTbwQDSvsiepXeXUa3AtVuc0iSyc6iKlC4ZH0Iq3NSXNvyGqsErKEvEqUWPK7ATdX+FAqr6kcg8hQZm9wQ1TvzG6dghId03srDVPw9R9muq9QquMIQqOpCCjJqza0v4k079xJQV/iXkwsl0CE9riU7DsnzQOK7ihOdx5mhJK9r2EsstnfvCJp6Am+otOg/I0icZEszsQT8gUmaRYpak9yq9yUXoajK5XtroSjoUplkNjcZq9ak4oqiTR0jnWimuZbrl91q/eZ4svildM6xzq+Gyva/cXJaGddzL4PQ25rEupOKIImiVlJLTYkiF7cxtrqZFnupD0Kx3tZGdIsshZVe9teoCctbERLQEJMYA0gtqMQDSTHYSJXIosNIVxp3IGFgAiiwAMAAADRgAEV4zMK5G4XOraVxXEJsglcWYjcVxtU7hchcLsCTYribFcincLkXIHIKLsi22DmJz7iKGRcmDkQcjKm5MTbIuQs2pmtRZcM1tiGcM5itxZmm92gZBVLPa43UvysYaRk7ckyuTu9kiTl6i0te2pFLMktiObuC7YXIqLnrsQbvyJtp8iF9diBXXQpxFnBvKtC0jKzTurlRzcyUr5TRGqpL4UiFeMU9IpCpVLNXSZpE5NbtFanZ7GjOpLZFEl3IC2nWS+qWKd+RmUrF0ZqSu9+hFTzabBdiTT2GQK5K6t8I7vqK5FK9uQeVySkGZ62AhfuDV8ifaS2/AedvkBBPTYLjc5PQMz529AI37gv4DzPmDdwE2+4jm7vkSexG/gEJyb6EVqxvcauuRRKL7kO9+gJ6DT8PQgLu/L0DM3/wCh5n3egs1//QUZmPM+orseZ93oA8819ZoSlJXeaSEm1z+RLM+cvIBp1PtS9QWdO95Ijmd/ib8xq71Alnq2azSt4kbya10Bp7WZG753QFmSbS1VvEi6TXNC1vv8w8gJdnJ7W8yOXXdPwE2VTnl02Atm2lyS72Z555S/uRak3ZF1PDyTTkiiqOHnN3931NMcNKEd4+ckXRoSy3XyBQkntcztdIqhNatwXmNwuviXoSyS5pAovnZBUHSqReujDs5uT0XoScJRveKI9lK9mreAAqcrawaBwa3ViSptu1rBJW0sBBU5X+GzGqUuauDtbWPmJpLVppBD7Oa1s7dSLjLo2wzNKybt4gtuZQssvssMr6Du+rEEChrsNxa7guCV+QFUYqnO1Ssmmr9ee3K3zLsqWuZPwGor/wBBZvYA05jjlvdpj7OQZbcwBuKekHbqNW5xdvEE1bdeo1a3L1IovDlF28SPu9PVksttbxaDL3x9QFddBX7iSS+0r+IOMftK5QK1tQ91vZitHqhpX5qwB7vQAt3oLd4DVv8AGS922kbvvZCw0kuYD35Ikm+5eQlZrfUaS6gNNrp6Dvfn8gTj/iHddSAT7xt97uDy9RrJbmAkNE1k6v0FaHeArDt3A7crgmugBqHLYkpW5A3fkBElZgvAd+4BWsOw83cPN3JAQHa47sHJvmURyjUXpoO7DNLqyoMo1F9AzPqF292aZNR7h5bciLJczQlksTUdCtXLImoxUkkWJLuK0icTcZWxSLIR53RSi2Ox0jnVsUupoilYzRb2RdC50jnV8Ya25lqTRREtjqbc1sW+ZN3KkTXQIlq0GttQSG1bXlzIHFPwJa3FYFpJ9GZRNSaE5CFdMaE1J9SSb6lSJJ2JoSzNDjK6ELRdxESzNBmuK4XGhK7Fma5gAVKMyWYhyJIyHnBTCwLRkEr3I2t3juFwGh3EIG3irhcg2yN7lelJyaFnE0yL0IqeaXULvqV3C4FmZizuxC7ACedizsiJuwVJyYnJkXe29yN2RUnJhmI36EJSbehBY5EHLqRbFclVJu/ISdnsJyaIOTuZVbnT5ApLoVZmNNma1FuZdAv3EUDkZaPS5GUkDZBvuIp3T5BdCv3AZUNx7yDsTzJboi2r7aBUXYi7d5Nyu9kiLkn9VAZ6kVZ7mVqzN8sr+qZaseaRYyhCaXIsbTWxRdrkWKbZQmkntoJTa2J6si0+gFiqX5E1PuM6buTU2QXqTfIdyqLl3k80u8ipZtLWQZmRTbJJyje1tVbVJkBdvcE30Ekws+oU3K/IV7chO/UWt9wJXb5ILvohWb5/MLNPf5lQr9wZtLZUxNd4mn3AJvW5NS01iRS3+RPK1s7+YBfX4bDT7kGvUEn1sRR5AFmua9Qs3z+YBcB5ZvmLLIAv3BmfRegWe1xqL5teoCzPpbyDNLcNevzF73+MIeafUfaT5/cCjJr3r26lbb5TXqFWOU90vkVznU53XkJqT+t8yDpv7aZUNzqSVnJpDhTlL678ycaGl3JJFipr7WngQRjSkvrL1LFSb+svUcYL7WngStyI0SpzW0kxunOUbWt6DUE/rqPjoKUFolNNhSVGonpFu3eDjOP1ZIOxSf7SHqDitLST8CCElJa6gs6d7yRLJPbfzDLVa/uVAqlRc5EXUkud33g+0immyOqfO5Q+0k3ZpehLM9PdXoLPJ2TS9BrR7AGZfYiGf+GNwzyvey9BOV/qr0AM7fJEb9yQahryCByb6DUmJX6BqBL3urBZ1s/mCi+4fZ2esl6gPI3z1Hk03FkXUSg3swqWULadPMjl7/mO3egHddQ92/USS6olaP2vQA0sKyHZMNAFaw14gsvf6Dywf1mgg0Cy+18gVh2TCi0ebCy5MklFW09WP3eSsQRSV9yaSfMay84saULfC7gR06krRXUNB6dH6gL3f8RK8baCsunzJJLoAkxppdQVug7L7PzCh26Bp0H5Ikn3IIE1bYPId/AAozLp8wun9VD3GBG/dYd0+g9gv3IqE/BAnYd/ATbAP82EMd9SoWa72SGm2xju+ppC1sNXtsNTY03fcsRJNjTe4r95JXsbjFNNskrkUWRZ0jFSjcsiyCbLYXZ0jFThoXxbKlfa5bA6Ryq2MuRYrrmVRutdid2+rNMJ5um5JS66kIqxPVlRJSvsyalbfYrtpsNKXPboRE1Pl0ByuLUTjfmQNzsLPzsRyPqGWz1d0BPtV3hmuRyk1EBqbHvqRtYkkQPYd2+ZGw0iB3sPMFhWIiSkPPcjYErMmhO78hpkbhd623IHcd3cSba1VmFwiSkwcmKw7EHgnO4szI3uMy9qWZ2Bztu9SLZBu7AnnuPOVg2FWOfQi5vqQbYJgWZpCzO92QuK5BZ2lhdpp1K7icgqbnpoRzEHLuC9iCWYM9iGbuE5XIqedvuI5mRuPkRTUiSqW3Vypd5NO/IirO0e9hOd+4jdBfqZaO479yI3C5FSFcE+or9xlSYrjciLkuhAN9wr6DbRFvu0Ck79CuUdNi3NfkRe2wRlqQe9ipXRsaXQqkr8iorjUl3EnJsg1Z7BdoobbE3LqGYkn4AQzy6klJib6JehG5BapEu8pTJZ5MaFtwK1Njc+gE7jRXmY1JvmQWCt0RDXvC7tuwoe+w0IEBJEt+RFDAlZ9As+cRK47y6kUZWFu4NW9wAdtBZZBqGvUB2fQTg1a6FbTcjcIla5GRXJ3e4JSZRK/LQMquCpssVJpbAJQdt0vMllstWn4DUeuhKNJyvbVkUoxT3kl4lqUX9ZepX2bV9Capt7Iip5Fa6mmSUVbWdu5FbpvTSwsuu1wqx04/WnZ9GRy2V1JMjb+F3Fle+VpEFihddfIhladiDT6BaVuZRY00K0m9SpZ11GpS2uwibjJ9bEXTl1sNzq7Zml3MjGdRvRt+IElTf29Raxla9xObtrYFJ20KJNdbiaJZpOOyXeRvJMBtNIjq9n8x5pPmJyfcArdRhdvcEm+4IkotjSfiJZuoOUlzAaSe6Brogzt8x55dEFRtfkPK9kh5pdwZpfa9AHGDfTwGoS5JizS2zMHd3u3qREsrFa2hG3QLFVJRDK0yI7dwQ0iXmRsOwU1bqkSSXUikOzvYgmnH7Q3bqRURqOu4EtOoWjfcajYMoDSXUenUVrBbvRFNW6j05sFHq0PIrblQaD08BZUOxBJZbbjtHvIpLqPzCjQlePQSS6hpcqG7dBadAsupJRXUoXu9GPToFkguAtuQX12HoIrIv3Dv3Akg0RQJ22GmxAaRNMlcgmiehuMVJO/ImmQVicdzpGKsi9S6LKUkXRasdI51bEsjdEItPTcs07zrHKrIt80TTK46JE0VlZceayfUrv3jXV+hUWxfNkm7FaZK9yIkhx6dCNxPR9xBYRYLRDAPIashABK6GmVkkyaEm+m4J35WEBNIncLkL2HcaEwIhcgkFxCAmmO5AkmTQlm7gz9wgJpHz67XcPMxMjmMPclmBvvIJjbuQPNYTn0Iv0FsFCkxqbIg1rbRgTzJbhnVttSFhNgScmxXvuRbE3YgnmS5CciNwIov3CcrjIuy5ASi7dB5kV3H5EVK65hm7iI4au5FSTGpaCYjKpXC+gtLARTuDkJtCuSqd9BPcNA3MqV0Jsk7EdAC6C4vd6thoAm78hPwHZd4adAKpJPkVuK6Gi0X3EJRXeUZ2rCvYtcURyBEM1+QX7iTiiNgBNX1Q7roKy7xFRK/cFyI7gSRJOxC47kVO7BMjcFICYEc3ch3Akm+oXfUjcLkErseYjcam1yTCnfvC7XMTqOW4s4EnJ9WLO1fVkXK5HN3AT7SX2mQcnzYXGlrsgEk7libtu7ANeCAL7asd++4737hpv/EQCTtdhvzsST01Fe+24UJ20u0NNrZjVSS009AcpN309AozXe7bBN8pNeYZ7clcWZvW69AG5N82NybervyBTfVLyE6ln18iBylLRKT16Mjmlfd6B2re0YvyFKTe6SKC8vHvJKTXh4Ebu2ll5iulyd/ECee24Oqn9VEdHvcHGNn73yCJdpBL9km/EO0g38FvAgvElqrbAGbuJZk9cruRd7Asy5ASTX2bBdLVxvfvI6vRkkk927BScl0HmXT5g4x6uwrq+n3ADfcPT7PzE8r+sC8UBL3fsiTSezDI3tl9Qy96Ad1yXzBNJ/CJJLeSHptmQDUuiSHn7iGn+INOjCJZmwu+TEmrfCNSTXwoAs9xjU42+HUV/4UFHMYsyV7pWHGrGSvFJp7MASHYFLuQ8zfReQDt3DTEmySfPYglfuGmhZpX5eg8z/wAQDWuw7WFGckSzMKVhpBmY436kQ0hpBqO7QAFmO77wTYUWuFg1Bt95USS1G7kVfvHr1AQW7hhr1KgSYZH0Hd9bhqULKwsxq/MCoWVjysB2NIEmiSTEiSNRmpRRZFalaLYnWOdTSLYRK0iyKuzrHOrYJ9S1LvKoR10LkjpHKmvEnfv0IWa8BpalZWJX1b8iRUO75lRamnoSWhUnfuJa23CLEN7FauMCadxld9SVyaRICNwYEhohcExoWAQuNMmhK4bEbjAkmFyLYrk0LEwuVtjTGhNMdyslcmkTuNSK7juTQ8A5LYje5Xe409Di96xMbK07Dz8kBJ3I3FmE5JIgYrkXK/KwZgJAQuJsCTYtyN22F0uZBJuwXto0Qc7izO4Va2RbI37wbXW5A1cd7ciN+8T15hUsxJMrGmyKsuO5C4rvqRU7hcXmFzKm2ILtgRTuhZlyFcdiKVwC1gIBMAYagC2DQNQ1AWhFjdxARaRHQmxWAhZCaXQm0DRUVWIuJdYVgKrBl7i2wWAqa7g8ixq4nECtjTJ5RW1AjcLvkSyiswBS6q4OS6BbkFmA83cCl3Blkx5JdAocmxX7iUU1yGr9CCF78hq3NXJWu9h2ASt0AdiSQER37kPVC16kDUu5BcNeg0mAXdhqT6IXvJD94Keb+FDu+SQJSfJitLvATlrqh5ueTQTzNPcWq6oCWey+EXaJvYFJoTv0+QEu0vsrCzJvVO5G/cvQakwDMrj90NWK/cA9HzsPS3xLwE/AVl3gSt4eoraBZLkKyuBNScWgtvu/EgNPv1Amrp6K5JN8yvn8VgafOQFjt1RF+KK1OMX711320JKUXqmA2l1uCsDt3kQJ2trcelt0QurDeW39gHa/OI8veV6DQRYlb6yF7q+sIL9EA7rqF0uogT7gqV10HddBJ9wagSTi9HG66MIKMVZR05K+iENXQDT7hqWmwveHrcCSl3Id+5CTb5krP/GFCfciV+4jqSV7kDT7hpvoJPoSVwJJsevQSzd5LXmQF3cd2CHqAajuxD1YUa9ATdx6rmCuVDu2LUlqLUAuK7GPUojfuBNjaY9QiN2MNR3ZqIEMEGppkEotiGr3RqJUkyyLK1csjc6xzq6LuWxTKLOUHHVPlJbovg3bqdY5VZG6XMsV2Qi31JJs6RzqSblz0JrQSY7lZMFuCGmVEriu1qguMIeYaZAkmVDHcQXAkAr3AgYCABjuIAJDuQuDZBK4EbjuANvlr3Am7a6eYXuxgCYyKVnuSAYXEJsiPn1hiQ2up5XvO4r2E3oRuBJtsTbFyEAXDcVxIipbiAAEJjYgBIAABDWiHsJ7kDAV7gFMEFh37iKB6CDyMqloh2sKEpQkpR3TuhtuTcpa36kUBZAO/cRUWhaEt+QiKNADyB6ECG7dReQ/IBBoNbbCzdxFLQRK990HPYojp1ENhp0CI2Cw210EAWRGxLmDasArILBoPyAjYLDFo+QQWT5iaH5AFJrvFYloIBWC3eS0DQCIx6AArd47d4AAeY9+YgAdu8NAHp0AQeYh3QB5j8wvHluOyIBLvHtzQkPRhQ5PqGq1zfMbiu8j5gPXr8xa9fmS0tv8hNJcwD3l9b5i1fMLJ/WDKvtANXW7B3fPQHFL6wWvzAE2u8alLawmu8VtL3XqA7yvsK7Hq/8A2KzCBeAXXQaUugWdr2CloCt0+Y7S6aBZoqANwsxpNEUeQnGNvhRK0uX3B7zdluBBRS208Alm0sWZZrlYHmduSArTfNIfkO0gtLmEIeo7MAGF2K3gPTqAPN0sGoXXUfu9WwAa8SPQkmu8KY7chXQ04gPzCw00mk7+QXjbZ3APMlG3UScejJJxtsFS06hZX3FePeS93oyIcVruTSS5kFboySaCi1nuS06iuh3TAkrDIaE00A1bqNaiDQBteALRgrd4PwYErXAimO6KHa4Ws9xqwOwQeYvMLIPkUAxaDKgSa53HYaCxpkIaEho1GalEmtyKsNHWMVfEtjfe5TDZF0XFLnc6xyqad3a+pYtCEEuupYjpHOpJkrkCaZpk7jS7yOZOSjr12JFZMaIBcgsAhcLhEwIt3FcCaYyFx37wJXAiBRJMdyGgswRZcdyrMPMQTugbIXC8VtGz52CrExqRXcMwFmYeZFTlcEyC24r95DMxZg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data:image/jpeg;base64,/9j/4AAQSkZJRgABAQAAAQABAAD/2wBDABALDA4MChAODQ4SERATGCgaGBYWGDEjJR0oOjM9PDkzODdASFxOQERXRTc4UG1RV19iZ2hnPk1xeXBkeFxlZ2P/2wBDARESEhgVGC8aGi9jQjhCY2NjY2NjY2NjY2NjY2NjY2NjY2NjY2NjY2NjY2NjY2NjY2NjY2NjY2NjY2NjY2NjY2P/wAARCAPABQADASIAAhEBAxEB/8QAGwAAAgMBAQEAAAAAAAAAAAAAAAECAwQFBgf/xABLEAACAQIEAwUEBgkDBAECBQUAAQIDEQQSITEFQVETYXGBkQYiMqEUQlKxwdEVIzNTYnKS4fAkQ4IWNFTxRHOiJWODk7LCB0Vk0v/EABoBAQEBAQEBAQAAAAAAAAAAAAABAgMEBQb/xAAlEQEBAAICAgIDAQEBAQEAAAAAAQIREiEDMUFRBBMiMhRhI0L/2gAMAwEAAhEDEQA/AMzEwYmeZ3Ntvd3IMYmUIAEEIQxMBMTGRYCYgABCGIoQAAQuYPcQBDAVxhTAQAAAAAMQAMAQmRTGJAAwEAQwuIYUxAADC4gAkAguBO+grivoK4E8wTk5Rs5NrvZC4AQZEmyNiodxkB3CJCQXuBFSQ0xAFSAiADAVwAYCACSPUey7vgaseaqfgeWR6X2Tl+pxEeeZP5GcvSz27E/i8meKxWmJqr+J/ee2qfEtTxWN0xlZfxMxg1kpC4rgdWDuNERgMZEdwAAAAAAAYCAAIVv2fmT3IV/2YFWG/wC4XgzWzJhf+4l/KamwBsi2DZFsAuJu4CuAAFwAdwEADAQXAYyIXAkBG4wJIZAkmUMZG47kDAACGAhhQMQwAADmEA0RHcKYyI7gMYgCpDuIYDuSRBErgbHj6jw3ZfW2cr7oyCuBAwEFyhgK4AMBXEESFcQXAYmILgFxiAB3AVxXKJXFcV7iuESE2K4gGmAhFDuFyIAO4riBgSuFyNwuBK4riuBQ7hcVxXCJBcjcLgTUicU8rk9ilPUunWz04RtZQXLqFPP59xNVJFK1JxtHnoQWqb3bsQnXnLRO0SqdRy7lyIXNRKuVacdpNFixleNrVZrzM1wuVGyPEsVHavUv3SZbHjGNi7rET89TnXAvKs8Y60ePYxbyjLxii6HtDXbtKnTa8GvxOHcspq9SKXNmpnWb48b8JMiNiPO9AEwACIDIhAIAAixEhARExiAQmMTKhCYxMBMOQAUIAYkBIAAgBiGAhoAAAAAAYgIGAgCmAh3KABXGQMCNxgMBABIQIGABcQADIskyLKhAIQE0MinoSAdwEMigAEwGFxXABjEICVz0HsnJZsTHno/vPPHe9k3/AKrEL+BfeZy9LPb0NT4o+J4ziKtjqy/iPZ1ldx8Tx/F45OJVl3mMGsmMdyI0dWDAQASAVwAdwFcAAYgAZJLqRWpMBlOIdoqxcinE7RApw7tUk+4vzGaj+0l4F4Q7iuK4rhTC4gABiABgILlDAACGIACgYhgAxDCGh3IjIqQXEAEgEADuMiMBgK4AMAABjIjAYxIYDTGRHcCQEUx3CmAhgAxAAeAxIAGAhBDAQAMBAABcVwAGwYMjcqGAgAAC4rlDFcBAACuFwBgJgVD3C4ribAdwuK4gJXFcQAFyVyIygJw1v3FZKLSuBZyIylfwIt3AgYXEBUO4XIjKAdyI0wJGnh0c+Pox6zX3mVM6XAo5+IwdvgTl8jWM3WM7rHbIyLJSIHB3MQXE2EDYmFxXAAAAEJjBgRaE0SEwIiGwYEWRZIRURYiTIMqBgJjQDGIYUxXGIgYAAAIYAAAAAAAAAHiAAAAAAAAAABFMBAAxAAARYxMqIsVyTIFRZHbqNshT5k2RRcZEaIGDEACGmIAqSAQ7hDOz7Ku3EaketP8AE4p2PZh24qu+m/wJfSx6mvbLo9nc8jxxW4nVfXU9dV2PKcfVuJSt9lHPBvJzBiA6sGAAAxAAAAAADEMCa2AVxASvYoxD1XgWsz4jdeAgjR+KTLSqh9YsbKhiBDAQAIBgIYAAAA7iAAAYgAYXEMB3GRuMB3HcihhTuO5G4XAmBG4ASGiA0QSGRuMBjI3C4EgENANDFcYDAVx3AYCuADGIAGArhcBhcVwuAwFcAGFxCAYhiAAuFxFA2IBFQxXC4gHcLiuK4Dv6AILgIYgKhiEADEwEADbEIBgIZQ7gK4AO4XEAQw5iACVwuK4gJCuK4AMLiQyiR2/ZmnfEValto29WcNM9L7NU2sLVqfanb0X9zp4v9OXmv8uHV3K2XYlZas0+TsUNnlekCYNkWVBcLiYgJXGRRJAAhgAhMYARYWGJgRCwwsBBohItsJxuVFPIETVGctkNQa3VgIkgtYAAAAAAAAAAAoAACAABJy2TfgAgAAAAAAAAAAEADAQwAAFcBiYXACIhsiVEo6Mk2Vp2ZNkBcYhcwqYmwuABcVwYgJAJABK51PZ2VuMUtd4yXyOWjdwSWXjGGf8AE18iVY9pW2Z5b2jVsfF9YI9XPaXgeY9pl/q6T6wRyw9t5OMAhnVgDEhgAAAABOjh6+Ib7CjUqW3yRbNX6I4i9sFW/pJuDEM1vhPEIxblg6yX8tzLZrdWfRjYQABQFGI+JeBeZ8RrJeARGhrm8Swqo7S8S0oLjQgAlYi9BpgwEA7CsAAAAMAEAwAAAAABgAAMBDAAuAAA7kRhTGK4BDuSuRGBLcBDCgYgIJDQgAkArhcBhcVwAkFxCAkFyIASuBEYDAQwAVwAAAQFQ7iAQAxAK5QwuIQDEFxBDuCEADYgbEUAAAAK4AABcAABiGUAgAAAAAAAAhgIAAAAoB3ENANcj2XA49nwukrWvd/M8at1Y9zhY9lhaVPbLBL5HbxR5/PetPLcRWXGVo7Wm/vMbOnx2GTidZfxNnMZ449aLFcbIlAAAAyRFDAYCAAAAAQhgArAMQBYaiFiSAnFWWhCaJJie4FMkRsWsgwIgMQAIdr2S3ZspYSi5pSnJu3w7IWyIxDNdfAyjrTatb4b6lMMNN6y91d5OUNqdgTOhSoUoWvBSs7+9zIcSjTlKNSEFDNfREmW7pNsT0NlCjKFDtba20Zjtmait3odWpGUG6FtuRMqVzauaS7XJaLdrrYrOxRcI08sorL4aHNxlONLESUE1F6ouOW+iKRDEbUAAAAhiABiGgAVxsQQAIAExXATKFuy5bJlROL90CQguBFAXEAQAIAGMQBUjXwuWTimGk3ZdojIi/B/97h+X6yP3kqx79q7a6r8DzHtN+1w75uDPUpaJW5fgeZ9pY+5h5eKOOHtu+nBGjXgOF4ziMv9PT/VrR1JaRXmduh7PYOhZ4qtPET5xp+7H13Ou2HmLmqhw/G4j9jhas11ytL1PW4eOGwumFwlGl3qN36suliKk95PwRm5Lp5ml7O8TqNZ6cKS6zmvwOjgvZmjTqKeOxMKiX1Kez8WdSLv3iZi5VeLoU54ejTUKWWEFsoqyRWpxUrvF1GumVW+4oh8JXVWV+JlODo9vStpUS8TyeJ9ncZVrTqU8RQrOTbdpWb1Ou2Edzc6TTyuL4ZjcGm6+GnGK+sldeqMh9AoVJRjvddGcD2o4fQw/ZYmhBU+1bzRW1+qNyo86UV90XlNfdeBoQo/C/EtKqOkH3ssKAAHuQAAAADAVyhiAAAAAAABgIYAADEADABgAAAAAAADQAFMBDAkgAAGMQEDQxDAL2FcGIoY0yNxoCQCAgAuAAMBAAx3IgUO4XEK4RK4hXC4DuIVxXKJCC4AK4rgAADEBUAAAAIAAAAQDAAAAAAABBcBgxAVAACAYCABjEADAAAB3EBRdhodriqNPX3ppaeJ7lI8jwOmp8To915eiPW3PT4Z08nnv9acL2nhl4jKX2kmcN7npfayFsRTn1hb5nmmfOw9Pd8IsAYjYLAAAMAABgAAAgAAABAMEIEAySEhoCyhT7WeXMl4irUpUpWmrd6NWBoOcHUg7vXfkNqpUllyOT6GLl2jniZpxGFnSV7d9uaMxqXYixEhMqnRjnxFOGZRvJK75G6pCUKjVrNGbBRksRGqto8ztcRcY1qdbKmqsPI55sVz6l6dTLe/Rkcyk7WsX1aanquRTUpTg3z15GEXqjFKObVvWxh4hL9dkT0grF0nNNO5hqScqkpN3uzeM72sSwtN1cVBJXadzsY3B1KKjVqP3qi2fLoc3hdTssW6tr5Y2sdLE4iribObbe+pM/a1TRmlRlCe97oU6axNGVJ6S3i7EZSuWU6VWbj2UJS0u7LYwjlV8PVw+XtY77NO6Kjt1pwqRUGlLnZ8jK8DTnLdw8DrM/tdudq72TduhKFKrOm6kacnDrY7NCFLC4ZxpuWrbbfNljxCnQpU4pXjLNd9RzNvPiLsXTlTxE1Pdu91syk6ewDTECAYAIAABMBMQxFCZKD0IjjzAmAgIAAAAFcAKHqNCGQSRZQeWvTa5ST+ZUSTs0+gWPo0H8Pgc+pw6HEMVRp1v2dNOUkvra7G6lK9Om+qRz8bj5cOdLEKOZZnGceqPPPbpfTqzjGFNU6cVCEVZRirJGOrGyNeGxFDiGHVbDTunyejT6MhUo1NU4N961KzGK5JMU4yhJpxa8UK5aq2DJWaim/UhSf6xWLaqqTXwyfgjFaSpawuV4jRxLqFOfZWcWn36BVw05tNzjFEhbGMlBOTsk23yRqjhaMWs0pTfoi+LUFanFRXcb2wjTo5I5qrypcjyHHeKPiGJtFWo07qC6953faDGPDcPlFP9ZV91eHM8azeM+UIpr8i4qxC0TNiFH9n5kyNL9miRUAxBcgkRcuhFsChjEhgAAMAAAAAAYCGAWAAGIAAYAAAOwCAYwpDBDAQwSGQAwsMAAAAAYxARAB3KAEIYEgAOQCABAO4xAghgIAAVwFcBgK4FAIAALgxAAXAACABBcoYgEAAAAAAAAAAAAAAAhiuEMQAUFwAQDAAAAAAHzGRACQyKGB2fZmF8XWnuowt6v8AsekOJ7NQtQrVPtSSXl/7O2j2+KaxeDy3ebJ7WQbw9GaV7No8kz23tLDNwzN9mSZ4hqx8rx+n0Z6RAAOigBABIBAA7gK4ANiAAABAAwEAEhkRgbsDVfZTpKTV3ex0sDTabkpJvn1OPhHabt8fI3dstLQak9L3OGXtmrsdVjnV1d9TlzownK6di2s2qrTd/ElSw86t3DXS4l0m2Z4eNtJvzRB4fVLOrPmasrtqrK9iqUWma5VNracYqEYw2XMtxEpzhBS1S0RXTlZI1dpTqYacHpLdEvaDCSXYyzLVEFUTU0yiFTI3bmRv7zfUC2pNZGrbI5LOjiHLsqrUXZbs5r0ibxaxdDhuH7SEpW3Z1I0ckHJrf7i7AKnS4XCnlXax0J4iMo0peiOVu61pzqEKVRWksss250sRKGFoKVGpFaaRS+LxOOnZ3IuU5uybdwyWVykrLW5YnCMbzevRBkcY2S94rnTyys9QiVSr2lvdtHkhwjGUu7qLL125lycZNJRyx2Irk4+NaNd9rfKtIvlYynR4nXU1GmmpKL0sc49GHpQFwEaExCC4AwARQCGyIAOJEEwJgA1GTi5ZXlXOwCAACgAAAQ0JDCJIb+EiN6pkWPoGEd8Hh3e/uRfyRzPaFXwLa2VT8Tfw934bhZb/AKuP3GPjivw2tp9a/wAzhP8ATr8OJwjicuHYpS1dGbtOP4nuKdVVIRnTneMldNcz5ud72c4t9HmsJXl+rk/1cn9V9DeWPyw9bml1uLPL/EVOvJcovyD6TNfVj6HMXZnbci5y6lMsRN8o+hB15/w+hFaFJ+Ib8jL20+q9B9vUX1vkBoUWScbcyinVqSlrJsycTxUsJgqlXVTfuwfeyjz3HsZ9K4hJRd4UvcX4/M5ZKUrvvInadMgqxHwotKsRsiiNJfq0TJQjbD05dVcQRETJEHuUA0IYDABgAAMACwDIosADAQ7DBIBWCxIAIhYYWAVhjsFgEBKwWAQwAAGFhgABcAAYAAhNjbItgACAoZJEUMCVxPULiYAAhhAMQwoEDEEArhcRQxAADEAAACAIAARQwEAAAAAAAgGIAAYCABiAAABAUMBAEAAAAAMVwJAJMTYDGRQyh3BsQWvZII9fwKl2XCaN953n6s6C7irD0+xw1Kna2WCXyLEe/Gaj5uV3bWjjUc3Cq6fJX+Z4Kpo2fRcZDtMHWj1g/uPndVWlI+N431Z6VAAjqpiAAGAgAYCABiAAAAAAAAAYAAF+F7Ptb1HJaaW6nqOFU8HicKqE9aiTspP7jyMNZNPoaXCvh4RnFyUXqpI55xmuhxXBfRqqnB5qb+RTgsR2FZZvhvuFHFTq07Vve7yFeko6x1izmy1Y6ko5qsPgm7vxML1LI4iUqDoy16FW6KgTJtPJmjr1I0vdqJyV1zR1MFhoVsPVt10X3AclXcrcy6nhqlSLlFXSaTLK9DspRnyY8PXdGs/stWYG3iOHjS4LWcVq2k2eboRz4inB6q+vgdzG41y4fXoNbtM5GBjepOf2VZeZrHqNu3gXJuVXZRd/F8h4itKu40YNtpW6oI3hh4wjpZXfiQwSlKu7Oztq+hzGetS7OOkXfmVRvDVqzNuJUbt7pbM585Nt63XK5UTVS13zCPvSu9WRjKK3gn4tklUttTh8/wAwibSXO/gOMWr39GSpzo5LZHGfVO6BwitXVglfdu33kGTicqORJwaq/aSOUdPiM6FSKUZ55R5p3OWzvh6aAAK50DAQBTAQBAIBFAwQgQRMlmla2Z5el9CPQCKYCABgK4woGhDAaGRGQe44TLNwfDP+BFPFve4dX7kS4FJPgtDzXzFxLXAYhdInH/8ATr8PIjE2B0c3rvZzGLHU3h61S1aCur/WX5ne+hw+0z5xh69TD1oVqUnGpB3TR9C4TxGnxPBxrR0mtJw6P8jFxS2rfoVP7UhfQqfNyZqEZsZ3WdYOivqt+ZNYaiv9teZPOr2uSMm6SjGOyS8EeP8AazG9tjI4aD9yktbfaZ6rHYmODwdWvPaEbpdXyR85rVZVqsqk3eUm231N4z5WKwGI6tApxHwotZTiPhQFkH+ogu4BQ/Zx8ENgJisMAFYdhgVCQDBIigLDSGkArMdhgAgGAAhoQwALDABWAYAAAAAMQwAAABgAAAAAAFwFcBNiBsQDAQFDQwQAFwAAgBCGFMBBcIGxXE2AAAgKAYguAAAAAAIIAAAAQAUABcAAAEAwEADC4rhcAAVwCGAgKGBG4ASuRuAAHiFwEAwEMATGhAUSSL8FB1cZRpr600vmZ7nR4BDtOLU/4E5fI1j3ZGc7rG166TuxAB9B8115K8Wuuh85x0HTxVSHR2Po54HjkMnEq65Z2fC8ft9aOaxAB2UCAAGAhgAAIBgIAGAhgACABgIYAm00zq4DHVXT7GTz046WetkcocJuElKLafcSzcZrrYijS/a4SrG7+Kn0FgZdviY0nFXeji+Zzu3Tm8srTWjuThVtNSvaW90cuNY26eMwDo1G4RaXfyMs4NNpq0lujoU+JOtTUKy3Vk3s/MrxFN1KeaCu48uaIrCtC/C4mpQl7smkytZXa+ie/cGSSlbmQTq4idSDjLa9yE4ZkpLmKcWrxkrMupO1KN9rNAZsa0sPN9ZWHw6najG/1pOX4fgUYx/qVHqzoUqfZQUb/AlH0NfDTVlfYSn5IyQq9m3bmbsTWp0sDGnB3lbc5W7uYiVOrVc33FVrjtdlsqTpxzTtGKV22zSKlFlU8VRpu1nOXdsZcXjnUeSjeMOvNmZM6TD7NNVTGzl8Cyd6epnbbd27siBuYyemgIYjQQAJgACC4DAQFAIYmEArgICyL0QyCTSHcipCC4AMBDAYCGFMAAiPXez0r8Hiuk5L5mjG3nhK6f2HyMXs3K/CpLmqj/A3VlelWXWDON/06z08aAAdWDN/COJVOGYyNaGsHpUh9pfmc9EkEfUaFaniaMK1KSlCaumictjxXszxl4OusLXl/p6j0b+pL8j2r1RLOmPVUNFlPYi9xzqRpUZVJu0YJtvuOMjVeb9r8b+zwcXovfn+CPKtmniGJli8ZVryes5X8O4ynaLDEK4yqCjEP3fIuKMTqku4Iuh8EfAAj8C8BhSAY7AIB2CwCsMYAIYAAAAAAAAAMQwAYgAYAAAMQAMBDAAAAAAuADEAAAmwZFsAAAKgABoBiC4BQACAYyIwhiBsQAIBFDEJsLgSEAAABcQDAQBDEAAAAIoYCAAABAMQAAMBAEAAADEAihgAAAAAAAAAgAAGAABJI7nstQzVq9b7MVFeb/scM9P7LunSwNV1KkYynU2b1tZf3Onj/wBMZ9zTsdm+o8nePtKT2qw9Q7Sl+9h6nr5PP+p1DxXtPTycTm+Ukn8j2p5T2upP6TSmtnE+Lh7eyPMsRJqxFndogAAGAgAYCABgILgMBAA7iAEAwEADBbiAIKlGE3dvLJrR8hxhUUE57bXBu6Q4VZRhKm9YPW3RhmxKnUnBZU3l6HVwmLdZRWdKotE3pf8AM5Kaa7ySjbW5izbPp1sTSalKWXLL60eT70WU6sJ4Wziu0hszPhcS68VSqycrbN7oc4SozvvF8zlVOd6jvLVslTp3pSi9HF3FB3qxS5mhuMq0raKSCuZiKeevh4PZu78DaovKUVYylxCnH93TbfnoXuVk+trFFVVxlGKjy3ZSyyUdG9ordmKrjFFtUlfvZZLUaXVjRWabtY5uMxtTEys3aC2RCrOVRuU22ylnXHHXtdAaZEaZtUwEAAAAQIAGUQAnYGgKxhYChAABCBMTEBNcwFF6kgoC4gIHcYgAkMjcYDGIEQem9mHfA1V0qfgjp1N6n8rOR7LP9Vior7UX8mdep8b8Dlfbrj6eNlpJiHU/az/mZE6MJIBDCGnY9n7K8WeLovB1m3UpRvGT5x/seMOt7M1ey43R5Z4yj8r/AIEvovb3M2rmDj0v/wAExGXR5V96NU5e75mPiqc+DYr/AOm2cZ7XTwTeoge7A7AAAKAoxO68C8z4ncI0LRJDC2owpDAYAIYgAAAAEAAMXMAAYAAAAAADEADuMiMBgK4AMBDAADUAAAAAuAgAGyIMRQwEARJDEgCgAEEMBAwBEiCGAxMLiAAFcLlAwAAAAEAwEAQwEADEAAMQBuUAhiAAAAAQAAAAghgILgAAFwGACKGAgAAAGAAAAAxDQDbsd7AYWX0KlJ/WV9jg2ue7p0VCnGOWyjFK3kd/FN1y8mWnMVKasWKMktjo9kg7JHo4xx/Zk7J572tp3w9Gp0bX3HoTj+01PPwu/wBmaPh4+3snt4aW4iUiJ6WiAYgAAAAAAAAEADAQAMAAAAcYTmm4QlJdUjSsPKMIuUdVuiW6RlA1qlTfxw87EatCCV4JrqTlDbL9UCUoSirtaEdtzXsMFJrmIBoWQq5d7+KOzgqsMVS7OU1m5JvVnCFYzljtNOy06VSz5MvhNOakttjjRxdWO8s/ia8JiFWl2a92T2TOdxsNNDV+I1nflFEa9anRvmfkGLcsLQlVt79R21OPOTlJuTu2XHHYuxOKnX0+GC+qvxM7GI6zoRZBlhHJKpOMIRcpS0SXMorjGU5KEIuUnoki7EYf6LJQqWlUau7PSPd4nZw2Gp8OpNPWu/jl+CKXTp16s5VY3XQ53ydptyEM3VcLCUpS92nBLS34mOSy+HJ9TeOUqogAGgAAAAAAEWIkRYCExiZUJiGyJQ0TTKyaZAwEAU+YxDIAYhoBoYgA7/stL3sUu6L+87b+PxR5/wBmH/q6y5On+J6B/Gjjl7dcfTx+KVsVVX8T+8rL8esuNrL+Jmc6MGMQ0EM08OqdjxHDVdstWP36mYT203Ir6XPTMjPj1m4VikudKX3EqNbt8NSrfvKal6oVb38FXj1pyXyOPy18Pnz3EAHdkAAABnxH7ReRoM9XWt5oI1WAYrBTBgJgACuFwGIAAAAAAAAAGIAGAgAYAIBgAAMBAAwFsADGRABgIAATATAAEBUMaIkkFMBAAxAAQCAQDAFqAAJjEACACgAQwgABBTAQBDALgACAAGAguUMQAAgAAAAFsAAwAqEAAQMBAAwARQwEMAC5GTYXAkAgAYxDAvwcVLGUFL4c8W/C57WWMo9X6HkOFwlLHQsvhTkzrzi7no8M6cPL7db6bR6v0B42j/F6HKSku4TbvzO/bn/L2Zh41DPwquuiv8zaU4yHaYStDrBr5Hwp7et82luyLLKitJ+JWeqNkAAAAAgAYtgCAAAKAAQDARZTpzqStFJ21absKjpYStbDRjODhlVtt+81wnGUbaNGX4MqatpdElOK6HC3bK+VKOulivJG1mhKunG19SvtrPUyNEKMJLWKMXEKUY0VLLbWyNX0uMdIxbMmLnLEUZyUbKOpvH2bc8BJgdmgAfMJtwi21r0YAOndVYOOjzL7yuEnK7fkXYVZ8XRj1qR+8E7bOMYh1cXKn9Wm9Ec8txc+0xVWfWbKiSagQAJsoH8zo4XDToJSatN8+gYLBOKVeqrP6q/E3ynCTTtZHPPL4jNZZuUqjzE4ZIQc2V4ipnrSUbt35IcqE40/e9OhxZZKqnWb5RuW0MNKVqcFePRlsKT52t0LoUZVJKMZ5U+m5d1WWlwSpiM04SUY726FMuFzhPLOrF2+ydmrD6PTjTi7acncyu7eprnkrA+HRvpUaXhcj+jaspvJKCjfRzfL0Ojaw1Gb+FXY55DjV8NUw9s9mm7JopZ348LqY6bjOM4fxI5uJ4XVo1ZQjJSs+eh1xzl9qwiLquFr0Y5p03bqtUUXNy7AxDbI3RpCYhiKAdxAgiSYyIyKYxICKkAhgMYhgdb2blbiTXWm/vR6V/EeW9n3bi0F1jJfI9VKSWiW5yz9uuHp5Lia/wDxCt4/gZTZxdW4hV8mYzbBhcAAYAAR7TgWI7Xg2HvvC8H5P8rG6ErxlHqmjzHBuI4fD4LsXXhCam3KM3b/ADY1T47h6OrxFJr+F3fyOVxu29vOMAlVp1Kk3S1hmdvAR1ZMBAA0Zp/t1/MjSjO/28f5gjWAguFMjuNsiAAAAAxAAxAADAQAAxAAwEMAAAAAAQDAQXAYBcAABABIVwEANiE2BUMBXABkhIAGACAAAADTqK3eMQDukK67/QewMCN09gGJlAIPAAAAAIAAAAAAAABAMBDAAEBQBcAAAEAAwAAEAAVAAguAwEADAQEDAQFAxDAAQwABjQhoDq8Bhmr1p/Zil6v+x2XSXUzezfD518FUqxlGN6lvefRf3OnVwE6binVp+9pe57PFqYvJ5Lbky9mh5ILobP0ZUa/7ikQ/RUv/ACqR15Y/bluu+Jq6YxH599B83x0HTxVSL5Sa+ZmZ0+PU+z4rXja3vN+upzGerH02iAMRQwACoAARAw5CGAAAgAuwlSNLFU5Tu4XtJJ8ieGwvbRzzlljy0vc6FDDUcmRKLtrdrVmMspOhZXwury1cyivRdDL2dudzo5HZqDjGSjacX95RXwk6clKDUoy1TTOLOmWdN02m+ZH63idOSjWwbUo2nHcwQinNJ7MqI0pKFVZldJ2aLnTSjPI7pqxDE0nFxlbRqz8SEZNFiOY1ZtE6VN1ZxWsYt2zW0Rqw+ClXxbjJe69VbmdfDYZK8GoqLjd6dDpc9RvbHHDQw+HhKMf1mWzltdHIac5O70O7xSt2dGEI7xizgKTUXZ7kxtvbGRRjlVjTw+306nJ7RTl6JmY0YJ2qVpfZpS/L8Tp8NRQ3dtiAA0TdjvcE4NGUPpmM0X+3SfPvZn4Tw1zlHE143itYQfPvO9SqSdSTnHRbXOWefxAYillgpS3b0XMrw3CniaqTjaC1ky2paSzTlZL/ADQqlXq1I9nSTUUtk/vOQz1sDTjUlOm0qSdrmbETjdpf3ZuxFJUMNGTmpSm9EuRzZvSxEqCn3BmvzE7dRXSKixyk+fqK5HOlyI5rlE7vqa8LKnGUZTvfrcxxtfXY0QcZWWVshHepV6NOOamr6aN3OPj32mIclG11yR08FiOzpqMoTatyLqlSg7TdConHqrBv285BZXruUVuH0MQ8yhKL6wO9iOIQi7U6MV4ozPGV5O8YxRd2emdOTT4VRjb3Jyf8QPDQknB042XKx3KNarmvOMF46leOjK6n7rTW6Vi8qacCtw6lUl7kuzdrWSOZVozoyyztfudzu4qVGjTzTqavZJXOHVqqbdrtd528drKoAA7BhcQyKdxkRgMaEiSIpoYkMDdwWWXi1DvbXyZ6yW8fE8fw1tcSwzTt+sR7CWy8Tlm64PM8bTXEJdMqZgOlx9WxyfWJzTc9MUwEMAGIYRz8ZG2Il0epSasfH34S6qxlOk9MVuwOsJeJpMmB+su41mMvbc9GIAIoM6d68f5jQZoa14+JUa7gAEUrgAAACGAAAgGAhgAAIBgAAAAABzAAAAAAAQxAMBXABgIAGJsZFlQrgAgGNCGgGMQwABAAAAAMQNiAkK4AwFcQxFAAhgIAAIAAAAAAAuAgAYCABgIChgIAAAAAEABAIYigAAAAAQDAQAMBXABgIYDAQ0A0TRFEkrtJuwHr+B4R/omi3Qg3K8rupbn0Nzwq50aK8axhw/FvZqnQpweVuMUnmotv7i39Neza2jT/AP2X+R6JlZNPLfHu7aOwgt6eGXe64nTpc/ofnWf5Gf8AT3s4tqUP/wBkX6f9n1tQT8KKLyqfrj0QHnl7Syv/ANvF/wDI2Yb2gwlZqNRSoyf2tV6nyNPW4PtXTycTcrfFFO/yOAz03thFSnhqsJJqUWk1zs/7nmoxlUmowi5SeyR6ML00ixLV2Su+40LB1s6jUjkT3u9UdLCYKNS7p5YW8C2yJcnKjhK0lfLZWurvcVSjUpr34O3VHYUK1GbTjflZq6ZJVKUoSjUpyUuVtjPNOThCOnVwlOWmVwl3GWrgq0NYxc49UjUylXbMAbPVeoFUBcDp8PeHrypUcqjPnfmxQUac40Ywgs1t7dTXg6HaKTqNxfJ9C2pnhi5dhFQasrcmWxxOab7WlGMubijzXtEpp1VGNRR7WKspLmjHVqZZ+6svVcrlteo17yd1yMkpXdwBylnbT1ZG7U7NWZKL95HRxNCnPCxk45ZKyugjPOCqUF3r5mJxvFvoaHKVN5JeKZCS9522ZUbeFxj2eZ/EtCzEzUJJRVtGmU4RulCS77jxUlOopR2siK5PFet76HNlo4rqdHir2Xcc7L76Z1w9M/JmjD6UMRL+FL1ZnL6emDrPrKK+86VuKHodHhOChWzYjExvShpCP25fkijAYT6XiFGTy046zf4HoqcY2iopRpx0iktDnnlrqK1xoxhTU6krSe0VuVyaaST0+8gqkc0s0m137slPGUI6KV5dI6nFUckbrO/Jbl2eEY5cyhHojM6s5XcIZL83uV9lJu8m5NhEMTKLbdttkc6o7vVnSnh7Rbu/CxhrUnF6alkZqi4tRtAiso3v3k1F+AJdDRGnGUbuWoVUlYtpVMskVySjJq7ZKEV0uRXSw9apJrLHzub8+aLjOTXiznUsXOjFZILTmyc8U69KTqQS6OKI1tfVwam7qUGu5mZwjCWkrPozF9JxFG6jNrzK1VqNuU57l0m3RljKVCHv6tckcvF8WnUunfJsombEVVOW6b6oocox53fRm5izax4icZ1LpNeZSX1akZp+4k77lLO+KQgADagAAimAhoCSGJEkRTRISGBdg5ZMbh5dKkfvPZS+FniqWlam3ymn8z2sY542vY5ZumDgcfX+ppvrE5R1ePL9ZSfc0co1PTN9mCAChgAgM+OSdKL6MxHQxKvh5dxzzePpjJpwbtU8UbrnPwztVi+833JkuJjI3Bsy0fJman/3EVfr9xbOXuMoo/t4lRsAAZFIAAAAAANQAAAAAABgIBgAAMBXGAgAAAAAAAAAAuJgVDC4guQDZEGxFAO4gRQ0SQkhkDAQAMQAAxAAAxcwBModwACAEAFCAACABAAAAAACABgIChgIAGAAAAIAGIACABAAAAmUAAAUAABAAAgGIYACAAABrYQ+QDuO9k2RuKb9xiDEmO7LLQ5RfqStT+w/U7RyV3C5O0fs/MayfYv5lHeWhLRrU09nRrKM6M80JrMmiNXCKFPMqmvRnzHRmms0cr1inezFTtTleEUna10glGUe/wAAVyonCMpvfXvL12tN5dHz01KYySZdGaezCLI15JrO356mmMqNWm9I51tYypk1C/KxFSqQhVXvSyyWxGlOdCok0px6MjNO976he613CttfCYHF07zouMmtOvqeer4GNOrKKnks9pnYp4lqSjNeZvnRp1IRlUUaia2a3LMrGnjqtKdGVpxtfZ7pkYRlKSyaS5O9jt4nDU6NRwgpdm/qvkYng4qpeLaXQ3zG6kqnYwc3eVtXc0WVaN81p8n1MUG4qzZNTktmckKrmjNqWjKydSWb4ipXW2qAmi6VapKCjm0XIpjJPuJFFi/WJRd/yINSj7s1aSL6TnRlGW3gRr2xF3tLdMB0pWpW5tW+YRlylroVUnL6y1WjLoJSsRXP4nduJz6mkzs8QpPsYyvz2OTiFaovA64Vn5VF0V/o7c5VGvRL8ym50cJWhS4W88IyvUluteWiNZXUaPC4qlh6fZxV3u31fUnPiCSfvSXe0VYTHYenO06ThF9NUaJypVm3Tyygc7PsUS4jRa1jVqeLSQlxWUf2dGEURqYSjOV3Tt/LoZ6vDoN5qbaLNI1PjWJ5Rppfyv8AMrqcWxkr/rsqfJJHPqQlSbSbuirtJJ66m5IbbpY3EyvevU1/iKZ4is1+2qf1MpVRc0x5k1ozUkNn9IrL/cl6lkcdWjo3GXijO9yLLqDpUeIRlpVg0+sTfQrU5r3Jxl3czz8d0TfUxfHL6NPRNq/w2ZKlWySTyq5wIYmvDapJro9TXhsdKpVVOcYptXTWhi+Ow07FWtKs1m0Ku1kk4qTa6FbjKXUhOM42vz7zmarQpZo6mWrCV7KLbe1mXYemp1FCVRxudKOFpxS0vJc2TemscLk85iaU6MXKVKUUud0ZJzUo7NPrc9HxOlH6JVbttpfqeZZ38fc2ZYTGosiyTEzsygIbEAAAFDJIiiaRAImkJIkRQMAAa3T6M9lF6LvR417HrqMs1Om+sU/kc828HL44tKT7zkHZ44r06b7zjFx9F9mAgKyYAIKjVWalJdzOadPe5zbG8WMjpytNPvOkcxbnSTGRidwEMy0hP4WVUF+vXgy2p8DK8P8AtvIDWIdxMgAAApDAQDEAAAAAAAAEAAAUwEMAAQAMBAAwEAAAAVARbHciwAQxFANCGgJAAEQDEAUwEBQAIAC4IQ0AwAAABAAAAggAAABAAAAgKGAgCGACAYCAKBiAILgAAIAAAABFDAAAAAAAAAABAADEFwAB3EADBRzb7CLKXwt95Z7SodjEkqES1DOjCnsIp9Q7JdC4Co9R7EuFbhNXCVoKXZVLpSV9H/e5vx/AIVYOWFlKE1tBvRnD9j8T2XFJ0XtWh81r+Z7Y+f5JrJ1eHeGq0qjhWhKElyaIVKTjzsex4jh5YjD5adu0TurnjZzlOTvK9nZ2Mxmq2mnZiRNpPfULxRUCdubJdrOO0iLceTIsire3b3JZ1zMw7sDT2kWShiZQad75drmNSsPMFbK1Z1rOWrKG+mpVFvqNogedc5JPpcL9CuVOLeqI9nbaTCtCdxqmr6OxUm1zuSU2A3BLuYK6GnmFZlEsz5eglK+qeoWuiMo807PqFXxno+9WLKKcoStumYXVlHkW0sSl3LmQbasc+Fjfe9vmcTidN0sVKPJbHZU1OEYp3V9/M53G4yli/cV8sUnY3h7HLZom3+j6S6zkyjJOz9yVlzsXzV8Hh4q2ZuVl5nWjOP3qU3Z2kuaZfhsM6lS04yunouT6lFR/rJa31Zd76F9LGyi7VFnXXmdHBVKWJnlTu/st2ZxATad07PuM3CUelxeBw88O1JWfJ31R5nE0ZUaji9Vya2ZupcTrJZKzdSHfuKo6Nanpv3bozJcWcnKuPO10ZOtDI7ehTa50YTz38AfjcgEdGWLKnzLE7oqJwZW0wtqmnZp3TQDQV2sFio1466VFuvyOjCMJr3oxfijyq3T5p3R0MNxSvS0mlUXfozhn478OuOU+XeWFo5lKMXFp3TTZpscJcbqdm49lGM39ZPReRkxPEcTXpdnOp7vOytfxOc8WV9tc5FvGcfHET7GjK9OLu5Lm/wAjksmyJ6ccZjNONu6VhNEgNIpkrEGXuJVKLKiI0CRJR1CBE0gUSdiNEkSCwEACAYAeswFpYOg5fYVvQ8mep4W82AotcomM/TeHtk40v9On0kcQ7vGVfDS5apnBZcfRl7MVwArIGIADmc6atOS6No6BhrK1afizeLNVnQp/s4+BgZuou9KHgMiLAEMy1UKv7NkMN+1fgTq/CuhHC/tZeAGkAERQAAAAAXABDuIAAAAAAAAZEaKGAAQACGAAAAAAIBiATZUDZEGxAMQAUNEkyKJEAMQBAMXMApiACgEDAIBoSGAxAAUAK4BAAAmugAIk3HoxK1tbruATEJyinrm9CPaQ6v0KJgLNDT307jdlvKPqAAC95Xjqu4dn0AQAAAAgCGIAAAAAABDKABAADEAAAxAAwAAAAAAAEAAMVgBltNWirlVma/otRfXXoWJVdwuWrDT+2vQPokv3nyN7Y0ruO5P6JL958h/RJc6nyGzSfDcR9F4lhq97KNRX8Ho/kfSj5e8PVfJLzPo/DKzxHDsPVlbNKCzW68zy+b7bjSeAxLjhuKYilLSLm0u7U9+eE9pqfZcZqtc7S+Rxw7umkGpEXEWDjOrSlUlLntfclLcXphGyuSyoSJEEMoJE2RKABOVuTIua6MBola6CCUo3sNx6BUHoFx21FZMB2E49G0Jq3MTlbeS9RoNZou6d/EkqjW6uVurTj8VWC8WQeKw8d69P1Lxo1Z7kZTSM307D/vosPp2Eas6sRxq7WzT5a9xmlOUJapp9Cf0qjOSVOsnfTcm3nTUlGou7csiJ4XExzRs7WadjDi69+K4izavK2r7ic6MZa0Z3kvq7SRmxV60byi1Xhpf7SNSFdKniHUotTV0/dvczYv8AV06OXTK5Nepsp0FhsHCFSSc73ujDi/ehDm07GZ7RZQxLup394xtkqN1BkTriuIEDA20ATad09RAETnONSGWUdepmlDK7b+BaD1JpmxSGUk4kbtEYA07MincZqNxaiRGGxNBsIknYiNEFidyLATAQhsRQBYBpAKw8lySRKKIIKgS7BIugTauTasrhYHGxc1Yi0BTYCbWpGxQgGAQj03BJXwNO3K608TzR6LgUl9DWtrSZjP03j7PjCX0Oa82edPTcUjF4WrZuXu6s80MfRl7LYBgaZIAAAMNf9vPxNxhrp/SJJK92ramsUqt7m3D60ImSdOcIKcrJNtL3k3oasL+wjfv+8uXpItGFgsZaV1nohYX45eAVuQYbefggjRcAAjQGILhAIYgoABAMBAAxAAAAAAwEADAQAMAAAALiuVAJgyIAAAUA0riGghjEBFMBAADuICguACCGAgAYxDAABiCgQAEACABgIAGJpdAC4BZNbIWSH2UMCg0W2ngPM+rEIB5n1BsQgJXC4gCAAEAAAihgIYAAAAAABTAACAAAAAAAEMQwAAGgJ0IZ68IWbbeyOs8PUvpTn/Sx+ytNz4xGSV1ThKX4fie09/konPLPV01MdvGLCVX/ALVT+ljWDrfuqv8ASz2V59we/wBxn9tXhHjlgq/7ir/Qx/QMT/49V/8AFnsry7gvLqh+ynCPDWXU9T7MVc/D5U279nNpeD1/M35YralH0RbS0bSil4GMsuUTWlp432yp5cfTnb4qa+9nsjzPtpT/AFOHqLk3Fv0M4e0jzWDqwpZnJrVpd5vVOFSKcXucOXiEZSjtJrzOmWG+0sdl01HeS9SqpUpU96kfJ3OU5N7tsTH6zTrwxWEUfeqXfg9AeKwl/wBo/wClnHuCL+uGnVljcNqryfkUzxkNckW33mEC/rg2R4hOCskKXEa0tlFGMZeEFzxVZ3/WPUh2lRvWcn5kBTTcGk7DUBVrZU9W5ciiVeco2sk+qBwt4kWisWoWbeurJKKGkThC4QowvyNEMNmj9UUaNra6k1KUNkjNWJxpQjb3It9eYpxp5l2kIy+9DUm/EKilKOapU1W0bWMqucYShHWVut7/AHltOnCdaM5Nyy7KWpz4VpJuEW9dklz5G2hWcorNGztsjORtvqtVHrqc/EJRjLpc0qq2jPiMsovpuYx9lZaXwy8SsdCalntLQiejExAABpsCAAgEAwERa1JAEs2pyuMmmMt926U7pdURqQy6xkpx5NAkEGWlC0LlsGjGINiCSC2puwPC6uIalUkqFPrLd+CL+KYDD4TD05UZ523Z8zPKb0OUIkI0ENANBTsTRFEkQTiTK0WICLRFk7kWFQaINFrItBFbFYm0KwETucCf+nkukn9xxbHY4E/dqLfX8CZemsfbdjlfCVPA8yz1GJTdGUe5nmDOHoy9kAwNskFhi8AEKVGnVf6yN9PAY47gV0sJQb1g33ORNJRSUbJLYsp6SS3K7WKGIYiCqs9fIMLvPyFXfvDwv1vEqLwACNABAAwENXABDa1EEAAAUAAghgIApgAAACGAxXARUMVwBsBSIgwKhiAApoYkMIAC4AMQAFAAAAAAEA0IYDFci5BcCTFcQgGACAYCABgIAGAgAdxABQAAAACAIAuAgGFxAVQArgEMZEaAAGIBgAAMBAFMAAIAAAAAABjS0EiaQHqfYjDZ6mKrPkoxX3v7keu7FHE9jaHZcGdR3vVqOWvRafgd8cJfabqvsYh2US0C8MU5VV2UQ7KJYA4Ym6q7FD7PKnbcsAzfFicqqTukcb2rpdpwnN9iaf3o7VtTn8dp9pwfEpco5vR3PL6rUfOJ7kCyr8TK2emKQAAQAAiqdwEAQwEBBKPPwK3Mmt7cjM1q7PQlZyWOUSDl0QJA33kZK7JKUkuhHM+W5bTU003ZeJQo1GtnqaKVS7/XN27iHjqA03I0yqwyt0o2S6mOqu31k3fkWr4JIrQ0ukqcHGcJ5tV0L1LVldJXTXmTs3yOeTOltOpe6I13+qk+kWRSalcWK0wtR9xmTsY8M3ln0e5aVYf9m9dSw7RcTEAitGAFtDC18TrSpycftbL1HpFIrnXocGSipYmpf+CP5m6nhaFNWpUorvtr6mL5JPSWvPQpVZr3aU2uqRbHB4iSvksu9nbq3W1imWZ8jH7Km3KqcPrKm5Nwsv4rGV0pxtonf7Mk/uN3EKl5qmmsqV7J8zBJWOmO7O2id07PRlkGVGrCYWdeSvJU49Xr6ItuvYitXZas2YWEKbzyWaS1VzfTwmHo0lkjf+J7si6MZv3vd8Nzjlnv0KquMc4JK7kntyRmqVLxaqSeq2Lq08PRjKMfiOennqSa5LYYs/JgAHZsDQAFSQ0RGQTRMqRavhAAAApMiyTEwIsFFydluFy7DRu2/IiKJRcW4y3OrwD3qlWN7LR39TmVf2sjo8AlbEVY82k/mTL01Pbs4mKVN2d/M8k9G0evxL/VPXqeRm7zl0uTD0uRAAG2AAAFIlHWWnQiOPxeQEqXxrxITVpNd5KG/mKorVJLvYEQYAEUVnebJYb4ZeJCt8TJ4b4JeJai4YgI0AAQDALiuEO4CuADEAAACABgFwKAGAAACAB3AAAQmDEAAAFACAYAAAEAAAUAABAACAYAAAFxAAAAAAAAAAAUACABgIYAAgAYCAIAAAAAEAAMQAIYigAAABgFwAYgAaAAAAAAAAC4DAQwAAABomvAii/DU3UrQgt5SSXfqEfSOB0ew4NhINWfZptd71/E3kIRUIRitoqxM6MgAAAAAABDACElrcoxVPtcLWp/ag4/I0S2Ink8mOsmo+VV42qNbFJv4nS7HGVoNWyza+ZgZ0ncaJiHzEaQAAgGIGADAQwprfoVOm3zRYBEs2q7J82iSowtrdkwGk4wlFR2ViQhhQAgCpwerXVFROLtJEXuwJ05ZZL0NPNmI1wlmimc84zUm+VinEv/AEk13FtzPiHfCzfcZntGbD7PwLinD7PyLjquIuWUKFXEytTjfq+SNGFwWeWatpH7PU6UJRhaMUopbJGMvJrqG1eE4RShaVafaS6cvQ6V4Uo2UbJaIzxryS91W7yLk5O85XOVtvtNpzq5mLM2VyqJOyRHtHs36BE2RlPs6cp5XLKr6FdStClTc5ctl1MFfiNStSdKMVCD3W9zUxtJ2yyk5ycpO7erZW4Sk0opt9xO3fZAnKTtDQ7b01ato4aEPeqtSe9lsjSsXClpBXZmjSb/AGk7Lohdm1Ky1Zyt2y2fSqs/evlXcFSs6sHCjmlLm9kQoUqV71pX7jbCNJq0YeBzqztzoYGVS8pz8kWU8P2UtNb6aG6pFpJRViuN+nMnKrpzJxlCTjJWaEdbFYaOJSklkntmS38SWC4LCu5OcqklHpodp5Jrtpx7mingcTUV+ylFdZaHbw3C3SnZOKd9VY04uMIrLFt2W+xm+T6Hn/oFVbzivDUX0Oa3mvQ6bi3rbQhKlJpNaGf2UcmcHTqODab7icXdGvEYSdTLrZrmVLCV1GUsl4rmnodJnKsUsC1YatLaF/BorlGUXaScWuqNbikzVHhmLlBSlTjSi9U6s1D72XcK4VV4jUTd6dBP3p/kesocGwFJ64aFWf2qizv5mbloeS7OhSwdSlbD1qlm3UhJyaY4RweGbi8PjKk+faWpL03NnGKUafE8TGEFBOKdkrL4bHoa+Gw3FcDF1IpSyK01vFtGeWmq8BNpzk0rJvRXN/AnbHtdYMsxfAMfh8V2VOk60XrGcNrd/Qt4dw/E4LHReIhkumupq2aSe3TxF3Ts9Dyle3b1LbZmevrq0dTyWJVsTU/mZPGuSoADc6MgAABEofGvP7hDh+0j4gEPi8x4j9vO3Viive06k8VBwxFSMlZp6roBSANCCM9TWTLMP+z8yup8TLMP+y8y1FoABFAAAADC4AACABiGIoAAOYAACCGAhgAXAQDuFxCYUNiuAFAADQQIYCAYrgAAguAAMBAAAAAAAAAAhgAMAAAEBQxAAAAAADEADEFwAAAQDAQAAAAAAAUAhiAAAAAAAIYCGAAAgGFwABgIAAEAIBjEMCSOt7P0lW4vhY7/AKxS9NfwOTE9L7H0e04qqltKcG/w/EsSvcDEM2yAAAAAAAEMAERZITOfkm4sfPfaakocXxGltb+qTOI1Y9R7Y0WsfGa+vBN/ceYluYxbREMRpCAAAAAAAAAAAACmACAYAAAAAALdCn8TGE+oES+hLVx8ygnCWWSZmzpGl9SjEL/TzXVGtwzQ0RRVSdOS7mcpe0YcN8MvI34eMIe9LWXLuMOGTttzN9PTc3ay1Rk2uhZGXmUKT5FiUmcdC5VEt/Qkql+RSl1CdSMFdyS8SaFsyEnTppOrNRv1MlXGJP8AVq768jHOcqkrzk5PvOmON+V0niK8q07uyS0SRBQa1kmlyXUgs0n7vqdKEKWVRdOz+05X+Ru3SsioupurI0U8M18KS72Xxw6j70VfxLqUoaqWrXI52ozrDrS+rNMcHOcfhSXUblTvfOo25E/pNNveS7zKsksMqcve1L6FWN8uX0RZ2+H+t73iyE8Rh2/dyoyJyWYrtrZK4liad9ZX7kiyGIV7wozdv4WRppwuHlNKU00uXedJSjTp2bUUuSORPGYiWmSSXSxTKWImvhn6gdOtikvgeWJklWzz5yZmVCo5e8rv+Yvhh6jVm4oC9VKcElVa8EVOcZ/A7ImsDT3nVXlEHQowXuOUvECiV1zuVTqScXBaJ6s0ZJSdkkKphLStN2k9lFiDPSnKDezuTdZr62viUTiqcrTlbxJUKuEtetOXgnZm5KjrYDjc8NHs6lOLpcnHRxK+IcexVTNDBrs4dd5M4nEsXH3YYCOt7tt308zGsRivrQUvF3NzC+2nVw9atVxEu3nOUpU5Ru/D+56bC1lLh9KtRlaSpq6vu7HkOH1Wq0JThCLbt7qt6na4TNwcYU/cve7XXqZyjpPT2NK06UJW3SZCpBN6pPU4n/U2FwsZUsRmjUg7e6r3JYL2h4biLJ4lRn/GrFvc6jnrVbMVwmGJWaM5U5dz09Dj1fY+U6kpyxiWZ7KH9z0sMTRmlkqQa7mKrjcPTXv1oLzHU9JuvN0/ZPDL9rXqTfdoiyp7H4eUW6VWpF8ru5qxfHcNSbye/JctjLL2jl2cnFqNvNknJt5LEUXQxFSi3dwk43RXc6kOPRv7+Ei3e7lbcsnx3COlUX0RZ2rLQ1yy+l1PtyYQqVP2cJT/AJU2XUsPWVanno1IxzK7cGiuXtBxG+WlXdGK0ywViP6b4k3rja7XNZ2b7Y3FuGj/AKynG311deaNPHklxrF227T8DPQxVTCYpypaZ3lem66EcZN1MTOT56/IfKqAADSMs92W0P2a8Sue7LKX7NFRZcBDIoAAAAAAAAAAAAABAAAAAEAAAUAIAgItjbEUAAIBjEhgMBDAAAQDAAAAEMAEAAAAAAAAAxAAAAAUAAACAYgGABcBMAAAAQAMAEAwEAAAAUAAAAAAAAABAAAAAAAAAAAAAAxAAEkNEbjQE47nsvYil/3VblaMV8/7HjY7nvPYzKuESl9qq/uQ3J7SvQgLMgujXKfbJgLMGYc59iQEcwZhygkIjmYszMftxXSZFtFdWcowbRRh5Wlbq9Tnl5Zeo1Mbrbhe2tP9XQq90ov5HjJI997WwUuFxk/qzX3M8FU+Jlxp8ICGI2EACAYAAABFuwk7gTAQm+gEhkEyVwpgAAAAIABu6Qh/VAV7DUZTaUYtt7JLU6XAuG0uIVqjrTtGmk8iesr/AIaHp6eEo0Y5aUIwj0SPP5PNMLp3w8XLuvOYelUVFKpBxlbZmWrG0W5Llc9RiMJUqyThl0VtdDn1eB1qsZKVWnBPTRNnCeWfK5eHV6cOFBxScIaPZ3TNdPAVptKM6N3yc9fQ6dLhkcFhuz7WMmtbvS5ya2snd3Vzcz5emMvFw/1DxMqmCqdnVo+9a697Rmd4+pb3IRj46kasebd/PYztnfHWu3C62tlia09JTfkVttu7d2K6A30HchVlaKy3be+hIYVXSqTvlUbtd9jdSxGIyKEKNO/VvUySgpRat4E6OD7ZWpVEqv2ZaX8CWM2NbqY62qUV3JsSnWl8deSXdEyyw+MoaONReDK+2rp2c5J9GY0joZKMtamMqp+FiShg1/uVJvo0YoSxL1Sb80SVSvH4oP0JobF2K+HDt+KLY1cr/wC2bXTYzUcd2ck5RXmmbaXEYZrqlCa6ZjDSyji6XaWdN0l1vd/cdKNGE6PaUpOSe9mcrE18PXSaw8qcusWmjRw+rCnNOOZp6NXJYSrJKEZPe5PtItWSJVsO51JSUXa/oZ3TcJap26kaWZtdrkZVHfe3gV1Zyjo16FTrwirzko+LAvzX5snSUXL3pWXgZlWpP/dh/UiX0iEU/wBZT82NUdZyoUqcZQUb8nucbieIarOVKd4vbSxndejGb/XtLor2RmrVFOppLMtzeON2FKcpO8m2+9kJRjL4o3C4XOyoqEItuMUmzRg6arYunCavFvUzVJZFe+pLCYmdLERmraPVgb6WFniMXThBxhGOr5J/I6XB8NbHql2jUFN5nfd9CzhdGCz1G7JruMOIxf0StTabSpyztrfp/nic97reunP4rQjLiOIzPXO9U+85zoTi9Gmjo1qVWcJY2WsK1SSV3qmjOdIxYhQnWp30qZfDQtniKklbO34M7NCEfo8nbexysZHJiJW5k3tLGX9Y95WRJRS5yfiwAoeysK5CbaY4yv4lDaT3SfiHZwuvcj6DE9tNwNKSdW5Gv+1ZNL9c0tY8iGJVpr+VEVUAgKM0y2l+zRTN3LKf7OJUWhcihgMBAQMYgCmAgAYgAAAACAAEFMQxBAJsZFlCAACgaENKwQxgIAAAALjEAAAAABcBAMBAAAAAAxAAAAAAABQAAAAC5jAAAAABAAAAAAAAAAAAAAgGAgKGAgAYAIBiAAgAAABiAAGIYAAAADQiSAadj6J7N0lQ4HhoreUc783c+eRi5yUY6ybsj6bhMPiKGGpUlThaEFH4uiOXl3eosbExlSjiF9Sn/U/yJJV+cYLzZy45fSLAIZav8PqLLW6wLxy+kWAV5a/WHoGSv9qHoXjl9CYGX6HieeNn/QhLA11p9Nq+iJxy+l1PtqaumjKmqcsz0SY1gq3/AJlX0Qnw3O/1mIqzXRtGb48vpqWT5Vccgq3B666JS9GfOKi958j6hisPmwVemm25U2tfA+Y4iOSUrnbCWe0UXFchnJHRDEAAAAJ7AQb1BOwgKJXuAgQE4jEhNkErhciAEwI3HcAH9UTYm7RYVs4TiOw4hBJ2VT3H5nop1a0ZaVZdLHC4dwuVSnTxNVSyzd4pHo8bQ7KpZNu6UlddTxfk477j3fiZz/NUqrW/ezItzlL3pzkujk7E8kkk9LPvItM8b6EmPwMqWyscbFRyTbW1ztxTcb9DnunGUnmV30Onjurty82MymnKnquqKnTvrex1cThlKLkmorkjA4OEsr35Pqe3HLb5Hk8dwrJKDW68xLuNTjuvkVygblclab5k4Qc07O1uolBtpWv4GyWHlFJxs/DcchkcZR3WgjT76v0ISpxlt7rLMl2vw3EalP3a16seT5o1ZsNiIvJaS5xZyZRcXrt1FsS4yq6LwVF6xbpvdWehB0asfhmp/eZqWInSav7y6M6tCpg8TG0Pcqrk3Z+XUzZYmmNVpU9J0tO9C/V1HeKSZ2sNBVIyhJKVuu5zcbSpwqtRjZ+FjO00ppU1d9O4mk4y9xu/cUKnOWsGr9GEas6btNOPfuXTL01CadBOXaWSs/EzYnEWUk05QW7RRhMbam4tZkzk4zFds8sLxim+e5mY210na6rxNtZYU04rZvcy18TKvGKaUbdNmUiudpjIujAcYTqO0ISk+5XNEOHYuf8At5V/E7FuWM9tzx5ZeozEoPVHQhwao/jrRXgrl9PhFGGs6k5PyRi+XGO2P4vkvw5jInaXDsMvqt+MiyOAwq3pLzbMfvxdP+PP7YuAYLD43EV3imslNJK6vvf8j0NDg3DZuUaeSVt8sUcitwiliYuNKEadtW0jZ7NcNlgMRikpp5oxWi72Z5zL0zl4bhHQxGE4fhMv0iu4J3tnmktCFBcOxVaUMPVjUmleWWSenkZfafAyxdCj7sZSp5mlJpb2/IxezWClhuI1lKEoTlSTellutrFk3N7c/S32nwypUaDpp5Lu/wAjzb0PXe0+HrVMPh4U9VeTavboea+hYh/7XzR0wvXbnl7dXDN/Q0cziMctdPXVHZoU2qEY21S2MHFaFZ5XGjOS6qLYl7LOnKFLYlkqr4qVReMWQndLVNeJ0YLdWI7PvBSSerJSs0BJO6CT91lSlY0UKTxNaFGDWabUUKr1D9nozwdPEYabdZwi5QlttrYUPZmGIw6lWrTpV0rNJJpdDt04zpxhGME4xSV9ehLO6cpOOuZptNadPIxjn32tnXTwfEMBV4fiHSrWa3jJbSXUyX3PS+1jhkopO7zNrwtr+B5lvRnS6+GWaRbD4FboVPYsh8K8ALLgRGBIBARTGK4AAAAQDEMKBAMIAEAAABcKTZEGxFDEABDSJCQwoAACAAEAwAQDAQAAAIBgIYAAAAAAAAAIoAGIAAAABiABiAAAAEAwEAQwEAAMQFUAwAAAAAAAAgAAAAAAAAAAAVxgAAAAMQAMEIa3A6PAqDxHGMJTezqJvy1/A+onz/2MjGfGov7FOUl934nv8yLMpGaYCzIMyLyx+0MBZkGZE54/YYCzIMyHPH7UwFdBmReU+0MBZkLOupOeP2aSZ8u4zT7HGVoWsoya+Z9P7SPU+de1MVHiuIsre9f11/Ezcpb01HAY4ytoJkSquAgpdR5gGyMmGYi3cgQxDKAklciTQDIjexEgYAABcdxDALggBAex9m69XE8JoUVNx7JyheDtJczRi2pTacJK3Xc8nwTHVMHxKlBO9KpUSnF7ePce4xdSNazcHDTZnHzYXLHp6PBnMcu3NaVnGEpZX1RVKk/tSZdNwT3ZG8XzZ867fUx0oUGnbV35NkalNKcrJRvyRocqcLXafhqZKlaTk2lYY7S6U1orLqc7F1rZYJe6tbm+t79OLv3WObjIuOWXkevw93t4/wAj0UJxmrPcbVvzMybTuty+lUUvdej+873HXp8/TdgcJmvUktNiypQcU8j8maeH07YdXbuuRfUp6Zlucdq4Ms8X70WgTT/I6mIpJxvbY58nJPKoqX3mpWLFU6eaLsZ5JxZpzShJxd0+jIyjniblWXTMA5RcXZkbnRudr4YutTa95u3VmurxNV6XZyjZ8nN3a8znRTm7RTk+i1NEOG4ysrxotLrLT7zF4/LU8eWXqF2k4vNCeveJ4lv9pHXqjZQ4HVSvXxEYLpFXDEcJiv8At6+Z9Jr8UY54/bX/ACeXW9MtKvncoU4SzNOyXMspcOxNTeCprrN2+W5XChicLWjUjTlmi7+67pnThi3UjedOUJdGTLOz/Lv+P4Jes+lEeFRSvUq5u6KsaMNhcNGTvTj7vOWrK6mISW5mnjIxvqc955PdPH4sHZ7elBWjolyRVLFrlY4ksbJ6RTKnXqS52XeJ4rWb+R48XaljdX7xU8fHnI48nJ3vJgop7tvzOk8Dll+ZPh1nxKEdndi/SkepzVGCXwozzacmX9OLnfzcvp1MTjlXp+7Kzjyudf2NryqYuvSvooZmvNW/E8yo5YJ21Wp0eA4+GBx06lTMoypuN423unz8DVwkx1Hlz81zy3XZ9s5ypzw+t1NNJdGt/vM/sfiLcQqUZaZqblr4oze0PEKXE40HRclKg23nt717bWfcZeE42OAx6xFSHaJRasn1ExvFi56y09j7RSmsLTVGGaUrq65XRwaVBpLtqDb7r/kHEOOwx0IqMeyUYyWV6t3XocNTktpNeZnHG67a29VSp4SEf2Uk+8KtShsnUiupi4dVnLCw997W3ZXxTE16VOOStUi78pMce121ZKT2xNVeLuN0oyX/AHcvNI4X6Sxq/wDkSfik/wAAXGMav9yD8acfyNcKnKO28Lf/AOTB+MEQeC78PLxgjjrjGK5qi/GmvwJ/pms1rRo+KTX4k4ZG8XRWDjGWlHDNrf8AVo7XC8LCj8dGkpSV7Qgo2PN0OK0pVIdrh7LMrtT/ALHs7xkqrg8tmlou5fmZy3Pa9CtUp0ciy2lJ2ik9SMm1VSqK8vq36EZLtJZ01daX6EpWaXa+7GOzephXK49SwtWpBVabbt7qjK1jgy4bh5J5XiIp+EvwOrxHiHCsTV7X6ZJvZJUXZGV8UwcElCvdLrTf5HX+p6ZkjnS4NR/8movGmL9F07WWLXnTZsfFsI//AJEfOEl+BasfhpJf6in80N5Naxcx8Nl/5NL5i/R1TlXov/mdb6Rh5f71H+tA5UZf7lPymhyyOMcn9HV+TpPwmhfQMV+6v4SR1ckXtNP0YnQk3o1/Qi8qnGKqPBI1aMJyrShJrWOXZ+pP9Aw/8iX9P9zRSxHYw7OXLusWfTIdTzZeTOV9DDw4ZYy6YnwFcsT/APZ/chLgU/q4iL8Y/wBzofS49SX0qPUn7c2/+bD6cp8Drr4alN+LaIT4Pi0tIwl4S/M7KxEepJVovmX92bN/Fwedlw/Fw+LDzfhr9xTOlUp/HCUf5lY9Uqq6ks6a11Rqee/LnfxJ8PIiPVVMPhqvx0ab78pmqcHwk/gz0/5Xp8zpPPPlyy/Fynp54izsVeBTSvRrqXdJWMNfhuMoq7ouS6x1Ok8mNccvDnj8MgA4uLtJNPvA6OVIaQWGEAAMKAAAAQAEAAIBgIYCAAABiAAGIChiAAABAAwYgABiAAAAAYgAAABAMAAIAAQDAAKoAQwgAQAMBAAxDEAAAAAAAAAAAAAAAABQIa3EMg9V7D019IxNbnGKj66/gexzLqea9jsPGPC5VZQTlUqPV9FoehVOn9iPoeHyX+q3pZnXVeos66oj2dP93H0Ds6f7uPoY2mknUit5L1F2sPtL1Fkh9iHoPLH7EfQA7WH2l6h2sPtr1DLH7MfQLR+zH0G10m6kF9ePqQdWH7yPqS7Kn9iPoLJD7EfQu0iLq0/3kPUi61P95D+onlj9mPoDUfsx9CKrdakv9yHqeL9rcr4jKcGpKUE9PT8D3Fl0XoeV9tKSvh6qSTytPT/Op08d/orxjESluRPa5gAAAABXQUxhCMp/BGUvBXLVhsQ/9ip5qwFSLEiaweJf+16yX5l9XhmNoScKuGnGXSxNjJIiTqU6lN/rKco+KsVgMAABgAFAACAFJ0q0akd4SUkfQYzU8PCV8ylFO/ij59Lc9ZwjFRngIRlNKeRWTfTQzVl0urRtPQhllYrnKrmbc210fITqVeUrLwPHl47a9+Hnxk7HZ67kakdLilKTvF1LXMdeM4q0qqSTurvcTw0y/Ik9LZbaa+BllhqmIU01Zr4fElDFJvJlzT+Rsp1bYeM7XbVztjhxebPyXNwp0qkHaVOSt3ELddD0rrQaksqai+hhqVqVSTTpRSva1ro3ty0XDuKKKVLEPuU/zO1eDWV+62jjTp4eMV/pLy53SVhzxVRUUoQyRhtZ3sc8sd9w06C7OUZQqSu/Q59alTjU9y6tzuVwx/aTXa+F7DlUgm7Oy7zGtOdSeH7a8pT17wpUqNO7nK7IXcn8V13EJ05R118TQ2T4fhKtRT95xau7S0RZDB4CltSi3/Fqc2NeNOLWdtt8weNgt2YymV9Pqfj/AK5hu+3ZVanTjanFJdErFcsU9eRx3jk/huyqpiZy2XqSeK13vn8eLqyxSvu2UzxcUcqdWo18VvApbb3bfidJ4HHL82fDo1cfZ2i7meWIq1O5d5lLIS5HWeOR5cvyc8k25PeXoKy6DEa043O33TEAFZAIQyonN2p72KYRzSJVHdWHRWlyKsBJXACBiC4XAYCC4Hb4Y74SPcV8U0oJNrdEuENfRnpd31HxSUZ0G8ijbne5z/8A018OM9illk5aFbOrJDEAGvAYSeNxHZReWKWac2tIx6nvsPSqywUbqSVlZPdLk2+Z5/h3DZ0uC0qrlGMK6ztx3k7u0X4L72bpcYlwnAKMrTm9KUX9/gcc+7pqTrbpQVanHs6VNzjJ6tL8Tl+0nEsPhsLPD0asauIqLK8rv2a5+Z5fE4zEYmpOpVqylKbu9dDI2axw17S0NiYCOiM0+ZetjPU5lyZUTuO5C40yCWg1psRuFxpdrVUmtpMfbVftv0KrjJxjePkynUqztqq+v8iSxFVfW+RSMnCfTX7s/tesVWXNMmsdWjyv5mW4yfrx+mp+R5J8t8OJTVrxaLY8Uit5WOYFzF8ONdJ+XnPbtQ4hGXM0QxsXzR5xpf8AoFUnH4ZNGL4J8O0/MnzHqoYqL5lsK6Z5WGLqx53NFLiWut0znfDlHbHz+PJ28TgMPxCcZVZyjKKsspjqezj3pYpW6Sj+RjhxaUZyvF2u7NM1U+Lxa+JrxJ/9cfTNw8Wd9qXwDFRek6TXi/yE+A422jpvwkb6fE4TdlNNl8ceuqH7vJPaf8uF9OK+DY9f7KfhJFcuF46N74aflZnoY41PmT+lof8ARmzfxI8rVw9agk6tKcE9sysVHo+IOGIjBSipJX3MH0TDvaEb+L/M9OHk3N14/L4+GWo5Yjq/o+k+TXhIrlw+nfSUl6G+Uc+Nc4Zu/R8X/uv0X5kHw+fKovQu4mqyCNb4fV5Sg/X8iDwNfkov/khuGqzgXrBYl7Um/Bp/iKWDxUFeWHqJfyjZpSA5U6kV71OUfFEbooYgugCAAAoAACAAAKAAAAEABDAQAAAAAMQFAAAAAAAAAAAAAAAAAAAAAAAAAC1AAAWZdQzLqAwFcNAAAABjEidOOepGC3k0hfRH0P2fo9hwXCwejcM3rqdRFGHgqVCnTW0YpfIuR8693brUgEBEMBAAAAAWPYiSlsQKzBcQCYaDOB7X0s/Dqc/szt6r+x3mcz2ip9pwat/C1L5/3NY+4PnMt2QZOfxMlhsNUxmKp4ais1So7JHvjmpNuH4Xi8Q1+rcE+ctH6bnrODezmHo0+2qStGO9aWjf8t9l37nSnxHCYGaw+EprNLTtJc/MI8jhfZytUUpShNxjvJ6L/PM636C4fRoUal47WlZ3vL0/Ey4viWJliP1tXMmtnqvQzVMYlleVRyxScW931Od23HYjg8Go+7SnK3VfmwpywNPFKmsPab2u9PRI41bjOInT7OM8kLclqZqVd1JOVSpKUtlczxrW49XU7KGaUqVOMEr6qX5lFXjGBr0I0ng1Jx+tf/GeclXk21dRXVhSxDlUVOFNyltaOrZZLEvbv069FyiqfaU79Xmj5h7Q8Cw1XCyxeGjClVjHNKMFZSstWLh2Drukp4uKpRvon8T8ivj/ABGnhsK8PSu51Y2XdEvL4YseS2EAHQAAAAAAA2tEdPDJS4WnzhNpHN+r4Ha4dCL4SnLVOozOSxj7Wqtqk/UlTxFbVOrLrubZcNzxz05aPk+Rj+iVFVlG3w82ZllXVRzynVhmnK1ubLcZSWWnVWtlZj+hTm0nou8unhZ9goOpmlfmS2GqyYeDeJU9oxu5dNjoYeLlQUedjDjFKHZ03K+Va9Gy/BV8iUXp0Y+BoUJSThG95WTS59xQ8M+3svdi1e/RGuu3QvVnpGCvpzfQ4mJxdXETk5Ssm75VsIVvlWw8YqH0iGnRN/gVzxGEX16kvCH5s5gF4m2ipKjOo+xUorpIspzU1lluZCcZepnLFixoyO9r6nRoLtcOs9na6fU5irtPVX7i/D410ZXyXjLdHOxGfG0HTqapOPJmay6GvH4t4mSSjljHbXcyHbGddty0AAGjZMrloywUlcIrBaMGBRamMhB8iRAxDEUAXAjIAe5ctErFVNXkXEUCACAAAAAYAB2eBWlQqvez2J8TebCyyxUbdOepTwF2hWT6/kaOIRvhav8AK2c//wBNfDzzdyLGI6skMACOzwn2ircOw0sLUpRxFDeMJv4X+Rz8Ti6uMryrVpXlJ+SXRdxmYRdmTU3tYtuRkNMTKIiAQGapu/EsTIVF7z8R3NMrLjIJjTIqQyIwJJjIpjuQSAjcdwqQERgMdxCuA2yImADAA3AY1oJDACSk1tJoiBNRqZWek1VqLacvUksRWW1RlQE4z6a/bnPlojj8VDSFecV3MsXFcYt62b+aEX+BiAvGM3K3uuguL4n60aMvGmvwGuLz+thcO/BSX4nOAcYm66i4tS+tg1/xqNfmNcTwj+LDVV/LUT/A5QDjDlXZXEMA+WJj/wAYv8SaxfD5bYmpH+ak/wAGcICcIvJ6OnUwM/8A/IUYv+OMl+BNww/1MbhJ/wD6qX3nmQuTgcnpakIU45pVqWV6XjVT/EVKlGtK1L9Y1yi1I84CdttBw/8AV5vR1cNknGM8NJ5ubpafcRlg6D+KhBL/AOnY4McRXhbJWqRa2tJo0R4pj4qyxda3fNsnG/a8o6FTA4SMc0oQitt5fmQjgcFU0g1J/wANQxfpXHWs8Q5LpJJ/eiVPi+Jg7tUZXVvepL8C8ck3i1vg9F7Sqr/kn+BF8FjbSrU/oT/EpXGJrX6Jhr9VFr8S6PHI6ZsFDxjUaJ/S/wAoS4NbVYi381NkHwer9WvSfjdfgaJcZw07L6PWgudqt/wL4cWwEb64uK71GX4jeRrFzXwnFLbsn4TRF8Mxi/2b+Ek/xOwuKYCf/wAmpH+ej+TCWIwdW2TG0F/PTkvwHPL6OOLhywOMjvhqtuqi2VyoVo/FRqLxgz01Orh2tcZhJP8A+pl+8thGM/2dSnL+Sun+I536ThHkXdbprxFc9fUoYpP3aNWatylcTwkpL9Zh301pJ/gP2HB5C47nqXgsLf8AWUIX/wDp2MlTCYGMmnRprzkvxL+yJwrggd58HwsvhhJLqqj/ABE+CUeTqrwkn+BecOFcIDs/oOEpKKxE4t/airfeaF7I4mcc1LF0J6XSuWZSs3Gx54DtVPZbiVP6tOS7pXKl7OcUlfLh3LwNbNOUB0KvAuJ0rueEqeRmngcXHfDVV/xZUUCJulVjpKlNeMWQk7boAAWZDTAYm7Duex9ieD0atCfEMRCNSTllpKWqSW78SztNuBg+A8RxmWSounB/Wmrei3ZvfAMNhHGWNrzabs7Wjby1f3Hocfiq8FVpXVONN2tHn3s85j+IPF4hU5xyxiuXN8hdRJuruJ8MwvDZQy4S8JxTUql5XdtVvYyfScPZZcJRTW7yL8iGIxFerho0a1SUoQd4rkjPGrKNGdL3Wp2vfk1zXfyM7b03Qr0ZK3YwX/FfkX0nSf8AsQkv5EciM2oZUm5Zr37jo4DF4rCwbjTUk3e0jOW/hZr5dWD4Y8HOM8DB1nom6aMFTCYGSssNFeCsX/pqVSneWHimt9TJV4xSlJr6M1bpZmN5t6xQlw3AvXJKPg2Vy4NhpXyYmUX32f5GnD4qjVks7cUzcsPhqqap1oSl0uOVns4yuJ+gMRO/0epGrZXej/C5ZgOCY2nxPDOtRvTVRNyTTWmpuqZsDUU6daVOT0vCVjt8CxuLxPaSrYiFWnBWSds1zfKWdsWWV04k0yP6p/VcH/C/wJqDfwSjJd+jPLfHv1WrfsDIt5fiTj47eoGLjYezAQXMqYCAC2WxAlJ6ELlZgBiuINAzcRh2vDsTDrTl9xoYmlKMovZqwntXyuorSZ0PZvGUcBxqlWxH7OScG/s35mLFwcMROL5OxQ9T6E9ONfTeIYerXw0KWHlFwjrllpdcjgY+nxdSpSWHzKkssHG0jnez/GcTTxlLCVa0p0J+4oyd1F8rHrVSUrxnCzXNSZnLrsn08fWwvEp2TwlbM9f2e5nnw7GylZUKnmeuxuPfDHG+ZxlFpXlfQ5dTi1Ke1KWv8X9hLtXH/ReJtqow/mmi/D8Gk2pVMVTiueTW33FssTCbb7DM73V5tkIY2pGEoxjTp9MsbtsK1R4fglh20q1epe1mrRY51qOGjki4Uf4adm342/EyTxea0q2dy6xdkV1oUVRc405ScnrJsaGujxKU2qVNNpv6zuzBxup20qUn8SvFlMKkqM80HZ7XL8elPCzk94uMk/kVHKAQFQwACgGIYDj8LO9g/d4NSvzd/mzhLmd1e5wrDRjp7qbMZNYtdGq+zjbZq+o4qTqS0veLMuEnmoxV/eRooVZRrqKejTXyZw9V1+EKrmkrKxVOc7/CW1ZuSdzPiKsadL4kpSWl9iwY8VJTm/esx0ZZoWW6e7Kk45rqblurrRk6LSTjvdeh2kcq7OSnU4eo4jNFzvZfmeanFwk4PeLszu4SXb4CpB6yptSRy+IU7VFPqrPxLYzGQAAKBiGASkFOq7tLTQTV1ZkIRak7mdM6WCADTQAAABAAFclqInJXRAqHF2ZYtSonB6ATAAIpMgyUtiq9io0U9CZXBpomiKYgGQIBiAAAAOlwV2nUR0MZG9GousWc3g7/AF8l4HXxkf1T8Gc7/pp5QAA6skABcBiAAJp3QyMWSAg1qJkpEQM9XSbIpllfcrNIkiRBEkESuMiMimMSACVwQgAlcdyKGRUrkWxNiuBK4CC5Q2NIiSIGMiMBgIAAAAAEAAMQAAAAihgArgMBAwhgRuMB3AQAAXEIolcBAAwEFyB3C4rhcoYhXAmhJSktpNeBbDGYmn8GIrR8KjRQA0bbocX4hDbG1n4zb+8sXHeIp611L+anF/gc0CcYu660PaDGRtmjh5LvpJfcWx9op/7mDw8vDMvxOIMcMTlXdhx/DqeaXDY36qq/xR0aPtVw/JlqYCa0tdWf5HkRE/XF5V7F+0PCaiSyV6b/AJL/AP8AUa+H8c4TTb/11SN3e0oyX4HhAJ+uROVfTKnG+HVY2o8SpRffK33kXiqdT4OJUJ+MoP8AE+ahdmuJLp9CccXN+7GjUV/qqP4EZ4bE/Wwt/wDhc+fqTTunZl8MdiqS/V4mtH+Wo0OP/pyeyqYROL7TAwfjRX5GCdDC5ss8DQ3trTa+5nEhxzilP4cfiPObZph7U8Yj/wDLzLpOEX+BrV+03Pp0Xw3ASWuDiv5akkdzgyjHDxwtCLpwpar3r8zzMfa3iC+OnhqnfKkvwNGE9rK0sTTg8Dhbzko3jFxe/iO06djHUafa1F2leOd2b0d/mcSfAaU6jmsfNXf1qP8Ac9PU+jVUpTwizb/G0cvFcQweFqZcRw7FQXKcJ3j6kltXpypez8nrDiFB/wA0ZR/ApfA8bf3MVg5vayq2+9HVXGOCz0k8ZTfekxLEcFlJOPE5x1vadFl1V6cifs7xRKyoU5/y1Iv8SE+E8YpxSlhMQ4ros33HpIS4ZU+HitFfzRcfvNFOhg3G8eL0E+6ol+I7Tp4ytTx1FZatGvBfxQaMbleTvvzPozdSMbUuJ0Jx76iM2Mw3EOzzShhK9KW16cZL1LpHiIVWmssnFroy9Tc5XlNxXV7npJYPhzwdSeKweHp1I/Wpyy/I8tNqEmovS+jJYsa5OpRpxUssl8W935nW9m12mLlVjFqMI2btu2eczOUnzb1Pa+zmGdPhVL3WnO8nfmcvJ1OnTD26qZZCbi7jjhqjS2XmRq0pU7X5nn45Sbb3jel6rxtr6EPcb9x5O7dFVOKd8zd1skN5eVxM7GeET1TSkrN7dH4MCCnl0azRe6ZbKNo3vfo3u0W4zKbxTudVEBBc4tLJEByZG5UhiYXEyNALiuIK+d8ep9lxbExtZOo38zmnd9raWTi05cpxUvlb8Dgnv8d3jHDL2dOo6VSFSOjg1JeR9NpVFWp0K8XeNWmj5i9T3Xs9iO19moNO88PK3+eVjWU3LEl1dp+0lKMuGqdryhNWZ5inJyjlb+DZHtcZTjicDUhJWzQuu57o8TCOWvZvuOPjvWnTP2i6k1KWWTXLQrq1qkp6yctty/EqMajVtWr3Mq1klq2dWVjbSabdi2DcqdpN5VsmRyPLt4hTm9uV9AimV/A3QXbYTXVyg4+fIx1W3LU04GaVJr7ErhHJETrw7OvOHR2IFDAQ0UNIdhDAE9Tuzl/pqEE9oL7jgvdHcr+7Tj3RS+RjJqKo1XTWm1+oUsUqNamrtuUjO5e758yqsmsTTaemhNLttrYucotRtF233MjqudPX3ntd8grpqUot6q6ZTTf6qcdrPe5ZJDe0qc5LMrtssU5Qk7LblYoi1m2Ld31/E0y6HDa8YY5QvaNW8X5kcbTcnOk9ZL7zDFuLjKOri73+46uOalKFZJpVYKXnzLfTPquEMsrxy1HbZ6orMtAB2EAwEAAAAACGIAAAACuSsWEWtAiA07MLPoFii1bAQg+RN7EVCeuhFIb1GlYqFFWLlLTUgkrasZFTuBBMdyCQhXXULr/EBILkbrr8gzLv9AN/CpJYp96O7iY/q0ee4U/9bztbn4o9NXhfDt925yy9jxj+J+IrllanJVp2jJ+8+XeV5J/Yl6HVNi4h5Kn7uXoHZ1P3cvQuzZXC41Sqfu5eg+yq/u5egNkmTF2NX93ImqVa37KRNrEGRLXRrP8A2pCeGr/upDlF1Wauvdv0KUbp4SvKLTptFCwGJ+wWZRLjVJJbE3ha8d6b8iOScd4S9DW4mjAWvRryGQMYrjABiGADEDZAXAQygABpAC2GICCQyIwoAQXKGArgAwEADAVwuEACuK4ErgRuADC4rgAAIZQwFcGQACuFyhgK4XAYCuADAQXAAuK4giQCuFwGArhcB3HcjcLgMCNx3KJARuFwJARuFwGBG4XAkMiAEjXwuHacRpLfLeformO50+BPLVxNXlCk1fx/9Eo7L4/2vuThkttbqXYfj0aWeM8lWm9HCXNHm3JOLk9NNDLTbUnK+25OMo9RWwfA+JvNh6ksFWe8d438PyObifZ7G0XLsezrxWzhLV+TOTJvP7rv0NdDH4mnJZa0l4skxs+VUVYToyy1oSpvpJWEmr3uegw3tHKNPs8TRhVi980VJfMtnU4LjUnUw9Og+lO8P7F3R5hvW9zRT4jjKeHeHhiKiov6ik7Hc/6c4ZiknhOJThJ/VmlL7jPX9k8ZRTlSxFCsl4xZtncciEnK8m23zbFV0a8DofobiFO96F/CSZRXwGNjLXCVvKDZlpmjNxacdGfQsDK2Fo3f1F9x4Ojw/GVsRChDD1YyqOyzRcV6s+iU6MaNOEXQtZJHHyt4XS3tpL63zISqyla7cnyJe4/9lehbTqNaKlZeBx7vTe9fCuNOSknP3eZmx3aOjJ4eWWSd/I1yp1Ju7T8yqVJ7OcY+dycb8LLPdrBQ4h2lahh8t5yjeT5LQ68Y5qeVuz5Poc2HDcNDF/Se2m6l9E5KMfQ3ueSPvQlC2ivqn5nT9eU7jnc5Vanup6SWjQ88eqHKraHbunKD+FqUd+/Qn2r5JWOWeGvbUy2jKcftIjnj1LZVJdxHtJ9UYWbQzLqGZE+0n1DtJ9Qvau/j6Cv3P0LO0n1DtJ9R0vbx3tnTf0ihUs9YW1XR/wBzzB7b2xjUq4KhKN5NTa071/Y8jDAY2o7QwleXhTZ6/FlOLllLtmPUexFdSqYvBS1VSGZL5fkcql7P8Tqr/tZR/maX4nV4BwXiHD+J0sTUVOMVdSSnd6/4jrMpti43T0lCbqUpRnbMrps8Ti6boYmcHLWMmvme0rTWFxk4y0pT95M85xDhtXE8Qqzw6zUpSum5I5yccq3vcjm4uOkJPwM0JOFRSWtmd+twbEVKCjlUbd6Mi4DWv71SKRZlDVYXWcovkmyrM7po7NHhuHoJ9tUhJ99kbaNDDOCVOlSaXNRROchxeaqXcm2tyzCN55R+1HQ7XEYJVpScb3XJHFblDGU5NWWa3kal2zZpTicNVqVe0jTbUkte8p+i1/sfM7dDD55TjK+j0LlhILlczc9LMdvP/Ra3OHzH9Gqr6jPQ/RofZGsNH7JP2NcHnfo1b7DH9HrfYPRfR4/ZD6Mvsk/acHnVhqt17nM6mNlbM1ok2blho9F6GPHUstHO3pqzUy2lx050H+rUr+QsXdTgraJaEU/1dui0JY16wadlY2jRjP8AuJtKyc2Zafxtc5F1eTcVK93Zcu5GVSaraWTATbi7l0UnbvM8n71nLYuhK8bt67WKiUG4twdrM6eHisVwuKXxUZta9GcyUrSUtmb+FP8AXVKN7drFpePIsZv2VTASqWTaT5MX6Hn9uJthUbhaUbtaXN1JwlTi20m1rc8+eWUdsMZXFXB5fvES/Qz/AHiO1an9qPqH6tfXj6nL9mTpwxcZcG//ADB/odfvDs5qX24+os9H95D1HPI4xx/0PH94H6Hh+8Ov2tD95T/qQnWw/wC+p/1Ic8jji5P6Ih9sP0TT+2dR18N++p/1Ii8ThV/v0/6kXlkcY5v6Jp/aE+FU+p0fpWE/8in/AFIi8XhP/Ip/1IcsjjGD9FUurGuF0u82/TMH/wCRT/qQvpuD/wDIp/1IcsjWLKuGUkP9G0enyNLx+DX/AMmn6i/SGC/8mn6jeSaxZ/0bR6DXDqK/9F36RwP/AJEPUT4jgf8AyIeo/pdYqv0fRXX0D9H0e/0JvieB/wDIiJ8UwK/+REf2n8ofo+h0YfQKC5MHxXA7/SI2IPi2C/fr0L/Z/KvGU6OGhHLG8pPmZO0XKCRfiJLGTjUpy/V20ZS6E47Wl4HbH12+b5vLLn1ThNuVssX5F8Xp+yi++xXSzw3Vn0aL1WStmVu8rzZ55fCN7f7S9BOf8CXkWqcZfDK4tW+hHL9mU9lhG3iY9Dvz/Y+RxqCXao7Lv2S8LHPP29/4+fLFwKulSXS5C+pfVspNMpcL7HSPn5+SzKldhzu2TVONtdRqKWxWP2VByfLQV2W5b8gyR5yCzKq0+pswijOnL3b68zPemttTpUYQp8BxGOad6U9uq0/M559x7Pw8r+ztHs4/YQ1Tj9hehyv+oaK/2J+qD/qOkv8A48/VHL9eT7HPF11Tg/qR9BSowcXanG/gcn/qWkv/AI0vUP8Aqel/40v6i/rzOeLc6Uv3UvQi8PfelL0Mf/VFP/xZf1B/1RDlhH/V/YvDNOWLU8Gn/tP0IPh8X/tP0M79p1ywn/3/ANiP/U3/APqr+v8AsXj5E3gufDINfsn6EHwpfu5ehD/qV/8Air+v+wv+pZf+LH+v+xePkTeBvhP8EiD4TPlGQ/8AqSf/AI0f6/7C/wCo6n/jQ/qZdeQ/hF8JrX0UiL4VX+yyz/qKp/48PViftFW/cU/Vl/8AomsFX6KxHT1F+jMV9n7i3/qGt+4p+rF/1BX/AHNL5l/+iawVfo3F/YQPh+LX1EWPj9f91SXkxfp7Efu6Xoy/2axV/QMV+7QngcSvqL1Lf07ifsUvR/mRfHMT9mn/AEv8x/ZrFD6Jif3ZF4fELekyx8axXSn/AEkXxnFf/l/0l/pNYq+wrr/ZYuyr79jIs/S+K6w/pE+K4n7UP6S/0nStwqrelL0DLU/dz9Cf6UxP2o/0oi+JYl7yj/Sh/R0Xv/Yl6CvL7MvQb4jiH9aP9KE8dXf11/Si9p0V39mXoLN3NeQ/plf7S/pQni6z3l8kXsGZCzLqH0ir9r5Ee2qP63yAlmXUMy6kHVm+fyFnl1KJ5l1DMupDMxZgiy66hfvK7hfuAtuFyq4XYFomVXYXYFtwuV3YZmBZcLld2GYCy4XK7hconcCFwu+oE7hcrC76gWBcrACy4XKwAsuF0VgBZcLorACy4XRWMCd0K5ELATzIMy6kAAnmOjg59lwyq1vVqKPfZL+5zLGnC55uEFdqL06K4RdVsopNcrme+nmasSruaittDJJ5bRj01YDT7i6glKcUo5pyaSXW/Iz3LKVWVKpCpB+9GSkr9U7hXs8DSwGHnW4XClOdeCTqVIU1Nt87X2S2I4jh9B8W/R9eCbqUnKnVhHI07X15PYxwlhMbj1xPC49YWrJqVWjVurPmk1umbcXxTDvHyqYWbxGKre5GT0hSjzt1MK8q5TjeN3ZFsMdiISSjWmv+Q8TWbrVHHLbM7JbGLO5VHdmoWO/gcRxLEpyoSq1VD4rPRGmHGK8IQc1K8/gzxfveBj4RxSlgsO6U6MpShU7Wm07LNa2p03xPh+Mk4drLNJ9pGMvdjBqNlG/qBZwzi1XiOKcKylGnCLbqKbWXp82dVKlyxVTyrHLnTw9TD4qdCdKEasoQUnopWV3bzsYZYHE6uEFUiudOSl9xjJZI9Fnp09XiZ2765H6bh43/ANTf/wDUbPMJOMrNO65Msgtb2M9tajvVeJ0KcdHKb/zqZKnGauV5IJdL6nOd2+40YGmqmMpqSur6LvNYxm6nbRkqYymqVeUo3eabWjXcW0uIYfh9qdBzqRWjTk2mZ+LYrNiJ0KOlKDs7fWfNs5xu5a6iY4b7r09H2gwXZyi6c6aS0Vr3OVU43Xzy7KMI07+6mtkcwDll/Xt0xxk9Oi+LYx/7i/pQv0rjP3v/ANqMQM5cY21viuMX+9/9qIvi2M/ff/ajIyBeMG18Vxn75+iIPimN/fv0RkEOMNtb4njP379ERfE8Y/8Afl6IysTLxhtpfEsZ+/l6Ii+JYzft5eiM7IssiV63iD+kcPo4lLRpfM4U3KnJ5XY7PBqixPCIUm72vD8vwOdxbAYnCQlUjDNHdPuPRljvt5sctXTP2s5U3mqSt4nKxFaSTlebj3MzSxmIcnDM3fuLYYXFVaEqrl+pi1GWvXb7jHHTrtRSrqnNSVKMn/Fqbo8XxNssVTj4Ix1aNOlazba6kFa7a5i4xNuvXxWIlh4VO0zO13ojny4jVzaxg7dYmzh81PDqEkvddrWK6tPCyrunKnkny6MzOlpYytP6M6tGbhLKpXT5HK+nYn/yKn9TOvTlB0ZU8uyy27jiV6LoVpQbvbZ9UakjMWfTcT/5FT+th9NxX7+p/WzOMvGLur/puK/f1f6mL6ZiP39X+tlPmA1DddHhWJrT4hDPVnKKTbUpN8jsY+Up4OUpRUeSZw+Cq/EFK10ou51eJVXUST0XQzZ2u+nMgpSotre23NkMQ70Kd33Ar5QjFVKSjJ7S3Kyus5UFljeyW4p0feU5bvkjRBqFO0fh5XViNSeaxNtKKmGi6lsu44YeUnaNy6U24xejuiVCajUvz2JsZq1GpCN5Qduq2LcJU1jNS/WQacE9E7cjesVRy5Zxbb7iv6BTxMc9O1K7srap/kJl9lx+m5ZPpEsr92os6RzOOYb9XGvFfC8srdOX+d5qq0asaNJzTU6fu3T9DNXqzqxdGo80ZaMZTvaY3rTh+AiUouMmpKzWjQmb1DZXFceV9BWGjZhcLAUINhiGgXALCCATduYxMoiA0NBAkMACkJkhNARypiUM0klu3ZErM0YCnnxcW1dQV2RjO8cbXWhFU4RgtoqyJoS1LFE5vj2/JWzaNXF9Gg9XdPuLVZDuRjnVDoSXw2aGlKD5+DLlUXK7I9pffbpYLM58nQrXrQjl3e6O4leivA41KcISTjBJ9TqU677HaNrbnPN7/wAfPGRzq0YKo83NkMsORPEVYuTW76mfMvA1NvL5OPKpuSvoiErhmQsy6mnLont1EDauK5U3DsV47ilWHD58NpxtCcs85ddtPkWI5nEqtsRKnbWy1Em69f4l/tiYrBcDq+mjJabkbEpEQgGkCGAWYWHcLoBDsMApWGA1boQFgt0GO4EbMLMegaAKwWHdf4h6BS1Cw9B6cwI2CxJNf4guv8QEbBbvJXACNhZe8mFwiNu8LErhdXCo27wt3k76afcICOXvCw7iuEFgtoFwuFKwWHdCuVBYLBcMyAdgSDMu71DMiAsJLuG5JpCuUFgt3CuF+8B+QCuF+8IYCv3hcBgK/eF+8BjuRv3juAxBfvFmAaQyNwzICVgFdCugJARuguBICNwuUSAjcLgSEK/cF+4CVzp8LptKVTe2tjlc7HoOHU8uBUnvMIz479Rh0l8UpXZzrbs2cTkniIw3UVdmKUrvXQiupwupTr1qGDhw/DTqTeV1KmZ+b1OiqWPaTpcBwkoNXT7LdepDgnA+LU61PGU8LCzg8vaTy7pq9vM9AsJxtVMyoYayk5JKq9Pcyrly3M7Vx+EuvxCMpU8Hw+lFTyJypNXl0RvoYfExpurLA4HtbJKnFNSWZ2TeulyfDOE8W4dhJUlh8PVl2jqQm6vwSatfvNkI8Up5ZT4dCU/dVSUaqeZRWlunUht5/ikcJgakIYzhVP345lKhiJWfIwY3CYOGBwuLwcKtPt5T9ypLNZJ2uvO5s9qafEK1VYmrgqtKlTio5m1LzdjPxf8AVTwmE5YfDQi1/E1mf3mpE2wxvlberFQheTly2Jv4C3DrRaXdyjsV4qngMFR55XNrxf5Iqp3jLNFuMlzTsdLGUcLOsqcq0qVWlCNP3o3i7Lu2MtTBVqUXPKpw+3B3RnTW0K9WpVku1eaUVa73Ek+zUiLV0aYR9xLlYaXanKbuFRtiXVf+3Fy9EZFCWazN+Hg6XDsVU5uKgvN6msYxlXJleUm+bYsrJ5GPIyXFuVVlHYtyhlfQnE2rAlYMpz03tCxFossJpsaTapoTLMospdG1bIS0LXG+xj4jGaopx0XOzEx2m0a2MpUt5JvojDX4jUnpTSgjJJWZFo6TCRi516/2HqVa1HGQzP8AVzjPXvT/ACR3PaCvnjClptdrxOL/AP27914+UvhaivT/ANnYx9GOLxbjSd+W+51+NOWv628bXmu1ahFRXga6NXLw2rSe8pJryv8AmLE4B0uISg3f38t795fhaSni1TlG1OSknd9z5nKukcivOLei163K83uqxZi6cac2k7rkylxs7BW3A4mFJyUt3sTmp18TaW72sZKNJykkldm2UnHsqsdVHR26GdLtKtmpuMU7Sh3blHEKUa+FU4q1SPvLvXNGzE1klCW8WralVJxrU7fWTuio8/cd+80Y/DdhXbimoSd13PmjNY0h3C4gA6ns9HPxBrdZfxN3EZpy9xptdDF7PRksRWmuVNmidOVWqore9mzFVVhsNJ0s8rJX0RCrSqWWSlKzdk0m02dNRUIKMVojVhIwlhb2blGbsk3potfmzO2tONGnWdOCdKpmd7e6+W5CpGrClGTg0pbNrc7catBZEsQs0XdJSas3vrfxKOKqH0Sj2b93M8sbt6WW1ybNOYpZqailrsbcJwrH4jWnhpZesvdXzOt7N0KcMD2yinUlN3k913I9BB3aJvseXqezuMp0ZVZdnPKruKev3GTDzVNZYq0b3PdxXvdTw+OUKOLrU1pGFRpW8S0lbsPGNfNRqXtNaPocuth3QqShNe9FmqjW2d/hZZxNpyjLmxCvNcTpqnXU1pnV34mPN3nZ4hSjVouMbtp+67WOGzpizU83eLMQA0m1mddROXeQAaNp5rc2Gdd5WMJtPOLMQAujaeci5kQBtLMCmQGDaecM/cREQ2sz+IdppzIADaWc38Olkpzm18TsvBHNbsjs0sMoUoQzapa6c+ZMnn/Izkx1V0a8b72LVVutJXZn7FLdX8ySVtl6GHzMtfC+83yGovmyqNSUXqm/EtWIhpdJeJHKynYZFVIPaSHmj1KxqnFe8jpQt2Vjl9pFM0wqrIYyerwS6qutFdoyCS5Ea01me4RmrGo4+XCypALOhZ10DlqnZBZdBZ+4M/cF1TyrocTicv8AXz7kl8jtKfccLiEs2PrNdV9yNY+3u/B3zqjN3IMz7iIG31RKT7hJ+AmCKJJvuHmYgIHmfcFxDKHdhdiAgd2O7EADzPqCYgCmpNcwu+ogAd31C76gIB3YXYgAlcCIwHcBAAXAAAAuIAGAgAYCAIAAAoAAKgAAIAYgKGIAAAAAAAAAAAAAAAAAGAgAAAYrBYAGIAAYAAAAFAAAAwAAidKOab7lc9I7UcNTi2koQvc4WAp55SducY+rv+B0+LVZZ3RSaUdyK5lebqVak+r08Dd7N4VYzj2GpzipQjJzkntovzsc+bzK0fRHp/YTCS+mYjEzVlCCgr9W/wCxnLqLHuIlkSESaOcKmMSA6RlGrThWpSp1YqUJKzT2Z4fHYKjiOJ4jEznekoubhT+LSyS+aPa4qbp4WpJbqLseNxdSpSxf6upKMoRspLfUqxTi+A9mqsYV05wTnGDWrinbfrcng+E1cNxKjRrpXum2ndW5hhcfiouMGozalrKS1ave1+lzs0q860p16tKOanB2S5uT/uzcxrNrm1121edRLWUmwpSnRlmpzcX3HQeHoTir050m9mndCfD5Je41NdUamKXJz1SzSberbNcKWmxrp8NqaNRaZto8Pdvfdn3F4yJyrjRw0p1vdTd9LG3H0+wwFKivrTu/I61DCwo6216mPiFCdapCy0UenMTW9JbXCdNuOq0BUbPSNjqfQp9H6ElgajWq+RvjE51ylBc7DVPTQ6iwNRbRshrh8+cRxhzriSi48iLhJnV/R9Z/UkvIl+ja32L95y4R15uP2YdlLkdlcNrJfs9Q/RtZ/ErLuQ4RObiujLoLsn3Hblw2pra9uj3Ifoyr0aLwhzcbK1pb5FdSjni4taM7j4bUIPhk3uhwTm8PisPKEpXWl9zG0et4xwvsYqrkcnry0PM14NO2RRYuOiZbem9koTpcHr1oP46lmdZN04518Rd7N8Mpy9msKpJxnNOba73c6NTAwhT0jmsZkW14jFt9pq9c2/mE3KnKSptqzdkmaeJUVGvN2sk3oY6dSdVynNptvU51uOdi08yvuUpe9e/cdj2gpU1iW4O90pPxa1ONyEVbtbVxfVMug5Ri8rKejaa0utCyO100tdjI30FHGYLLopLTwZz4OdGq9GmnZpluDrfRsTZ/BU+80cTopSjWh8M9G11KFXhTxmEld2mlv06M4Ek4ycZKzWjR2MJK1TK9pKzK+LYPLFV4brSf4MbRygDzHolzNDt+zkH2WMqclGxthFOtN6WS0sUcDiocGxFTbPNII1sspcrmczH2tlJ3Y4Rq1qGWhdS7Rq6dt0vyKO0zXNXD6kYwqqdSEU3e0uZzbc10Kiao9nUz31TWxqrUsRHB1FWU5SVVK7d+Tuzd28IqyxtPMlyvbwuZ8bVhUwGWFWCmmvcjsv8ALhVns/xSjhY1MLXbinLPGVrrvO3+nsBG2Sc6j6Qg/wATxahLtel0dHA4+WFoxo06UZVb6S5vW+y8hqI7mL41jqlOqsJhJUowi5OpNapc7HmLzqVG3dt6tvqdCvxCtOmvfyxlHLljovA5VXEuKWVWKem6MlCne6tz1LJ1vpFGEt1H3Tj9pKpUvfyNmHr9lLLKLcJN3to0WRm1pnDNZKydzhcSodjjJ2VoTblH1PR0ZYJNSqSru+ySQ+NcJ+kcI+lYehOKpe9du91z/wA7jcxZuXw8iAAaQgAAAAAAEAFAIYiAGIYDEAAAAAFmHpuriIQXW51/1yMnCad3UqeEV97/AAOiYyr5v5Xk/vSnNVXIfaVenyLgMvLz/wDFPaS5xT8URck/qW8DQAObJoTjOS2b9S+y6IhNb+6rdwdMc5bpFScnqa6b90yQ3Rqh8JivTj0hVs9/kRU49S6UVLdFbpRb0uWPN5tbSWVrcLR6j7KIdmuuhXl3Blj1FlXUHT6MOzdt0F6+zUUcDHf99W/mO8qb6nn8Uv8AV1v52bxe78L/AFVQ7AFu40+oiwiiVu4EvEBDDXvH6gIB+oeoCGAAAAAAADAQwDQKBAAAAAADEADAQwAQAEMQD8AEMACgQxBAAAUAAAAAAAAAAAAGvQAAAAAAAABDAAAAAYgAYCABoYncABsBAUADAAQAAQwAAAAADs8Fh+rg01edV38El+ZHiFbtJVKcfic25Pu5Is4S7Qppqyp05T82/wArGCq5ZW39Z3IfK+kqeHw+d2c38Ke/idT2e9oIcJhVp4ilKpGo8ycN79557M3qzZhOHV8ZQdai4WUnGWZ2tZJ3+ZnTW3sX7X0YwpzWFm+0Ta95cupBe2sE/fwb8p/2POrgWOSjadK7dlaT6+BZD2exs5ZaU6U3pf3rWurk1B6b/rCinC+Fqe+r7ouj7XYFO1SlWh3pJnnKXAuIZYTllnPZQzXaVtCGK4NjI4epXag1Tjmkk9Uiw09HieP08dgMQ8KpwjGUIqclq23fbwRx6k6labqTeZtb2sVYKm6fBKCkrSrVZVLdy91fiW1sPXoxjng45tVfmantPUa+EUO2xCi43R6inhKcYOOVanI9nKfvTm1qla56A65X4cpN+1aoxSSstCShFbJIkBjbWoLAAwqMtvEdhPdDALIAAAsFgAAAYAKwWAACwWQAArIMqGATTFxPCLFYOcF8Vrx8T51xLDunKcWnppsfUnseG9ocG3xGEIxuqlVRXm7HTHvpjLqvUYWtSwHDcLRn8UaUY5V4Iy4vHSrRyx92I+KNOtGMfqqxRQwtSu7Ri/wOW7t11NduJxP9nJ7tnMpe5BxfPc7HHKLoVXSerWuhxKbeaSenQzYsbfaDFPEVYXpqNqUdnvocHkz0HGabdPCTslmw8Un1toefs89jMarU2p4Gk1Czi3Fy67EITTspO1ttCCWX3ENXcrMCdSm5wv8AZ5nRoyWIweVu7WpkXwNDwdR067jeyYEp0MqzxWie6N8lCtSu1eMlZoppSjDESp1P2dXR93RllKE6MqtKe8fet17zNV53GYaWExM6UuWqfVcihnp8fg1j8JaCviKScoW3lHnE8y0lyNS7SvTYC0fZqjdfFN/eznV3b4bpnQt2fs9hIvS+q+b/ABOYoQe82i5M4nTqST3IzrSu9NOhZGFKKcnIhOMJS2eXxMNlSqRlNdq3CDkk2t0jdJ8LdNKNes573t/Yx04Qs1kv4lqpzfwUX5IitXa8PpyThh6tWTemd2svUsfFZ05ylQw9GnLX3ra66mKVKqoq+WPi0V1KU5SvnSXiBa81SmnOSV23oZ5Rp6310ujRToxVGN5XZF06eZ2i2VEaMoVGlCMU27Xl/Y1V8LiqdV03TSlF5Xbb1ZGk5wsqccqT3Ss/G5OM2pWqVEm+m4EY4eFNqWIqKPNqLu35noeGcRprh+JoTpWw+T3E/DW/yPOxqYeM27ObWruTqVamKiqetOCd1FKyfzLLWb24GKpdlXlFax3jboUnR4jT92+7jzOcbiEAAUAhiCAAABAOwWAAHYAEAwsAgYydKm6tanTX1pJBLdTbrYCn2eEpq2rWZ+ZqUbliilsrErWOVfA8nk5ZWquz6CytFwWIxyUWAushZV0KvJSVzqckachB0U9bXDeOUlUQ3Ruop22KorK9FYuTZmu88uxUT6FajYnN6FTLHDPdqYFYg56WXS5g5LqVgF0sUl1PO4rXF131qS+87y3R52o71qj6yf3m8X0PwZ3QAhmn0yYJrvAQDHp3iGAB6gHkAeoBlf2SWXvQVEfqNxS5iALB6gPTvAQakrrp8xXXS/mAgHdfZHmjzjfzYEAuTTj9n5jvD7PzGxXf/LAW5ocofNi92T+H0C6V+gehaox6BlX2Rs0q9ALsib0g/QmqUG9YPyJs4swGnsYP6vzDsIvRRY2cWcRodBLaPzF2MdLq3mNnFR6hc0dhH+1xZIrePzGziov3hcudNLlZeIoxXcXaaVX7xXNFrLlYWr2sNrpTcC7LJ6WE4NcgmlQWZZlfQMrvogaQFbuLGpdBWYELdwa9CVnzQtQFbuCz6D1AqFbuCz6DAgVu4LdwwKCwvIYALyGl3CHtugDToHkPyEAAAFB5AABBYNAABhoIdu64Alck6bS2Enbki2jP9ZHRPXUg6dCXZ0KkftZafklqZMa322TbJpY14ZvsoyyZpTleyV2bYcNcZRq4rsIZtbVZO/oiTtXn1GT1NNGji5rsqWfK9cqlZM9HTqQi+zo0XUUXbNSoRUX5s0Qq19U8I49M01+COsw253PTzjw2P0g5VMqenv8A9zZg44ujiHNSq5ubzX5HahVrZvew8F/yv+BoWLqtQjPD05xhsuX3EuCzNycNiMTRi5RrVIvxKK2LruVR9tJ9pT7OV1pl/wAR369WniJudSjZtWtHYzVKWEd9Jx8iTBq5MeHqQqUMPCTVqMcqS563/E7UcbRq54xm6cpNyU5K9rtXS8kc36JTy3pOm345WEYul+0pzS67osx77Z5dPVcPp04UpSpxUVOTehrOfwvFYaWHjTp1otrk3ZnQF9k9AYARQACAX1mSIokAAAAAAAAAAAAAAIBgAAAAIw4ylCeIoXpJvOnmt0NwnFNptarYsuks2qeFoym5ygnJ82WxjGCtFJLuGBFeV9paUY4pzavmVzzdJfrZOa1PYe0VNStLuPLRpuVWxbOkxvbRj71cJhL6JRaXqzhYik6dZpcz2eJhQp+zlDtEu0+p1tmPM4xOTThFt9yOM66dfbHKMsylyaHGHvXep0KGAxOJwqrU8POdOK1klp/c0VOBYiFCdRVKeeMFUdK/vZeotHMuQrJ06kZrZE3oE4Z6ZBfJ9rRUovVGrBVvpFSnGelWLtf7S2MODajJxk+Vi+lFU8TFZrPMpRbFGuE506ilHSUHocj2hwahWWLoRtRr62W0Zc0dzFK1eUkra6iVKniKNTCVv2dTWD+zLqc96rWtxHiMXHA4WnFWiqd7W7kjjdm27ZTscYxNShKFOKhJKGiktjlutOb/AGcEzpl2xjEZUvdtlUfMgqVovf1LZKrL4XT80FPBYiteMXOV/sxsjLSEKjV192hJ1JS+stObka6XA6yt21SEb8pyu/kbafBsLTSz1ZTfSKsibiuJN2Ts03vdahThOtFJRlJ3PS08Lg42Sw6l/M7muhOEdIQjHwVicl08/R4djZxShh2ktnJWuWrgePk/fq0oJ9H+R6DOxxblyJyqONHgFR27TFKy6K5dT9nqLks2JnK38H9zrWSWu5FqV/ddhujIvZvDt5nUl8kynF8IhhKMqsHNxT1TO1Rg0ved2ZOOVFDB9lF3nNllu0ryOMoxlgcRPLZK1m990eflG3O56Lj01QwFHDX9+o88kui/v9x55Ste52jCAABoAAAAIYgAYDXgACJeQvIgQw8g8gA3cIpZ8VKpyhH5v/GYTXw7EOjKolNRzW0fPcVx88t8dkd0DDDE1qrapyzu17RimSc8Wt4zS/k/scnx/wDnzbAOa8aldSxMU1yuRePj/wCSvUuj/mzdQLHJfEIf+S/Vi/SFO3/cy+Y1V/5s3XsFjj/pCn+/k/Ui8fS/fS9GXVX/AJc3byt8mWKn3M8/+kKX7yT9RPH0ftyfkTjWp+PnHoJQaKXBrkcR4+j/AB+gnj6PSfohxrX/AD5V2nF93qRuuq9TivHUvsz9EEOIUYzi5Qm0mm0rbF41f+XJ2bx+1H+pBmj9uH9SOI8fTbdqcrd7JrEX2p/Mcaf81jsZ4LV1IJL+JM862nKTvu2XfTk07U9eTbKIvQ1Jp7PxvFfHvaVu8BAV6ztcXoAagOwAAAFmAAO8ur9RqckrbkQCp53taK8ECnLomQLIUZS1ei+ZdbNjN/BH5itKW1P0RphQjB6q76czSpuH7OKj32uzcwTkxwwmIlqqMrdbMk8HXS1pL5mlzqy1lOT8xa82XhE2xujUjvTt8iEoTvfJbwN9n1+Ymm1qk+8v6zk5+/RAbZUovVxuzPUpZXpexi4WLtTr1Hml9qyEIwqWaXUeaT+sQGDaWef23bxFmle+Zi8QAlmk/rMQhgNSaWVSdnyFfvEANjQYg8gDzHcPKwgGK4AAagtQAB31G/EiAEvMTF5AA9eTY7tvVsjcAJZpfaYZn1bI3C5RLM+oXuRDTUB3YX8BBoEMd+5EdO8NLcwJZl0iGbuRELgO/cgv4C06sAHddEF10DQV0UF+4dyNwuBLQZFeYwh37kHkK47+ID0uaMHB1sQoxSuotmVq52PZZ0lxSUajSU6bgm9en5EvU2sewwPC8Lg+H4eToQqYqcc15vSK6syVKXD4VZVK1SNWrHRu17PwLsRGpKDhTqbuMdeSRyuLVlw6SpuEZTkrq709B4+/6Zz96b44yjKi50nKWtstreZTLitOPxRgvGaZ5mvisRiHadVtX0itEvIVOlWn8EZN9yOnOpPHPl6ZcWoOaTlGK82bqONwNSMG8VC19VFWfzPJ0sBVcXKc1B8lq2dKnwtLBquq8s6eqcUtPW5i51uYYx162JpSb7KV48nzM3bOUsrlr4bGCWHi1Z13F/yhQwcnUlKGMjJ7WbsJlS4x1XKmo6tadSWFi8TXjQoqcJy130t1MbpYmlTWaCqLu1O57NUW4VcRKDTcsivyVv8A0WZbZskV4ngGJlG6nSqSXRZWYo4zinCZpVe07NcqusfU9cnrbmglGM4uMoqSe6auBysD7QYXE2jV/Uz/AIn7r8zrppq62ODxH2ZoV26mEm6FT7K+F/kc2ljuJ8DnKliEqtJa5Jb27mB7ET2MnD+IUOIUFVoSe2sXvE1N6pdQGthiGAAAAAAAAAAAAAAAAAAAAAhgAAIYmBzeK0aVaFp1FB9Wmzzk8Dh41l/r6SfTLJnpOJqORZml4nl6tC9ZNdRldT2mM3W6lS+icUp4bFKOIhpGObZX6I1UYyoUqsMHFKtTxN5xS1lD8ieIw9Gs6VWvNx/Vx+Hm0ZMVPDxlKVO9+snds8tyd5i21atD6XR7GpGmsNOSlHZOL3tYzTxdKpXeI7KcaqpypJaZZR5XOcsSrtRRHtnmvZNdGZ2sxjKuFxd89TnyL1gKdm1G6W+pPtJt6PfkixdqlZ3XiOVXUZFgsKm5SU4u3LUtWDwteKTjO60unsWuk98yuWRkkxyppRUoS7W8ZSl4oshS91W1/AJyneyd0+hbhKUZVoudZ0nfmrpj2npzuNUpVaH0iK96mss0ua6mDAYSti/fTyU09ZNHrsfw/sVGqrShL3Zq3I4MP/w7EPCydqU/epvlZ8jUt9J1V1Khh8OrqGaXWerJTr1Gkk2o9EE4OSTRBRb21IpQk735l0XOS3FSpRvqnc206Sa2siCmhSlJ3lexdTjFTaSfjY0RVtkCjK/vSMqre+VQkyyEZJaxsvEdtb8ySUub06DZo4Ruyy0URWg2+bGxZHTY5vF5YenT7XFP4buMU7ORVxPj1HArsqdquIeigns+/oeUx2Mr4iUp1qjnKW75d0V3HbDG+3PK/DFjcRPGYidWo9ZclslySMTNDvcrlTlm2Z1ZViLHTkt9BZGBELE8unL1B6LdARsIlp9oPd5sKEhpILxXVoeZdACyYrdB5l0QlKz2T8QpWaGovoDm3yS8ATd9wBojYk2/EHcJp0/ZvGUMDxRvEvLTqQcHLkndNX9D1HEOJ8NpUJS+kU5O2ig02/Q8HTbVVehdOmrORyy8cyu25dRjrS7StOdrZpN26ELFjWrFlO23LSFgsWJDsNmlVgsW2Y7yGzSkLF1594PN3ja6U5X0YWfQt97vC0u8bNKsr6BbuLLS6MPe7xtNK7PoXqvUyJJRVuZDLJ9QysFxiKiWRWhGzLIJ2W4WCwWHZhZkUrCsyVpBaS2AWUMrJJS5hZ9QFlYZWh69Qs+oCswsOz+18waevvfMQaKNFRs3rL7i7bYqp1M9NNeZatVc7yaYNNXfUlchond/eGePS/gzaJdol49wKcXvfzJU/ea/005912jTCFRK6wdGK61J/wBwM6Se2pJU5NaR0LZVsls2IwtJ/wACzP8AEz1MTh38eIq1H3KxdiTaW7V+iITytFUsZh18NGcv5pEHj0vgw9JeKuVFdamk8y0T3K7LqWVMVUrxySyqPRJIr0PP5Jq9OmN2LR6hZdQsugWXQ5tFZB7o79weQBoGg34WF5AGge73h5D35AJ2uNZQ8g8gD3egtOg79yBWANOQtOhK66ITfkAtOg9OgAAXXQPd6BfuQXt0ANOgnboS9BALToHu9B6f+g05BC92+wWj3j9A35BRaIrRG/BB5IIVo9QtEk/BCAVo94WXUfkg35FCaQWH5B5IBWXVCsTTS6C+QCsgsh6dw/QCNohZEr36B5BCTSBOPS4eg0UJtdCObXYmgaTAUZx6amzhqviGop5t9NzGklsdP2fozrcThZpKK1vz7h7PT0+Er4jsIxrZZZXe89JW6XMHtLw2tXqxxeHvVp5csrbryOtiKUlKFGMbSk7K50+D4JdipYuCdaWqV3t3iTUZt3Xg8Ph8iSe73Z0oxjGOSOi+89ZifZ3A125RjKlJ63i9PQ5mI4BXoXcV2sesd/QmmtuOoNtJM0qEm1dp2SRdDCuEmmmpLk0SVLXexmtRROlaPIpoYVptrW7NVW0Y6pshFO29i+huwfCK2JtOFXs0nZs9JhqPYYeFJycnFWcnzOdwKjWp05zqK0J2yp7+J1jbmSVm31Y7DABFOKwtLF0XTqxTXJ80XAB4urh6/BuIxq0pNSjv0lE9Zhq8cSo1IXyuCkvMwccjBypXSbakvIv4JHLw+D6t28CDogAFAAAAAAAAAAAAAAAAgGAAAAIAAxYnHxg3ClaUlu+SMHFeISqSlQoSyxWkpLmYqKctMzbfI55Z69NY47WV6s61Rtyc5dXt5GBxmqt2ru504Ubq9m7dCKp63y+ZwuV+XWSfC/FwcsLh3Zq8TlulumdzENSwUJTeqZhjSlVv2dNy77Gb7WenLhRSaLOwVneGi6nQhw/EN3bhDyuSqYXCw1r1sz75E2rl6RW6QRd9YpvwRuqYjh9FvLTUn4fmRlxunGKyUlp1Y7VXHDVakbxi/Cw1gcRo+yl6B+n5J6U4vvJ0/aC0vfgku5E1kif0Gvl0oO/gVz4dirZnRlp0N9Lj2HlvdGqjxTDVp5Iz97pYrNuTNwvEudGeGr7RX1uSORxjDwxcJQjH3oaw/I6WNxkHOaoWvLSUl06GJt/DLVcmN0kcDDccpUoRp4inUVRaSb5+RvpcTwE/hrxh3SMPHadalKOKpNSpSdpwmlJKXn1OXTx2HX7bh1GXfCTgzrrcZ9PXUKuHqP3K1OXhJGyMotK0kzxksZwip8eDxCfdO4lX4RH4aGI86hnjWtvb2fUd4reUfU8P9O4fHbC1JP8Aik/wYS4xTjG1LCQ/5a/fccKco9uqtK/7WF/El21OKu3fx2PCT45i7KNOUaa/gjYyVsXXxH7arKa6N6D9dOT2mP8AaDB4VuMZxqVPsU/et+B5/G8ax+K2kqFN7Wetjjp22aG5trds6Y4SM27WK2eO7u9Wzu0/Z2piKUZQqRSte8tEkedzFixFXJkzyy9LnbHXy5ZS/Dsx9noyqOEcVGtOK2pq6Xi9kcPFUnCtKLktHbc9f7PYyX6NqQaioxTaskjymNmp15vvNZST0zhbvtksKy6kmRObqLILLncBeoALToMLAGnQfkIfoA79yC66L0FYAov3IeZ93oIPQB5nfewNvmIAIXd73JOrN6ZmOyCxEQu+o1fk2TSNmB4bjOISy4TD1KvJtLReL2GxgV+8dmezwPsHiJ2ljcVCkucaazP12+872E9kOEYZLNRlXl1qyb+SsibTb5eoybtqWQwuIn8FGpLwi2fYcPw/B4ZfqMLRp98YJM0pW5F7NvjP6Nx//h4i3/05fkQngsVD48PVj4waPtIrrxJs2+JOElo9H0BR8T7LicLh8THLiMNTqx/igmcfG+yPCsXfJRnhp/apvT0Y2bfMXHXmhZWel4x7JY3h6lVppYigvrQ3S70cBwsXaqXHUWUtyicQaVqJJIdvALFAIdgsFICViLTAAGl/lgsEABYAoE9h+YpLRie0pUarpy6p8jbDG4WMPfw0pT657L7jAGVu56pHLbc+JU1+zwtKPjdkHxGv9Vxj4RRlVPrcap7XehdG1ssXXn8VafqVSnJu8m34smqS6kuyQ0m1FwL8iTFJxjsNG1Lv0FZk7uT0V/AkqNV/7c34RY0bRjpoTSBUpxd5Qkkt7xZL3bnDy+3TD0T/AM1C3+XH7ttn6BePecnRGwdxLQFbvCItWD0J3j3iuuVwqPoA7rvC66BBoxDuu8Lq3MoAXkF499x3XeQGltGg5cgUtAuihegErrawXSAjoP0Hm7mGbuYEQJZrbJjzvowIaBYlfXYeb+ECFwJ5300DM7bAR/zYCV/4fmJvuAQh5v4UPN0VgHB07e+pN9z/ALEXvpoh37heQCAab6A2+hQgGmCuELyHqNXC7AVn3hYevcF2nyALNhZ948zYry8ADXvE/Ad31F5gJ3OpwhVKeJiofE9dzmxTctHc6NKEVTlUlPLl7y70lm3tMPiaWJdGjjVllGXu1U7PwZ6RRimmktrXPl0setEpzemtz0PBPapUoQoYzNKC0U1vHx6m/fpznXt7ICqhiKWJpqpQqRqQfOLLTLSutQpV42qwUvvMVXhFGS/VylF9+qOiDaSu9gPM4jCOFSUM8ZNepRGnKE1KUHpqtA4piY1sZUlsr20M8MRVgvcrSS6Nkup7izdejwOPzyy1qqu1pdWOkmnzPFrG1NM1mWw4jNuzm4rwJc8aTCvXgeRqcTrqzhipNdzZXPimJqLK62niOcXjXsXKMd2l4sw4vicaPuUacqtTu2R5anxOrSm3aEn/ABK5N8WqXzQo0YS6pambn9LMftvrVKuIxCliHZvRLkkehw1NUsPTguSOJwtTx8oVZO6i/eutj0BcfupkYABtkAAAAAAAAAAAAAAAAAIAACnFTcaEsr95qyLjDi6qlLLHluZyuos9uDiKCoSScrzlyJ0W75IbvmTnRnWx2SSd2/kdmjwzD0ndRzeJyxm/bdul2EpKlh4xsr8/Ez1sF+sclNqL5BieJUMI+zSba5JaI4uN4vLEvs07LpE1nJYmO9u05UKVB7Tyq9tzmYjjM4yy04xgur1ZDAtyhUhzcJfdc51an7ybu+45abQxnEcRO7dWTXS5jdWpUgruTOg4U5U0nBX6WuEMPdtxhaPoXpXN7Os2tLLvDs5J6yV3yRvqUXrYUKMoy0jZ94Rjp0pyvZN+Rrp8NxDhmnQq5eqidSlCOBw0a8rOtUdqakvh77dTRiak8FTqSlVr1q6jdvVQhcaTbkUsFCKc6kuyhHXNOX3JbhGtTTdPDrLF7yfxS8SXEpLG4OnjNpqXZVOjdrp2MVBJyTlLXkkOKyttD3pJX1Zpy2qSg2m4trQyxcoSvDRmrCRzZ5uV2tznZpovosK1GpSqq8Kiaa/E8NjsLPBYqpQqbwejXNcmfRIxvJHF9qeHwq4eniErTp3i31iXDPVSx4wLmpYeHSXqQlCEX8B32xpRcCzLHX3RZF0KaQuO5YoLpYlGC6DZpUmB2+GcLp4mlUnO6yq6SObXpKFRroSZSrplehNJuxJ5VyRfQScorKtTUZr0XDoxpcGqS2ujy1b43oeqrU40uFqMW9tjy2Ivmclqrm8nLD7Uu4tROTFcw6B37xNMdm1puRd1o9Ap2BIEXKCnurW5oLIq0DTuCScZOPQQQ9OqC66jV2Tze7ZpMjSu66/IZYlf6o8kXyRNmlQXLlSTe1hqlHoNnFQasDgsTj8RGhhaM6k3yXLvb5HQ4JwSrxfE9nTjlpx/aVHtFfmfR+HcMwvDMMqGEpKC+tL60n1bLO0vTz/CPYvDYdRq8Rl29T91F+4vzPUUqdOlTUKUIwgtoxVkiX1rJac2SRJ3WBYYAdJNIYCGUIjLbR2JEKrywbUXLuRnL0IyzO0ozSXPS9yGWaquSqLs5cmLEujHDONaXZ02rO0stvMoxXD3WwMMPh8TVo5XdTu5N9zONm61F9FVoVJQqZZU/qyvr5nmPaj2XVaM8bw6mo1FrUpRXxd67+47HE6fE6VPC/QmqrgrVNEsz01+866vZX3NyfB/6+LSi02m1ci/E9p7Zezyi5cRwsbRetaCW38X5njZRjHvEaV+Y8sur8wzW2siLbfMoeV/aF5ko05Sjm2XeChFbu/yAjZdQt3krpbJA5u3MCKi+j9B5GK76iuBLJ3hYIxlN6bdWNxjHq2BHQtwsIzxVKE03CU1F+DZXforDpyarU5X1U0/mVEsThZ4PFVMPU3g9+q5MjZWPbYvheG4kouvGSnHRTg7O3Qro+z2AoyUpU51X/8AmS09FY7Y+bGTtzuFt6eOhSnUllpqcpdIq7N2H4JxCvZuk6cetX3flueuqzocPw0pqCpwX1acbXfJWRxsX7RTo1HGFKjTa0cZzc3fy2J+631F4T5U0/Zqp/uYmK7oRb/I10/Z3B0Y58RUqSit25KMf88zjYnjWJxMpSliakLfDGj7kfzMNXETxDXb1K1S32p3JyyvyakeoqUeA4WGef0Zpfxuo/S7I/pXglCP6vs0/wCChZ/ceRlZysr27yLQmO/k5PYU/aDhzWs6lNfxQ/K5fg+NYHE4lUadWTk9m4tJniG72XJG7givxbDL+P8ABi4m3seOpR4LiH1Ud/5keKsj2ftC8vAajet5xVvM8ZmW+VI5OkLxY9OvyBS12XoDqSXJLyCjzC4nUbBSltq33AMLLwHlq/ZkK1S39wG13v0FYdqnf6hacdXZeYU3Hpf0FkafP0Fd85Cf81wiWWXR2G4uxB26sPd/iZBNRb6LxYZWua9SNk1pGQ/+LCnl/iV/EMgrL7MvIP8AhIAt3hl/iQ9eUGgyye0CoMqX1gyq186BQl9hebGoy6RAjZX+L5BZfaZLs3Zu8AyP7UfQCNo/aYJR5yb8h5f415IdrL4mBF25Jiun9V3JaW3ZHToA1l+xL1Hlh0kRSXT5jVv8YDtHpILK/wALD3QugGrfZD3fs/MWb+FCzLuXkUS93ohXXKwKTeiV/Iks32WgiN+5DvboStJiad916gK77vQTt/iHZ9VbxFfX4kAW1/sFnziF0ud/IPUqFl6JBbrYdr7JjUH0+YE6NlLXYvz+60U0467lis3v8gC13ZGrDYCpVnHLffUeChGdRLn3nocFShGUbtHXCbcc8tKcNg8Vgp9phqtSD7nudnB+0FSLUMZSvb68dPkaacafZrNKC72ZsQsFd56kW+463GVxmddahxLB4j9niIX6N2foyeOjKeDqqD97LdHj8TToa9mYZ42vh1aGIqKO1lN2MXDXy6zLbbiFVad4NeCKE5wWnzMi4xiYOympfzE4caUnedKPe0cst10x1G+lWi9K3ZpdVHUqnUpu+XbkV/pLDVVeSa05Dhi8AneSm/I5cK6cojJ5Y6632dtypysbMVxXD4unSpzzONJZY2VtCiFWg5pQo5l1mxxpyRw9KdaVlp4jm6NCajXqLNypx1l59DPxHH4qnT7KMslNcqSy3/M49Ko51Fbc1MUuT61w2NFYGi6EcsJRTNRzPZ2UpcHo5t1odM25zswEMKAAAAAAAEAwAQCAYAAAACuED2OLWm4Yick7nYm/cfgcGrP35u/M5eW6xb8fda6FaiqzqWtJqzuPFcQrUp/qIxnHpzMEG9zPjJWtbfvPPjnZXW4yteI4lCvCUKmFSb5vQ5ToU1NSgrPxKXVmm/ea7impWqZ9Jux2uVrMkjvcPVqkbyTTlbfroGInhYQUFFRkt23dnLweJlTlGTb0kn8yHEozWLrJN6TdreJmq3Sr0Y6rbuRQ8bTbdretzmTU5Qab9SEbKPeUdCWOUW7Ly2K3i6r+B5FztozM972DVu17FiOtVz4vheGrU7zeHvGrHnvdM08VxUsbw/DThNp1LqVKPVHGweIq4WtmozafdzN/6WxDu4qnB/ajBJhEMTTlhOHU8JNrtpz7Wa+zpZIwxlaqmt30WrNf0WtVfbVpKlCX16m78FuycJwpSy4KnJzenayV5eXQCyrSqpRUrRk/qX95eJtw9JU6MY2tJ6u5XDCyo4bNUjatTee975ov8mRWMkndRXiznnjb6bljo042MHFpQnCNPeN/eH9KnJe88seZkxMnUu1oktEZx8d2XKRwq9FUq7pqLcG/dZlxNDLJ2O1Ww7qwcfrx1T7zj1nO7zXzLdHbSb2ydm7CyvpqN5urIO/eUScJdCcKUrp2Kk5LZteZbTnUTTzMivVcGj2eFmkt009DzvEYSeIm8tkdzgWJlTcm9dLanK4td1202tTE/wBNX05WU1YSm3UjoZ9b7m7hsXKtFN6X0O+Ptxy9O3j1bAxj3Hla/uyd35HpOLNLD2bPM1UlJrW5vJzw9M7Ak0K3kYdCd1v6ESWXv+QJNapASSildy9AlU0tDRELa6senL5hStJ62v3k+zaXvOyI5pNWv6DUb8yB3px2vIO1a+GNkLINRAFVm3v8iTqTbvm17tBKA8rZFCq1E9Ju5pwFOtjcXSwtGGapVllXLzZmUeR7X2A4arVuI1FfXs6V+XV/cvUa2b09Vw3AUeG4KGGorRfFLnJ82y916arxouSzyTajfVmfHwxU6mHjhmoxz3qTfKK5eZHF4nB4CtGtXcYVKvuKVrtr8iZWxj21U3UblnSS5K+o4SWaUUmrc2it05uuqqqvs7fAlv5hTr0cVGSpVVKzs3B3sSdI0AV2ailF7dWSd7bm+Yad+QyK21ZFNR3d/El8mtGklNNtLcg32alOc1l310SQ6jkl7kbvvdhKeSKU5K78jNy71RWlSxVOMqlJSinmjnj87GhNNaGbF4eWISh2rhS+uo6Sl3X5FTxDdVYfCRUsmkn9WK/MnK4rrbeALYDvGUZwjUg4SinGSs0+Z8y9qOBy4Tjc1NN4Wq7wfT+Fn08ycSwNHiODnh68bxktHzi+TRnKfKyvjrRFo6HFMBW4djamGrw96L0a2kuTRhsu9GZW01OMopS0aI5XL4Wn5kdAsVQ1JPX1E16ks0/tP1DNLovNBEPkJk83Vege71sUWKtFxSd1puQav8LT8CLt1E14eTIbNiTtJPvC8hPbVFR9EpystAqVrK9rmThmIWKwNKqt5RV138zRUpSnH3dWnsc6rme0NaC4TLM5WlOKdt7X1t5I51H2ajXcksU1eSlCSipLs38Leul9fCxp9oYueDo0lvOpd37l/c89CjPNax3wwtnTll5Jje3bj7O4WGR1uIxScbtaRb22u9tSeLwPA6VOjJYjNrCM1CfJpZpPfY5lLDSkrRRKWCv8dWMV0XvP5Gr4rPlieaX4Q4k+G9lQp4CMnNfHOV7vTnfvvsc+SsrnSqUKdJOEKUotrWVT4n+RVQyUcXRqVIZoQqRlKPVJ6o644WYsZeSXLp2eHexVfFYaNXFYj6PKavGChmaXfqvQ53D8FUwPtPHCVmnKlKSbWz912Z72vxrh1LDLFPF05QtdKMryfdbqeN4Z9I4r7RVeJZMtPNJtvlpZJeR5MMs7vl6emzGa06vtLK3A7PnVj+J499x6X2rxEXGhhFOzXvyXyX4nm8je1n4BpKn2bi871JKMH8Ki33lTjJbpoVgq7WOmW3kJzk1a7K8zXN+o+0lz1Ad2ubC7Ys3cgzO+yIGD20BS6wv5jvG2qs+5hVdwW61six5e9eQnGPKSKi+nGnG7pvP3tajc5c3YzxjNaw27h55p62v3oml2scn/AIx9o1stepWqn2o+hJTp9/oRUlUlZcxOVx5qbVry9AVSmlrdd1gFm7iOZ3Opwvg2L4pKMqNCcKLetWUbK3O3U04/2Yx+HlLs4dvTT0lT+K3fHcI4Ymy2pRlRm4VYuEuklZ/Mi4LfcorTt3ibvyJZX0Iq6KhXBsaXiga8wFmvyJxoyks11bpcjlQ1eN7SaAJKCbWXVcxpU2rXkmRbu7y06tDXZ83J+QE+zhdPM2uiJZKKV3GVvEUZQ5xl5A5U+UZ2Co3pX+D1ZFuPKK9Cd6V9VJEWoPm15BCzNqy+QrtPdklGPKfqgcfD1KiKu9EWLD1W17tvEhlafeNRm9U2BcsHZe9VXoKVGEOeYiu1S3l5idWovi18UF6NSSfuqK8ERlKTe9wz3WsNe4ayNa3QRHxY7bXYKMG/i82iapZl7s4tFRKCXITavoThTyp/gRcXe5UdDhzVN9pJRb8TsfSqc6acHlZ5uhVdJ2teL6muNaD11izUy0zljt16cK+KnaM3brc2U+BuprOtLbkc3AYzsmkpXPQYPiUHbNozrLK4ZSxz6/A1ShJqpJ2W9zzGLjKNV02/hZ9BxGMpSoSS3seE4jriZStz3Jn6a8e/lz3N3sixKMI66shNXlew9ctlt3nGu5Oq9laxFyfMLK+wnBX+LTvIo7TomWU8XUgrJ6d5DsXysycMPJ+IRphW7SPvs04TC06k1LLeV9zPTwk0tjqcLoS7SKXNmsZus5XUe34TS7HhtGP8NzYQoxyUoR6JImL7SejAACgAAAAAAQBcLhAACYNi4CAqbMQAEKWsX4HBqRtKXRncqNqnK3Q5lWlrc83nvw7eKfLn5nSbT1MlabqO/wAjp1aSmsr06Poc6tTlCWWS8zhi7VhnTnmb5EMvqbYV50G8jSvvomN4+sn9Tx7OP5HVlRhYZlNOLvldrot4m5Ku52upxjL1RpwuOqTk81SmlZ/VSK+IZq0KVZu96aTffdoCl8Nq6RlUhmbjFrXS+2vMtpcNw9SalCUnGEnGaas20m16knj4djlip3yKKi37sWuaM9fHzf7KMaUpTU2431ZQYqlB4ahiKMckZ3i4X2aZTTweIrLNTotx+1svUdTEVKySqNWjskkl8jbin2ssLUnUkqVSEc1tbNaO3oVKzrC0qbisRiU2tMlJZn67feacLFznJYOlTpKLS7Wq7u72V+T8EbaOFoUsapUPdVWjek29pGmo6apqGJ92dSCzO2qaejNaYtc+nw9TyrFuo69WUo52/hktkLAZ8PCvFKNOrG0oyfOz1j5nRjXlWrNUaedXTu1s0t+40UOGq+es7vfKjXH7Z5MEaVfFTcKCcaeZtN8k914Ea/Cq1CzvGUXpdHoIxjFWikl0RGrDtKbj12LJ2ltee+iNtLdk48OzP3nY308NWbaat3s0Qw2XfVnbWMcN5Vx6/DZU6TqRV3zscDjnDZtRr07qO00vvPdug5p55aPkjHiMHDsqlKUbxaOOcnt28dvy+ayw+T4myqSS7zo8TwlTDYipRf1Xo+qMDhLnb1ObursiUbeIZbbtFlOy1ulqUdjg93KKtZWsUcVpyVSV0SwOLdCV4uNzPxDF1a9RylKyfRWMydtb6c9pXOjwyP6yLtpc5q1ep1eF/Eu47Y+3HL01cWb7PQ8/Vs5O2x3eKTVkru5wprV3ZcmcVL3/ALEderJ2Wt9Rb8jLohbr94eSJu3Qi15ALQdr93kALxIocIrmw072x3vvdh7q5O4DsuaYrR5JjclpZO4eMX6kCtHoPQWbXn6jUl5+IDsm0krt7I+ucGwawHCsNhkrOEFm/mer+Z8y4HS+lcZwdHlKqr+C1f3H1tFx9s5M3EPpCwdR4RJ1kvduUYOEsZgaL4lhoOrF3tOKeq525HQM2Nw88TQyUq86E73UojLH5jMqvEV8RRrRyYaVak1rKEldPwNH6uneWWMXLd2SuZ8DDG01OOMnSnZ+5KF7td5CtjsK3KFdK0Xr2kHb5o5W8Z/61JtphG9S6qSt9nSxKbi38TRVhZYaVN1MOoZesNiitiMBKTdWdJvvqf3MXUx0SdttO1mk3LxKJVIRleFNzlt7sbv1JYOpQnBrDqCivsLQjUq4lycaWHb1+KUlGP4v5FveM0fK+LlOn7ycJPk7XRkqSw2EmpVG51nom/ek/BL8C6hSxCnmrVIW+zBP72XKlBVHNQipveVtWdOFyn0m5FGFq1615VaDpQ+qpSvJ+KW3qX06VOjHLShGCve0VYmB0xxkiWgYhm0IBgBxPaTgkOL4N5UliaavTl17mfMalOdKpKnOOScXZxejTPtDPIe2XAO3i+I4WH62C/WxS+JdfFHKzTeNeCfh8xPw+RJoRWkbf5YLDv8A5cTfXXzCDzfqDF8wuAMX+bj9BalBYAEEd32YxypV5YSo7RqO8G/tdPP8D0teLsmj58m004tprVNHrOD8YWNpRoV5JYiK8M/f4mcp8qq4r72NwsJZclrvO7R1fN+RbTwOH+N1MDlg/eyzk7L17/kdKcIyjacVJdHqZKnDcJU1yOD/AIXY7YeaSarzeTw25bjLPsKNKc6dXCzqbRhCjvr391zG8XXjJZZqNtskUreiN8uEQi/1dWSXfqQXB8z96u/KJ6MfL45Hmy8Plt9ObUlKtLNVnKTWl2zPUpOU1GnGU5P6qV2d+HBaC+KdSXc2jbh8JSoaUqajfnzJl+ThrpvD8bPe64OC4BUryU8ZenT+wn7z/I7s6uG4Vg82VQpw0jBc30RTjeLYTBJpz7SryhDV+fQ8tj8bXx9btKzslpGC2ijyZZXK7r244zGaiGMxM8Zialeo/em726dEUpa6ait5hYNJqU1opNeY1OexXbvAgszvnCL8h5k38CXgVBYG1t1f4fmPf6q9SuzsJ2/xhVqdP7P/ANwllfL5kF5XH4r0GjaTUP4l8xZYv6680R/zQaiBLsnylF+Ye/zfqyFu+4wJ3eiai34B4REo36+gW6AO6XJept4TwyvxfFqjRjaK1nU5RRlwuGq43F08NR1qVHZH0vg3DaXCsKqFFuXOU39Zko24aFLDUaWGg1FQioxXcids0mpbciFv16k7WtbfUlNqUWraMyiFXA4fFQca9OFWH2akVJfM4HE/Y3C4lSngV9FrbqN705fkd5T7KSy8lbc0U6meJpHyrG8Lx3DqrhiKcqb2Tv7svBmRqaesvVn1+pCnWg4VYRqQe8ZK6PO8S9jMFim54Vyws+kFmg/Ll5BdvBXmujFfql6nU4vwHGcJgqlZQqUZPKqkG9+jT2OVp0KJK3P5D9xLcrv3DuFTlGD3kRsuqI3uHkEW2j9tBZP6xWFwu1jUGviQssepDyAqbWWWvvCUU/rfIhfQALEkr3kteqGssF8TTK1a/cO0XsmBYmvtsWZP68kyFoosUINfEkwFd8pNiv3jcNbXT8GJwZUCcWThley1K400+aWhOEe4qNEIwy/DJ+DI+6tlJDyWjd6EXF6APnzLqduauVQTaatZ95OCkpba+BRtoqCtZPqbaclo03cyUpSdtDVB2WwFsq0lC1zHUak9VqarpjhGEtHHUvdRhVCnLTKh/QaL2Vjr0MPSk1eOr7jWuHU5cmjfHbFy0868BTaIPAQW2p6T9GQvtIsjwummvdl6F/WxfK8ysDTXJstp4VLZXPVQ4TSaTa9TTT4fRhtFeSHGRP2vM0MFOSWjXkdbh2B7OvF6XvfY6nYKF3e66EqEEqjZrqTpi5XKti2GJDucHohgABQAAAAAAV3C5ELmtOPJO4rkbhcaTklcLkLhmGk5J3FchmFmRdHJViMTGlUUJuykt+hHLfbVHO4tV/XWXI58MZWV3TlJJb2PJ58d5PX4b/LvToKSuzHXnRgmnOEu7c5NXH15RadWXqZJ1J5ryno+pymDrtsrOlduyMlSpS1yu5VOond3uVOpTWrv4I3pGmg89RRgveZsnJrh1G93rKLXnf8AE51Gso2lCLzdWdCNXPwycmk5QrXfmv7FGDVtqN0Ratu0mOeJWbL9xnq1bbK5ZBppTi7p6m9z7XhN4vXD1badH/dHDhWnKSiopHc9m7Sx9ShWjmhVhez2bTujWmbW3B4HiGIpUo1EoU4J5XN666nVocJpQtKtJ1Zd+iN6RIs251GEIwjlhFRXREwA3IgAYFCAYgAorvP7qWnNlzZVPVHHyZ/DUjzftJgFVw/bwj71PfvR42pC0j6dVhGpCUXqmtj51xLDvDYurSv8ErL8DnhdurBLTxFqSa8wSTOrK6k5O2hLEUpWuk2W4SKv3mzEUo9jfcm1cXK0zqcMjJZmzBNpSOjgZJQffzOuLnkr4lK8t/mcqfNnRxj95rl1OdPUtTFSxPx+RJi1MtogNgvAiohqMLPoAJi56K7fJEskiX7Fe6/1nX7ISnJRoWTtKs+XKH9y3CUXisRCgn71WSivzM9KOjm/BG/Bv6LhauLek5J0qXi/ifkvvFSd1iqxhGtONOWaCk8r7uQl/mgZV1JpLroRp3PYuk6vtDRluqcZSfpb8T6YjyfsJwyVDDVcdVjZ1rRp/wAq5+b+49Yaxnyxl7ADA2yQWXQYEEbabCUIx+GEV4IkDJdBAFwuZ5BgCGbgAACgAAAAAAEJq6sMZLNj517Xez/0Cs8Zho2w1R+8l/ty/JnmGu9H2fEUKeJozo1oKdOatKL5o+Y+0XBanB8ZZRcsPP8AZz/B95z9Ny7cNpi8S3T7KbE7fZj6laVDJNv+ETfeghBa/Jkr968kPPLlKy7kFQcWhWfQnZ9WJLlcJolF80OzTTV01qmizKrb/IWVLr6FNOrg/aCvRgoYmHbRW0r2l/c2R9osG/ip1o+S/M87lXV+gOK7yag9N+n8Cv3q/wCH9yMvaPBp+7CtL/ivzPNWXJEsvjcmoO7V9ptLUMNr1nL8Ec7E8VxmLvGpiMkPsw91GNR6x9WNR7i6gjZR53Gop9SSWuyZNJ9LeQNKWorSzv4i06P1LasHdWK7Pp8wpW/hsDUtrE3KTS1fmxZb9L+oENeoW7ybpvTQbg+ungNmkNFo9Q0+qiVn3vyFlYQry2VvQl77+J+ugKLsO3LmFR8RrR6PUlbuQ1HTXTyuBDToBZFNO6+46XB+GVeKV7SUlQjo3HRt8kibGDCYPE42rkw1JzfN8l4vkeo4d7FOcFLFTlJvlB5YrzerPWcM4VQwGHhTjCN47Lkv86nQNSbYuTicM9nMNw1uVCMYSkrOV3JvzZ1FhYreUmy2U4wV5OxRUx1Gn8UkvF2JlcMfZJlfSf0eP2mJ4d8pfIo/SuG/eR/qLaWNoVfhmvUzPJ478rwznwqqYeopN5cy7idL3Y2s0+81KSkrp3BpPdG9S+mdqIPcsQnSt8JBSZnWlV8QwVPH4Kthqnw1Y2v0fJnyzG4CtgK8qOJhOm4tpNrSXemfWqc73MHHeFLiuBdKLUKsXmpza2fTwBOnyzLF2W4ZIbXl6GzFYbE4StKjXi4VI6NNf5cpyvezXkVtQ4rq/QeSC3cvQuya6KT8hOLb5+QFLiuV35Aoxa5+hc4S5uRHL0zAVuK7/QLJdfNFtr6h4/eUVZL7ahkj5lqXT7wX+O4RXkaWwZWW69fmFr/+wK+zvzd/AWRrky/s1b+4rdUn5lFahpclldieWKfRElGK56FRCMNC2nB25skoQto73LqdNWuVFTT5jyaaKxoUIveKbBQjrbQIpjCT1sWxSccrWvUsUUuSJwhdu1iidKm4x3fmaYq6FCKVi9QVho2qyW8CUI+8WKK5lkIx6GpGbV+HidClPRJ+pjo6F6lY7RxybItPmWwRjjVsi2NdvZFs25VtTJXMixDtqhfSZcjHCo0zmSovcwutKTL6VRpC49EramNMzqqS7Q58XWeRfcLlHaDzsnFr9sX3C5R2o+0vzHFf2RbcdynOGccT9kQzrqLtEzJnYs76nbg4NmddRdoupkzsM7HAa866icu8yZn1FnfUvAa8/foCmuZjzMFLUcBzOMz/AFjlBu+0jnPEdnh1GK1bu2a+IauV9LyOTPXY8Pk/093j6xOdeTtnbbKatbVe4Fm9XqQtmet7GWxKrZLLHcrqTqK1rals4xesI5V43FkUpLM3YCyhezV7o6mGpZsDi4K92oy9H/cxUptU7RsvI3cLc6rr03d56MkvFWf4ErTmrCyVTNJpLvZZ2KelpTfcjo1OC4iEqblOleWtr3su8tpYHNnc69oQteUU3v3Ow2jm08POOuSEH1k7/cdjCJ0+xqxUFkalfm+TJU+EUqUkq2eo5Typx5K2/wAzbhsE6UZQtHRtJy1KzXZQyug81GN3d2s7dSw64xzMBDNAAAATZGU0t2SZU4ybvYxZaByTI5u9XFOMymSaepn9cOSypBpZrHhvaaCXFqkkvijFv0t+B7mnNyVnyPDe0tRS4vUjHaMUn9/4mbjMa3jduHJa7CWjWhZLxK7u5WmvDN3Xuo3YhZoJroc+g5ZlrudaVvoybWl7XM1qOPKPvbGqgpRptpWRRO7luXQ0p63OuLnWXEXbZlkmzTXd2ZXqxSINW5iyjZG2pGhldt1YHG28l5BbqCVtORAst/rIeWNviJcnqTS7P3pfG9l0Beiy9mt/f+7+5VbPPKtubG5Znli/FltCnli6nLZFZEaMqtaFGkryk1FIuxtSE6ipUm3RorJDv6vzeps4XgMXiaVWthKE6tR/qoOK2v8AE78tNPM7PD/YavNqeOxEaS+xTV5eu33k7tWajyUYuclGEW29Eluz1vAPZCpVnDEcTi6dNaqi95ePRHqOG8DwHDLPD0F2n7yesvXl5HSNTH7S5fRRioRUYpKKVklsiQAaYAABQAAmyXoDItg2RucM/JFSAjcLnLnFTQ7kLjudsc0SGRuO51lQwADQAAAAAABGTiXD6HEsHPDYiN4yWj5xfJo2CJZsfIuLcNr8Lx08PXXfGSWkl1RgZ9Y49wajxjBOlK0asVenUt8L/I+XYrDVcJiZ4evFxqQdpJo5+nSXbPcENruDM0rciqHr/wCxWY7c9GCT5IgVtndjSB357jsUTyoJRfRJdw46rmOT02Ar5W1v5B4oG7OwJyALDsJ3sEU3rqBLbqRctbav1CT7yFrv8wLL210fkWQdyGSy1I03Z94FtROyWj8UiCX+KxKbb5kGne9yKMqT0bHGyFd7Z/yBa8wJJ3k9NAsuiI203uO/dYgHvv8AIaaS0d/IWu34Cy27/ICSab2G7vTfyEtVrfyFs9L+ZRNaLa3zBSvzZDfYF8S6AX4anPFYmnQpfHUllVz6FwTDUsNWhQpr3acHZ9Xzf3nkPZSmp8VlUav2VNyXc3Zfiz1uBm442U0r5Y3aXTmZt1Ur0IN2QoyUopxd09mM6/Dk4+PxMoUZVL+89I9xwZzzybk7t82eoxuCjXpyjyfTk+p5rF4HEYWTc4NwX11sfO8uOUvb2+LLHStbl0HzWjMaqJPUvhURxd3SwvEK1KolOWan80d+hWVWKafK/ieSi3KSUU3J7JHpOH0JUcPSjJe8lr3Ho8GeUunm82OLcV1YXTktywD6DyMtP4i+L0KI2UpeLRYpGKrBxng1DitDLP3KqXuVEtV3Pqj5/wAS4fieGYh0MVBRf1ZLaS6o+mSxOTFQpNaSW/eZ+OYbDYjhdf6VBSjCDknzTS3RddLLp8veblqvAWaSQ+iT+ZFrzMuhahuO2i0FfuKhhZvmvASHYoTzc/kN3tumGgtOQDDXTUdgv3hDGhJ9RrX8ihpX5krW2kKOl1sSj15FQ4b2uak/dVvQojrqXx6GmTXxD38QVlK7WnOxJNN3UZJd5dIFFaFtONnohLboW04tvTWyGhdGOqLou2+xCKJpFgna3h1LKa2IQZdBXOkjna0QViwhDRFhuOdNDTa1I3C5tzqzOCZAaZWVsWXwlYzpklJrZks2NN2FyrtH4jU2c9IsUrElN9xUprmDnpoOItzAUqbJKZOItUpdQzdWV5iLqK9hxGbMGZ9SpD1OraxS7x5ilhdlFrdwv1KrsNV1ILbqwQd5pFTvzJ0E3WWhnK6lrWPti4jh3J2XLU41ShNTelj1lejn1i7MyPDScvfpX8D5dy7e6Tp5uNGpOTWupD6LWz2yya7j0jwE3L3YSS7xS4fOf2hzi6cTC0pUqilKnTktrVFdG7NRur4XDt9ya/E3Q4RUe6Zro8KlBK9r35onKK50Oza9zA09e5v8TbgqdVVl/pqdNbXUbM61PD2STfoi1UorkJLfSco5dDBzp1O0nUk5WasuVzXCgmrON9LNvdmzKugWRrhWeSpU9QjQgpZrXfVljlFbsj2seTLMYm04pJWSsMippuxI6xkwADQAAAAAABEZQjLdEgAzSp9lPNysfOeJVliMbWq8nNteB7r2jxn0Thk1F/rKnux/Fnz53Wfe1uhzy9t4K3FWK3uSzN9xG3RGG11FXavudaMU8M3onyRxoaPc6UJxWHSzNvwJVjLU+ItVlTvcqks07rVEnB2W50xYrLUdpWKW0y6rB5n1KHGS2TFIrbtyFo1sSdOX2WCpz+w34IjSFu8H3l1LCV69RRpUpzk/qqLbO/wz2Px1dqpiYxoRWynq/QiXpwIxUIKUl726X4kaOFxOOq9nhaNSrK+rhG9j6Lg/ZLh9BqeIUsTU3ed2XodujQpYemqdClCnBbRhFJG5ixa8DgfYrFyp58bUhhqcVdr4pfl8zj4qiqUo0KV5K+nV9D6P7QYn6Pw2aXxVfcX4nkOA4B472gjnV6dH335bfMlmvS7ey4JgocO4XRw6XvJXm+snudAhGCTuTGHLX9M0DADogABEABFyKa2Ko0FetWhTXWckvvOd8si6XtkWytTUkmmmnqmgueTyeffUamKTYrkbgea5WtaSuFyLaW7S8WQ7ej+9h6klppdcdylVqT2nH1Jpp7NM6TOppO5JMgCZ2w8t+WdLUBFMkj24ZbZMAA2EAFWIxFLDU3UrTUIrqQWgeZx3tVkbjhaS/mn+RwcX7QcTrS0xEkukFYzzjXGvoh5v2t4F+ksM8Vho/wCqpLZf7kenj0PJT4nxWOrxVaP81S33s1YT2j45hrSu8TT5xnHNp4rUns1p5mV07PcSbR1ON1cNjMR9LwtN0nV1qUnylzafecy3+XI2L3G2+f3BlfJX8wy9QFcFK2zsPL0j5hlfQCcJtrVk3LQqinbb5Fm3IorlLUcHdina/wDccUsy1+YFqt5FijTSba9WKnGPVjkk9G9DG2tM9VxT0KlK0ky6ooNpRtcrcFysbiH2t+Sv1FF2Y0klo0Siv8sgE5tru5CTJuPKzXkGXk//AOJBDzHcbVtNH5Bl0b0IDM+bBO/MPFpdw/JFCV13hd3C8Wt/uDnpcBaAx3fP7hJhAt9ESQRf8tvEd7728mB6H2Sjpi587RX3npOGyy4qcm7LLqcH2Sgvo+Jk1ZOSTfl/c7OGbUqlleMvdv5M55NO3Tk8O3bWk9bfZ/sa1JSWjMuiSRJNX0dmYx8tx6YuLSRcIy3RnnWrU3dU+0j/AAuz9GOnjKc5ZZZqcuk1Y6zy4ZdVnViutwrB13epQg31tZ/IpXAsCtqb/qf5nRzq9r6juh+vx1eeU+WfD4Ghh1+qpxj3pa+ppSsK66ic4reSN444Y+mbbfaRCc8qst7ClKTXuWT6sjkUYyu7uW7fMXOGmeDeXq2XUoP63oLRbKyJJmd7Vnn2c8a7u0otWkuT6Mo9pKyocExknzpqK83YlScqmJ7SUFGMf9xbNX2Zi9qqnacCqtReVzilpvqbt+CR89vbRIbay31JOK/dvfkOy2yu/gZdFWfTUSasXQypv3U/FE1KLstPQbNM17arUd01z8i5uKfK3gL3LWdrPuGzSm6HdFy7PpFiShd2StyKitWb5gWOMFbbXkPJGTtZJeJRBRb2Q1fkizs1pZ+QZFYqK1mcrJFiTXIlCK21RJJPvKhQk29i6L929iKja29ixRNRk1mtsEb31JqK1u/Qkl0ZpBFu/iX02+hXAtg9bNgXxbsixXK4O6LYFiVOKZfT0KVe+hdA6RzrRAmVx0RNG4xUrBYjfoF2ac00xr1IkkVErkoaEQV0EXKzHpyZTqTT6k0iVwTIjRBLSwswCaYVPMuY/d6lXgOzGkU5rA5X2I2CwddGpDUn3EQAlnaBzZFiBpLOzRgHmxDjJ3WUyF+Fk41LIx5P81rD26EsProw7KS5kVXa93dk87tdnya9s2aRJWXQzvEJMqljLv3Y+pldOgmnsDaWrdkc36TOWl2u5EM0nf4n4l0nF0nXpx538BPEq2iucvNLvuGaeZXzNdLG5bDjHSlilHda9xSsS3L6zuV9k55G7r3bWNcMPHLb7jXdS6iv4ticKDerdi+EIxVkiZ0xxZtQjTStqydgGdGQAAUAAAAAAAEKk406cpzaUYq7bG2krvRHlPaLjCr3w1Cdqa+Jr6wGPjWNnxCvKUHaC0ir8ji181KDU7rN9xKVT+J2sUTvVmldt7JHL27daOEY3aZViK1Ol9YMbXhhvdXvS/EwxoSqvta8rt62GvtN/Sz6c9csM3j/AGJ08XjZa08NTa76Sf3koKMFaKSRbGqkrE2ulM8bjZRyyw1J/wAtKKfyROlxCKjkr06lN9Yu/wAmWJ5pK2rOpg+B43HxWXDtw+1NWXzLtNOc45qbqU5xqw5yitV4rkQjTnUajFXvsevwHsVQo1VVr1pX5wp6Rfmz0OF4dhMEv9Ph6dN9UtfUcbU5SPCYH2Z4lirN0lSh9qpp8tz0WB9ksLQs8TUlXkuS92J6Fz6Ek7oY8bdRLlVOHwlDCwyUKMKcf4UXAB0YMQFOLxEcLhalabsoRuB5n2ixSr8Q7FO8aK18Wb/ZXBqjhKmIa96tKy8F/e55ZVKmKxzj8VSrU+bZ9Bw1GOHw9OjHaEVFCFWgFyLkZucgkK6MuMx1DBUXVxNRQheyvu30SPOcX9qMTh6sqFDDdjJfXq6v0Whyvlt/y1MXqp1Iwi5SkoxW7bskcXHe1HD8LeMJyxM+lJXXrseLxmOxGMbqYrEVKyvtf3U/DY5FfEylOysorknuZ45Ze6upHp+J+2OMklGi6dBSV0qTU5a9ZbLyPPYriFSvKTnLPKXxTl7zfm9TDKblq3c3YPC0KmH7WtNqLzJyU0lTstLp6tvodJhIbe99kMZ9K9n6OZ+9Rcqb8np8mjsuvHleXh+Z4r2EqQdPGU38UZRlq9LO/LyPVua6ng8s1nXbHHc2tlXqPbLH5sqm5S+Kc352+4i6iIOocXWYSJKEVtFeg0yp1CDqBvTUmSTV76XMLrW5kHi7FkrNkdaFZrd6GiFRTRw4Y9c2aKeKTd4S1NzbnlhL6dhMkmZaNdVI5lut0aIu56PFnrp57NLAEmUYzExwtB1JavaK6s9su2FHFeKUeG0M8/eqP4YJ6v8AseNr8Vq8QqN1p68ktl4GjicZ4qo6lSV5S6s8zjsbCnejhG8q+Kpzk+7oiZz4awvy1YrFUaUv1jbf2Y7+fQxVOMYhKUMPloRlo8i95/8ALc51pVHpt1ZPsox+ORmYyLcqU6s5y96cpPvdxKbT0bTXeNOC2VxNRfczTK6OLqJZKv6yP8W68GWRanG6baKKUM8ssiKc8NWlGSaadpJkvbUumq3yDs2+dvIE29bonqr+9cw6oSi1bn32IpdSxyfhzIpybaV7dxQoJxd81uhZkdt9SGunIuUkrXfkDSDpNvRakqdCrUqqFOkpa7DUk2r6LwLoRpqz7R28LGbV1EK8alCTp1aOScXqstirOtVksu5Fk3mdlNpd5BRbd1K4VU3dt2sytp3V2aHTur318CMoPpp4Gts2KcrtfNbyGoO+j9UW9npdxt0IuErfD4ag0ajJp2nF2I2lde8iWSaV3FW8RuLtpBrwYNK3m7vULTsm4trxLMvc/QVo23d/AbNK1nfIkk3ZWfoHu9dfEmv5vmE0hllzi/6RZbrZfMtSd9Hcau1v5DZpS4v+wrPSxc1Z/mwsmhs0qUWJ+XoSa1IyTe3kVl632eoSp8HV1Z1ZuS71yOtBxhGUell5siqcMDhIRvaNKmlr3Kxk4bjIYyFWVO7SrRV3zZyrT0cqnvwhzauQk39Np90JfehL3q1OWnwvTmD1xa7qf4/2ONa0sxGNo4WMZYiWVSdk7XCnjcHiLQhWpzvplb38mYuLUcRiKMYYeNObu3KM0tfC5zuFYedHGUqda8Zp3yTpd3KRqYTjtizt6WMXD9m7r7L28uhZCUZaWtJbpmehCVJNOo5q91fkX2U0r3utmt0Mbvqs2B0KTbbhFt9xKKhDZRXgUV6Up2zqckudOVn5ohToxp3yYao293Oa/M6a0y2OSSuVycpbJitXa07OHrL8iyKcY+9K75u1gKpe5HNUlGC6tkO0b0pU5S/il7qNGjS5ox4niFCjLs4t1ar+pDX16Dv4VYqTk71ZZ3e6VrJeRyPbCpk4Moc51EdenOUsznDKk3bw6nmfbOVsHg6K6uT/AM8y4+2nk3LRLKn3jjJckRcU9tyLhY6Ku7SOX4H6jVSK5S7yhRdtBrR80hoWOdNp6NeInUptpZdCKTto2NRvfcAzwvoreQ/cT1VyOS3VjtzKJ5YOKdl6ElClmTdl5lRJX090oujSpSt7yd+4UqdPN18BQjLoTSlziVBGjTfMthQVyMW0ldaeBdFuxWaj2MU9ycKayi3JJtaI0ycacW9/mTyQV7a+ZBDvfka0iyNKO5bGC6FdNvazLYPoa0iyMbItjAjHUtiWRm0KJfCLIJLQtWhuMWprQHcaV30HlNRihaklFhFK5YkaYQs1yJpNbok0JsqI6kkRJJW2CJDESQBqC0Cw9O71IgTe4N9w0h5VfkQVktybirbCUVfuGxluFxXFsHVK4riuFwobFcBANslCeWSZC4XM2b6JdNdOcpVLJXb5GmrRmqbnVm1bkjBQrulUU7Xsa54pV8NJPSV9j5mePHKx7cbudMVWeuhFS6srnoxX+RjTa67Uk07MnGvUV/ffqQbWW/cVqV1oXQt7erf9pL1L6TnKzc5epjT9625ro1FCKunc1IzW+nCy3uaYvTUx08QuqLe26M6SMVpTGZlWX2teiJdsudzpGV4FEqqfchwqrmVNrhkU7oYUwATaW4ARnONODlOSjFbtmbF8QoYSm5SlnlyjF3bPJcW41iMVNxlGUKfKKVl/cukbeOcd7SLo4dtU+b5y/seWrVN23rcVWq5Xk73Mk55rkqxJVbvV6GnDSis9X7C0fRvb8Tny0ZpTa4ZN7Xm/lFfmzDTEn2uIlVlqr6FtyFKP6uOneTsZrcNaltOGapCM24xbSb6IrT0tpcUpO25Gn1Hh/A+H4GEXRoRlK3xz95s6Rg4JivpnCsPWvq4K/ibzpPTjfZiGI0hZUMAJJJ6AMVyLmo2u7XdtSWyCR5v2tx6p0Vh09lnn+CO5icTDD0J1Zu0Yptnznj2NlicS09ZN5pW68l5I5/s5XUakdP2Pw7xXEpYmavCgrr+Z7fie3c7K7ehxeA4L9G8Lp0mrVZe/U/mfLy2OmpOUJJb8rnly8tt1G+KcK0ak2o3aSvmto/BkKk3CtDXR6GOjKp28JzcmnorSvf8Atz2NOJnGMFJ5m4vTLuYtOLzHt/Gaw+Erx+GM5Rfmrr7meOhxPFQSj2t1/Ek/vPfe1sJYjgOIa/20p2t0evyPmjPT4dXEy3GivjK1apmqTu7WXQqnRqRoqq42g5ZVfnpcrZfFYnHVo04Zqs2rJdFt5Hf0wjPESlRjRioxpqzaS+J9WTwWBxWOdsNQnNXs5Wsl5nZw3C+HcPiqnEqsatXfs+S8uZPFe1HZw7PA0IxitE3ol5I53K3rGNzGT3XU4Bwh8HVSviK8XUqRScVtH8zfV4ph4P8AaxXizwGJ4ljMXK9avNronZehlbvvqc74OV3lWv2ydR9BlxnC30rRfgxx4nTltK589UnHaTXgy6GMxFP4a0kS/jRf3PfrGXB4hs8J+ksb/wCRLysQnjsXNe9iarX8zJ/zf+r+57Wti1BXlNJd7OTi+M0YXUKik+53PMylKT96Tl4u4jpj4JPbF8trpVeNYmT/AFcsq7ydDj+OoyTzxklyaOUB1/Xj9Mc695wT2npYirGFX9VV2s3pLuPY0KqlFOLvGWx8UTttoz3fsfx94iP0PFS/WxXuyf1l18UefPxce8Wt8vb254vjvGJVOKZYP9TSeVW59Wel4pjHhOE4nEL4qdN28eXzPlrxEoU5pu9+pvxW3tiz7bOMcXde9Kj7sWrN93TzONSeaeuiITk5PvG3ljod0W1alnanstLlShf4mEJZEyLvN6EEvAkmra6FbuunkEPeko9WUXU6jhJ2SfS5CtKVSo5zlmk92Laq4rk7EJP3mRWqnJuCbfInFrW7dyiDtBaEiablWtrr6oEUhcml2v13t5kry5S+ZnUmtmSU2vrDS7XqMmru7G5zSyrReBRGT7vQHe+6XfYmjaztJ73XhYO1m3fTyKk2hqUupdG1uedtBOrJc3fxK80ud2h5ot7O3RjRtLO38RKM7Pf5EbwX9x3pcnr4MhtNVZJ7/IlLEO1rqxTJw6krwXP5kXaXbvn6B27+ynbvI+7paT9RpK9lK7C7TVbS+W/RBnptWcXm62RCyWmZeaFl03QTayMoJarTwJ+51S8ilJrZ3XiO8gbW/q2/iBxWyav4lV2k9POwqkrrYGw1cnhoZ8VRikm3UikvMpv3hma1Tt4FZeg9peKOtVlhqUv1cHabX1mX+yrccLaK+Ovbysjy7lJ7u57D2Qo3wEKj/fNrwtb8DOU1Cd16Rf8AcKLS0juJf93U7oR++Q1/3ku6KIQd8VXfTKvl/c87oxcVbliKMY05ylGLd6U7Tj5c0VcNbq8TU54ipOVODWWpG0l4+pHi7wrxcVUr1aFfJZSjG8XF8i/hVedanUpyrUakadO0Zxi7+dzr6wY+XYjOMo3i011TK6k3HE0rN66NLmczh+MwlGDi60E3baLV/I31KqWJpwaTvrruvA5asq6dCE7i7WLqumviSuzLWnONP3J5Hfe1yVJt4luUm24Lw8UdZdxzs7ayFZ2o1H/C/uIVKjhKCVrSYV9cPVX8D+4JpKlpRh/KvuPL1cLVjiJ4h4aUKMZf7j0bv8z01OV6cX3I4P67GYlftcQlK95+5Tir8lzN4XW107k3aLvtY8f7Ytz4lTgnZU6aR6OjWz4rEUJNuV7/ABXsr2SseY4++24xiJPlLKvLQYzS/LiOEkt/Q6mA4BisXgK+MvljCN6aa/aPmaeB8GfEcQ3UuqEHeTXPuPbVYRpYeNKnFRirRSWyR1k+0uX0+WZaiV9CLdS/XuOpxSnGPEMRGmvdVR2SXeY5Qa1/Aw3pn9/e2g1Ke+VeZZkenJA4SuBXml9hEk2t4L1J5LaJ3fcGSWiuaRHNm0y6jT6plig+o+yl3ARjJR5Msi0+TFCElfYtjB22RpEouLsixKJCMHf4S6MdNjUZpRhFgqcU07u5JQ7ixR7jcYVOknqSjAk4+hOMe65pksnRpvvLKadlmSTBQfMnaxpEopFkbFaJIrNXRSLYpFCLY36mmV0UiVlzKU+m5JSfU1GK0JR7idlyM8Z253GqjRUWyIZrkc7YWuVEluWIhHMu4mlYMpJE0iK15Ekn5GaGoobiMZkJRSHYEOwAgsFrjsQc0AC2+tjboQAACbAAsFRAGFiAvYlGXQqZlxtV06PuytK/I4+bCZTbr48rLprlu2Ruc/D8XivdxMf+cfyOjSlTxMM9CcakesWeDWnqPNaPcKC1v6Ic4tLVWCnpNATSd/yLVJpateJDlK2l0WxUbbdxqIlTctNCxTv3MrjJrZl8IRkutt2dI50oSyyu9uZYq19loRVJZrK9iyFNK6UTcZqWWb5FlKD0uvUnCDt0MHFOL4bhdFyqTWblc0z7dOU4043nJRXecjH+02AwV4ueaS5I8TxX2lxnEajp0HOMW9LfE/yOZDBzlJSryavq1fUjetPTY325rTbjhaagur3ORX45xTFNt1KmUrhTp0l7kEmT3jdmkZpYnHyd8835jjxHGUfjUsvO5dq3ZIl2Mno9hoVPEU8UnltGp0fMps3pl1W6ZoqcPz+9BZZdVsVSVWDyzjarDb+JGdaXaGV31Vi+cLcOaf2pfcjp4PhkMTRjXTtCXNleMoUqVGdOm7q93r/nQlhK4lNN0o26Dsx0kuxtdXTaepPs24p2vfaxzrrFdmFuhbOlapKKd0nZPqWwoOz90yr13sRipfRnhqjs9ZQXdf8AM9YfMuD4yWAx+HqSdo58r6ZX/lz6XCSlFNbM3hfhzy+0gBuxByJn5JgmkroTkUyqGbEVK3Z/qMrn/EebLz23UbmBzxzlVUaKU43tN9P8+ZGNGUsznzmppNfC0Z5ynSxFF3SdVrPaK12QuI494bDuakoWm4rS7dl+ZndrWpGT2h4hQoYKpCco1KsZaK2z3PN+zOCfEOJvFVlmp0GpO/1p8vz9Dm47FVcfi1TjeV3pfm+bZ6f2NzU+DSlf4q0km+Ssr/M6ZThgTu6elb7mEKlpbfMqzNpXdwzJNHj+XXizVIpVqktpXslC6b2a5aac+81V/eoTto7aGLG1IfSI3lOKjBtyhpz637vmc7F+02Fw9LJKWepazjH3vmdZjb6PTq1lHEcOnSqaKpTcH5qx43FezOEoU3KWPcGt24q33lWM9psVWi4UP1cW73erONXr1a881apKb72ejx+POfLGWWKzEYfB0Xaniqld/wAMMq9bkYYupRpdnh/1UXu4/FLxZSRbsejTik5NttttvmyDLaWHr11ejSnNc2lovMueByf9xiKNLuUs8vlf7yow3Gk5O0U5Pojanw6jK6p1MS19t5YvyWvzJfpXE0044VQwsXypRUW/F7sm10q/RmNjTU6lCVOMtnP3b+pbT4dRcU62PoU39m0m/krGSdSpUd5zlJ9WyI7VteD4f/57b/kY1g8A9I4tPxuvwMFl1E101JodF8NpS/ZV4z8Jopq8NrU7a77XViilhsRU/Z0pvyNdGhjcPvWVFb2c/wAB2MdTD1qT9+m0VJnWliXZKtGnWXWCyyX4EVSoVnejOLl9iokm/wAy7TTmXLcPUrUa0KtDMqkHdNLZmmdSdKTj2cKbW6UEmSnWxMYRlUnUjFq65DY9ljuKviHsfiJyi6dVKClFq1veVzwk5XsWU8dUhCtSu3CrHLJN990/UzvYzjjxLdla7Y7SeqWi5ljUdFGNn1ZG+hpEUr2vsSyxVKNp3k73jbboLZEdVsUDTS2tfYUbx1Wj5D72NaoCMfdu+fIEr6Ba77kWU4/WfkBNLuAaQeZGysO3eAWAF4kracmR2D1RFOz6D8gt3hq+YAF/PyC0vEPFW8gprxXoFu9Cv3B7vfcB28LBbXk/MXurZuweAQ7dwrAO5FCRKKfX5iVuhJNALLJcn5Cuxuz2YWkAldkru2oJaCCJZ7bCu+oLfdryGr9bgLMJvTVIlpzViLS3QC8j2fsVWjVwc6Ddp0amdLqmvzPGpGzheNq8OxccRR+KL1i9pLmmTKbhOq+mZEqrmt2tSimr1a7/AI//AOlBw7H4fiWGVfDSv9qD+KL6Msw6TVR9akvvt+B5b06SuNxTF01jHQxFOLpQSeZaTV+cWWcLcMPg8VOEpKF/dnUhaWvXqV8WrVo4icKkcPXw61s1dw8bao0cKw0a3DHGUZU4VJZkozvbbY63rCMz2x0MNXeMhWlFThKSWelFOL15o7UouWKV8yUWrd+nj+BbRh2dNQzSlbnLcopq+NnNpbNJpb8jncuXbUmmmo2qU2nZpMowVV1K7nZK8NOu/oXVdKU30izNgMvbSlmi5ZbWX4dTeF6ZrZXi5ODTSUXdtkq0rUan8r+4rrSilHMr66Eqz/U1P5X9xDR0X+ph/KvuOAoOONo062K7WrnUbRdoxV72b5+B3qduyjfRZTgYaWDlxGjTo4ZxefMqjeZtfgbw+Urq4PDuOLxOJeRRlLLljrs92zy1HDVuJ8SlGGrqTcm+ivuesqU3huHVIxk5S956Lm7k+C8NjgMMnKP66esn07jrhNsXpqwWEpYLDQoUlaMd31fUrxtZUlKpL4accz8TY3ZXPK+0nEUpfRIPX4qn4I6VmPO16kqlac2neTbZV45l5E+0SvfUjfNr15HF3hN36oUWt8zJqXr3Czdzu+oVDV6XJqNuaYZ9+4akuafoaQ4vRbeZYitNOV7X8ibai9vQqJKOupNJZlqVKS6FkZJcjURcloWRRVFryLYuxqM1NLuJorjdvQtiu+50kc7TUFLkTUUhJsmrm9MbRtqGUs1C1+RdJtBRsNImlrsO3cVNopkk2NeBJLuKhXYZpErdxJR5FjNQVyavbcLE14GmRFNlyjsRhEvjEMkosaRYkOxNoikNEkh2M7REYx+RAgGMCIx2CxBzRWJWHlN7dELAOwZWF0iFiWViy67gRYWJOIrEVFnJ4lJRvfY7GW63OVxGk2+Rjyf5b8ftxKko3fIrhOdKpnozlBro7F9SirvYp7O2m54q9kjVT49jaSyzlGql9uJspe0tO6VTDNd8Zfgcdws9rkXTi2tLeBno09LH2iwL0kqsf+Kf4l8eP8Mas5z/AKDyTo3Xu3fXQrdKW6Vypxe1jx7hkedR+EP7kv8Aqbh8fhp1n5JfieKpwl9lo0Qi3yZeWk4bepn7V0l+zwrf80/7GSr7U4x37OFKn4Ru/mcaNK/Iuqyo8MwscVVtOrPWlT6dGxypwka8bxnEYeiquNrzlUmrwoJ282kebqVcXxWs6lad0ufJdyChQr8UxMq9aTyN3lJ8+5HYjQhCKhFJJFuWiY7ZMPh6dGNoR15ye5bNN8rmlQemhZGLYmS3BghSnU+GOnUvhg5P4m/I62DwjnqdCGDinrqejGbjz5XVeehg5ZlZNvwNMOHVJbp+h340YQWkUjHxHE9jhZdjNZtrp7GrJO2N2sc8NQwlPPiZxpxXNuxxuJcX4fJxjRozrSg7qbeVFPEKFbGZJKbduTeniXYXh2Bw8VKdOWJqW/3NIp/yr8WcrnK6TCxDC8ZqyodlRpxoQg7pQKsPrXqxnPSbUryffr95cqFGhG8VGEVzZlxeKwyhFUm+1Ut1tboc97b1oR7OMqsoqcY1dUktFFvVlkm1OORKnKKdlZ2ulf53MaxMIUnS0kot2/la/Mpq4uc8rTs9LtdUrDS7dKhiKMJNzUXtZ9z1+8dfiNJQlk1ny00RxczUt9xZtdNScTa6piKk/ik2j6n7M454zhGHnP4nBeZ8ojFz52R7r2Ixf+geHbvKjNr/AIvVfO5jyXjNxZNvZtlc3oNTUldFdWaijzZ5cuzGdq5Mi/hu5WTKpTbZBu2t7d5wd+KriNZQqYWcLNJ3ebommeR9puMSxFV01LyvsjZ7R8aVFOhRazWsl0vucTgmDjia7xuMa+j03e0/rv8AI9uE1juuV96jp8J4Rj61Gri6lKKq4iFoTqTtlTW9rPuO7wvDPh3DaWHnJOUG25RvZts5WO9qMPTThTbqtcoaL1OBi+P43FNpT7OL5R/Mzcc82+WOL2mM4xhsIm6laK7m7s89j/a96xwtNv8AilovQ81Oo5tuUm2922OFGpWXuQbXXkbx8GM9s3yW+luL4rjMa/11aTX2VojJmsrXZoeEp09auIiv4YasHLDQVoQnLvbsd5JPTlbaz5u8dy114/VpwXzF2sukf6UVNIXty9SSrThJOFk1zSE60ui9Bdr/AAx9AJTr1anx1JvxZC1w7RfZQ+1X2EBKFKU2lG1+9pGmnwvETjmvSS/+on9xkVV8oon9JqpWWX+lEajVLhdSHxT07kOOBgvjlLz0Mv0nESVu2kl0TsRs5aylJvxJ2roqlgaa97K2usrini8FT/ZQ16qK/E56px53BwXImhqqcRcoOKzvpebMssRN7JIWT+JCcZJcizSIyqTe8iN2nfUk0xGkbcFiVVrQpYz3qPOTV3FHS4nSeMxdOjRdqMY5pVErpt7W6nANWFx1Sh7t7xe65Mzce9xZfhTODScrPJmaU7aS8CPiew4Twyj7RwpUXXVHDYfWdKPxdyXdq9TzWKwVSFSvOjTnLCwm4wm+aT3LKlivDwlVTUFecdbLdormnGXwteRBNq0k/NPY0LH18uWTjU/mWo7FDk5WVlp0IrM3z9CU5OU3NxTbd2raCanJ3y2XovmVCtb4n5LcNZbaJDyxju1J9I6/Mko37l0QAln/AJfvLLWRGkrUn1jKz8yVyLCt6js1zAeneRotQJWQNARv5DuOy5oMq8Apadw3/lmGXTdBlfR+QDaS2v6B5kdV1Q1J9QJJO19xBm7kOLXevAgTSfL0C0eV0Tvfmn4hbusu4Kjk6O4WkupLfbUEnboBHNurB7vSzJeKEkvAISQ7BYeq6gGvLULdUAyBWQWGkFgC9thN3GCWuxQO3SxKlbNrKwNLwFTSvuBvwmJxODrKvhquSp1Tun3NHq+Ee0mGxVqOKjHDVm97+5J9z5eZ4tare44L3Uc8sZWpXtsTw7EU8Z9LwzjVvUzuO0u9X5o6WDy/R4uFF0U7vI1azueG4fxrF4HSjWz01/tz1X9j0WD9qMLWtHEwlQk938UfU5ZzLTU071zJhL/SKzlmv/EkmToYuhio3oVadRfwyTJwpxpt5VZvfU5emtHiMzoTUE3JqySdijCJxxMk1LZ6to0oz0JKWKrSUUnF5XpZs3jlqJYuxMksl+vqTrv/AE9X+R/cQqrPld7OOpGtL/T1dfqP7haml6aVG72y6+hwuHqcsfTdLCTp4aLfK2vJt8ztZnGhdbqOnocLArGUa7qzk4OrvTbu5Pq+h08fqs2dvU0oqSu9bMuKYONDDRdSVklqyyFSFSOaElJdUz1YzUcb3VHEMVDB4OpWntFaLq+SPnuMryq1JTqSeabzSfeeg9qcfnrrDRfuUtZW5y/seXqSv9bUZNYk5rnqR0u7NsTX8onouRhtK93fmMh38hpdL2KJq1ufkSV3Lu6MrtbqSXiBZqCbT6+Qr8rjV+TKiyN3Ys1elrlUWy6N9jUiWrIe7e9y2Cu9UQUS+FkdJHO1NWstCaIwsWxSOkjFoil0LIxvsiSRZCKRvTnaiovoySg0WxSJKKLpNqcgZbGjKhqCLpNs2V9CSiaOzXQfZRGk2zqLHlfQv7FXJKkkE2zqD6Fip6FypImqfkNorhTduhaoskokkjNqI2YWJ2C3UztEUh2HZDsNiNh2JJDJsQsFidu4aRNiuw7FlgsNjlXAQzo6noIACgQBcBNAFxXADFjoOUW1obGU1knBpq5nKbjWN1Xm53UpKRU5OPQ3Yyjkl0RzZPduR4ssdV7cbsOWXaSXkRhVaerT8UVzd1dWKbu/NmdNbbliOkkvIg6jernr4GXb+4Xv18iaXbTKcrJqZKnVa0c/kYrq99UW4akq9WMVdLn4DRt0qdSnTpyr1pfqocvtPocSpUqcTxrlUm1D/wDiuhbxXEZqiw1L4KenmV0UqcMq8zUmnO3ddSnOlTioQdorRJDeJi9pNHPUu+zFntzJpvbeqqbSbb8zVRnBvf1ZyO0b22NGHTbsvvGjb0mHxlGhT1lr0G+JzqXVGHmznYTDRrTSk7I9NgsDhqKSjG7tfU9WFtjy+TUrlRpY3Eu7creiNlPhMHBqtK7atpyOpKy2SRBs66jhcr8PLYnheNoTahQlWjycGtfnoSo8FxtVOVeVPDQSvvnl8tPmelckYeL1+y4ZXa0co5F56HK+PGdtzyZV80xFWrVn+sqSl0uVroavo88Xjexw8U5Wdruy0NC4LXhbtqkIrpHVnPTq5zaTJRhOWlmlvqFODVeN9Petdl1Wef3KekVu+oVTa11v3hlJRWUd7kWRKGiOt7N4z6Fxam5u1Op7kvPY5kLLnqS7TI04uzWz6M55Tc03On1iFRRjvdNXTRRUqXvJnP4VjY4zh1GunutV0fP5kcfjeztTpRz1ZaKKPFxu9O067aKmIjHS+vQ4fHePRwlN0KLvXe9vq/3MPEeMLCQlTpTVTFP4praHcu88xVqyqTcpO7fM9Hj8Ml3WM/J8Q6tSVWblN3k92OdWc4qMptxirJckVXDU9GnE7gk5SSirt8kOEJ1JKMVqaJShhY5afvVHvIBxp0cMlKt+sm9oLZEK2Kq1Va+SH2Y6FDbk3Ju7fMG2FCj1YWXUj8xpSeyAdkvrCb7x9m7XbJKnFa3G10r1Y8nVljintcjkdxs0jkT5k1S6OJKNJJXbJK3WxNrpFU7cog1/DYlbvBRur3IIWff6DUX/AIiVuRJMCHctwaa7iwTAq1C7LHsLXkBS2JvTkWu7K2u40yj5CZLyE0VGvhfE8RwzFxr4eeWS9GujPTYji9HiGAhZKE0rOK5HjS7DV3TllezJZKbTxlFdo5w07kZHdHQn7+nIzyhoVFF2GrJ2tyHYqFHRFsdSFiSTi1e3gRV+CpdrPE0+tPMvFNP8yFnt6mvgrT4tSUtpJxa63iyPEKKw+PrUktIy0+8WdbJe9M1u4MvQe48qMtoWGStp1FZMgVxjUG9rMVmuVgo+YeTAlF2ASbtuO999Sfuyvda9SKiFKy6W8BKPeSad7Ri332C1t9AiDuuTGicWTsrXaRNqrTe71Gn5A6fRis1ugJZW9bXFlEn0JKV+8BZQSJ+qDK33oCNkwyvkTSXePL01Ars1yEnfYs1Q9HyuQQuSio9B9mrkowb2KFKOm/qQjG19NS2pGSW3mVJtO4RNKy6EouysLNJrV3HdZXfcNKUvf2NMcuVaa9xQtHoaYRk4rS/gSkEbRkpRk4vk1ozo4fjfEaCSjie0iuVVZvnuc6drfC0EI352MWStPS0vajZV8Lbq6c/wZto8f4fPWVWVNv7cH+FzxzT1W/eFN6ameEXb3v6Qws4+5iqLv/GiFSvSlRnF4ilFSi1dzXM8M7Se1waSWl15jgbesx3HcLhqeWnU7aaVkobepdwuniKsViK2lRvRco9DzPDsHKviY1LXo0mpVNOR7LC5moRUrc5W2a5GscZKxlbpPsKuHlTdWTqRbtP39/JkeM8Q/R2Fj2NlUlqkly5I3Yqiq1KnmlaEXmk30PFccxzxePkou0Ya26dF6Hok124+2SvXlVnKVS7nJ3b73uU72v8AeO733GrPdXMW7dZNK7Jvf5CcEra38S3LFchKMWrqXqiKh2afh4j7PXSLJdldfESyO2lvUordOT6omqTstfUmoT6E0mVEFBrnH0CMHzJ7PqSSzctDUSoxhfaJfCDT2Go2WyLFobjnSS7iyKd9giWQWp0jNWQbUXFOyfInFeRGKuy2MNTpHOpxWpYlYI0+9FnZvqac6SRNJjUGSUXyNIS8CaBRdhpBDRIFEeVk2gRNCSZKz6GagQ0Fn0GkQNDsA0ZQgGBAiQDtcBDsFh2IFYYDABDAiuQFwA7OgbFcdhNAFxXHa4NAIQwAVyEidhTWm4VgxVJTVmjhYunKEtFfU9NUjddTnYuhmje3yOHkx27+PLTz05yT3S8SvNPfMb8Rh+VmvIzqi+/0PPenolUrM9RvMuZso0b9yNDowtZpeZjbenKu/A1Uqn0LB1K8rOq1aC6N7fn6FjpQdVKStHdtLktznYybm80ubul47G8e3PO66ZqMHKbm+T59TQ5MSShTUFZsEtdrikgTm9h5Zc7MnFrw8h6c9jLWii3HSysX05bNRRTpYsjJNJPQK63DKj7aOiWp7HDJOne2r5nh8FWjTkrP1PVYXHRdBa8jv48utOHlx+W2q0jPKoVVK6lrczzrxXM7cnn4tEq1uZxfaPF2wShfeV/8+ZoqYi7OF7SVHKnSs9L/AJmcsumscdVl4BC+JxFd/UjlT8X/AGN2I9+tBX0ujPwRqGBqvnKpr5JEqs1KUtdov8vxObo4lZXcLaOWvqxxhZEqvvYpxW0FbTuVgsZaiLhqGWxMRFLULNk6dOdWWWnFyl3F67DC2lWaqT+yvhX5kNuj7N42th4VqU4v6PPVSf1Zd3Ur4nxxPNTwmknpKpzfccrFcRq4hZF7lP7MTMkThN7XldaDbk23qyLQNoV77XNMmkWU4do1GOrI0qVSrNRhF370dCrGOApdnCLqV38UraR/uFUVJRw0MkNZvdlCSWrd29xZajd3GV3zsPLP7DIFoNeAdnLo/QahbdjbRrL0uxtq/wDYlGnF/W1G4JdWTaq3sLX+xNxu99QnFJKzdwIpc2STt3ohquaG03zv4ASdRWtawk02Qej5AkEWeS9BCSuTjBBSvbeJJTXNBk6C7NkElNb2sKTTeyIuDQWl3gTWXmkFo/ZILMt0NtgNxh338SuUFyfqSuJsqK3GxGxYRZUQatyI2LG9CLtfTQqNeGzYhKEVeouRujw6UopTlFW6bnGjJwlmi2n3HVwfFU7RxGv8X5ky38LNfK2eApunlV7rZ3ObXo/R5ZZtX6I7mIr06NHtrqSa923NnHnRqV6XbxUZNv3nfVPv6Ewt+UykZL63ZKlOM04zdp8pPYraeqej5kGjbLqcNcqHEqbmnFxLuL+9jnNa5oxfy/sZcFbsoVHOTmpONm9Eklb72dpcNlxCg61Koo1oUk8ktpK3XqLelk7cIkmDintoLWL1MNJrXuYNW3Wj5kUTjNr+5FJR+y7jvya0Jpwf1bPu0DJf6xFRy03ys+4eTpZg6ct1ZroR+8AcHf4WFv4iWZpdws13qkUF7MkmFodGhNNd/gQTWS22XvQ3ZrRX8SpEl4hUrEk9dNBAkQRcIuWq1Iunl1+JFqHqBT4BoSnTeZtLToR3feVEs3VXJd8depAknZgNPqPKntbwGlGb1eUWsXYii1mCH3DUG31ATbFo1Zobg77Cs+hQnDazsKTcUPYH8OqAojo1Zl8Kji1qypxXLQbjLxCNPaOXNk4tNIzKWmpNMmmtrJ2vfM79CUHK3w3M85tstg7RXgNJtYmnJK1idKjKvXhSpq8pPS4oS3vqd/2UwMa+JliJR0Xur8Qu3a4dwungsHFSkot7N82T4VPDzhWp0KilCjUlC71aS5fgeb9ueOVY4uGAwknFUrSqOPN9A9goV61DEtuSpzqqyt3e8/uLlhr05y7es4vaHDKtS8bJXbl6ngW815VFeUnmbPSe1vEFLLgaUkucjzDTWlzpl1NJjPlJRTe1hpWW+veiu7XUFKz1ObonrzSa7he7fe3cwUrkvmUJOWyJq+/Miow5rUkoLeMmvEsRYrk9VbX0KbTive1HGavqaiLr2JQa5pFaknsSi+RqM1apInFJvmVFkGbjNWRj72jLYporiWwZ0kYtWRT00NEFoUwZopS6m5HO1ZEtRCKuWKPijbnTLIrS7IqBNNJBEku4lGwokrczNQ7DSQKw7GQ1FEsqIW7xkRLKPKgUl0HmXUyFlHYLjugFYMoXGBHKSSGBArBYYBdFYdhgRdFYLDGF04oCunsFz0B3ExZkFwBMdyN0GaJFMTdtwuiLaAlci2FyLYCkUzVy1srk1YlalcrF0rXtdnOalGW53a0U0cjE01CfOx588XowyQVRX1RqoJVNFFsyQ0Rrw81bVN2PPlHeVHF05UcNUlos9ofj+Bwa9RKpHNqk7nouIpVMHSu7Rc5NvwSPOYinGpjXCldx6vobk1HO3dSpSUneUbrxLVGnf4fmyapKEFFWQWt0Zh0iMYQTvK43kvpt4A34CvG/cFNZdm9PAa7O3NeQvdJRy5t9ALadr728jpYXE5Y5c7Zz6aV9EaIRfSxZdJZt01iVl1bZRUxS5a+ZncrIpqSWW7N83PhGh4lX2uZOIQeLpShFe/FKUe8qc99yTm3GORuM1s7XLyTip4dN08LUozjacZNtPwFOpkhKfNvbuWv4r0LXxBw0xWEjNfagyqpjeGVYZZ4esla1lKxWHOoXeeb5scm0zWsXwykrU8LUl/PUL6E8VV9/C4TD4am/92S285XfoNLtko4WvVWaNNxh9ubyx9WWww9BSy+/iqnKFFO3ruanUwFF5sZWq42r0vaK/FkKnH6kY5MNRp0YclCNh0btKpheITpuKpwwtG+kb2+6/wAyqnwStUu25zf8ESt8WxjlmjPLLrzKZ4vF1H79eo/Mzasn26UOAuK1j/XUjH8SxcIw8F79XCw0+tUv91zkpSn8c5t97Idm3JqMG34me2tO1PC4CFr4zDP+VN/gLNwynHXGt90aX9zk9nTppOSvLoUTbm7Ril0SA7TxPCl/vV5f8Eit4vhfXEv0OZCkkry1ZPKuhFbfpXDmv/kfIXb4D95VT70ZLLoShJQd7aoGmpVMG9sSl4xY1Gi/hr0Zf8rfeUdtd6qNuliMlTl9WF/AitLoX2jGX8rTK54aN37rTMko01to+4ipzXw1ZJeIRr+jq27K5YZPZ694lLEJJxqp+JJ160fip05eBRW8LNLRJ+DK50KsHZ05depphjqS/aUZr+WRroV+HVLZsTVpS6Tp3Xqn+AHIt4gj0tPBUK6/V1sLXXRVMr9GV1OCU9bwnTfXK7eqHIcGKd9E34FsY2tfnrozdUwH0f4Zxa5OJR2WXeJFQUVyJKPcS0Ww9yKg4f4iORXLCS8gKct90JwXTQ0PvSYrK2wFMKEJbxv3lNSnaTsb4JRT0KZxu3pbuEpWFppkJJ7myUb/APoqlHTovA3tlla7iLLpR31IPxNMoNaCW5L0I6lFjqyyZW3YdKVWnNThNxlurFYWaCOlSdLiNaFGpHs60nlU1s/yNvFvZPGYKn22Gf0qja7cV7y8uZwIycZKSbUlqmem4H7W1cFani/1lNLRnPPlO8W5q9Vx6Cpw4dFu6qupLTutHfzL+ISrQq0I05NL6PBO3erkOJ42HEMdWxVOmqaqyvlRLis7cQlBPSEYR9Io37jHyoRJq8X3Cg/Al5GG0EMn6j35rzQEY3b0LYJveSuiC0f5DuyKtlBqnKzvLn4GdLVLQny/sCYUPSNkRsWboVu4IgiVmkNJLkvJkutroCq1hpNlmbv+Q736ARhF7XRNwtT1ab5WF/x9AuujIqKUhq9/zH5h5oBpvqKccybS15D3+r6MPVAVq75Ds+hZddSSbvumBSvkWwelpK6Jpq1rxXkNP+WwVB07P3G5J9xOPu201JxnfT7iVl018SKjkzLfUhKl3rzNC2+FhlTesCbXTG6Yp0mnpqbHBX2siE0uVy7TTHGlO+qsXKl0VyXjcFa2jsVFVWjLMskJPwR28F7PQpUVX4niOxXOnFpOPi3p5C9nKUFisRja7zU8HSc7PnLl+JwOI8Uq4/FTq1HeN3ljfSKLq2M7m3sHgPZnJC1Z5npdVX/6Iz9mMNiKTqcPxXlUd/mjxPayVrwi14GvB8UrYSop06koPpe6Zm4ZfFNuljeH4jATcMRBwfJ7p+DPYcCpx4dwV1qmmWF347/ecfhfGqHE6VSnjoRlUppSSvdSXVd66HV9paqocKp4SiryrvKkuaN4Td7ZyvTx1LBVOK8RlWvKVSvUclflHqz2FarhvZvhUaULRqyj7qfLq395PgPC1g8O60oqVZrRfcvA8rxrh/HMdjnKvhKuSTtmSukvI3bN7ZjJSqvGVKmInJu7tG/zLeztrfTxG6aorssjioaWtYjoYt26T0boRezISpNPQstGy+K/PoRdurfkRUY05ckSUbbq4/8AkPzKFr0ZKIvBjin19SxE0+ZK0ZWzJOxBJ3+JElm5tG4yk6cbe47BGk+qY1d8kWK9rWNM0Qh3lsaebnqVq/QsV1yNxlbCDWzLFBlcPAti2mdY51bCmy+nB7beRVTkaIvxNxyq2MdUXKHeVRehZCXeVhYokst9xKTGpGRJRZPKJPQlcyyjlsNJ8xiba1Wq5kDyhldwUk9mmuo7kBl7x5X1FdolcgjkfJjyyXNDzBcBNS6ILy5x+ZO4ECUu5juAw0VxgMil5DAAoGIYVwdhXDMiLkehEtRNizA2AwI3HmsQMCObqJzYVICOYUpaAJkHrzHcTZFVTXeY8TC6fM2yZTU1RjKbbxrjVYtNpXK45r/E7G3E0tb/AImRwVzhlHolbMZRlV4LhnSjf9ZJM4mFpSnjWlo1B39Uem4VWjLDzoO2jujm4jBPA8VjVk/1NVPLLdeHqMp0xjf67UTo5V+ZTKLttobcRki97mGrJN8zi7oNi9LhfuCzuUFy2k7O90Ua3JRA3xnGyejLoVG9L6GKmy5NkVfN95RUd472Bt/4yud2EQfjfyC4n46BllJpRTbeyNIaeS9S98u3e+X5+RiWDqV5Z5SjRo7Z56X8FuzRiMZRw0IUqf62pHWUn8Kl+JzqteriJ5qk3JvvNzpyvda41sHg5J0KXbVF/uVdUvCOy87lGIxmIxMs1Wo30V9im1tkDTG14nGKe+pLbbQUE14eJKxlorXGotuyTd+SNeBwFfG1VTilBP68nZI9HKhw3gOGuqqniWvjau14LkZt0rgw4e6NNVMVJ077Q+s/yKqtWEf4I9FuxYnG1cVUbgmot/E+ZnyWlmu2+rAJPtZaLJH5snGnGKshq5KKv1BCsnzHZLmTsxMy0raIvxLGQaNIE3fdA9uRFyy/+iC1YRK0nyRKEGnshwiWIipJbXViM0rbDvoRb0AhlRFwi+RO47lRV2EeTafcXUq2Lw9uxxU13XBAQSlj8S3+ugp98dyMcZCTum4PvGhShCa96KZdml0ayl8aUl1WjJZc37N5u7ZmJ0Z09aUtOjCNezy1U4yL1U7jak+g7P7OhXCspL3/AHlylfVFqWl4tyXhqvFGbGpSt3Csug/MV9NzKnp0IS3ZLzE9/iRRW13kJLTcua70xSWmyAyShr8RVOPf8jVOPcUTVuRuVlQ14Ct4E2tdhqmna90aZVWCxOcMsrX+QrWAjYGtCXmPZAaOH0e3xWGo/bml8xY2oq2Or1FtKbsaOFe7Vq4hu0aFKUk++1l82jAtd1q9S30zPa+mrrYuSfevIpprQvSOddIW3Mfmh+YEUrdwWH5IADzsHmAf5sA/QP8ANGL0GAa94/T0DyBAF9kMQyA06DXn5MSv3jCi9k3vp0CLTje1vEHa1girIB27hgC9AGhrRbIQwGkuhZBWaaVrdCtEk+4ipNJvWL8h5I99hQs3v8yz3Xzt5hRBW2zehO9+r8iu7XN+TJKT6sipJLq0xNLqwb6N/IL38QK3BX+L1BxX2l6E7PqJxKy2cBrJ0eLYW2aU6Ckl4X/O5y4YSFGLg8sur6mejxGtwnjEq9LXk09mj064ZS4lhljeFTjKM9XRbs4vojduow4s6cZxV4R6FcsFTcXeMdtLdTbXwtbDStWoypv+JWCnhq1WVqVKUn3IztpzOFYGvLj2EoUr3nNarpz+R9AxyorE1uJYmVqGEj2dNX3lz++3qcOo6fszhJYyvKLxtaDVKKd8q/zmV+0k8RH2XwVCbbnKr+te13lv+J0xyc7GbGe2mInXTw8FCKVvFFkPajGynGWeM10Ukefo8MquXv6LR6FkuGTTtGTsYymNam3ssNx7AY+i6PEKF5paO2vqZuJcKpwi8TgajqULXa3cfPoeTeFxNCLlRlJ5dWuh2/ZDi1epi48PqSlKMqikk9d9JLwEx+jarzuFy/iNKOGx9elB+5Gby+HIzBpJArdwl5Ct3FE/Qa15EFtsSS7ixEyS15EENI2wtVulicSpIsjsajNWJFkUVIthc6RmrYIsitUQiTje50jnWiCsXwV3vYopvky5HSOVXxVi2K2uVQ1jqixeBWVthoimNeJisrElbuHYSeg3Iwh2CwJjv3EDUUuVh2sK4yA0E0MAEh5RXtuSQUJWGAyKAACNAYhhQAAADEMK86Agud0MBXFcKbFcGyNwG2K4mxICYpCuJsKTBhcTZBGRBxTRNshJslajNVhdPp4GKcbPVM6M1fmY8RDS5yyjpjWCtiJ4dqrS0tv3ojHisp03SrRVSjJ3s94vqnyHiKOenJXXocZpwk0c/TeturNym/1cnUXdqyvLdXTuZYxxFKlGuoSVOW0rXRdSxlGcrV4yjf60TFjUTy3BxsjVSowxEf8AT4inJ/Zk8svnp8yGIw9Wi7VISi+9GWmfLclGIW0uNBVkbLkXKXdqZ0yaauRVycXysV1FFcxXEyhdpCF81NzvoraWOdicZJxcINKL3a5mjG1HTp5U7OXM5j1epuOeVHLM/Ispw0u/uIJZ5qKNCXItSEo/5YkoaEowb21N9Hh1RU+1xM1QpWveel/Iw258KTk/dVzbQpUI/tZpW3b2ROtjsLCEqWCodq9nUqLReCOe4ym71XmfTZIqN8uKdneOAg29u1n+C5GRxlUqdpiJupJ9XoEdFZaErmVFtNNEJoktR5bgRUbsty2/9iivIlaxGkWRcXYm1ZciLklzIINWISlpzHOV29UyuzfQqFa5KELEox9SaWlgBDD1AAIPXkSIvyAXqPloL0JIAt3h5j9QAQ15DsCSAaXcmEqcZq0opoaGvIgzOhUptyou6+yy3D4lZ1Gossu/Qtt3/MjUpU6ieaN31uXaaaeyzrR2fcVTUoP3k7deRRTliMK/c/WU+j3L4Y2NaV00nbWLCluLz+RLNSnpF5JdLaen5CknHe1trrYmjZct0D6aB6BrbkFVyiu71KKkbJ6d25pkv4TPVjr8LLEqhp94terJNRvzRGyvuzbIbvuJLo0NL+Kw9eqZQrdyIu3Qny+qXYPDxrVXOr7tCl71R/gu9hKuqf6bhMKW1TEyzy/lW34mNLvsWV68sXiZVZKy5JbJckEI3a3FpItppW3V/AsUfAUY2fLTuJryObZJJ8l5MMt3oiVl09GHk7kUsq70JpcmTd+dxeL+QEbDt3Et+gOK6WfiBG38INLoSyro/Uajo3drusBBRXWxKME3rKw7d/LmFvACOTwuPJLda+BK3cvUaXcBDK9miLqQekW5SvbKWttJtJkYe65q9nLUAy96uPLoTV3u0PutF+YVXl7iWXvfoSt3B6oCFrcxpeBK3j6Al3r0AEl0HbuHbwHb+UBJpJ2Q1ZXsCuGveQFyyNnu/kRSZJLxIoaXIErEhJFDVhglpt8g0/xEHN4phc1qkI30szJgsdjOHTz4WtOnZ3sno/I7zimrMzYnBU6sVlSjJc1zNzL4rNxNe2PE5VoTrSvGO8YpJPxTFxH2rx2LlB0p1KSiuTS+4yw4POcvjgl11LP0PkqazzR7h/KarDWni+JTlVxFSdTJFtyk9ke8wcafFuCUFUkpTrqLtzhJK1/kzziw0IUJU4rRq19g9nOJR4bXqYPEtKnN+7Nu2V+Ivfo06ON4diMBPLWptLlJK6ZlZ7/D1qWKwUKuaFSLjq1qu8xUocHr5v1VG6dmmrGb1SV4xQlUlkgm29LLdm3D4D9ARqYuUf8AWV1khG/7JPn4v5HSxuOwmBnUjSlRoxvdShZXXluecx3Fp8X4hTp023Sg80pvmi43ZV1aTqVpyve7IWafLzG9W2gsUK3cDj3DsMoVhpaANFiBbbk1uJDRtlNFi2K4liNxmnFF0EQgWx1OkYqcSxEIothG7Okc6shryNEI31tZFUIl0FY3HKrIosiVxLEWomkiaZFIklYxWUok0yCQ0n1MidklzBa6iSC1noZRNDIa9SSIGAgsAxkRhTAQEVIBDCgYhkWABgGgAAB5m4rhcR3DuFxCAbkK4gCncLkQuQO4rgLQKHNZsut/ALhoBBFsi2SuuhGT8CNRXLUoqJtF8n4FUjNajJOmrnG4lhnTq3jqmj0E14GerTp1IuM7WZxrrGLgeKSi8JUaUXrFde42YzhWGqXeRU2+cdGcnFYSphpKcX7u6a5FlDi1aFo1P1iXqc7O+m4qq8LqU23TqLwejIwxHEMIsqlLK+W6N0uI0KqTd4vo0UynTm7xncCuPEYVH+voWfWDt8ixVcLL4Kzj3Tj+JW4Rlu0yDw8L3enmBrhScvgcJ/yyRLs5J6xkvFHPnh4ae/YipVKX7PFOK6JtDRt03a26Fa/NepzXjcTG9sTm+Yv0niftRf8AwQ0baMdQdVKSnFZVzZzHo2t/A0viWIfOH9C/IhLG15L4kvBJGoyuwmEnJOTskaY08HQ96tiM8vswRyp16tT46kn4sSbvvZhHX/SMacrYLDQh/HPV/wBjNU7TETz4irKpLvehkVSd/iZYqs0viJpppSsrLRDsZu3n1T8g+kT01SZFaQKPpE+q9BqrJ7tEGmKTJ6Izdp3ofaPkFaMyS1XzE6kV/wCyntJv7Irt7q5BN1L/APsrld9xNLXYlbuArUX3klG3Unp0DToAkA9BaX3aAADT7QAK5FkmiLi+4BIkiKi+l/Aml3AFh6ch28Q9QD3Q0/xj8w8yKRIXgx+gAh/5sIa8AArq0KdV6+6+qLA121GxjqU6tNavPHqt0FLFTp/DN6crm3XrYqqYeFXWVk+q0ZqZM3ERxlKp8adN33jt6flYtilO7hKM/Df0f4GKpgqibyNSXRvUztVKTs1KJrqs9x05WUsr0fRqzKp2fKxRTx2IjFLPnitoyV18y36dTnbtKCT6wk18tvkOJyVSXS68yOu/4XL5VcJNfHWg+9KX5EH9F/8AIqf/ALS//wCho2gly+9EbfylyeCS1qVpdyio/ixfS6NO/YYaN+UqrzteW3yNaNnRwjqQ7WpJUaH7yXPuiubIYrFKrCNChFwoQ2XNvq+8orV6uInmqzc3tq9kToUm3fkh6T2sp0moq6ZbCNuYJdSxNPn8zna3E76cm/AF4IL2/wDYRztv3fd/lMtJLZ2gRSutU7j0+z8g0S2QBZLuDT7Qm9kvvGtuYDv3j/p8xeY7f5YA9H4BZ220D0CyfQBKOXk0u4drc3bwC2v9yST7wqI0ttvmOz7wAPP5jTa5v1QenoHoA9R/5sRVuiGgH6Dsu4Q+QB1/MAtoFiBhowsDVgJRj3Ikl4MULk1pdkaSy6ckhuPeU53KW5bFPqn3gGVLdgox/wAZJ+PzFvzCj/NwSX+MLElFdQg5WEiTEu8CUWx3v3ESFSTjByS25ATKqmFp1n+sjdd246VaFaKa35rmWFHMVPHYKLWFxFWEekZNXJUnxZ0XFVPd/itc6I76BHGjw7E16idaWl9WdOjh6eHi4014stuG5dpokhgFwgAANAtqMaH4IsZJE47kUTRuJTtqTiJE0bjFTilZFkdCKsXZ40qOl3UnptsjpGKcUXQTsUUrqCzGiCudI51bC6LouyTKo7FkVyOkcqujrYsjHUrjva5bFkrKSJJkUxpmaiXkNX6AhmUMdyKVx2aMh2GiCl1RK4DsCuNO4EDEAwpgIZFAxDCgaEMiwwEMNAAE1fRkHl7ibEJs7qdwuRC4DuO/eQuFwJCuK4rhTuFxXFcgdwuRbIymo2vdtu2gVJvuIt35A2Rv3GVJ+BBkmQbM1uIS8Cq3OyLpMqm1tYxWog3dOLSafIxYrAwqScqUVF9FsbbdxdSpOXK3icq6R5+pg69N6wv4FEoVF9Wx650oxjoteplrUo84pmdtaeZedLXQh73ed+pRhyikUujC+sUXaace0nzFkm+R2ewg9oIfYXVsuhOS6cZUqj5B9GqvkdnsF9nUTppbIck4uVHB1HvbzKpQcXax15Kybscqt+0ZqXZYnHDKVNS5lfYu5qw8r0UkiqejegTQjh4smqEG9Yk4TUkWK3eZ2qn6PC+w+wgvqlunQLBVSpR+zYfZQ+yTaAgiqcVyGoR+yNaDATjHpYWWNuYwv3gFkIAAF4h5gIB+Y9SIAS1EIL94A33EXLuJXfUg5PqA07smvMgmyaYEhpS+1bzI3YZu4gnrvf5iTa5ojm7gv3AS17g13shXj3oPd6sKl/xDToLS24/+QD07wst02CvvmXqHowDTqw89Qv4C8rgGW/NBkv0Y/wDiLQIrnhqc/wDbV+q0KpYJJ6OS7maNOoSd223dvqXdNRilhZL63yIfR2t5fI3PXmVuL6r1NcmdMvYW53IyiorS1zTOo6cdFdmeMXUlqrX7i7NFSpSqSSjHM+42KjlWXa3QdKnGEdYu753J2Vra+pm1ZEErLVEsut9U+pYrLS8g/wCTfijLRW5NrzQJeA/MfmgF/m4c+fqO2l7LTvC3RfMBa80KV8vu2v3obXcFu5gZ3Oa0c8vjAspSnzlGUeuqsW+pXUhFx536AWW716jX+alNOC1eZq/K5PKubuu8CzxC3+WEl4Duu71CjbkO4l/moAPNy/EdyNh2fRkEroV7hltsNRa5WKDQYWaY8r5akAmiXmRHr0AkHiGqXQOQVKJLUgnbYkpPqRRkzPRXLPei+RFTb0uDe5BNNvfTyBvXr5EYy0E3fkVVl3z+4L99/IhfTULhFnLYRFA2wJWGRtLowUu8qK1hoRqZ4PK+i2LVoK9yNSUlTlk1lbTvILAKcJUliaUpxpu0F7zTTtr6l3jcoOVgALd5UAeQ8veNR7wEhr1BxfUnGGmrRURUW9tB5SaVugWZqIhbUaQ8r/8AZJJpbG4zTjoTRBa6E43NxirU3ltsTiiCT8CxHSMVZFbF8OZTFFkEzpHLJohtfYugvUqgtC2OiNxzqxE47kIyJpisp7kkiMWiaMVATSZBPUkpERPYQlK72BytqZDsGzIOrFdX4Ji7W6+GXoBaiRQqmq92XoWZrd4EwIdp3Bn7iKsAhnfJXHmfQgkMhmfQMzQVMZCM78gUyNJgK4rvoF2kMiMG3k8y6iuVBqdWltxXKrhdlFu4WKrvqPM+pBZZhYqcn1E5S6hVoirPLqLNLqBaFyluXVkdepGl0nZEcysVkXcirGyDZBt7XIu6+sZaTkRSI5pX3DPK/IxWonGOt+ZfCytmdzLnl3DVSVznk6YtkprZGeor73ZHNUWqy+FiNSrLloc9NK5oqaJym3yK233BRZErkU+qG2QRb7yLd+Y5EXJAQkrrQ5eJg1UeljqNroYsX8aeW6NRKrw7SjluSqx1ve5VScc+qaL3bnsVFcHCO8tX3F0XF7ST8jM469C2m1FdfIlF8VF7ySHlj9q/kVxmm7WaJtx6MjR5Y/aQmo8hD8iASj1BqHJiuvsgAZb8xOK+18h3tyFe/IILLqKw79weQEbDSv1Q1ZdQ0/xgLKubfoFormx37g05oBW8QsO66CuuhRFruI5e4k5IWcBxhzaJ5URUu4afcQSyx539ROMV1HmfQVwoyoLId7ckNu/JegEVBdXcMveNPrG49ZbR9EAlCy3QtCazdPkP3ul/ICuwWJ2n9l67aDjGpm1XqBWld6ajtbmW2qq6ypeQnn52AqSbfMdmWLtOVvkJp9QK8rZLs5PYkqbf1vmDg47yXqBDs3u5IoqtrRJtllWOjtKC8ZIpWGlJ/HD+osRS4PN7yaZqo0nCKbWvRolTwdn8UX095FroSSblUj6i0kRtLfYnCnOe0ZEY07u2ZepasO7e7OL8JIy0jl3vv0ukJRS3eniPsHq27oHRat+OgA1C3R+IKME9ZB2TeyT8xOjUX1QJOMFa0k/MTintb1EqNV7RuJ0pR+KLRRYqaerqRXdcrsuVkvEWXuJKF43W4Q/dtq16gnCTV5JNdSLpvfZ94ZQLFKnGet5W6bDnUpu2SDXcypKPN2HaD2k2A87eyivIlGVuSv8AyoglFc2O66P1Cm5X6egrgrb2JaX2AipNO6370GaSe5K65ILxW8PmELPN/WFml1J5k/qpILpO+VBSTdwv3ks9uQs/8KAQ0/Mamr/AhuV3sgC5K9tyKl3IkqjSXux8yBbj21sJyk3f7h5pPTbwQDSvsiepXeXUa3AtVuc0iSyc6iKlC4ZH0Iq3NSXNvyGqsErKEvEqUWPK7ATdX+FAqr6kcg8hQZm9wQ1TvzG6dghId03srDVPw9R9muq9QquMIQqOpCCjJqza0v4k079xJQV/iXkwsl0CE9riU7DsnzQOK7ihOdx5mhJK9r2EsstnfvCJp6Am+otOg/I0icZEszsQT8gUmaRYpak9yq9yUXoajK5XtroSjoUplkNjcZq9ak4oqiTR0jnWimuZbrl91q/eZ4svildM6xzq+Gyva/cXJaGddzL4PQ25rEupOKIImiVlJLTYkiF7cxtrqZFnupD0Kx3tZGdIsshZVe9teoCctbERLQEJMYA0gtqMQDSTHYSJXIosNIVxp3IGFgAiiwAMAAADRgAEV4zMK5G4XOraVxXEJsglcWYjcVxtU7hchcLsCTYribFcincLkXIHIKLsi22DmJz7iKGRcmDkQcjKm5MTbIuQs2pmtRZcM1tiGcM5itxZmm92gZBVLPa43UvysYaRk7ckyuTu9kiTl6i0te2pFLMktiObuC7YXIqLnrsQbvyJtp8iF9diBXXQpxFnBvKtC0jKzTurlRzcyUr5TRGqpL4UiFeMU9IpCpVLNXSZpE5NbtFanZ7GjOpLZFEl3IC2nWS+qWKd+RmUrF0ZqSu9+hFTzabBdiTT2GQK5K6t8I7vqK5FK9uQeVySkGZ62AhfuDV8ifaS2/AedvkBBPTYLjc5PQMz529AI37gv4DzPmDdwE2+4jm7vkSexG/gEJyb6EVqxvcauuRRKL7kO9+gJ6DT8PQgLu/L0DM3/wCh5n3egs1//QUZmPM+orseZ93oA8819ZoSlJXeaSEm1z+RLM+cvIBp1PtS9QWdO95Ijmd/ib8xq71Alnq2azSt4kbya10Bp7WZG753QFmSbS1VvEi6TXNC1vv8w8gJdnJ7W8yOXXdPwE2VTnl02Atm2lyS72Z555S/uRak3ZF1PDyTTkiiqOHnN3931NMcNKEd4+ckXRoSy3XyBQkntcztdIqhNatwXmNwuviXoSyS5pAovnZBUHSqReujDs5uT0XoScJRveKI9lK9mreAAqcrawaBwa3ViSptu1rBJW0sBBU5X+GzGqUuauDtbWPmJpLVppBD7Oa1s7dSLjLo2wzNKybt4gtuZQssvssMr6Du+rEEChrsNxa7guCV+QFUYqnO1Ssmmr9ee3K3zLsqWuZPwGor/wBBZvYA05jjlvdpj7OQZbcwBuKekHbqNW5xdvEE1bdeo1a3L1IovDlF28SPu9PVksttbxaDL3x9QFddBX7iSS+0r+IOMftK5QK1tQ91vZitHqhpX5qwB7vQAt3oLd4DVv8AGS922kbvvZCw0kuYD35Ikm+5eQlZrfUaS6gNNrp6Dvfn8gTj/iHddSAT7xt97uDy9RrJbmAkNE1k6v0FaHeArDt3A7crgmugBqHLYkpW5A3fkBElZgvAd+4BWsOw83cPN3JAQHa47sHJvmURyjUXpoO7DNLqyoMo1F9AzPqF292aZNR7h5bciLJczQlksTUdCtXLImoxUkkWJLuK0icTcZWxSLIR53RSi2Ox0jnVsUupoilYzRb2RdC50jnV8Ya25lqTRREtjqbc1sW+ZN3KkTXQIlq0GttQSG1bXlzIHFPwJa3FYFpJ9GZRNSaE5CFdMaE1J9SSb6lSJJ2JoSzNDjK6ELRdxESzNBmuK4XGhK7Fma5gAVKMyWYhyJIyHnBTCwLRkEr3I2t3juFwGh3EIG3irhcg2yN7lelJyaFnE0yL0IqeaXULvqV3C4FmZizuxC7ACedizsiJuwVJyYnJkXe29yN2RUnJhmI36EJSbehBY5EHLqRbFclVJu/ISdnsJyaIOTuZVbnT5ApLoVZmNNma1FuZdAv3EUDkZaPS5GUkDZBvuIp3T5BdCv3AZUNx7yDsTzJboi2r7aBUXYi7d5Nyu9kiLkn9VAZ6kVZ7mVqzN8sr+qZaseaRYyhCaXIsbTWxRdrkWKbZQmkntoJTa2J6si0+gFiqX5E1PuM6buTU2QXqTfIdyqLl3k80u8ipZtLWQZmRTbJJyje1tVbVJkBdvcE30Ekws+oU3K/IV7chO/UWt9wJXb5ILvohWb5/MLNPf5lQr9wZtLZUxNd4mn3AJvW5NS01iRS3+RPK1s7+YBfX4bDT7kGvUEn1sRR5AFmua9Qs3z+YBcB5ZvmLLIAv3BmfRegWe1xqL5teoCzPpbyDNLcNevzF73+MIeafUfaT5/cCjJr3r26lbb5TXqFWOU90vkVznU53XkJqT+t8yDpv7aZUNzqSVnJpDhTlL678ycaGl3JJFipr7WngQRjSkvrL1LFSb+svUcYL7WngStyI0SpzW0kxunOUbWt6DUE/rqPjoKUFolNNhSVGonpFu3eDjOP1ZIOxSf7SHqDitLST8CCElJa6gs6d7yRLJPbfzDLVa/uVAqlRc5EXUkud33g+0immyOqfO5Q+0k3ZpehLM9PdXoLPJ2TS9BrR7AGZfYiGf+GNwzyvey9BOV/qr0AM7fJEb9yQahryCByb6DUmJX6BqBL3urBZ1s/mCi+4fZ2esl6gPI3z1Hk03FkXUSg3swqWULadPMjl7/mO3egHddQ92/USS6olaP2vQA0sKyHZMNAFaw14gsvf6Dywf1mgg0Cy+18gVh2TCi0ebCy5MklFW09WP3eSsQRSV9yaSfMay84saULfC7gR06krRXUNB6dH6gL3f8RK8baCsunzJJLoAkxppdQVug7L7PzCh26Bp0H5Ikn3IIE1bYPId/AAozLp8wun9VD3GBG/dYd0+g9gv3IqE/BAnYd/ATbAP82EMd9SoWa72SGm2xju+ppC1sNXtsNTY03fcsRJNjTe4r95JXsbjFNNskrkUWRZ0jFSjcsiyCbLYXZ0jFThoXxbKlfa5bA6Ryq2MuRYrrmVRutdid2+rNMJ5um5JS66kIqxPVlRJSvsyalbfYrtpsNKXPboRE1Pl0ByuLUTjfmQNzsLPzsRyPqGWz1d0BPtV3hmuRyk1EBqbHvqRtYkkQPYd2+ZGw0iB3sPMFhWIiSkPPcjYErMmhO78hpkbhd623IHcd3cSba1VmFwiSkwcmKw7EHgnO4szI3uMy9qWZ2Bztu9SLZBu7AnnuPOVg2FWOfQi5vqQbYJgWZpCzO92QuK5BZ2lhdpp1K7icgqbnpoRzEHLuC9iCWYM9iGbuE5XIqedvuI5mRuPkRTUiSqW3Vypd5NO/IirO0e9hOd+4jdBfqZaO479yI3C5FSFcE+or9xlSYrjciLkuhAN9wr6DbRFvu0Ck79CuUdNi3NfkRe2wRlqQe9ipXRsaXQqkr8iorjUl3EnJsg1Z7BdoobbE3LqGYkn4AQzy6klJib6JehG5BapEu8pTJZ5MaFtwK1Njc+gE7jRXmY1JvmQWCt0RDXvC7tuwoe+w0IEBJEt+RFDAlZ9As+cRK47y6kUZWFu4NW9wAdtBZZBqGvUB2fQTg1a6FbTcjcIla5GRXJ3e4JSZRK/LQMquCpssVJpbAJQdt0vMllstWn4DUeuhKNJyvbVkUoxT3kl4lqUX9ZepX2bV9Capt7Iip5Fa6mmSUVbWdu5FbpvTSwsuu1wqx04/WnZ9GRy2V1JMjb+F3Fle+VpEFihddfIhladiDT6BaVuZRY00K0m9SpZ11GpS2uwibjJ9bEXTl1sNzq7Zml3MjGdRvRt+IElTf29Raxla9xObtrYFJ20KJNdbiaJZpOOyXeRvJMBtNIjq9n8x5pPmJyfcArdRhdvcEm+4IkotjSfiJZuoOUlzAaSe6Brogzt8x55dEFRtfkPK9kh5pdwZpfa9AHGDfTwGoS5JizS2zMHd3u3qREsrFa2hG3QLFVJRDK0yI7dwQ0iXmRsOwU1bqkSSXUikOzvYgmnH7Q3bqRURqOu4EtOoWjfcajYMoDSXUenUVrBbvRFNW6j05sFHq0PIrblQaD08BZUOxBJZbbjtHvIpLqPzCjQlePQSS6hpcqG7dBadAsupJRXUoXu9GPToFkguAtuQX12HoIrIv3Dv3Akg0RQJ22GmxAaRNMlcgmiehuMVJO/ImmQVicdzpGKsi9S6LKUkXRasdI51bEsjdEItPTcs07zrHKrIt80TTK46JE0VlZceayfUrv3jXV+hUWxfNkm7FaZK9yIkhx6dCNxPR9xBYRYLRDAPIashABK6GmVkkyaEm+m4J35WEBNIncLkL2HcaEwIhcgkFxCAmmO5AkmTQlm7gz9wgJpHz67XcPMxMjmMPclmBvvIJjbuQPNYTn0Iv0FsFCkxqbIg1rbRgTzJbhnVttSFhNgScmxXvuRbE3YgnmS5CciNwIov3CcrjIuy5ASi7dB5kV3H5EVK65hm7iI4au5FSTGpaCYjKpXC+gtLARTuDkJtCuSqd9BPcNA3MqV0Jsk7EdAC6C4vd6thoAm78hPwHZd4adAKpJPkVuK6Gi0X3EJRXeUZ2rCvYtcURyBEM1+QX7iTiiNgBNX1Q7roKy7xFRK/cFyI7gSRJOxC47kVO7BMjcFICYEc3ch3Akm+oXfUjcLkErseYjcam1yTCnfvC7XMTqOW4s4EnJ9WLO1fVkXK5HN3AT7SX2mQcnzYXGlrsgEk7libtu7ANeCAL7asd++4737hpv/EQCTtdhvzsST01Fe+24UJ20u0NNrZjVSS009AcpN309AozXe7bBN8pNeYZ7clcWZvW69AG5N82NybervyBTfVLyE6ln18iBylLRKT16Mjmlfd6B2re0YvyFKTe6SKC8vHvJKTXh4Ebu2ll5iulyd/ECee24Oqn9VEdHvcHGNn73yCJdpBL9km/EO0g38FvAgvElqrbAGbuJZk9cruRd7Asy5ASTX2bBdLVxvfvI6vRkkk927BScl0HmXT5g4x6uwrq+n3ADfcPT7PzE8r+sC8UBL3fsiTSezDI3tl9Qy96Ad1yXzBNJ/CJJLeSHptmQDUuiSHn7iGn+INOjCJZmwu+TEmrfCNSTXwoAs9xjU42+HUV/4UFHMYsyV7pWHGrGSvFJp7MASHYFLuQ8zfReQDt3DTEmySfPYglfuGmhZpX5eg8z/wAQDWuw7WFGckSzMKVhpBmY436kQ0hpBqO7QAFmO77wTYUWuFg1Bt95USS1G7kVfvHr1AQW7hhr1KgSYZH0Hd9bhqULKwsxq/MCoWVjysB2NIEmiSTEiSNRmpRRZFalaLYnWOdTSLYRK0iyKuzrHOrYJ9S1LvKoR10LkjpHKmvEnfv0IWa8BpalZWJX1b8iRUO75lRamnoSWhUnfuJa23CLEN7FauMCadxld9SVyaRICNwYEhohcExoWAQuNMmhK4bEbjAkmFyLYrk0LEwuVtjTGhNMdyslcmkTuNSK7juTQ8A5LYje5Xe409Di96xMbK07Dz8kBJ3I3FmE5JIgYrkXK/KwZgJAQuJsCTYtyN22F0uZBJuwXto0Qc7izO4Va2RbI37wbXW5A1cd7ciN+8T15hUsxJMrGmyKsuO5C4rvqRU7hcXmFzKm2ILtgRTuhZlyFcdiKVwC1gIBMAYagC2DQNQ1AWhFjdxARaRHQmxWAhZCaXQm0DRUVWIuJdYVgKrBl7i2wWAqa7g8ixq4nECtjTJ5RW1AjcLvkSyiswBS6q4OS6BbkFmA83cCl3Blkx5JdAocmxX7iUU1yGr9CCF78hq3NXJWu9h2ASt0AdiSQER37kPVC16kDUu5BcNeg0mAXdhqT6IXvJD94Keb+FDu+SQJSfJitLvATlrqh5ueTQTzNPcWq6oCWey+EXaJvYFJoTv0+QEu0vsrCzJvVO5G/cvQakwDMrj90NWK/cA9HzsPS3xLwE/AVl3gSt4eoraBZLkKyuBNScWgtvu/EgNPv1Amrp6K5JN8yvn8VgafOQFjt1RF+KK1OMX711320JKUXqmA2l1uCsDt3kQJ2trcelt0QurDeW39gHa/OI8veV6DQRYlb6yF7q+sIL9EA7rqF0uogT7gqV10HddBJ9wagSTi9HG66MIKMVZR05K+iENXQDT7hqWmwveHrcCSl3Id+5CTb5krP/GFCfciV+4jqSV7kDT7hpvoJPoSVwJJsevQSzd5LXmQF3cd2CHqAajuxD1YUa9ATdx6rmCuVDu2LUlqLUAuK7GPUojfuBNjaY9QiN2MNR3ZqIEMEGppkEotiGr3RqJUkyyLK1csjc6xzq6LuWxTKLOUHHVPlJbovg3bqdY5VZG6XMsV2Qi31JJs6RzqSblz0JrQSY7lZMFuCGmVEriu1qguMIeYaZAkmVDHcQXAkAr3AgYCABjuIAJDuQuDZBK4EbjuANvlr3Am7a6eYXuxgCYyKVnuSAYXEJsiPn1hiQ2up5XvO4r2E3oRuBJtsTbFyEAXDcVxIipbiAAEJjYgBIAABDWiHsJ7kDAV7gFMEFh37iKB6CDyMqloh2sKEpQkpR3TuhtuTcpa36kUBZAO/cRUWhaEt+QiKNADyB6ECG7dReQ/IBBoNbbCzdxFLQRK990HPYojp1ENhp0CI2Cw210EAWRGxLmDasArILBoPyAjYLDFo+QQWT5iaH5AFJrvFYloIBWC3eS0DQCIx6AArd47d4AAeY9+YgAdu8NAHp0AQeYh3QB5j8wvHluOyIBLvHtzQkPRhQ5PqGq1zfMbiu8j5gPXr8xa9fmS0tv8hNJcwD3l9b5i1fMLJ/WDKvtANXW7B3fPQHFL6wWvzAE2u8alLawmu8VtL3XqA7yvsK7Hq/8A2KzCBeAXXQaUugWdr2CloCt0+Y7S6aBZoqANwsxpNEUeQnGNvhRK0uX3B7zdluBBRS208Alm0sWZZrlYHmduSArTfNIfkO0gtLmEIeo7MAGF2K3gPTqAPN0sGoXXUfu9WwAa8SPQkmu8KY7chXQ04gPzCw00mk7+QXjbZ3APMlG3UScejJJxtsFS06hZX3FePeS93oyIcVruTSS5kFboySaCi1nuS06iuh3TAkrDIaE00A1bqNaiDQBteALRgrd4PwYErXAimO6KHa4Ws9xqwOwQeYvMLIPkUAxaDKgSa53HYaCxpkIaEho1GalEmtyKsNHWMVfEtjfe5TDZF0XFLnc6xyqad3a+pYtCEEuupYjpHOpJkrkCaZpk7jS7yOZOSjr12JFZMaIBcgsAhcLhEwIt3FcCaYyFx37wJXAiBRJMdyGgswRZcdyrMPMQTugbIXC8VtGz52CrExqRXcMwFmYeZFTlcEyC24r95DMxZg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4131352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Vertaalslag naar jouw groep</a:t>
            </a:r>
            <a:endParaRPr lang="nl-NL" b="1" dirty="0">
              <a:solidFill>
                <a:srgbClr val="FF0000"/>
              </a:solidFill>
            </a:endParaRPr>
          </a:p>
        </p:txBody>
      </p:sp>
      <p:sp>
        <p:nvSpPr>
          <p:cNvPr id="3" name="Tijdelijke aanduiding voor inhoud 2"/>
          <p:cNvSpPr>
            <a:spLocks noGrp="1"/>
          </p:cNvSpPr>
          <p:nvPr>
            <p:ph idx="1"/>
          </p:nvPr>
        </p:nvSpPr>
        <p:spPr/>
        <p:txBody>
          <a:bodyPr/>
          <a:lstStyle/>
          <a:p>
            <a:r>
              <a:rPr lang="nl-NL" dirty="0" smtClean="0"/>
              <a:t>Wat neem je uit dit onderzoek mee?</a:t>
            </a:r>
          </a:p>
          <a:p>
            <a:endParaRPr lang="nl-NL" dirty="0" smtClean="0"/>
          </a:p>
          <a:p>
            <a:r>
              <a:rPr lang="nl-NL" dirty="0" smtClean="0"/>
              <a:t>Hoe pak je dit aan met jouw groep?</a:t>
            </a:r>
          </a:p>
          <a:p>
            <a:pPr lvl="1"/>
            <a:r>
              <a:rPr lang="nl-NL" dirty="0" smtClean="0"/>
              <a:t>Wat zou je net zo aanpakken?</a:t>
            </a:r>
          </a:p>
          <a:p>
            <a:pPr lvl="1"/>
            <a:r>
              <a:rPr lang="nl-NL" dirty="0" smtClean="0"/>
              <a:t>Wat zou je anders aanpakken?</a:t>
            </a:r>
            <a:endParaRPr lang="nl-NL" dirty="0"/>
          </a:p>
        </p:txBody>
      </p:sp>
      <p:pic>
        <p:nvPicPr>
          <p:cNvPr id="4" name="Afbeelding 3"/>
          <p:cNvPicPr>
            <a:picLocks noChangeAspect="1"/>
          </p:cNvPicPr>
          <p:nvPr/>
        </p:nvPicPr>
        <p:blipFill>
          <a:blip r:embed="rId2"/>
          <a:stretch>
            <a:fillRect/>
          </a:stretch>
        </p:blipFill>
        <p:spPr>
          <a:xfrm>
            <a:off x="10131198" y="230188"/>
            <a:ext cx="1857375" cy="457200"/>
          </a:xfrm>
          <a:prstGeom prst="rect">
            <a:avLst/>
          </a:prstGeom>
        </p:spPr>
      </p:pic>
    </p:spTree>
    <p:extLst>
      <p:ext uri="{BB962C8B-B14F-4D97-AF65-F5344CB8AC3E}">
        <p14:creationId xmlns:p14="http://schemas.microsoft.com/office/powerpoint/2010/main" val="4290283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050" name="Picture 2" descr="Afbeeldingsresultaat voor pot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564" y="1027906"/>
            <a:ext cx="6521739" cy="393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27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Picture 4" descr="Afbeeldingsresultaat voor potometer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16290" r="14558"/>
          <a:stretch/>
        </p:blipFill>
        <p:spPr bwMode="auto">
          <a:xfrm>
            <a:off x="3522408" y="537584"/>
            <a:ext cx="4211782" cy="60906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t="16732" r="31636"/>
          <a:stretch/>
        </p:blipFill>
        <p:spPr bwMode="auto">
          <a:xfrm>
            <a:off x="123873" y="1575920"/>
            <a:ext cx="3522409" cy="32177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potometer bot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4190" y="1027906"/>
            <a:ext cx="4434646" cy="45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1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Voorstellen</a:t>
            </a:r>
            <a:endParaRPr lang="nl-NL" b="1" dirty="0">
              <a:solidFill>
                <a:srgbClr val="FF0000"/>
              </a:solidFill>
            </a:endParaRPr>
          </a:p>
        </p:txBody>
      </p:sp>
      <p:sp>
        <p:nvSpPr>
          <p:cNvPr id="3" name="Tijdelijke aanduiding voor inhoud 2"/>
          <p:cNvSpPr>
            <a:spLocks noGrp="1"/>
          </p:cNvSpPr>
          <p:nvPr>
            <p:ph idx="1"/>
          </p:nvPr>
        </p:nvSpPr>
        <p:spPr/>
        <p:txBody>
          <a:bodyPr/>
          <a:lstStyle/>
          <a:p>
            <a:r>
              <a:rPr lang="nl-NL" dirty="0" smtClean="0"/>
              <a:t>Sophie Mooren</a:t>
            </a:r>
          </a:p>
          <a:p>
            <a:pPr lvl="1"/>
            <a:r>
              <a:rPr lang="nl-NL" dirty="0" smtClean="0"/>
              <a:t>Lerarenopleider Hogeschool Utrecht</a:t>
            </a:r>
          </a:p>
          <a:p>
            <a:pPr lvl="1"/>
            <a:r>
              <a:rPr lang="nl-NL" dirty="0" smtClean="0"/>
              <a:t>Bachelor &amp; master</a:t>
            </a:r>
          </a:p>
          <a:p>
            <a:pPr lvl="1"/>
            <a:r>
              <a:rPr lang="nl-NL" dirty="0" smtClean="0"/>
              <a:t>Ecologie &amp; vakdidactiek</a:t>
            </a:r>
          </a:p>
          <a:p>
            <a:endParaRPr lang="nl-NL" dirty="0"/>
          </a:p>
          <a:p>
            <a:r>
              <a:rPr lang="nl-NL" dirty="0" smtClean="0"/>
              <a:t>Jurgen Memelink</a:t>
            </a:r>
          </a:p>
          <a:p>
            <a:pPr lvl="1"/>
            <a:r>
              <a:rPr lang="nl-NL" dirty="0" smtClean="0"/>
              <a:t>Lerarenopleider Hogeschool Utrecht</a:t>
            </a:r>
          </a:p>
          <a:p>
            <a:pPr lvl="1"/>
            <a:r>
              <a:rPr lang="nl-NL" dirty="0" smtClean="0"/>
              <a:t>Bachelor &amp; master</a:t>
            </a:r>
          </a:p>
          <a:p>
            <a:pPr lvl="1"/>
            <a:r>
              <a:rPr lang="nl-NL" dirty="0" smtClean="0"/>
              <a:t>Ecologie &amp; vakdidactiek</a:t>
            </a:r>
          </a:p>
          <a:p>
            <a:endParaRPr lang="nl-NL" dirty="0"/>
          </a:p>
        </p:txBody>
      </p:sp>
      <p:pic>
        <p:nvPicPr>
          <p:cNvPr id="4" name="Afbeelding 3"/>
          <p:cNvPicPr>
            <a:picLocks noChangeAspect="1"/>
          </p:cNvPicPr>
          <p:nvPr/>
        </p:nvPicPr>
        <p:blipFill>
          <a:blip r:embed="rId2"/>
          <a:stretch>
            <a:fillRect/>
          </a:stretch>
        </p:blipFill>
        <p:spPr>
          <a:xfrm>
            <a:off x="10113781" y="230188"/>
            <a:ext cx="1857375" cy="457200"/>
          </a:xfrm>
          <a:prstGeom prst="rect">
            <a:avLst/>
          </a:prstGeom>
        </p:spPr>
      </p:pic>
    </p:spTree>
    <p:extLst>
      <p:ext uri="{BB962C8B-B14F-4D97-AF65-F5344CB8AC3E}">
        <p14:creationId xmlns:p14="http://schemas.microsoft.com/office/powerpoint/2010/main" val="1162379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Afhankelijk van het weer</a:t>
            </a:r>
            <a:endParaRPr lang="nl-NL" dirty="0"/>
          </a:p>
        </p:txBody>
      </p:sp>
      <p:sp>
        <p:nvSpPr>
          <p:cNvPr id="3" name="Tijdelijke aanduiding voor inhoud 2"/>
          <p:cNvSpPr>
            <a:spLocks noGrp="1"/>
          </p:cNvSpPr>
          <p:nvPr>
            <p:ph idx="1"/>
          </p:nvPr>
        </p:nvSpPr>
        <p:spPr/>
        <p:txBody>
          <a:bodyPr/>
          <a:lstStyle/>
          <a:p>
            <a:r>
              <a:rPr lang="nl-NL" dirty="0" smtClean="0"/>
              <a:t>Slecht weer: binnen de theorie behandelen</a:t>
            </a:r>
          </a:p>
          <a:p>
            <a:r>
              <a:rPr lang="nl-NL" dirty="0" smtClean="0"/>
              <a:t>Mooi weer: buiten de theorie behandelen</a:t>
            </a:r>
          </a:p>
          <a:p>
            <a:pPr marL="0" indent="0">
              <a:buNone/>
            </a:pPr>
            <a:r>
              <a:rPr lang="nl-NL" dirty="0" smtClean="0"/>
              <a:t>                         tak meenemen</a:t>
            </a:r>
          </a:p>
        </p:txBody>
      </p:sp>
      <p:pic>
        <p:nvPicPr>
          <p:cNvPr id="4" name="Afbeelding 3"/>
          <p:cNvPicPr>
            <a:picLocks noChangeAspect="1"/>
          </p:cNvPicPr>
          <p:nvPr/>
        </p:nvPicPr>
        <p:blipFill>
          <a:blip r:embed="rId2"/>
          <a:stretch>
            <a:fillRect/>
          </a:stretch>
        </p:blipFill>
        <p:spPr>
          <a:xfrm>
            <a:off x="10056934" y="230188"/>
            <a:ext cx="1859441" cy="457240"/>
          </a:xfrm>
          <a:prstGeom prst="rect">
            <a:avLst/>
          </a:prstGeom>
        </p:spPr>
      </p:pic>
    </p:spTree>
    <p:extLst>
      <p:ext uri="{BB962C8B-B14F-4D97-AF65-F5344CB8AC3E}">
        <p14:creationId xmlns:p14="http://schemas.microsoft.com/office/powerpoint/2010/main" val="38747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B0F0"/>
                </a:solidFill>
              </a:rPr>
              <a:t>Watertransport in een boom</a:t>
            </a:r>
            <a:endParaRPr lang="nl-NL" b="1" dirty="0">
              <a:solidFill>
                <a:srgbClr val="00B0F0"/>
              </a:solidFill>
            </a:endParaRPr>
          </a:p>
        </p:txBody>
      </p:sp>
      <p:sp>
        <p:nvSpPr>
          <p:cNvPr id="3" name="Tijdelijke aanduiding voor inhoud 2"/>
          <p:cNvSpPr>
            <a:spLocks noGrp="1"/>
          </p:cNvSpPr>
          <p:nvPr>
            <p:ph idx="1"/>
          </p:nvPr>
        </p:nvSpPr>
        <p:spPr>
          <a:xfrm>
            <a:off x="838200" y="1603203"/>
            <a:ext cx="5745071" cy="4783722"/>
          </a:xfrm>
        </p:spPr>
        <p:txBody>
          <a:bodyPr>
            <a:normAutofit fontScale="92500" lnSpcReduction="20000"/>
          </a:bodyPr>
          <a:lstStyle/>
          <a:p>
            <a:pPr>
              <a:defRPr/>
            </a:pPr>
            <a:r>
              <a:rPr lang="nl-NL" dirty="0" smtClean="0"/>
              <a:t>Snelheid watertransport 15 – 45 m/uur</a:t>
            </a:r>
          </a:p>
          <a:p>
            <a:pPr>
              <a:defRPr/>
            </a:pPr>
            <a:endParaRPr lang="nl-NL" dirty="0"/>
          </a:p>
          <a:p>
            <a:pPr>
              <a:defRPr/>
            </a:pPr>
            <a:r>
              <a:rPr lang="nl-NL" dirty="0" smtClean="0"/>
              <a:t>450 l/uur</a:t>
            </a:r>
          </a:p>
          <a:p>
            <a:pPr>
              <a:defRPr/>
            </a:pPr>
            <a:endParaRPr lang="nl-NL" dirty="0" smtClean="0"/>
          </a:p>
          <a:p>
            <a:pPr>
              <a:defRPr/>
            </a:pPr>
            <a:r>
              <a:rPr lang="nl-NL" dirty="0" smtClean="0"/>
              <a:t>100-en tot 1000-en liters per dag voor een flinke boom</a:t>
            </a:r>
          </a:p>
          <a:p>
            <a:pPr>
              <a:defRPr/>
            </a:pPr>
            <a:endParaRPr lang="nl-NL" dirty="0" smtClean="0"/>
          </a:p>
          <a:p>
            <a:pPr>
              <a:defRPr/>
            </a:pPr>
            <a:r>
              <a:rPr lang="nl-NL" dirty="0" smtClean="0"/>
              <a:t>Water komt in bladeren van bomen tot wel 120 meter hoog</a:t>
            </a:r>
          </a:p>
          <a:p>
            <a:pPr marL="0" indent="0">
              <a:buNone/>
              <a:defRPr/>
            </a:pPr>
            <a:endParaRPr lang="nl-NL" dirty="0" smtClean="0"/>
          </a:p>
          <a:p>
            <a:pPr marL="0" indent="0">
              <a:buNone/>
              <a:defRPr/>
            </a:pPr>
            <a:endParaRPr lang="nl-NL" dirty="0"/>
          </a:p>
          <a:p>
            <a:pPr marL="0" indent="0">
              <a:buFont typeface="Wingdings" panose="05000000000000000000" pitchFamily="2" charset="2"/>
              <a:buNone/>
              <a:defRPr/>
            </a:pPr>
            <a:r>
              <a:rPr lang="nl-NL" dirty="0" smtClean="0"/>
              <a:t>Hoe </a:t>
            </a:r>
            <a:r>
              <a:rPr lang="nl-NL" dirty="0"/>
              <a:t>krijgt een plant dat voor elkaar?</a:t>
            </a:r>
          </a:p>
          <a:p>
            <a:endParaRPr lang="nl-NL" dirty="0"/>
          </a:p>
        </p:txBody>
      </p:sp>
      <p:pic>
        <p:nvPicPr>
          <p:cNvPr id="4" name="Afbeelding 3"/>
          <p:cNvPicPr>
            <a:picLocks noChangeAspect="1"/>
          </p:cNvPicPr>
          <p:nvPr/>
        </p:nvPicPr>
        <p:blipFill>
          <a:blip r:embed="rId2"/>
          <a:stretch>
            <a:fillRect/>
          </a:stretch>
        </p:blipFill>
        <p:spPr>
          <a:xfrm>
            <a:off x="10078946" y="230188"/>
            <a:ext cx="1857375" cy="457200"/>
          </a:xfrm>
          <a:prstGeom prst="rect">
            <a:avLst/>
          </a:prstGeom>
        </p:spPr>
      </p:pic>
      <p:pic>
        <p:nvPicPr>
          <p:cNvPr id="1026" name="Picture 2" descr="Afbeeldingsresultaat voor high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739" y="1825625"/>
            <a:ext cx="53530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003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b="1" dirty="0" smtClean="0">
                <a:solidFill>
                  <a:srgbClr val="FF0000"/>
                </a:solidFill>
              </a:rPr>
              <a:t>Waarom watertransport?</a:t>
            </a:r>
            <a:endParaRPr lang="en-US" b="1" dirty="0">
              <a:solidFill>
                <a:srgbClr val="FF0000"/>
              </a:solidFill>
            </a:endParaRPr>
          </a:p>
        </p:txBody>
      </p:sp>
      <p:sp>
        <p:nvSpPr>
          <p:cNvPr id="3" name="Tijdelijke aanduiding voor inhoud 2"/>
          <p:cNvSpPr>
            <a:spLocks noGrp="1"/>
          </p:cNvSpPr>
          <p:nvPr>
            <p:ph idx="1"/>
          </p:nvPr>
        </p:nvSpPr>
        <p:spPr>
          <a:xfrm>
            <a:off x="838200" y="1825625"/>
            <a:ext cx="6310745" cy="4351338"/>
          </a:xfrm>
        </p:spPr>
        <p:txBody>
          <a:bodyPr/>
          <a:lstStyle/>
          <a:p>
            <a:pPr>
              <a:defRPr/>
            </a:pPr>
            <a:r>
              <a:rPr lang="nl-NL" dirty="0" smtClean="0"/>
              <a:t>Water nodig voor fotosynthese?</a:t>
            </a:r>
          </a:p>
          <a:p>
            <a:pPr marL="457200" lvl="1" indent="0">
              <a:buNone/>
              <a:defRPr/>
            </a:pPr>
            <a:r>
              <a:rPr lang="nl-NL" dirty="0" smtClean="0"/>
              <a:t>6 CO</a:t>
            </a:r>
            <a:r>
              <a:rPr lang="nl-NL" baseline="-25000" dirty="0" smtClean="0"/>
              <a:t>2</a:t>
            </a:r>
            <a:r>
              <a:rPr lang="nl-NL" dirty="0" smtClean="0"/>
              <a:t> + 6 H</a:t>
            </a:r>
            <a:r>
              <a:rPr lang="nl-NL" baseline="-25000" dirty="0" smtClean="0"/>
              <a:t>2</a:t>
            </a:r>
            <a:r>
              <a:rPr lang="nl-NL" dirty="0" smtClean="0"/>
              <a:t>O </a:t>
            </a:r>
            <a:r>
              <a:rPr lang="nl-NL" dirty="0" smtClean="0">
                <a:sym typeface="Wingdings" pitchFamily="2" charset="2"/>
              </a:rPr>
              <a:t> C</a:t>
            </a:r>
            <a:r>
              <a:rPr lang="nl-NL" baseline="-25000" dirty="0" smtClean="0">
                <a:sym typeface="Wingdings" pitchFamily="2" charset="2"/>
              </a:rPr>
              <a:t>6</a:t>
            </a:r>
            <a:r>
              <a:rPr lang="nl-NL" dirty="0" smtClean="0">
                <a:sym typeface="Wingdings" pitchFamily="2" charset="2"/>
              </a:rPr>
              <a:t>H</a:t>
            </a:r>
            <a:r>
              <a:rPr lang="nl-NL" baseline="-25000" dirty="0" smtClean="0">
                <a:sym typeface="Wingdings" pitchFamily="2" charset="2"/>
              </a:rPr>
              <a:t>12</a:t>
            </a:r>
            <a:r>
              <a:rPr lang="nl-NL" dirty="0" smtClean="0">
                <a:sym typeface="Wingdings" pitchFamily="2" charset="2"/>
              </a:rPr>
              <a:t>O</a:t>
            </a:r>
            <a:r>
              <a:rPr lang="nl-NL" baseline="-25000" dirty="0" smtClean="0">
                <a:sym typeface="Wingdings" pitchFamily="2" charset="2"/>
              </a:rPr>
              <a:t>6</a:t>
            </a:r>
            <a:r>
              <a:rPr lang="nl-NL" dirty="0" smtClean="0">
                <a:sym typeface="Wingdings" pitchFamily="2" charset="2"/>
              </a:rPr>
              <a:t> + 6 O</a:t>
            </a:r>
            <a:r>
              <a:rPr lang="nl-NL" baseline="-25000" dirty="0" smtClean="0">
                <a:sym typeface="Wingdings" pitchFamily="2" charset="2"/>
              </a:rPr>
              <a:t>2</a:t>
            </a:r>
          </a:p>
          <a:p>
            <a:pPr marL="457200" lvl="1" indent="0">
              <a:buNone/>
              <a:defRPr/>
            </a:pPr>
            <a:r>
              <a:rPr lang="nl-NL" dirty="0" smtClean="0">
                <a:sym typeface="Wingdings" pitchFamily="2" charset="2"/>
              </a:rPr>
              <a:t>(Alleen in minieme hoeveelheden)</a:t>
            </a:r>
          </a:p>
          <a:p>
            <a:pPr marL="457200" lvl="1" indent="0">
              <a:buNone/>
              <a:defRPr/>
            </a:pPr>
            <a:endParaRPr lang="nl-NL" dirty="0" smtClean="0">
              <a:sym typeface="Wingdings" pitchFamily="2" charset="2"/>
            </a:endParaRPr>
          </a:p>
          <a:p>
            <a:pPr>
              <a:defRPr/>
            </a:pPr>
            <a:r>
              <a:rPr lang="nl-NL" dirty="0" smtClean="0">
                <a:sym typeface="Wingdings" pitchFamily="2" charset="2"/>
              </a:rPr>
              <a:t>Vervoer van voedingszouten van wortel naar blad en stengel</a:t>
            </a:r>
          </a:p>
          <a:p>
            <a:pPr>
              <a:defRPr/>
            </a:pPr>
            <a:endParaRPr lang="nl-NL" dirty="0" smtClean="0">
              <a:sym typeface="Wingdings" pitchFamily="2" charset="2"/>
            </a:endParaRPr>
          </a:p>
          <a:p>
            <a:pPr>
              <a:defRPr/>
            </a:pPr>
            <a:r>
              <a:rPr lang="nl-NL" dirty="0" smtClean="0">
                <a:sym typeface="Wingdings" pitchFamily="2" charset="2"/>
              </a:rPr>
              <a:t>Aanvullen </a:t>
            </a:r>
            <a:r>
              <a:rPr lang="nl-NL" dirty="0">
                <a:sym typeface="Wingdings" pitchFamily="2" charset="2"/>
              </a:rPr>
              <a:t>water verloren door verdamping t.b.v. stevigheid blad en stengel</a:t>
            </a:r>
          </a:p>
          <a:p>
            <a:pPr>
              <a:defRPr/>
            </a:pPr>
            <a:endParaRPr lang="en-US" dirty="0"/>
          </a:p>
        </p:txBody>
      </p:sp>
      <p:pic>
        <p:nvPicPr>
          <p:cNvPr id="4" name="Afbeelding 3"/>
          <p:cNvPicPr>
            <a:picLocks noChangeAspect="1"/>
          </p:cNvPicPr>
          <p:nvPr/>
        </p:nvPicPr>
        <p:blipFill>
          <a:blip r:embed="rId2"/>
          <a:stretch>
            <a:fillRect/>
          </a:stretch>
        </p:blipFill>
        <p:spPr>
          <a:xfrm>
            <a:off x="9973806" y="230188"/>
            <a:ext cx="1859441" cy="457240"/>
          </a:xfrm>
          <a:prstGeom prst="rect">
            <a:avLst/>
          </a:prstGeom>
        </p:spPr>
      </p:pic>
      <p:pic>
        <p:nvPicPr>
          <p:cNvPr id="2050" name="Picture 2" descr="Afbeeldingsresultaat voor watertransport boom"/>
          <p:cNvPicPr>
            <a:picLocks noChangeAspect="1" noChangeArrowheads="1"/>
          </p:cNvPicPr>
          <p:nvPr/>
        </p:nvPicPr>
        <p:blipFill rotWithShape="1">
          <a:blip r:embed="rId3">
            <a:extLst>
              <a:ext uri="{28A0092B-C50C-407E-A947-70E740481C1C}">
                <a14:useLocalDpi xmlns:a14="http://schemas.microsoft.com/office/drawing/2010/main" val="0"/>
              </a:ext>
            </a:extLst>
          </a:blip>
          <a:srcRect r="45215"/>
          <a:stretch/>
        </p:blipFill>
        <p:spPr bwMode="auto">
          <a:xfrm>
            <a:off x="7148945" y="1027906"/>
            <a:ext cx="5043055" cy="552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53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197689"/>
            <a:ext cx="10515600" cy="1325563"/>
          </a:xfrm>
        </p:spPr>
        <p:txBody>
          <a:bodyPr/>
          <a:lstStyle/>
          <a:p>
            <a:pPr eaLnBrk="1" hangingPunct="1">
              <a:defRPr/>
            </a:pPr>
            <a:r>
              <a:rPr lang="nl-NL" b="1" dirty="0" smtClean="0">
                <a:solidFill>
                  <a:srgbClr val="00B0F0"/>
                </a:solidFill>
              </a:rPr>
              <a:t>Transportmechanismen algemeen</a:t>
            </a:r>
          </a:p>
        </p:txBody>
      </p:sp>
      <p:sp>
        <p:nvSpPr>
          <p:cNvPr id="12291" name="Rectangle 3"/>
          <p:cNvSpPr>
            <a:spLocks noGrp="1" noChangeArrowheads="1"/>
          </p:cNvSpPr>
          <p:nvPr>
            <p:ph type="body" idx="1"/>
          </p:nvPr>
        </p:nvSpPr>
        <p:spPr>
          <a:xfrm>
            <a:off x="838200" y="1953491"/>
            <a:ext cx="5798127" cy="4223472"/>
          </a:xfrm>
        </p:spPr>
        <p:txBody>
          <a:bodyPr/>
          <a:lstStyle/>
          <a:p>
            <a:pPr eaLnBrk="1" hangingPunct="1">
              <a:buFont typeface="Wingdings" panose="05000000000000000000" pitchFamily="2" charset="2"/>
              <a:buNone/>
              <a:defRPr/>
            </a:pPr>
            <a:r>
              <a:rPr lang="nl-NL" dirty="0" smtClean="0"/>
              <a:t>Diffusie: </a:t>
            </a:r>
          </a:p>
          <a:p>
            <a:pPr eaLnBrk="1" hangingPunct="1">
              <a:buFont typeface="Wingdings" panose="05000000000000000000" pitchFamily="2" charset="2"/>
              <a:buNone/>
              <a:defRPr/>
            </a:pPr>
            <a:r>
              <a:rPr lang="nl-NL" dirty="0" smtClean="0"/>
              <a:t>cel </a:t>
            </a:r>
            <a:r>
              <a:rPr lang="nl-NL" dirty="0" smtClean="0">
                <a:sym typeface="Symbol" pitchFamily="18" charset="2"/>
              </a:rPr>
              <a:t></a:t>
            </a:r>
            <a:r>
              <a:rPr lang="nl-NL" dirty="0" smtClean="0"/>
              <a:t> cel;  50 </a:t>
            </a:r>
            <a:r>
              <a:rPr lang="nl-NL" dirty="0" smtClean="0">
                <a:sym typeface="Symbol" pitchFamily="18" charset="2"/>
              </a:rPr>
              <a:t></a:t>
            </a:r>
            <a:r>
              <a:rPr lang="nl-NL" dirty="0" smtClean="0"/>
              <a:t>m in 2,5 seconde</a:t>
            </a:r>
          </a:p>
          <a:p>
            <a:pPr eaLnBrk="1" hangingPunct="1">
              <a:buFont typeface="Wingdings" panose="05000000000000000000" pitchFamily="2" charset="2"/>
              <a:buNone/>
              <a:defRPr/>
            </a:pPr>
            <a:endParaRPr lang="nl-NL" dirty="0" smtClean="0"/>
          </a:p>
          <a:p>
            <a:pPr eaLnBrk="1" hangingPunct="1">
              <a:buFont typeface="Wingdings" panose="05000000000000000000" pitchFamily="2" charset="2"/>
              <a:buNone/>
              <a:defRPr/>
            </a:pPr>
            <a:endParaRPr lang="nl-NL" dirty="0"/>
          </a:p>
          <a:p>
            <a:pPr eaLnBrk="1" hangingPunct="1">
              <a:buFont typeface="Wingdings" panose="05000000000000000000" pitchFamily="2" charset="2"/>
              <a:buNone/>
              <a:defRPr/>
            </a:pPr>
            <a:endParaRPr lang="nl-NL" dirty="0" smtClean="0"/>
          </a:p>
          <a:p>
            <a:pPr eaLnBrk="1" hangingPunct="1">
              <a:buFont typeface="Wingdings" panose="05000000000000000000" pitchFamily="2" charset="2"/>
              <a:buNone/>
              <a:defRPr/>
            </a:pPr>
            <a:r>
              <a:rPr lang="nl-NL" dirty="0" smtClean="0"/>
              <a:t>wortel </a:t>
            </a:r>
            <a:r>
              <a:rPr lang="nl-NL" dirty="0" smtClean="0">
                <a:sym typeface="Symbol" pitchFamily="18" charset="2"/>
              </a:rPr>
              <a:t></a:t>
            </a:r>
            <a:r>
              <a:rPr lang="nl-NL" dirty="0" smtClean="0"/>
              <a:t> kruin; </a:t>
            </a:r>
          </a:p>
          <a:p>
            <a:pPr eaLnBrk="1" hangingPunct="1">
              <a:buFont typeface="Wingdings" panose="05000000000000000000" pitchFamily="2" charset="2"/>
              <a:buNone/>
              <a:defRPr/>
            </a:pPr>
            <a:r>
              <a:rPr lang="nl-NL" dirty="0" smtClean="0"/>
              <a:t>30 m in …..?</a:t>
            </a:r>
          </a:p>
          <a:p>
            <a:pPr>
              <a:buNone/>
              <a:defRPr/>
            </a:pPr>
            <a:r>
              <a:rPr lang="nl-NL" dirty="0"/>
              <a:t>30 m in 1,5.10</a:t>
            </a:r>
            <a:r>
              <a:rPr lang="nl-NL" baseline="30000" dirty="0"/>
              <a:t>6</a:t>
            </a:r>
            <a:r>
              <a:rPr lang="nl-NL" dirty="0"/>
              <a:t> seconde = ± 20 dagen</a:t>
            </a:r>
          </a:p>
          <a:p>
            <a:pPr eaLnBrk="1" hangingPunct="1">
              <a:buFont typeface="Wingdings" panose="05000000000000000000" pitchFamily="2" charset="2"/>
              <a:buNone/>
              <a:defRPr/>
            </a:pPr>
            <a:endParaRPr lang="nl-NL" dirty="0" smtClean="0"/>
          </a:p>
        </p:txBody>
      </p:sp>
      <p:pic>
        <p:nvPicPr>
          <p:cNvPr id="2" name="Afbeelding 1"/>
          <p:cNvPicPr>
            <a:picLocks noChangeAspect="1"/>
          </p:cNvPicPr>
          <p:nvPr/>
        </p:nvPicPr>
        <p:blipFill>
          <a:blip r:embed="rId2"/>
          <a:stretch>
            <a:fillRect/>
          </a:stretch>
        </p:blipFill>
        <p:spPr>
          <a:xfrm>
            <a:off x="10015370" y="230188"/>
            <a:ext cx="1859441" cy="457240"/>
          </a:xfrm>
          <a:prstGeom prst="rect">
            <a:avLst/>
          </a:prstGeom>
        </p:spPr>
      </p:pic>
      <p:pic>
        <p:nvPicPr>
          <p:cNvPr id="3074" name="Picture 2" descr="Afbeeldingsresultaat voor diffusion time"/>
          <p:cNvPicPr>
            <a:picLocks noChangeAspect="1" noChangeArrowheads="1"/>
          </p:cNvPicPr>
          <p:nvPr/>
        </p:nvPicPr>
        <p:blipFill rotWithShape="1">
          <a:blip r:embed="rId3">
            <a:extLst>
              <a:ext uri="{28A0092B-C50C-407E-A947-70E740481C1C}">
                <a14:useLocalDpi xmlns:a14="http://schemas.microsoft.com/office/drawing/2010/main" val="0"/>
              </a:ext>
            </a:extLst>
          </a:blip>
          <a:srcRect l="12918" t="14753" r="16732" b="13766"/>
          <a:stretch/>
        </p:blipFill>
        <p:spPr bwMode="auto">
          <a:xfrm>
            <a:off x="6780618" y="1260763"/>
            <a:ext cx="4447309" cy="20673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stopw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0618" y="4001294"/>
            <a:ext cx="3429893" cy="228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4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7" end="7"/>
                                            </p:txEl>
                                          </p:spTgt>
                                        </p:tgtEl>
                                        <p:attrNameLst>
                                          <p:attrName>style.visibility</p:attrName>
                                        </p:attrNameLst>
                                      </p:cBhvr>
                                      <p:to>
                                        <p:strVal val="visible"/>
                                      </p:to>
                                    </p:set>
                                    <p:anim calcmode="lin" valueType="num">
                                      <p:cBhvr additive="base">
                                        <p:cTn id="7"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741218" y="213459"/>
            <a:ext cx="10515600" cy="1325563"/>
          </a:xfrm>
        </p:spPr>
        <p:txBody>
          <a:bodyPr/>
          <a:lstStyle/>
          <a:p>
            <a:pPr eaLnBrk="1" hangingPunct="1">
              <a:defRPr/>
            </a:pPr>
            <a:r>
              <a:rPr lang="nl-NL" b="1" dirty="0" smtClean="0">
                <a:solidFill>
                  <a:srgbClr val="FF0000"/>
                </a:solidFill>
              </a:rPr>
              <a:t>Watertransport in de plant</a:t>
            </a:r>
          </a:p>
        </p:txBody>
      </p:sp>
      <p:sp>
        <p:nvSpPr>
          <p:cNvPr id="2053" name="Rectangle 5"/>
          <p:cNvSpPr>
            <a:spLocks noGrp="1" noChangeArrowheads="1"/>
          </p:cNvSpPr>
          <p:nvPr>
            <p:ph type="body" idx="1"/>
          </p:nvPr>
        </p:nvSpPr>
        <p:spPr>
          <a:xfrm>
            <a:off x="741218" y="1524433"/>
            <a:ext cx="6859154" cy="5014911"/>
          </a:xfrm>
        </p:spPr>
        <p:txBody>
          <a:bodyPr>
            <a:normAutofit/>
          </a:bodyPr>
          <a:lstStyle/>
          <a:p>
            <a:pPr eaLnBrk="1" hangingPunct="1">
              <a:lnSpc>
                <a:spcPct val="90000"/>
              </a:lnSpc>
              <a:buFont typeface="Wingdings" panose="05000000000000000000" pitchFamily="2" charset="2"/>
              <a:buNone/>
              <a:defRPr/>
            </a:pPr>
            <a:r>
              <a:rPr lang="nl-NL" sz="3500" dirty="0" smtClean="0"/>
              <a:t>Transportmechanismen (bulk flow)</a:t>
            </a:r>
          </a:p>
          <a:p>
            <a:pPr eaLnBrk="1" hangingPunct="1">
              <a:lnSpc>
                <a:spcPct val="90000"/>
              </a:lnSpc>
              <a:defRPr/>
            </a:pPr>
            <a:r>
              <a:rPr lang="nl-NL" sz="3500" dirty="0" smtClean="0"/>
              <a:t>Door xyleem van wortel naar spruit m.b.v. drie krachten:</a:t>
            </a:r>
          </a:p>
          <a:p>
            <a:pPr marL="457200" lvl="1" indent="0" eaLnBrk="1" hangingPunct="1">
              <a:lnSpc>
                <a:spcPct val="90000"/>
              </a:lnSpc>
              <a:buNone/>
              <a:defRPr/>
            </a:pPr>
            <a:r>
              <a:rPr lang="nl-NL" sz="3000" dirty="0" smtClean="0"/>
              <a:t>1. Worteldruk</a:t>
            </a:r>
          </a:p>
          <a:p>
            <a:pPr marL="457200" lvl="1" indent="0" eaLnBrk="1" hangingPunct="1">
              <a:lnSpc>
                <a:spcPct val="90000"/>
              </a:lnSpc>
              <a:buNone/>
              <a:defRPr/>
            </a:pPr>
            <a:r>
              <a:rPr lang="nl-NL" sz="3000" dirty="0" smtClean="0"/>
              <a:t>2. Transpiratiestroom (bladzuigkracht)</a:t>
            </a:r>
          </a:p>
          <a:p>
            <a:pPr marL="457200" lvl="1" indent="0" eaLnBrk="1" hangingPunct="1">
              <a:lnSpc>
                <a:spcPct val="90000"/>
              </a:lnSpc>
              <a:buNone/>
              <a:defRPr/>
            </a:pPr>
            <a:r>
              <a:rPr lang="nl-NL" sz="3000" dirty="0" smtClean="0"/>
              <a:t>3. Capillaire </a:t>
            </a:r>
            <a:r>
              <a:rPr lang="nl-NL" sz="3000" dirty="0"/>
              <a:t>werking (adhesie en </a:t>
            </a:r>
            <a:endParaRPr lang="nl-NL" sz="3000" dirty="0" smtClean="0"/>
          </a:p>
          <a:p>
            <a:pPr marL="457200" lvl="1" indent="0" eaLnBrk="1" hangingPunct="1">
              <a:lnSpc>
                <a:spcPct val="90000"/>
              </a:lnSpc>
              <a:buNone/>
              <a:defRPr/>
            </a:pPr>
            <a:r>
              <a:rPr lang="nl-NL" sz="3000" dirty="0"/>
              <a:t> </a:t>
            </a:r>
            <a:r>
              <a:rPr lang="nl-NL" sz="3000" dirty="0" smtClean="0"/>
              <a:t>   </a:t>
            </a:r>
            <a:r>
              <a:rPr lang="nl-NL" sz="3000" dirty="0" smtClean="0"/>
              <a:t>cohesie</a:t>
            </a:r>
            <a:r>
              <a:rPr lang="nl-NL" sz="3000" dirty="0" smtClean="0"/>
              <a:t>)</a:t>
            </a:r>
          </a:p>
          <a:p>
            <a:pPr eaLnBrk="1" hangingPunct="1">
              <a:lnSpc>
                <a:spcPct val="90000"/>
              </a:lnSpc>
              <a:buFont typeface="Wingdings" panose="05000000000000000000" pitchFamily="2" charset="2"/>
              <a:buNone/>
              <a:defRPr/>
            </a:pPr>
            <a:endParaRPr lang="nl-NL" i="1" dirty="0" smtClean="0"/>
          </a:p>
        </p:txBody>
      </p:sp>
      <p:pic>
        <p:nvPicPr>
          <p:cNvPr id="2" name="Afbeelding 1"/>
          <p:cNvPicPr>
            <a:picLocks noChangeAspect="1"/>
          </p:cNvPicPr>
          <p:nvPr/>
        </p:nvPicPr>
        <p:blipFill>
          <a:blip r:embed="rId3"/>
          <a:stretch>
            <a:fillRect/>
          </a:stretch>
        </p:blipFill>
        <p:spPr>
          <a:xfrm>
            <a:off x="9962868" y="213459"/>
            <a:ext cx="1859441" cy="457240"/>
          </a:xfrm>
          <a:prstGeom prst="rect">
            <a:avLst/>
          </a:prstGeom>
        </p:spPr>
      </p:pic>
      <p:pic>
        <p:nvPicPr>
          <p:cNvPr id="5" name="Picture 2" descr="Afbeeldingsresultaat voor watertransport boom"/>
          <p:cNvPicPr>
            <a:picLocks noChangeAspect="1" noChangeArrowheads="1"/>
          </p:cNvPicPr>
          <p:nvPr/>
        </p:nvPicPr>
        <p:blipFill rotWithShape="1">
          <a:blip r:embed="rId4">
            <a:extLst>
              <a:ext uri="{28A0092B-C50C-407E-A947-70E740481C1C}">
                <a14:useLocalDpi xmlns:a14="http://schemas.microsoft.com/office/drawing/2010/main" val="0"/>
              </a:ext>
            </a:extLst>
          </a:blip>
          <a:srcRect l="51173"/>
          <a:stretch/>
        </p:blipFill>
        <p:spPr bwMode="auto">
          <a:xfrm>
            <a:off x="7697354" y="822365"/>
            <a:ext cx="4494646" cy="552844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rot="21107213">
            <a:off x="4178282" y="5452520"/>
            <a:ext cx="3684022" cy="369332"/>
          </a:xfrm>
          <a:prstGeom prst="rect">
            <a:avLst/>
          </a:prstGeom>
          <a:noFill/>
        </p:spPr>
        <p:txBody>
          <a:bodyPr wrap="none" rtlCol="0">
            <a:spAutoFit/>
          </a:bodyPr>
          <a:lstStyle/>
          <a:p>
            <a:r>
              <a:rPr lang="nl-NL" dirty="0" smtClean="0"/>
              <a:t>Bulk flow = gehele oplossing stroomt </a:t>
            </a:r>
            <a:endParaRPr lang="nl-NL" dirty="0"/>
          </a:p>
        </p:txBody>
      </p:sp>
    </p:spTree>
    <p:extLst>
      <p:ext uri="{BB962C8B-B14F-4D97-AF65-F5344CB8AC3E}">
        <p14:creationId xmlns:p14="http://schemas.microsoft.com/office/powerpoint/2010/main" val="55253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63840" y="136221"/>
            <a:ext cx="10515600" cy="1325563"/>
          </a:xfrm>
        </p:spPr>
        <p:txBody>
          <a:bodyPr/>
          <a:lstStyle/>
          <a:p>
            <a:pPr eaLnBrk="1" hangingPunct="1">
              <a:defRPr/>
            </a:pPr>
            <a:r>
              <a:rPr lang="en-US" b="1" dirty="0" smtClean="0">
                <a:solidFill>
                  <a:srgbClr val="00B0F0"/>
                </a:solidFill>
              </a:rPr>
              <a:t>1. Osmose </a:t>
            </a:r>
            <a:r>
              <a:rPr lang="en-US" b="1" dirty="0" err="1" smtClean="0">
                <a:solidFill>
                  <a:srgbClr val="00B0F0"/>
                </a:solidFill>
              </a:rPr>
              <a:t>als</a:t>
            </a:r>
            <a:r>
              <a:rPr lang="en-US" b="1" dirty="0" smtClean="0">
                <a:solidFill>
                  <a:srgbClr val="00B0F0"/>
                </a:solidFill>
              </a:rPr>
              <a:t> </a:t>
            </a:r>
            <a:r>
              <a:rPr lang="en-US" b="1" dirty="0" err="1" smtClean="0">
                <a:solidFill>
                  <a:srgbClr val="00B0F0"/>
                </a:solidFill>
              </a:rPr>
              <a:t>drijvende</a:t>
            </a:r>
            <a:r>
              <a:rPr lang="en-US" b="1" dirty="0" smtClean="0">
                <a:solidFill>
                  <a:srgbClr val="00B0F0"/>
                </a:solidFill>
              </a:rPr>
              <a:t> </a:t>
            </a:r>
            <a:r>
              <a:rPr lang="en-US" b="1" dirty="0" err="1" smtClean="0">
                <a:solidFill>
                  <a:srgbClr val="00B0F0"/>
                </a:solidFill>
              </a:rPr>
              <a:t>kracht</a:t>
            </a:r>
            <a:r>
              <a:rPr lang="en-US" b="1" dirty="0" smtClean="0">
                <a:solidFill>
                  <a:srgbClr val="00B0F0"/>
                </a:solidFill>
              </a:rPr>
              <a:t> </a:t>
            </a:r>
            <a:r>
              <a:rPr lang="en-US" b="1" dirty="0" err="1" smtClean="0">
                <a:solidFill>
                  <a:srgbClr val="00B0F0"/>
                </a:solidFill>
              </a:rPr>
              <a:t>worteldruk</a:t>
            </a:r>
            <a:endParaRPr lang="nl-NL" b="1" dirty="0" smtClean="0">
              <a:solidFill>
                <a:srgbClr val="00B0F0"/>
              </a:solidFill>
            </a:endParaRPr>
          </a:p>
        </p:txBody>
      </p:sp>
      <p:sp>
        <p:nvSpPr>
          <p:cNvPr id="14339" name="Rectangle 3"/>
          <p:cNvSpPr>
            <a:spLocks noGrp="1" noChangeArrowheads="1"/>
          </p:cNvSpPr>
          <p:nvPr>
            <p:ph type="body" idx="1"/>
          </p:nvPr>
        </p:nvSpPr>
        <p:spPr/>
        <p:txBody>
          <a:bodyPr/>
          <a:lstStyle/>
          <a:p>
            <a:pPr eaLnBrk="1" hangingPunct="1">
              <a:defRPr/>
            </a:pPr>
            <a:endParaRPr lang="en-US" dirty="0" smtClean="0"/>
          </a:p>
        </p:txBody>
      </p:sp>
      <p:pic>
        <p:nvPicPr>
          <p:cNvPr id="19460" name="Picture 4" descr="osmosi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40" y="1619387"/>
            <a:ext cx="5845518" cy="410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rotWithShape="1">
          <a:blip r:embed="rId4"/>
          <a:srcRect l="13458" t="9729" r="12987" b="7789"/>
          <a:stretch/>
        </p:blipFill>
        <p:spPr>
          <a:xfrm>
            <a:off x="7961515" y="1619387"/>
            <a:ext cx="3666645" cy="4399973"/>
          </a:xfrm>
          <a:prstGeom prst="rect">
            <a:avLst/>
          </a:prstGeom>
        </p:spPr>
      </p:pic>
      <p:pic>
        <p:nvPicPr>
          <p:cNvPr id="3" name="Afbeelding 2"/>
          <p:cNvPicPr>
            <a:picLocks noChangeAspect="1"/>
          </p:cNvPicPr>
          <p:nvPr/>
        </p:nvPicPr>
        <p:blipFill>
          <a:blip r:embed="rId5"/>
          <a:stretch>
            <a:fillRect/>
          </a:stretch>
        </p:blipFill>
        <p:spPr>
          <a:xfrm>
            <a:off x="10043079" y="222258"/>
            <a:ext cx="1859441" cy="457240"/>
          </a:xfrm>
          <a:prstGeom prst="rect">
            <a:avLst/>
          </a:prstGeom>
        </p:spPr>
      </p:pic>
    </p:spTree>
    <p:extLst>
      <p:ext uri="{BB962C8B-B14F-4D97-AF65-F5344CB8AC3E}">
        <p14:creationId xmlns:p14="http://schemas.microsoft.com/office/powerpoint/2010/main" val="291897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6660396" y="1795036"/>
            <a:ext cx="4749868" cy="3835455"/>
          </a:xfrm>
          <a:prstGeom prst="rect">
            <a:avLst/>
          </a:prstGeom>
        </p:spPr>
      </p:pic>
      <p:sp>
        <p:nvSpPr>
          <p:cNvPr id="19458" name="Rectangle 2"/>
          <p:cNvSpPr>
            <a:spLocks noGrp="1" noChangeArrowheads="1"/>
          </p:cNvSpPr>
          <p:nvPr>
            <p:ph type="title"/>
          </p:nvPr>
        </p:nvSpPr>
        <p:spPr>
          <a:xfrm>
            <a:off x="384520" y="113091"/>
            <a:ext cx="8239809" cy="1648691"/>
          </a:xfrm>
        </p:spPr>
        <p:txBody>
          <a:bodyPr>
            <a:normAutofit/>
          </a:bodyPr>
          <a:lstStyle/>
          <a:p>
            <a:pPr eaLnBrk="1" hangingPunct="1">
              <a:defRPr/>
            </a:pPr>
            <a:r>
              <a:rPr lang="en-US" b="1" dirty="0" smtClean="0">
                <a:solidFill>
                  <a:srgbClr val="FF0000"/>
                </a:solidFill>
              </a:rPr>
              <a:t>1. </a:t>
            </a:r>
            <a:r>
              <a:rPr lang="en-US" b="1" dirty="0" err="1" smtClean="0">
                <a:solidFill>
                  <a:srgbClr val="FF0000"/>
                </a:solidFill>
              </a:rPr>
              <a:t>Worteldruk</a:t>
            </a:r>
            <a:r>
              <a:rPr lang="en-US" b="1" dirty="0" smtClean="0">
                <a:solidFill>
                  <a:srgbClr val="FF0000"/>
                </a:solidFill>
              </a:rPr>
              <a:t>: </a:t>
            </a:r>
            <a:r>
              <a:rPr lang="en-US" b="1" dirty="0" err="1" smtClean="0">
                <a:solidFill>
                  <a:srgbClr val="FF0000"/>
                </a:solidFill>
              </a:rPr>
              <a:t>osmotische</a:t>
            </a:r>
            <a:r>
              <a:rPr lang="en-US" b="1" dirty="0" smtClean="0">
                <a:solidFill>
                  <a:srgbClr val="FF0000"/>
                </a:solidFill>
              </a:rPr>
              <a:t> </a:t>
            </a:r>
            <a:r>
              <a:rPr lang="en-US" b="1" dirty="0" err="1" smtClean="0">
                <a:solidFill>
                  <a:srgbClr val="FF0000"/>
                </a:solidFill>
              </a:rPr>
              <a:t>druk</a:t>
            </a:r>
            <a:r>
              <a:rPr lang="en-US" b="1" dirty="0" smtClean="0">
                <a:solidFill>
                  <a:srgbClr val="FF0000"/>
                </a:solidFill>
              </a:rPr>
              <a:t> &amp;</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b="1" i="1" dirty="0" err="1" smtClean="0">
                <a:solidFill>
                  <a:srgbClr val="FF0000"/>
                </a:solidFill>
              </a:rPr>
              <a:t>rol</a:t>
            </a:r>
            <a:r>
              <a:rPr lang="en-US" b="1" i="1" dirty="0" smtClean="0">
                <a:solidFill>
                  <a:srgbClr val="FF0000"/>
                </a:solidFill>
              </a:rPr>
              <a:t> </a:t>
            </a:r>
            <a:r>
              <a:rPr lang="en-US" b="1" i="1" dirty="0" smtClean="0">
                <a:solidFill>
                  <a:srgbClr val="FF0000"/>
                </a:solidFill>
              </a:rPr>
              <a:t>endodermis</a:t>
            </a:r>
            <a:endParaRPr lang="nl-NL" b="1" i="1" dirty="0" smtClean="0">
              <a:solidFill>
                <a:srgbClr val="FF0000"/>
              </a:solidFill>
            </a:endParaRPr>
          </a:p>
        </p:txBody>
      </p:sp>
      <p:pic>
        <p:nvPicPr>
          <p:cNvPr id="29699" name="Picture 4" descr="I10-22a-stri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9" y="2030041"/>
            <a:ext cx="4318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5"/>
          <a:stretch>
            <a:fillRect/>
          </a:stretch>
        </p:blipFill>
        <p:spPr>
          <a:xfrm>
            <a:off x="9425732" y="3004329"/>
            <a:ext cx="2766268" cy="708435"/>
          </a:xfrm>
          <a:prstGeom prst="rect">
            <a:avLst/>
          </a:prstGeom>
        </p:spPr>
      </p:pic>
      <p:pic>
        <p:nvPicPr>
          <p:cNvPr id="7" name="Afbeelding 6"/>
          <p:cNvPicPr>
            <a:picLocks noChangeAspect="1"/>
          </p:cNvPicPr>
          <p:nvPr/>
        </p:nvPicPr>
        <p:blipFill>
          <a:blip r:embed="rId6"/>
          <a:stretch>
            <a:fillRect/>
          </a:stretch>
        </p:blipFill>
        <p:spPr>
          <a:xfrm>
            <a:off x="10043079" y="222258"/>
            <a:ext cx="1859441" cy="457240"/>
          </a:xfrm>
          <a:prstGeom prst="rect">
            <a:avLst/>
          </a:prstGeom>
        </p:spPr>
      </p:pic>
    </p:spTree>
    <p:extLst>
      <p:ext uri="{BB962C8B-B14F-4D97-AF65-F5344CB8AC3E}">
        <p14:creationId xmlns:p14="http://schemas.microsoft.com/office/powerpoint/2010/main" val="1125522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674</Words>
  <Application>Microsoft Office PowerPoint</Application>
  <PresentationFormat>Breedbeeld</PresentationFormat>
  <Paragraphs>125</Paragraphs>
  <Slides>18</Slides>
  <Notes>9</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Calibri Light</vt:lpstr>
      <vt:lpstr>Symbol</vt:lpstr>
      <vt:lpstr>Wingdings</vt:lpstr>
      <vt:lpstr>Kantoorthema</vt:lpstr>
      <vt:lpstr>Föhn, vaseline en een plant</vt:lpstr>
      <vt:lpstr>Voorstellen</vt:lpstr>
      <vt:lpstr>Afhankelijk van het weer</vt:lpstr>
      <vt:lpstr>Watertransport in een boom</vt:lpstr>
      <vt:lpstr>Waarom watertransport?</vt:lpstr>
      <vt:lpstr>Transportmechanismen algemeen</vt:lpstr>
      <vt:lpstr>Watertransport in de plant</vt:lpstr>
      <vt:lpstr>1. Osmose als drijvende kracht worteldruk</vt:lpstr>
      <vt:lpstr>1. Worteldruk: osmotische druk &amp;      rol endodermis</vt:lpstr>
      <vt:lpstr>1. Worteldruk</vt:lpstr>
      <vt:lpstr>2. Transpiratiestroom</vt:lpstr>
      <vt:lpstr>3. Adhesie en cohesie</vt:lpstr>
      <vt:lpstr>Waterkolom</vt:lpstr>
      <vt:lpstr>Potometer, meet verdampingssnelheid</vt:lpstr>
      <vt:lpstr>PowerPoint-presentatie</vt:lpstr>
      <vt:lpstr>Vertaalslag naar jouw groep</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Föhn, vaseline en een plant</dc:title>
  <dc:creator>Jurgen Memelink</dc:creator>
  <cp:lastModifiedBy>Jurgen Memelink</cp:lastModifiedBy>
  <cp:revision>27</cp:revision>
  <dcterms:created xsi:type="dcterms:W3CDTF">2019-04-23T10:45:18Z</dcterms:created>
  <dcterms:modified xsi:type="dcterms:W3CDTF">2019-05-10T13:20:36Z</dcterms:modified>
</cp:coreProperties>
</file>