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24"/>
  </p:notesMasterIdLst>
  <p:sldIdLst>
    <p:sldId id="382" r:id="rId6"/>
    <p:sldId id="405" r:id="rId7"/>
    <p:sldId id="385" r:id="rId8"/>
    <p:sldId id="295" r:id="rId9"/>
    <p:sldId id="370" r:id="rId10"/>
    <p:sldId id="372" r:id="rId11"/>
    <p:sldId id="367" r:id="rId12"/>
    <p:sldId id="387" r:id="rId13"/>
    <p:sldId id="381" r:id="rId14"/>
    <p:sldId id="404" r:id="rId15"/>
    <p:sldId id="379" r:id="rId16"/>
    <p:sldId id="403" r:id="rId17"/>
    <p:sldId id="377" r:id="rId18"/>
    <p:sldId id="391" r:id="rId19"/>
    <p:sldId id="401" r:id="rId20"/>
    <p:sldId id="402" r:id="rId21"/>
    <p:sldId id="394" r:id="rId22"/>
    <p:sldId id="406" r:id="rId23"/>
  </p:sldIdLst>
  <p:sldSz cx="12192000" cy="6858000"/>
  <p:notesSz cx="7010400" cy="92964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 Karlas" initials="AK" lastIdx="2" clrIdx="0">
    <p:extLst>
      <p:ext uri="{19B8F6BF-5375-455C-9EA6-DF929625EA0E}">
        <p15:presenceInfo xmlns:p15="http://schemas.microsoft.com/office/powerpoint/2012/main" userId="f84d41fc7fa88e68" providerId="Windows Live"/>
      </p:ext>
    </p:extLst>
  </p:cmAuthor>
  <p:cmAuthor id="2" name="Zina Bankasli" initials="ZB" lastIdx="18" clrIdx="1">
    <p:extLst>
      <p:ext uri="{19B8F6BF-5375-455C-9EA6-DF929625EA0E}">
        <p15:presenceInfo xmlns:p15="http://schemas.microsoft.com/office/powerpoint/2012/main" userId="Zina Bankasli" providerId="None"/>
      </p:ext>
    </p:extLst>
  </p:cmAuthor>
  <p:cmAuthor id="3" name="John Eijkemans" initials="JE" lastIdx="2" clrIdx="2">
    <p:extLst>
      <p:ext uri="{19B8F6BF-5375-455C-9EA6-DF929625EA0E}">
        <p15:presenceInfo xmlns:p15="http://schemas.microsoft.com/office/powerpoint/2012/main" userId="John Eijkeman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4DF6"/>
    <a:srgbClr val="041E74"/>
    <a:srgbClr val="3DBB56"/>
    <a:srgbClr val="24973C"/>
    <a:srgbClr val="4681FF"/>
    <a:srgbClr val="F0F1F5"/>
    <a:srgbClr val="27A5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7"/>
    <p:restoredTop sz="94674"/>
  </p:normalViewPr>
  <p:slideViewPr>
    <p:cSldViewPr snapToGrid="0">
      <p:cViewPr varScale="1">
        <p:scale>
          <a:sx n="120" d="100"/>
          <a:sy n="120" d="100"/>
        </p:scale>
        <p:origin x="2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D3A9773B-68DD-46F8-9DBC-DC55B16EC518}" type="datetimeFigureOut">
              <a:rPr lang="nl-NL" smtClean="0"/>
              <a:t>15-11-2021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2" tIns="46586" rIns="93172" bIns="46586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28B2FF69-69C0-4A21-92DF-F5FF8A7EA3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7670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B2FF69-69C0-4A21-92DF-F5FF8A7EA371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2997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B2FF69-69C0-4A21-92DF-F5FF8A7EA371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6291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B2FF69-69C0-4A21-92DF-F5FF8A7EA371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8500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B2FF69-69C0-4A21-92DF-F5FF8A7EA371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2084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0776-122A-4C86-BF61-ECFE4602252A}" type="datetimeFigureOut">
              <a:rPr lang="nl-NL" smtClean="0"/>
              <a:t>15-11-2021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7C06-C5EE-4313-8487-1C2F790732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5611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0776-122A-4C86-BF61-ECFE4602252A}" type="datetimeFigureOut">
              <a:rPr lang="nl-NL" smtClean="0"/>
              <a:t>15-11-2021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7C06-C5EE-4313-8487-1C2F790732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5660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0776-122A-4C86-BF61-ECFE4602252A}" type="datetimeFigureOut">
              <a:rPr lang="nl-NL" smtClean="0"/>
              <a:t>15-11-2021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7C06-C5EE-4313-8487-1C2F790732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5123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623000" y="0"/>
            <a:ext cx="1094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9"/>
          <p:cNvSpPr/>
          <p:nvPr/>
        </p:nvSpPr>
        <p:spPr>
          <a:xfrm>
            <a:off x="7293900" y="1641800"/>
            <a:ext cx="4898000" cy="357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9"/>
          <p:cNvSpPr txBox="1">
            <a:spLocks noGrp="1"/>
          </p:cNvSpPr>
          <p:nvPr>
            <p:ph type="subTitle" idx="1"/>
          </p:nvPr>
        </p:nvSpPr>
        <p:spPr>
          <a:xfrm>
            <a:off x="1166933" y="2156067"/>
            <a:ext cx="3610400" cy="59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Work Sans Regular"/>
              <a:buNone/>
              <a:defRPr sz="2133"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Work Sans Regular"/>
              <a:buNone/>
              <a:defRPr sz="2133"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Work Sans Regular"/>
              <a:buNone/>
              <a:defRPr sz="2133"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Work Sans Regular"/>
              <a:buNone/>
              <a:defRPr sz="2133"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Work Sans Regular"/>
              <a:buNone/>
              <a:defRPr sz="2133"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Work Sans Regular"/>
              <a:buNone/>
              <a:defRPr sz="2133"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Work Sans Regular"/>
              <a:buNone/>
              <a:defRPr sz="2133"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Work Sans Regular"/>
              <a:buNone/>
              <a:defRPr sz="2133"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Work Sans Regular"/>
              <a:buNone/>
              <a:defRPr sz="2133"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1166933" y="522567"/>
            <a:ext cx="5233600" cy="10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1166933" y="2835100"/>
            <a:ext cx="3873200" cy="31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9985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/>
          <p:nvPr/>
        </p:nvSpPr>
        <p:spPr>
          <a:xfrm>
            <a:off x="623000" y="605200"/>
            <a:ext cx="5472800" cy="5539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10"/>
          <p:cNvSpPr/>
          <p:nvPr/>
        </p:nvSpPr>
        <p:spPr>
          <a:xfrm rot="10800000">
            <a:off x="2801000" y="-68233"/>
            <a:ext cx="6590000" cy="16012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10"/>
          <p:cNvSpPr txBox="1">
            <a:spLocks noGrp="1"/>
          </p:cNvSpPr>
          <p:nvPr>
            <p:ph type="title"/>
          </p:nvPr>
        </p:nvSpPr>
        <p:spPr>
          <a:xfrm>
            <a:off x="3654200" y="516135"/>
            <a:ext cx="4883600" cy="5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6812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‹nr.›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7418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 + Three Column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/>
          <p:nvPr/>
        </p:nvSpPr>
        <p:spPr>
          <a:xfrm>
            <a:off x="623000" y="3310667"/>
            <a:ext cx="10946000" cy="294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14"/>
          <p:cNvSpPr txBox="1">
            <a:spLocks noGrp="1"/>
          </p:cNvSpPr>
          <p:nvPr>
            <p:ph type="title"/>
          </p:nvPr>
        </p:nvSpPr>
        <p:spPr>
          <a:xfrm>
            <a:off x="1084867" y="4379415"/>
            <a:ext cx="3200800" cy="59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subTitle" idx="1"/>
          </p:nvPr>
        </p:nvSpPr>
        <p:spPr>
          <a:xfrm>
            <a:off x="1084867" y="4874181"/>
            <a:ext cx="3200800" cy="8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title" idx="2"/>
          </p:nvPr>
        </p:nvSpPr>
        <p:spPr>
          <a:xfrm>
            <a:off x="4495600" y="4379415"/>
            <a:ext cx="3200800" cy="59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subTitle" idx="3"/>
          </p:nvPr>
        </p:nvSpPr>
        <p:spPr>
          <a:xfrm>
            <a:off x="4495600" y="4874181"/>
            <a:ext cx="3200800" cy="8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81" name="Google Shape;81;p14"/>
          <p:cNvSpPr/>
          <p:nvPr/>
        </p:nvSpPr>
        <p:spPr>
          <a:xfrm>
            <a:off x="-108600" y="-85667"/>
            <a:ext cx="12388000" cy="200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" name="Google Shape;82;p14"/>
          <p:cNvSpPr txBox="1">
            <a:spLocks noGrp="1"/>
          </p:cNvSpPr>
          <p:nvPr>
            <p:ph type="title" idx="4"/>
          </p:nvPr>
        </p:nvSpPr>
        <p:spPr>
          <a:xfrm>
            <a:off x="7906333" y="4379415"/>
            <a:ext cx="3200800" cy="59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subTitle" idx="5"/>
          </p:nvPr>
        </p:nvSpPr>
        <p:spPr>
          <a:xfrm>
            <a:off x="7906333" y="4874181"/>
            <a:ext cx="3200800" cy="8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title" idx="6"/>
          </p:nvPr>
        </p:nvSpPr>
        <p:spPr>
          <a:xfrm>
            <a:off x="2417000" y="524075"/>
            <a:ext cx="7358000" cy="5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517154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1">
  <p:cSld name="Title + Text 1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/>
          <p:nvPr/>
        </p:nvSpPr>
        <p:spPr>
          <a:xfrm>
            <a:off x="623000" y="605200"/>
            <a:ext cx="10946000" cy="564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17"/>
          <p:cNvSpPr txBox="1">
            <a:spLocks noGrp="1"/>
          </p:cNvSpPr>
          <p:nvPr>
            <p:ph type="title"/>
          </p:nvPr>
        </p:nvSpPr>
        <p:spPr>
          <a:xfrm>
            <a:off x="1979479" y="2165917"/>
            <a:ext cx="2763200" cy="59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  <p:sp>
        <p:nvSpPr>
          <p:cNvPr id="97" name="Google Shape;97;p17"/>
          <p:cNvSpPr txBox="1">
            <a:spLocks noGrp="1"/>
          </p:cNvSpPr>
          <p:nvPr>
            <p:ph type="subTitle" idx="1"/>
          </p:nvPr>
        </p:nvSpPr>
        <p:spPr>
          <a:xfrm>
            <a:off x="1677079" y="3008884"/>
            <a:ext cx="3368000" cy="16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52483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Title + Text 2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>
            <a:spLocks noGrp="1"/>
          </p:cNvSpPr>
          <p:nvPr>
            <p:ph type="title"/>
          </p:nvPr>
        </p:nvSpPr>
        <p:spPr>
          <a:xfrm>
            <a:off x="1166933" y="522576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20" name="Google Shape;120;p20"/>
          <p:cNvSpPr txBox="1">
            <a:spLocks noGrp="1"/>
          </p:cNvSpPr>
          <p:nvPr>
            <p:ph type="subTitle" idx="1"/>
          </p:nvPr>
        </p:nvSpPr>
        <p:spPr>
          <a:xfrm>
            <a:off x="1166933" y="2453600"/>
            <a:ext cx="3800800" cy="1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90830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Title + Six Columns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/>
          <p:nvPr/>
        </p:nvSpPr>
        <p:spPr>
          <a:xfrm>
            <a:off x="623000" y="605200"/>
            <a:ext cx="10946000" cy="5647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24"/>
          <p:cNvSpPr txBox="1">
            <a:spLocks noGrp="1"/>
          </p:cNvSpPr>
          <p:nvPr>
            <p:ph type="title"/>
          </p:nvPr>
        </p:nvSpPr>
        <p:spPr>
          <a:xfrm>
            <a:off x="1315067" y="2288433"/>
            <a:ext cx="2740400" cy="59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subTitle" idx="1"/>
          </p:nvPr>
        </p:nvSpPr>
        <p:spPr>
          <a:xfrm>
            <a:off x="1084867" y="2986397"/>
            <a:ext cx="3200800" cy="8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title" idx="2"/>
          </p:nvPr>
        </p:nvSpPr>
        <p:spPr>
          <a:xfrm>
            <a:off x="4725800" y="2288433"/>
            <a:ext cx="2740400" cy="59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subTitle" idx="3"/>
          </p:nvPr>
        </p:nvSpPr>
        <p:spPr>
          <a:xfrm>
            <a:off x="4495600" y="2986397"/>
            <a:ext cx="3200800" cy="8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title" idx="4"/>
          </p:nvPr>
        </p:nvSpPr>
        <p:spPr>
          <a:xfrm>
            <a:off x="8136533" y="2288433"/>
            <a:ext cx="2740400" cy="59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subTitle" idx="5"/>
          </p:nvPr>
        </p:nvSpPr>
        <p:spPr>
          <a:xfrm>
            <a:off x="7906333" y="2986397"/>
            <a:ext cx="3200800" cy="8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40" name="Google Shape;140;p24"/>
          <p:cNvSpPr txBox="1">
            <a:spLocks noGrp="1"/>
          </p:cNvSpPr>
          <p:nvPr>
            <p:ph type="title" idx="6"/>
          </p:nvPr>
        </p:nvSpPr>
        <p:spPr>
          <a:xfrm>
            <a:off x="1315067" y="4379400"/>
            <a:ext cx="2740400" cy="59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41" name="Google Shape;141;p24"/>
          <p:cNvSpPr txBox="1">
            <a:spLocks noGrp="1"/>
          </p:cNvSpPr>
          <p:nvPr>
            <p:ph type="subTitle" idx="7"/>
          </p:nvPr>
        </p:nvSpPr>
        <p:spPr>
          <a:xfrm>
            <a:off x="1084867" y="5077381"/>
            <a:ext cx="3200800" cy="8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42" name="Google Shape;142;p24"/>
          <p:cNvSpPr txBox="1">
            <a:spLocks noGrp="1"/>
          </p:cNvSpPr>
          <p:nvPr>
            <p:ph type="title" idx="8"/>
          </p:nvPr>
        </p:nvSpPr>
        <p:spPr>
          <a:xfrm>
            <a:off x="4725800" y="4379400"/>
            <a:ext cx="2740400" cy="59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43" name="Google Shape;143;p24"/>
          <p:cNvSpPr txBox="1">
            <a:spLocks noGrp="1"/>
          </p:cNvSpPr>
          <p:nvPr>
            <p:ph type="subTitle" idx="9"/>
          </p:nvPr>
        </p:nvSpPr>
        <p:spPr>
          <a:xfrm>
            <a:off x="4495600" y="5077381"/>
            <a:ext cx="3200800" cy="8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44" name="Google Shape;144;p24"/>
          <p:cNvSpPr txBox="1">
            <a:spLocks noGrp="1"/>
          </p:cNvSpPr>
          <p:nvPr>
            <p:ph type="title" idx="13"/>
          </p:nvPr>
        </p:nvSpPr>
        <p:spPr>
          <a:xfrm>
            <a:off x="8136533" y="4379400"/>
            <a:ext cx="2740400" cy="59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45" name="Google Shape;145;p24"/>
          <p:cNvSpPr txBox="1">
            <a:spLocks noGrp="1"/>
          </p:cNvSpPr>
          <p:nvPr>
            <p:ph type="subTitle" idx="14"/>
          </p:nvPr>
        </p:nvSpPr>
        <p:spPr>
          <a:xfrm>
            <a:off x="7906333" y="5077381"/>
            <a:ext cx="3200800" cy="8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46" name="Google Shape;146;p24"/>
          <p:cNvSpPr/>
          <p:nvPr/>
        </p:nvSpPr>
        <p:spPr>
          <a:xfrm rot="10800000">
            <a:off x="2801000" y="-68233"/>
            <a:ext cx="6590000" cy="16012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24"/>
          <p:cNvSpPr txBox="1">
            <a:spLocks noGrp="1"/>
          </p:cNvSpPr>
          <p:nvPr>
            <p:ph type="title" idx="15"/>
          </p:nvPr>
        </p:nvSpPr>
        <p:spPr>
          <a:xfrm>
            <a:off x="3654200" y="519260"/>
            <a:ext cx="4883600" cy="5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93636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Thanks + credits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/>
          <p:nvPr/>
        </p:nvSpPr>
        <p:spPr>
          <a:xfrm>
            <a:off x="-80367" y="605900"/>
            <a:ext cx="7156400" cy="564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" name="Google Shape;150;p25"/>
          <p:cNvSpPr txBox="1">
            <a:spLocks noGrp="1"/>
          </p:cNvSpPr>
          <p:nvPr>
            <p:ph type="ctrTitle"/>
          </p:nvPr>
        </p:nvSpPr>
        <p:spPr>
          <a:xfrm>
            <a:off x="1330000" y="1097267"/>
            <a:ext cx="5991200" cy="11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Font typeface="Work Sans Regular"/>
              <a:buNone/>
              <a:defRPr sz="6933"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51" name="Google Shape;151;p25"/>
          <p:cNvSpPr txBox="1">
            <a:spLocks noGrp="1"/>
          </p:cNvSpPr>
          <p:nvPr>
            <p:ph type="subTitle" idx="1"/>
          </p:nvPr>
        </p:nvSpPr>
        <p:spPr>
          <a:xfrm>
            <a:off x="1330000" y="2254833"/>
            <a:ext cx="4462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52" name="Google Shape;152;p25"/>
          <p:cNvSpPr txBox="1"/>
          <p:nvPr/>
        </p:nvSpPr>
        <p:spPr>
          <a:xfrm>
            <a:off x="1330000" y="4240517"/>
            <a:ext cx="4425600" cy="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accent2"/>
                </a:solidFill>
                <a:latin typeface="Work Sans"/>
                <a:ea typeface="Work Sans"/>
                <a:cs typeface="Work Sans"/>
                <a:sym typeface="Work Sans"/>
              </a:rPr>
              <a:t>CREDITS: This presentation template was created by </a:t>
            </a:r>
            <a:r>
              <a:rPr lang="en" sz="1333">
                <a:solidFill>
                  <a:schemeClr val="accent2"/>
                </a:solidFill>
                <a:uFill>
                  <a:noFill/>
                </a:uFill>
                <a:latin typeface="Work Sans"/>
                <a:ea typeface="Work Sans"/>
                <a:cs typeface="Work Sans"/>
                <a:sym typeface="Work Sans"/>
                <a:hlinkClick r:id="rId2"/>
              </a:rPr>
              <a:t>Slidesgo</a:t>
            </a:r>
            <a:r>
              <a:rPr lang="en" sz="1333">
                <a:solidFill>
                  <a:schemeClr val="accent2"/>
                </a:solidFill>
                <a:latin typeface="Work Sans"/>
                <a:ea typeface="Work Sans"/>
                <a:cs typeface="Work Sans"/>
                <a:sym typeface="Work Sans"/>
              </a:rPr>
              <a:t>, including icons by </a:t>
            </a:r>
            <a:r>
              <a:rPr lang="en" sz="1333">
                <a:solidFill>
                  <a:schemeClr val="accent2"/>
                </a:solidFill>
                <a:uFill>
                  <a:noFill/>
                </a:uFill>
                <a:latin typeface="Work Sans"/>
                <a:ea typeface="Work Sans"/>
                <a:cs typeface="Work Sans"/>
                <a:sym typeface="Work Sans"/>
                <a:hlinkClick r:id="rId3"/>
              </a:rPr>
              <a:t>Flaticon</a:t>
            </a:r>
            <a:r>
              <a:rPr lang="en" sz="1333">
                <a:solidFill>
                  <a:schemeClr val="accent2"/>
                </a:solidFill>
                <a:latin typeface="Work Sans"/>
                <a:ea typeface="Work Sans"/>
                <a:cs typeface="Work Sans"/>
                <a:sym typeface="Work Sans"/>
              </a:rPr>
              <a:t>, and infographics &amp; images by </a:t>
            </a:r>
            <a:r>
              <a:rPr lang="en" sz="1333">
                <a:solidFill>
                  <a:schemeClr val="accent2"/>
                </a:solidFill>
                <a:uFill>
                  <a:noFill/>
                </a:uFill>
                <a:latin typeface="Work Sans"/>
                <a:ea typeface="Work Sans"/>
                <a:cs typeface="Work Sans"/>
                <a:sym typeface="Work Sans"/>
                <a:hlinkClick r:id="rId4"/>
              </a:rPr>
              <a:t>Freepik</a:t>
            </a:r>
            <a:r>
              <a:rPr lang="en" sz="1333">
                <a:solidFill>
                  <a:schemeClr val="accent2"/>
                </a:solidFill>
                <a:latin typeface="Work Sans"/>
                <a:ea typeface="Work Sans"/>
                <a:cs typeface="Work Sans"/>
                <a:sym typeface="Work Sans"/>
              </a:rPr>
              <a:t>. </a:t>
            </a:r>
            <a:endParaRPr sz="1333">
              <a:solidFill>
                <a:schemeClr val="accent2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333">
              <a:solidFill>
                <a:schemeClr val="accent2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33">
              <a:solidFill>
                <a:schemeClr val="accent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  <p:extLst>
      <p:ext uri="{BB962C8B-B14F-4D97-AF65-F5344CB8AC3E}">
        <p14:creationId xmlns:p14="http://schemas.microsoft.com/office/powerpoint/2010/main" val="4079264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0776-122A-4C86-BF61-ECFE4602252A}" type="datetimeFigureOut">
              <a:rPr lang="nl-NL" smtClean="0"/>
              <a:t>15-11-2021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7C06-C5EE-4313-8487-1C2F790732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9542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0776-122A-4C86-BF61-ECFE4602252A}" type="datetimeFigureOut">
              <a:rPr lang="nl-NL" smtClean="0"/>
              <a:t>15-11-2021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7C06-C5EE-4313-8487-1C2F790732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9829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0776-122A-4C86-BF61-ECFE4602252A}" type="datetimeFigureOut">
              <a:rPr lang="nl-NL" smtClean="0"/>
              <a:t>15-11-2021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7C06-C5EE-4313-8487-1C2F790732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811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0776-122A-4C86-BF61-ECFE4602252A}" type="datetimeFigureOut">
              <a:rPr lang="nl-NL" smtClean="0"/>
              <a:t>15-11-2021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7C06-C5EE-4313-8487-1C2F790732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8389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0776-122A-4C86-BF61-ECFE4602252A}" type="datetimeFigureOut">
              <a:rPr lang="nl-NL" smtClean="0"/>
              <a:t>15-11-2021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7C06-C5EE-4313-8487-1C2F790732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9056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0776-122A-4C86-BF61-ECFE4602252A}" type="datetimeFigureOut">
              <a:rPr lang="nl-NL" smtClean="0"/>
              <a:t>15-11-2021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7C06-C5EE-4313-8487-1C2F790732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725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0776-122A-4C86-BF61-ECFE4602252A}" type="datetimeFigureOut">
              <a:rPr lang="nl-NL" smtClean="0"/>
              <a:t>15-11-2021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7C06-C5EE-4313-8487-1C2F790732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2688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0776-122A-4C86-BF61-ECFE4602252A}" type="datetimeFigureOut">
              <a:rPr lang="nl-NL" smtClean="0"/>
              <a:t>15-11-2021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7C06-C5EE-4313-8487-1C2F790732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4191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F0776-122A-4C86-BF61-ECFE4602252A}" type="datetimeFigureOut">
              <a:rPr lang="nl-NL" smtClean="0"/>
              <a:t>15-11-2021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E7C06-C5EE-4313-8487-1C2F790732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1556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Work Sans Regular"/>
              <a:buNone/>
              <a:defRPr sz="2800">
                <a:solidFill>
                  <a:schemeClr val="accent2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Work Sans"/>
              <a:buChar char="●"/>
              <a:defRPr sz="1800">
                <a:solidFill>
                  <a:schemeClr val="accent2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Work Sans"/>
              <a:buChar char="○"/>
              <a:defRPr>
                <a:solidFill>
                  <a:schemeClr val="accent2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Work Sans"/>
              <a:buChar char="■"/>
              <a:defRPr>
                <a:solidFill>
                  <a:schemeClr val="accent2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Work Sans"/>
              <a:buChar char="●"/>
              <a:defRPr>
                <a:solidFill>
                  <a:schemeClr val="accent2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Work Sans"/>
              <a:buChar char="○"/>
              <a:defRPr>
                <a:solidFill>
                  <a:schemeClr val="accent2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Work Sans"/>
              <a:buChar char="■"/>
              <a:defRPr>
                <a:solidFill>
                  <a:schemeClr val="accent2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Work Sans"/>
              <a:buChar char="●"/>
              <a:defRPr>
                <a:solidFill>
                  <a:schemeClr val="accent2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Work Sans"/>
              <a:buChar char="○"/>
              <a:defRPr>
                <a:solidFill>
                  <a:schemeClr val="accent2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Work Sans"/>
              <a:buChar char="■"/>
              <a:defRPr>
                <a:solidFill>
                  <a:schemeClr val="accent2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‹nr.›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4121517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7" r:id="rId5"/>
    <p:sldLayoutId id="2147483668" r:id="rId6"/>
    <p:sldLayoutId id="2147483670" r:id="rId7"/>
    <p:sldLayoutId id="2147483671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EA4335"/>
          </p15:clr>
        </p15:guide>
        <p15:guide id="2">
          <p15:clr>
            <a:srgbClr val="EA4335"/>
          </p15:clr>
        </p15:guide>
        <p15:guide id="3" pos="5760">
          <p15:clr>
            <a:srgbClr val="EA4335"/>
          </p15:clr>
        </p15:guide>
        <p15:guide id="4" pos="449">
          <p15:clr>
            <a:srgbClr val="EA4335"/>
          </p15:clr>
        </p15:guide>
        <p15:guide id="5" pos="5311">
          <p15:clr>
            <a:srgbClr val="EA4335"/>
          </p15:clr>
        </p15:guide>
        <p15:guide id="6" orient="horz" pos="1620">
          <p15:clr>
            <a:srgbClr val="EA4335"/>
          </p15:clr>
        </p15:guide>
        <p15:guide id="7" orient="horz" pos="340">
          <p15:clr>
            <a:srgbClr val="EA4335"/>
          </p15:clr>
        </p15:guide>
        <p15:guide id="8" orient="horz">
          <p15:clr>
            <a:srgbClr val="EA4335"/>
          </p15:clr>
        </p15:guide>
        <p15:guide id="9" orient="horz" pos="2903">
          <p15:clr>
            <a:srgbClr val="EA4335"/>
          </p15:clr>
        </p15:guide>
        <p15:guide id="10" orient="horz" pos="3237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hyperlink" Target="mailto:alex.karlas@test-correct.n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8.svg"/><Relationship Id="rId7" Type="http://schemas.openxmlformats.org/officeDocument/2006/relationships/image" Target="../media/image7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8.svg"/><Relationship Id="rId7" Type="http://schemas.openxmlformats.org/officeDocument/2006/relationships/image" Target="../media/image7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8.svg"/><Relationship Id="rId7" Type="http://schemas.openxmlformats.org/officeDocument/2006/relationships/image" Target="../media/image7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11" Type="http://schemas.openxmlformats.org/officeDocument/2006/relationships/image" Target="../media/image30.png"/><Relationship Id="rId5" Type="http://schemas.openxmlformats.org/officeDocument/2006/relationships/image" Target="../media/image9.svg"/><Relationship Id="rId10" Type="http://schemas.openxmlformats.org/officeDocument/2006/relationships/oleObject" Target="../embeddings/oleObject1.bin"/><Relationship Id="rId4" Type="http://schemas.openxmlformats.org/officeDocument/2006/relationships/image" Target="../media/image8.png"/><Relationship Id="rId9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hyperlink" Target="mailto:alex.karlas@test-correct.n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est-correct.nl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svg"/><Relationship Id="rId7" Type="http://schemas.openxmlformats.org/officeDocument/2006/relationships/image" Target="../media/image7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1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3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4E55B732-A43D-1C4B-82F4-9170FAAE01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31900" y="4203384"/>
            <a:ext cx="12316467" cy="2689486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76E42CB7-5068-BB49-A637-07AB59489D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76884" y="4497049"/>
            <a:ext cx="3198278" cy="2456647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169B9400-E9C1-F649-AE20-5A8A17D8AB72}"/>
              </a:ext>
            </a:extLst>
          </p:cNvPr>
          <p:cNvSpPr txBox="1">
            <a:spLocks/>
          </p:cNvSpPr>
          <p:nvPr/>
        </p:nvSpPr>
        <p:spPr>
          <a:xfrm>
            <a:off x="1284796" y="700796"/>
            <a:ext cx="9367031" cy="6445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3200" i="1" dirty="0">
                <a:solidFill>
                  <a:srgbClr val="041E74"/>
                </a:solidFill>
                <a:latin typeface="Nunito" pitchFamily="2" charset="77"/>
                <a:ea typeface="+mj-ea"/>
                <a:cs typeface="Calibri" panose="020F0502020204030204" pitchFamily="34" charset="0"/>
              </a:rPr>
              <a:t>“Voor </a:t>
            </a:r>
            <a:r>
              <a:rPr lang="en-US" sz="3200" i="1" dirty="0" err="1">
                <a:solidFill>
                  <a:srgbClr val="041E74"/>
                </a:solidFill>
                <a:latin typeface="Nunito" pitchFamily="2" charset="77"/>
                <a:ea typeface="+mj-ea"/>
                <a:cs typeface="Calibri" panose="020F0502020204030204" pitchFamily="34" charset="0"/>
              </a:rPr>
              <a:t>elke</a:t>
            </a:r>
            <a:r>
              <a:rPr lang="en-US" sz="3200" i="1" dirty="0">
                <a:solidFill>
                  <a:srgbClr val="041E74"/>
                </a:solidFill>
                <a:latin typeface="Nunito" pitchFamily="2" charset="77"/>
                <a:ea typeface="+mj-ea"/>
                <a:cs typeface="Calibri" panose="020F0502020204030204" pitchFamily="34" charset="0"/>
              </a:rPr>
              <a:t> student het </a:t>
            </a:r>
            <a:r>
              <a:rPr lang="en-US" sz="3200" i="1" dirty="0" err="1">
                <a:solidFill>
                  <a:srgbClr val="041E74"/>
                </a:solidFill>
                <a:latin typeface="Nunito" pitchFamily="2" charset="77"/>
                <a:ea typeface="+mj-ea"/>
                <a:cs typeface="Calibri" panose="020F0502020204030204" pitchFamily="34" charset="0"/>
              </a:rPr>
              <a:t>hoogst</a:t>
            </a:r>
            <a:r>
              <a:rPr lang="en-US" sz="3200" i="1" dirty="0">
                <a:solidFill>
                  <a:srgbClr val="041E74"/>
                </a:solidFill>
                <a:latin typeface="Nunito" pitchFamily="2" charset="77"/>
                <a:ea typeface="+mj-ea"/>
                <a:cs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41E74"/>
                </a:solidFill>
                <a:latin typeface="Nunito" pitchFamily="2" charset="77"/>
                <a:ea typeface="+mj-ea"/>
                <a:cs typeface="Calibri" panose="020F0502020204030204" pitchFamily="34" charset="0"/>
              </a:rPr>
              <a:t>haalbare</a:t>
            </a:r>
            <a:r>
              <a:rPr lang="en-US" sz="3200" i="1" dirty="0">
                <a:solidFill>
                  <a:srgbClr val="041E74"/>
                </a:solidFill>
                <a:latin typeface="Nunito" pitchFamily="2" charset="77"/>
                <a:ea typeface="+mj-ea"/>
                <a:cs typeface="Calibri" panose="020F0502020204030204" pitchFamily="34" charset="0"/>
              </a:rPr>
              <a:t>” </a:t>
            </a:r>
          </a:p>
        </p:txBody>
      </p:sp>
      <p:pic>
        <p:nvPicPr>
          <p:cNvPr id="12" name="Picture 1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09D3A70-4458-274F-861F-40BCA4F67C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939" y="1469612"/>
            <a:ext cx="5852121" cy="1068648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C492E667-14D9-4D28-929D-9D8EC0D6EDDA}"/>
              </a:ext>
            </a:extLst>
          </p:cNvPr>
          <p:cNvSpPr txBox="1"/>
          <p:nvPr/>
        </p:nvSpPr>
        <p:spPr>
          <a:xfrm>
            <a:off x="1402915" y="3010449"/>
            <a:ext cx="86179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latin typeface="Nunito" pitchFamily="2" charset="77"/>
              </a:rPr>
              <a:t>Een presentatie op school aan je collega’s? Graag!</a:t>
            </a:r>
          </a:p>
          <a:p>
            <a:r>
              <a:rPr lang="nl-NL" sz="2400" dirty="0">
                <a:latin typeface="Nunito" pitchFamily="2" charset="77"/>
              </a:rPr>
              <a:t>Alex Karlas</a:t>
            </a:r>
          </a:p>
          <a:p>
            <a:r>
              <a:rPr lang="nl-NL" sz="2400" dirty="0">
                <a:latin typeface="Nunito" pitchFamily="2" charset="77"/>
                <a:hlinkClick r:id="rId7"/>
              </a:rPr>
              <a:t>alex.karlas@test-correct.nl</a:t>
            </a:r>
            <a:endParaRPr lang="nl-NL" sz="2400" dirty="0">
              <a:latin typeface="Nunito" pitchFamily="2" charset="77"/>
            </a:endParaRPr>
          </a:p>
          <a:p>
            <a:r>
              <a:rPr lang="nl-NL" sz="2400" dirty="0">
                <a:latin typeface="Nunito" pitchFamily="2" charset="77"/>
              </a:rPr>
              <a:t>06 - 28 68 06 13</a:t>
            </a:r>
          </a:p>
        </p:txBody>
      </p:sp>
    </p:spTree>
    <p:extLst>
      <p:ext uri="{BB962C8B-B14F-4D97-AF65-F5344CB8AC3E}">
        <p14:creationId xmlns:p14="http://schemas.microsoft.com/office/powerpoint/2010/main" val="1779819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4E55B732-A43D-1C4B-82F4-9170FAAE01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31900" y="4203384"/>
            <a:ext cx="12316467" cy="2689486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76E42CB7-5068-BB49-A637-07AB59489D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14977" y="3449517"/>
            <a:ext cx="4562046" cy="3504180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AF3BA379-CA00-4582-A84C-3380B303D327}"/>
              </a:ext>
            </a:extLst>
          </p:cNvPr>
          <p:cNvSpPr txBox="1"/>
          <p:nvPr/>
        </p:nvSpPr>
        <p:spPr>
          <a:xfrm>
            <a:off x="8469529" y="5396319"/>
            <a:ext cx="290122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2400" b="1" dirty="0">
                <a:solidFill>
                  <a:schemeClr val="bg1"/>
                </a:solidFill>
                <a:latin typeface="Nunito" pitchFamily="2" charset="77"/>
              </a:rPr>
              <a:t>Zijn er nog vragen?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169B9400-E9C1-F649-AE20-5A8A17D8AB72}"/>
              </a:ext>
            </a:extLst>
          </p:cNvPr>
          <p:cNvSpPr txBox="1">
            <a:spLocks/>
          </p:cNvSpPr>
          <p:nvPr/>
        </p:nvSpPr>
        <p:spPr>
          <a:xfrm>
            <a:off x="1284796" y="700796"/>
            <a:ext cx="9367031" cy="6445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3200" i="1" dirty="0">
                <a:solidFill>
                  <a:srgbClr val="041E74"/>
                </a:solidFill>
                <a:latin typeface="Nunito" pitchFamily="2" charset="77"/>
                <a:ea typeface="+mj-ea"/>
                <a:cs typeface="Calibri" panose="020F0502020204030204" pitchFamily="34" charset="0"/>
              </a:rPr>
              <a:t>“</a:t>
            </a:r>
            <a:r>
              <a:rPr lang="en-US" sz="3200" i="1" dirty="0" err="1">
                <a:solidFill>
                  <a:srgbClr val="041E74"/>
                </a:solidFill>
                <a:latin typeface="Nunito" pitchFamily="2" charset="77"/>
                <a:ea typeface="+mj-ea"/>
                <a:cs typeface="Calibri" panose="020F0502020204030204" pitchFamily="34" charset="0"/>
              </a:rPr>
              <a:t>Voor</a:t>
            </a:r>
            <a:r>
              <a:rPr lang="en-US" sz="3200" i="1" dirty="0">
                <a:solidFill>
                  <a:srgbClr val="041E74"/>
                </a:solidFill>
                <a:latin typeface="Nunito" pitchFamily="2" charset="77"/>
                <a:ea typeface="+mj-ea"/>
                <a:cs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41E74"/>
                </a:solidFill>
                <a:latin typeface="Nunito" pitchFamily="2" charset="77"/>
                <a:ea typeface="+mj-ea"/>
                <a:cs typeface="Calibri" panose="020F0502020204030204" pitchFamily="34" charset="0"/>
              </a:rPr>
              <a:t>iedere</a:t>
            </a:r>
            <a:r>
              <a:rPr lang="en-US" sz="3200" i="1" dirty="0">
                <a:solidFill>
                  <a:srgbClr val="041E74"/>
                </a:solidFill>
                <a:latin typeface="Nunito" pitchFamily="2" charset="77"/>
                <a:ea typeface="+mj-ea"/>
                <a:cs typeface="Calibri" panose="020F0502020204030204" pitchFamily="34" charset="0"/>
              </a:rPr>
              <a:t> student het </a:t>
            </a:r>
            <a:r>
              <a:rPr lang="en-US" sz="3200" i="1" dirty="0" err="1">
                <a:solidFill>
                  <a:srgbClr val="041E74"/>
                </a:solidFill>
                <a:latin typeface="Nunito" pitchFamily="2" charset="77"/>
                <a:ea typeface="+mj-ea"/>
                <a:cs typeface="Calibri" panose="020F0502020204030204" pitchFamily="34" charset="0"/>
              </a:rPr>
              <a:t>hoogst</a:t>
            </a:r>
            <a:r>
              <a:rPr lang="en-US" sz="3200" i="1" dirty="0">
                <a:solidFill>
                  <a:srgbClr val="041E74"/>
                </a:solidFill>
                <a:latin typeface="Nunito" pitchFamily="2" charset="77"/>
                <a:ea typeface="+mj-ea"/>
                <a:cs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41E74"/>
                </a:solidFill>
                <a:latin typeface="Nunito" pitchFamily="2" charset="77"/>
                <a:ea typeface="+mj-ea"/>
                <a:cs typeface="Calibri" panose="020F0502020204030204" pitchFamily="34" charset="0"/>
              </a:rPr>
              <a:t>haalbare</a:t>
            </a:r>
            <a:r>
              <a:rPr lang="en-US" sz="3200" i="1" dirty="0">
                <a:solidFill>
                  <a:srgbClr val="041E74"/>
                </a:solidFill>
                <a:latin typeface="Nunito" pitchFamily="2" charset="77"/>
                <a:ea typeface="+mj-ea"/>
                <a:cs typeface="Calibri" panose="020F0502020204030204" pitchFamily="34" charset="0"/>
              </a:rPr>
              <a:t>!” </a:t>
            </a:r>
          </a:p>
        </p:txBody>
      </p:sp>
      <p:pic>
        <p:nvPicPr>
          <p:cNvPr id="12" name="Picture 1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09D3A70-4458-274F-861F-40BCA4F67C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939" y="1469612"/>
            <a:ext cx="5852121" cy="106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370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4681FF"/>
            </a:gs>
            <a:gs pos="29000">
              <a:srgbClr val="004DF6"/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3F128DB4-A67E-4528-AAAF-73FD1CBBACAA}"/>
              </a:ext>
            </a:extLst>
          </p:cNvPr>
          <p:cNvSpPr txBox="1">
            <a:spLocks/>
          </p:cNvSpPr>
          <p:nvPr/>
        </p:nvSpPr>
        <p:spPr>
          <a:xfrm>
            <a:off x="6254597" y="1809519"/>
            <a:ext cx="2186179" cy="5501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" pitchFamily="2" charset="77"/>
                <a:ea typeface="+mn-ea"/>
                <a:cs typeface="Calibri" panose="020F0502020204030204" pitchFamily="34" charset="0"/>
              </a:rPr>
              <a:t>Toetsen-bakkerij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unito" pitchFamily="2" charset="77"/>
              <a:ea typeface="+mn-ea"/>
              <a:cs typeface="+mn-cs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21ED3782-EE19-44C2-B06D-D27EC0BD445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58241" y="819707"/>
            <a:ext cx="9582912" cy="7764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3200" b="1" dirty="0">
                <a:solidFill>
                  <a:schemeClr val="bg1"/>
                </a:solidFill>
                <a:latin typeface="Nunito" pitchFamily="2" charset="77"/>
              </a:rPr>
              <a:t>Support afdeling Test-Correct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9AA96424-C834-6748-A293-540EFB71AA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73183" y="6112770"/>
            <a:ext cx="2414017" cy="436875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D9E1544-21D6-634A-A167-F64B728C834D}"/>
              </a:ext>
            </a:extLst>
          </p:cNvPr>
          <p:cNvCxnSpPr>
            <a:cxnSpLocks/>
          </p:cNvCxnSpPr>
          <p:nvPr/>
        </p:nvCxnSpPr>
        <p:spPr>
          <a:xfrm>
            <a:off x="542922" y="1657119"/>
            <a:ext cx="11101387" cy="0"/>
          </a:xfrm>
          <a:prstGeom prst="line">
            <a:avLst/>
          </a:prstGeom>
          <a:ln w="381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81453E5-BF21-604D-975B-393113C1D388}"/>
              </a:ext>
            </a:extLst>
          </p:cNvPr>
          <p:cNvCxnSpPr>
            <a:cxnSpLocks/>
          </p:cNvCxnSpPr>
          <p:nvPr/>
        </p:nvCxnSpPr>
        <p:spPr>
          <a:xfrm>
            <a:off x="6189506" y="1904111"/>
            <a:ext cx="0" cy="3384272"/>
          </a:xfrm>
          <a:prstGeom prst="line">
            <a:avLst/>
          </a:prstGeom>
          <a:ln w="381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0E6BE10-489D-4F4F-A228-66700A92C54A}"/>
              </a:ext>
            </a:extLst>
          </p:cNvPr>
          <p:cNvCxnSpPr>
            <a:cxnSpLocks/>
          </p:cNvCxnSpPr>
          <p:nvPr/>
        </p:nvCxnSpPr>
        <p:spPr>
          <a:xfrm>
            <a:off x="8489984" y="1904111"/>
            <a:ext cx="0" cy="3384272"/>
          </a:xfrm>
          <a:prstGeom prst="line">
            <a:avLst/>
          </a:prstGeom>
          <a:ln w="381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el 1">
            <a:extLst>
              <a:ext uri="{FF2B5EF4-FFF2-40B4-BE49-F238E27FC236}">
                <a16:creationId xmlns:a16="http://schemas.microsoft.com/office/drawing/2014/main" id="{866EE278-F8CF-3641-8F71-DE3F2548D737}"/>
              </a:ext>
            </a:extLst>
          </p:cNvPr>
          <p:cNvSpPr txBox="1">
            <a:spLocks/>
          </p:cNvSpPr>
          <p:nvPr/>
        </p:nvSpPr>
        <p:spPr>
          <a:xfrm>
            <a:off x="8545454" y="1809519"/>
            <a:ext cx="2500491" cy="5501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" pitchFamily="2" charset="77"/>
                <a:ea typeface="+mn-ea"/>
                <a:cs typeface="Calibri" panose="020F0502020204030204" pitchFamily="34" charset="0"/>
              </a:rPr>
              <a:t>Onderwijskunde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unito" pitchFamily="2" charset="77"/>
              <a:ea typeface="+mn-ea"/>
              <a:cs typeface="+mn-cs"/>
            </a:endParaRP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D717BB63-BE38-4B4C-BAC4-B0B59FA6E59E}"/>
              </a:ext>
            </a:extLst>
          </p:cNvPr>
          <p:cNvSpPr txBox="1">
            <a:spLocks/>
          </p:cNvSpPr>
          <p:nvPr/>
        </p:nvSpPr>
        <p:spPr>
          <a:xfrm>
            <a:off x="3952525" y="1809519"/>
            <a:ext cx="2186179" cy="5501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" pitchFamily="2" charset="77"/>
                <a:ea typeface="+mn-ea"/>
                <a:cs typeface="Calibri" panose="020F0502020204030204" pitchFamily="34" charset="0"/>
              </a:rPr>
              <a:t>Dagelijkse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" pitchFamily="2" charset="77"/>
                <a:ea typeface="+mn-ea"/>
                <a:cs typeface="Calibri" panose="020F0502020204030204" pitchFamily="34" charset="0"/>
              </a:rPr>
              <a:t> Support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unito" pitchFamily="2" charset="77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5C8F0EF-4DB8-224E-9E72-1430B2A9AF4A}"/>
              </a:ext>
            </a:extLst>
          </p:cNvPr>
          <p:cNvCxnSpPr>
            <a:cxnSpLocks/>
          </p:cNvCxnSpPr>
          <p:nvPr/>
        </p:nvCxnSpPr>
        <p:spPr>
          <a:xfrm>
            <a:off x="3900141" y="1904111"/>
            <a:ext cx="0" cy="3384272"/>
          </a:xfrm>
          <a:prstGeom prst="line">
            <a:avLst/>
          </a:prstGeom>
          <a:ln w="381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el 1">
            <a:extLst>
              <a:ext uri="{FF2B5EF4-FFF2-40B4-BE49-F238E27FC236}">
                <a16:creationId xmlns:a16="http://schemas.microsoft.com/office/drawing/2014/main" id="{562B6B95-58F1-E74B-AF88-73009E30A63F}"/>
              </a:ext>
            </a:extLst>
          </p:cNvPr>
          <p:cNvSpPr txBox="1">
            <a:spLocks/>
          </p:cNvSpPr>
          <p:nvPr/>
        </p:nvSpPr>
        <p:spPr>
          <a:xfrm>
            <a:off x="1658595" y="1809519"/>
            <a:ext cx="2186179" cy="5501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" pitchFamily="2" charset="77"/>
                <a:ea typeface="+mn-ea"/>
                <a:cs typeface="Calibri" panose="020F0502020204030204" pitchFamily="34" charset="0"/>
              </a:rPr>
              <a:t>Customer Success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unito" pitchFamily="2" charset="77"/>
              <a:ea typeface="+mn-ea"/>
              <a:cs typeface="+mn-cs"/>
            </a:endParaRPr>
          </a:p>
        </p:txBody>
      </p:sp>
      <p:sp>
        <p:nvSpPr>
          <p:cNvPr id="20" name="Titel 1">
            <a:extLst>
              <a:ext uri="{FF2B5EF4-FFF2-40B4-BE49-F238E27FC236}">
                <a16:creationId xmlns:a16="http://schemas.microsoft.com/office/drawing/2014/main" id="{C06508A0-A81D-CB47-96A4-099526FF2B28}"/>
              </a:ext>
            </a:extLst>
          </p:cNvPr>
          <p:cNvSpPr txBox="1">
            <a:spLocks/>
          </p:cNvSpPr>
          <p:nvPr/>
        </p:nvSpPr>
        <p:spPr>
          <a:xfrm>
            <a:off x="6264117" y="2717007"/>
            <a:ext cx="2186179" cy="278074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" pitchFamily="2" charset="77"/>
                <a:ea typeface="+mn-ea"/>
                <a:cs typeface="Calibri" panose="020F0502020204030204" pitchFamily="34" charset="0"/>
              </a:rPr>
              <a:t>Variabele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" pitchFamily="2" charset="77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" pitchFamily="2" charset="77"/>
                <a:ea typeface="+mn-ea"/>
                <a:cs typeface="Calibri" panose="020F0502020204030204" pitchFamily="34" charset="0"/>
              </a:rPr>
              <a:t>inzet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unito" pitchFamily="2" charset="77"/>
              <a:ea typeface="+mn-ea"/>
              <a:cs typeface="Calibri" panose="020F050202020403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 err="1">
                <a:solidFill>
                  <a:prstClr val="white"/>
                </a:solidFill>
                <a:latin typeface="Nunito" pitchFamily="2" charset="77"/>
                <a:cs typeface="Calibri" panose="020F0502020204030204" pitchFamily="34" charset="0"/>
              </a:rPr>
              <a:t>Toetsenbakkers</a:t>
            </a:r>
            <a:r>
              <a:rPr lang="en-US" sz="1400" dirty="0">
                <a:solidFill>
                  <a:prstClr val="white"/>
                </a:solidFill>
                <a:latin typeface="Nunito" pitchFamily="2" charset="77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prstClr val="white"/>
                </a:solidFill>
                <a:latin typeface="Nunito" pitchFamily="2" charset="77"/>
                <a:cs typeface="Calibri" panose="020F0502020204030204" pitchFamily="34" charset="0"/>
              </a:rPr>
              <a:t>zijn</a:t>
            </a:r>
            <a:r>
              <a:rPr lang="en-US" sz="1400" dirty="0">
                <a:solidFill>
                  <a:prstClr val="white"/>
                </a:solidFill>
                <a:latin typeface="Nunito" pitchFamily="2" charset="77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prstClr val="white"/>
                </a:solidFill>
                <a:latin typeface="Nunito" pitchFamily="2" charset="77"/>
                <a:cs typeface="Calibri" panose="020F0502020204030204" pitchFamily="34" charset="0"/>
              </a:rPr>
              <a:t>studenten</a:t>
            </a:r>
            <a:r>
              <a:rPr lang="en-US" sz="1400" dirty="0">
                <a:solidFill>
                  <a:prstClr val="white"/>
                </a:solidFill>
                <a:latin typeface="Nunito" pitchFamily="2" charset="77"/>
                <a:cs typeface="Calibri" panose="020F0502020204030204" pitchFamily="34" charset="0"/>
              </a:rPr>
              <a:t> van de </a:t>
            </a:r>
            <a:r>
              <a:rPr lang="en-US" sz="1400" dirty="0" err="1">
                <a:solidFill>
                  <a:prstClr val="white"/>
                </a:solidFill>
                <a:latin typeface="Nunito" pitchFamily="2" charset="77"/>
                <a:cs typeface="Calibri" panose="020F0502020204030204" pitchFamily="34" charset="0"/>
              </a:rPr>
              <a:t>lerarenopleiding</a:t>
            </a:r>
            <a:endParaRPr lang="en-US" sz="1400" dirty="0">
              <a:solidFill>
                <a:prstClr val="white"/>
              </a:solidFill>
              <a:latin typeface="Nunito" pitchFamily="2" charset="77"/>
              <a:cs typeface="Calibri" panose="020F050202020403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" pitchFamily="2" charset="77"/>
                <a:ea typeface="+mn-ea"/>
                <a:cs typeface="Calibri" panose="020F0502020204030204" pitchFamily="34" charset="0"/>
              </a:rPr>
              <a:t>Omzetten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" pitchFamily="2" charset="77"/>
                <a:ea typeface="+mn-ea"/>
                <a:cs typeface="Calibri" panose="020F0502020204030204" pitchFamily="34" charset="0"/>
              </a:rPr>
              <a:t> van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" pitchFamily="2" charset="77"/>
                <a:ea typeface="+mn-ea"/>
                <a:cs typeface="Calibri" panose="020F0502020204030204" pitchFamily="34" charset="0"/>
              </a:rPr>
              <a:t>andere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" pitchFamily="2" charset="77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" pitchFamily="2" charset="77"/>
                <a:ea typeface="+mn-ea"/>
                <a:cs typeface="Calibri" panose="020F0502020204030204" pitchFamily="34" charset="0"/>
              </a:rPr>
              <a:t>bestandstypen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" pitchFamily="2" charset="77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" pitchFamily="2" charset="77"/>
                <a:ea typeface="+mn-ea"/>
                <a:cs typeface="Calibri" panose="020F0502020204030204" pitchFamily="34" charset="0"/>
              </a:rPr>
              <a:t>naar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" pitchFamily="2" charset="77"/>
                <a:ea typeface="+mn-ea"/>
                <a:cs typeface="Calibri" panose="020F0502020204030204" pitchFamily="34" charset="0"/>
              </a:rPr>
              <a:t> Test-Correct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Nunito" pitchFamily="2" charset="77"/>
                <a:cs typeface="Calibri" panose="020F0502020204030204" pitchFamily="34" charset="0"/>
              </a:rPr>
              <a:t>Contact: </a:t>
            </a:r>
            <a:r>
              <a:rPr lang="en-US" sz="1400" dirty="0" err="1">
                <a:solidFill>
                  <a:prstClr val="white"/>
                </a:solidFill>
                <a:latin typeface="Nunito" pitchFamily="2" charset="77"/>
                <a:cs typeface="Calibri" panose="020F0502020204030204" pitchFamily="34" charset="0"/>
              </a:rPr>
              <a:t>examencommissie</a:t>
            </a:r>
            <a:r>
              <a:rPr lang="en-US" sz="1400" dirty="0">
                <a:solidFill>
                  <a:prstClr val="white"/>
                </a:solidFill>
                <a:latin typeface="Nunito" pitchFamily="2" charset="77"/>
                <a:cs typeface="Calibri" panose="020F0502020204030204" pitchFamily="34" charset="0"/>
              </a:rPr>
              <a:t>, </a:t>
            </a:r>
            <a:r>
              <a:rPr lang="en-US" sz="1400" dirty="0" err="1">
                <a:solidFill>
                  <a:prstClr val="white"/>
                </a:solidFill>
                <a:latin typeface="Nunito" pitchFamily="2" charset="77"/>
                <a:cs typeface="Calibri" panose="020F0502020204030204" pitchFamily="34" charset="0"/>
              </a:rPr>
              <a:t>toetsconstructeurs</a:t>
            </a:r>
            <a:r>
              <a:rPr lang="en-US" sz="1400" dirty="0">
                <a:solidFill>
                  <a:prstClr val="white"/>
                </a:solidFill>
                <a:latin typeface="Nunito" pitchFamily="2" charset="77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prstClr val="white"/>
                </a:solidFill>
                <a:latin typeface="Nunito" pitchFamily="2" charset="77"/>
                <a:cs typeface="Calibri" panose="020F0502020204030204" pitchFamily="34" charset="0"/>
              </a:rPr>
              <a:t>en</a:t>
            </a:r>
            <a:r>
              <a:rPr lang="en-US" sz="1400" dirty="0">
                <a:solidFill>
                  <a:prstClr val="white"/>
                </a:solidFill>
                <a:latin typeface="Nunito" pitchFamily="2" charset="77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prstClr val="white"/>
                </a:solidFill>
                <a:latin typeface="Nunito" pitchFamily="2" charset="77"/>
                <a:cs typeface="Calibri" panose="020F0502020204030204" pitchFamily="34" charset="0"/>
              </a:rPr>
              <a:t>docenten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unito" pitchFamily="2" charset="77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unito" pitchFamily="2" charset="77"/>
              <a:ea typeface="+mn-ea"/>
              <a:cs typeface="+mn-cs"/>
            </a:endParaRPr>
          </a:p>
        </p:txBody>
      </p:sp>
      <p:sp>
        <p:nvSpPr>
          <p:cNvPr id="21" name="Titel 1">
            <a:extLst>
              <a:ext uri="{FF2B5EF4-FFF2-40B4-BE49-F238E27FC236}">
                <a16:creationId xmlns:a16="http://schemas.microsoft.com/office/drawing/2014/main" id="{ABC645F8-EFFB-9442-AABC-4E33F1D641CC}"/>
              </a:ext>
            </a:extLst>
          </p:cNvPr>
          <p:cNvSpPr txBox="1">
            <a:spLocks/>
          </p:cNvSpPr>
          <p:nvPr/>
        </p:nvSpPr>
        <p:spPr>
          <a:xfrm>
            <a:off x="8554974" y="2717007"/>
            <a:ext cx="2186179" cy="278074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" pitchFamily="2" charset="77"/>
                <a:ea typeface="+mn-ea"/>
                <a:cs typeface="Calibri" panose="020F0502020204030204" pitchFamily="34" charset="0"/>
              </a:rPr>
              <a:t>Training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" pitchFamily="2" charset="77"/>
                <a:ea typeface="+mn-ea"/>
                <a:cs typeface="Calibri" panose="020F0502020204030204" pitchFamily="34" charset="0"/>
              </a:rPr>
              <a:t>en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" pitchFamily="2" charset="77"/>
                <a:ea typeface="+mn-ea"/>
                <a:cs typeface="Calibri" panose="020F0502020204030204" pitchFamily="34" charset="0"/>
              </a:rPr>
              <a:t> workshops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" pitchFamily="2" charset="77"/>
                <a:ea typeface="+mn-ea"/>
                <a:cs typeface="Calibri" panose="020F0502020204030204" pitchFamily="34" charset="0"/>
              </a:rPr>
              <a:t>Overdag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" pitchFamily="2" charset="77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" pitchFamily="2" charset="77"/>
                <a:ea typeface="+mn-ea"/>
                <a:cs typeface="Calibri" panose="020F0502020204030204" pitchFamily="34" charset="0"/>
              </a:rPr>
              <a:t>en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" pitchFamily="2" charset="77"/>
                <a:ea typeface="+mn-ea"/>
                <a:cs typeface="Calibri" panose="020F0502020204030204" pitchFamily="34" charset="0"/>
              </a:rPr>
              <a:t> ‘s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" pitchFamily="2" charset="77"/>
                <a:ea typeface="+mn-ea"/>
                <a:cs typeface="Calibri" panose="020F0502020204030204" pitchFamily="34" charset="0"/>
              </a:rPr>
              <a:t>avonds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unito" pitchFamily="2" charset="77"/>
              <a:ea typeface="+mn-ea"/>
              <a:cs typeface="Calibri" panose="020F050202020403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Nunito" pitchFamily="2" charset="77"/>
                <a:cs typeface="Calibri" panose="020F0502020204030204" pitchFamily="34" charset="0"/>
              </a:rPr>
              <a:t>Online </a:t>
            </a:r>
            <a:r>
              <a:rPr lang="en-US" sz="1400" dirty="0" err="1">
                <a:solidFill>
                  <a:prstClr val="white"/>
                </a:solidFill>
                <a:latin typeface="Nunito" pitchFamily="2" charset="77"/>
                <a:cs typeface="Calibri" panose="020F0502020204030204" pitchFamily="34" charset="0"/>
              </a:rPr>
              <a:t>en</a:t>
            </a:r>
            <a:r>
              <a:rPr lang="en-US" sz="1400" dirty="0">
                <a:solidFill>
                  <a:prstClr val="white"/>
                </a:solidFill>
                <a:latin typeface="Nunito" pitchFamily="2" charset="77"/>
                <a:cs typeface="Calibri" panose="020F0502020204030204" pitchFamily="34" charset="0"/>
              </a:rPr>
              <a:t> offline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" pitchFamily="2" charset="77"/>
                <a:ea typeface="+mn-ea"/>
                <a:cs typeface="Calibri" panose="020F0502020204030204" pitchFamily="34" charset="0"/>
              </a:rPr>
              <a:t>Laagdrem</a:t>
            </a:r>
            <a:r>
              <a:rPr lang="en-US" sz="1400" dirty="0" err="1">
                <a:solidFill>
                  <a:prstClr val="white"/>
                </a:solidFill>
                <a:latin typeface="Nunito" pitchFamily="2" charset="77"/>
                <a:cs typeface="Calibri" panose="020F0502020204030204" pitchFamily="34" charset="0"/>
              </a:rPr>
              <a:t>pelig</a:t>
            </a:r>
            <a:endParaRPr lang="en-US" sz="1400" dirty="0">
              <a:solidFill>
                <a:prstClr val="white"/>
              </a:solidFill>
              <a:latin typeface="Nunito" pitchFamily="2" charset="77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" pitchFamily="2" charset="77"/>
                <a:ea typeface="+mn-ea"/>
                <a:cs typeface="Calibri" panose="020F0502020204030204" pitchFamily="34" charset="0"/>
              </a:rPr>
              <a:t>Contact:</a:t>
            </a:r>
            <a:r>
              <a:rPr lang="en-US" sz="1400" dirty="0">
                <a:solidFill>
                  <a:prstClr val="white"/>
                </a:solidFill>
                <a:latin typeface="Nunito" pitchFamily="2" charset="77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prstClr val="white"/>
                </a:solidFill>
                <a:latin typeface="Nunito" pitchFamily="2" charset="77"/>
                <a:cs typeface="Calibri" panose="020F0502020204030204" pitchFamily="34" charset="0"/>
              </a:rPr>
              <a:t>docenten</a:t>
            </a:r>
            <a:r>
              <a:rPr lang="en-US" sz="1400" dirty="0">
                <a:solidFill>
                  <a:prstClr val="white"/>
                </a:solidFill>
                <a:latin typeface="Nunito" pitchFamily="2" charset="77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prstClr val="white"/>
                </a:solidFill>
                <a:latin typeface="Nunito" pitchFamily="2" charset="77"/>
                <a:cs typeface="Calibri" panose="020F0502020204030204" pitchFamily="34" charset="0"/>
              </a:rPr>
              <a:t>en</a:t>
            </a:r>
            <a:r>
              <a:rPr lang="en-US" sz="1400" dirty="0">
                <a:solidFill>
                  <a:prstClr val="white"/>
                </a:solidFill>
                <a:latin typeface="Nunito" pitchFamily="2" charset="77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prstClr val="white"/>
                </a:solidFill>
                <a:latin typeface="Nunito" pitchFamily="2" charset="77"/>
                <a:cs typeface="Calibri" panose="020F0502020204030204" pitchFamily="34" charset="0"/>
              </a:rPr>
              <a:t>ondersteunend</a:t>
            </a:r>
            <a:r>
              <a:rPr lang="en-US" sz="1400" dirty="0">
                <a:solidFill>
                  <a:prstClr val="white"/>
                </a:solidFill>
                <a:latin typeface="Nunito" pitchFamily="2" charset="77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prstClr val="white"/>
                </a:solidFill>
                <a:latin typeface="Nunito" pitchFamily="2" charset="77"/>
                <a:cs typeface="Calibri" panose="020F0502020204030204" pitchFamily="34" charset="0"/>
              </a:rPr>
              <a:t>personeel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unito" pitchFamily="2" charset="77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unito" pitchFamily="2" charset="77"/>
              <a:ea typeface="+mn-ea"/>
              <a:cs typeface="Calibri" panose="020F050202020403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unito" pitchFamily="2" charset="77"/>
              <a:ea typeface="+mn-ea"/>
              <a:cs typeface="+mn-cs"/>
            </a:endParaRPr>
          </a:p>
        </p:txBody>
      </p:sp>
      <p:sp>
        <p:nvSpPr>
          <p:cNvPr id="22" name="Titel 1">
            <a:extLst>
              <a:ext uri="{FF2B5EF4-FFF2-40B4-BE49-F238E27FC236}">
                <a16:creationId xmlns:a16="http://schemas.microsoft.com/office/drawing/2014/main" id="{4DF54E41-3E69-D74B-AF7D-CC1BB15AD800}"/>
              </a:ext>
            </a:extLst>
          </p:cNvPr>
          <p:cNvSpPr txBox="1">
            <a:spLocks/>
          </p:cNvSpPr>
          <p:nvPr/>
        </p:nvSpPr>
        <p:spPr>
          <a:xfrm>
            <a:off x="3962045" y="2717007"/>
            <a:ext cx="2186179" cy="278074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 err="1">
                <a:solidFill>
                  <a:prstClr val="white"/>
                </a:solidFill>
                <a:latin typeface="Nunito" pitchFamily="2" charset="77"/>
                <a:cs typeface="Calibri" panose="020F0502020204030204" pitchFamily="34" charset="0"/>
              </a:rPr>
              <a:t>Standaard</a:t>
            </a:r>
            <a:r>
              <a:rPr lang="en-US" sz="1400" dirty="0">
                <a:solidFill>
                  <a:prstClr val="white"/>
                </a:solidFill>
                <a:latin typeface="Nunito" pitchFamily="2" charset="77"/>
                <a:cs typeface="Calibri" panose="020F0502020204030204" pitchFamily="34" charset="0"/>
              </a:rPr>
              <a:t> van 9:00 tot 17:00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 err="1">
                <a:solidFill>
                  <a:prstClr val="white"/>
                </a:solidFill>
                <a:latin typeface="Nunito" pitchFamily="2" charset="77"/>
                <a:cs typeface="Calibri" panose="020F0502020204030204" pitchFamily="34" charset="0"/>
              </a:rPr>
              <a:t>Andere</a:t>
            </a:r>
            <a:r>
              <a:rPr lang="en-US" sz="1400" dirty="0">
                <a:solidFill>
                  <a:prstClr val="white"/>
                </a:solidFill>
                <a:latin typeface="Nunito" pitchFamily="2" charset="77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prstClr val="white"/>
                </a:solidFill>
                <a:latin typeface="Nunito" pitchFamily="2" charset="77"/>
                <a:cs typeface="Calibri" panose="020F0502020204030204" pitchFamily="34" charset="0"/>
              </a:rPr>
              <a:t>tijden</a:t>
            </a:r>
            <a:r>
              <a:rPr lang="en-US" sz="1400" dirty="0">
                <a:solidFill>
                  <a:prstClr val="white"/>
                </a:solidFill>
                <a:latin typeface="Nunito" pitchFamily="2" charset="77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prstClr val="white"/>
                </a:solidFill>
                <a:latin typeface="Nunito" pitchFamily="2" charset="77"/>
                <a:cs typeface="Calibri" panose="020F0502020204030204" pitchFamily="34" charset="0"/>
              </a:rPr>
              <a:t>optioneel</a:t>
            </a:r>
            <a:endParaRPr lang="en-US" sz="1400" dirty="0">
              <a:solidFill>
                <a:prstClr val="white"/>
              </a:solidFill>
              <a:latin typeface="Nunito" pitchFamily="2" charset="77"/>
              <a:cs typeface="Calibri" panose="020F050202020403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" pitchFamily="2" charset="77"/>
                <a:ea typeface="+mn-ea"/>
                <a:cs typeface="Calibri" panose="020F0502020204030204" pitchFamily="34" charset="0"/>
              </a:rPr>
              <a:t>Zéér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" pitchFamily="2" charset="77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" pitchFamily="2" charset="77"/>
                <a:ea typeface="+mn-ea"/>
                <a:cs typeface="Calibri" panose="020F0502020204030204" pitchFamily="34" charset="0"/>
              </a:rPr>
              <a:t>laagdrempelig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unito" pitchFamily="2" charset="77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Nunito" pitchFamily="2" charset="77"/>
                <a:cs typeface="Calibri" panose="020F0502020204030204" pitchFamily="34" charset="0"/>
              </a:rPr>
              <a:t>Contact: </a:t>
            </a:r>
            <a:r>
              <a:rPr lang="en-US" sz="1400" dirty="0" err="1">
                <a:solidFill>
                  <a:prstClr val="white"/>
                </a:solidFill>
                <a:latin typeface="Nunito" pitchFamily="2" charset="77"/>
                <a:cs typeface="Calibri" panose="020F0502020204030204" pitchFamily="34" charset="0"/>
              </a:rPr>
              <a:t>dagelijkse</a:t>
            </a:r>
            <a:r>
              <a:rPr lang="en-US" sz="1400" dirty="0">
                <a:solidFill>
                  <a:prstClr val="white"/>
                </a:solidFill>
                <a:latin typeface="Nunito" pitchFamily="2" charset="77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prstClr val="white"/>
                </a:solidFill>
                <a:latin typeface="Nunito" pitchFamily="2" charset="77"/>
                <a:cs typeface="Calibri" panose="020F0502020204030204" pitchFamily="34" charset="0"/>
              </a:rPr>
              <a:t>gebruikers</a:t>
            </a:r>
            <a:r>
              <a:rPr lang="en-US" sz="1400" dirty="0">
                <a:solidFill>
                  <a:prstClr val="white"/>
                </a:solidFill>
                <a:latin typeface="Nunito" pitchFamily="2" charset="77"/>
                <a:cs typeface="Calibri" panose="020F0502020204030204" pitchFamily="34" charset="0"/>
              </a:rPr>
              <a:t> (minus </a:t>
            </a:r>
            <a:r>
              <a:rPr lang="en-US" sz="1400" dirty="0" err="1">
                <a:solidFill>
                  <a:prstClr val="white"/>
                </a:solidFill>
                <a:latin typeface="Nunito" pitchFamily="2" charset="77"/>
                <a:cs typeface="Calibri" panose="020F0502020204030204" pitchFamily="34" charset="0"/>
              </a:rPr>
              <a:t>studenten</a:t>
            </a:r>
            <a:r>
              <a:rPr lang="en-US" sz="1400" dirty="0">
                <a:solidFill>
                  <a:prstClr val="white"/>
                </a:solidFill>
                <a:latin typeface="Nunito" pitchFamily="2" charset="77"/>
                <a:cs typeface="Calibri" panose="020F0502020204030204" pitchFamily="34" charset="0"/>
              </a:rPr>
              <a:t>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unito" pitchFamily="2" charset="77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unito" pitchFamily="2" charset="77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unito" pitchFamily="2" charset="77"/>
              <a:ea typeface="+mn-ea"/>
              <a:cs typeface="+mn-cs"/>
            </a:endParaRPr>
          </a:p>
        </p:txBody>
      </p:sp>
      <p:sp>
        <p:nvSpPr>
          <p:cNvPr id="24" name="Titel 1">
            <a:extLst>
              <a:ext uri="{FF2B5EF4-FFF2-40B4-BE49-F238E27FC236}">
                <a16:creationId xmlns:a16="http://schemas.microsoft.com/office/drawing/2014/main" id="{BC72C77B-32DF-5A44-9127-2C57EE35CE95}"/>
              </a:ext>
            </a:extLst>
          </p:cNvPr>
          <p:cNvSpPr txBox="1">
            <a:spLocks/>
          </p:cNvSpPr>
          <p:nvPr/>
        </p:nvSpPr>
        <p:spPr>
          <a:xfrm>
            <a:off x="1668115" y="2717007"/>
            <a:ext cx="2186179" cy="278074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en-US" sz="1400" dirty="0" err="1">
                <a:solidFill>
                  <a:prstClr val="white"/>
                </a:solidFill>
                <a:latin typeface="Nunito" pitchFamily="2" charset="77"/>
                <a:cs typeface="Calibri" panose="020F0502020204030204" pitchFamily="34" charset="0"/>
              </a:rPr>
              <a:t>Vooronderzoek</a:t>
            </a:r>
            <a:r>
              <a:rPr lang="en-US" sz="1400" dirty="0">
                <a:solidFill>
                  <a:prstClr val="white"/>
                </a:solidFill>
                <a:latin typeface="Nunito" pitchFamily="2" charset="77"/>
                <a:cs typeface="Calibri" panose="020F0502020204030204" pitchFamily="34" charset="0"/>
              </a:rPr>
              <a:t> &amp; </a:t>
            </a:r>
            <a:r>
              <a:rPr lang="en-US" sz="1400" dirty="0" err="1">
                <a:solidFill>
                  <a:prstClr val="white"/>
                </a:solidFill>
                <a:latin typeface="Nunito" pitchFamily="2" charset="77"/>
                <a:cs typeface="Calibri" panose="020F0502020204030204" pitchFamily="34" charset="0"/>
              </a:rPr>
              <a:t>inventarisatie</a:t>
            </a:r>
            <a:endParaRPr lang="en-US" sz="1400" dirty="0">
              <a:solidFill>
                <a:prstClr val="white"/>
              </a:solidFill>
              <a:latin typeface="Nunito" pitchFamily="2" charset="77"/>
              <a:cs typeface="Calibri" panose="020F050202020403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" pitchFamily="2" charset="77"/>
                <a:ea typeface="+mn-ea"/>
                <a:cs typeface="Calibri" panose="020F0502020204030204" pitchFamily="34" charset="0"/>
              </a:rPr>
              <a:t>Implementatieplan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unito" pitchFamily="2" charset="77"/>
              <a:ea typeface="+mn-ea"/>
              <a:cs typeface="Calibri" panose="020F050202020403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 err="1">
                <a:solidFill>
                  <a:prstClr val="white"/>
                </a:solidFill>
                <a:latin typeface="Nunito" pitchFamily="2" charset="77"/>
                <a:cs typeface="Calibri" panose="020F0502020204030204" pitchFamily="34" charset="0"/>
              </a:rPr>
              <a:t>Wekelijkse</a:t>
            </a:r>
            <a:r>
              <a:rPr lang="en-US" sz="1400" dirty="0">
                <a:solidFill>
                  <a:prstClr val="white"/>
                </a:solidFill>
                <a:latin typeface="Nunito" pitchFamily="2" charset="77"/>
                <a:cs typeface="Calibri" panose="020F0502020204030204" pitchFamily="34" charset="0"/>
              </a:rPr>
              <a:t> monitoring</a:t>
            </a:r>
            <a:endParaRPr lang="en-US" sz="1400" dirty="0">
              <a:solidFill>
                <a:prstClr val="white"/>
              </a:solidFill>
              <a:latin typeface="Nunito" pitchFamily="2" charset="7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Nunito" pitchFamily="2" charset="77"/>
                <a:cs typeface="Calibri" panose="020F0502020204030204" pitchFamily="34" charset="0"/>
              </a:rPr>
              <a:t>Contact: </a:t>
            </a:r>
            <a:r>
              <a:rPr lang="en-US" sz="1400" dirty="0" err="1">
                <a:solidFill>
                  <a:prstClr val="white"/>
                </a:solidFill>
                <a:latin typeface="Nunito" pitchFamily="2" charset="77"/>
                <a:cs typeface="Calibri" panose="020F0502020204030204" pitchFamily="34" charset="0"/>
              </a:rPr>
              <a:t>projectleiders</a:t>
            </a:r>
            <a:r>
              <a:rPr lang="en-US" sz="1400" dirty="0">
                <a:solidFill>
                  <a:prstClr val="white"/>
                </a:solidFill>
                <a:latin typeface="Nunito" pitchFamily="2" charset="77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prstClr val="white"/>
                </a:solidFill>
                <a:latin typeface="Nunito" pitchFamily="2" charset="77"/>
                <a:cs typeface="Calibri" panose="020F0502020204030204" pitchFamily="34" charset="0"/>
              </a:rPr>
              <a:t>en</a:t>
            </a:r>
            <a:r>
              <a:rPr lang="en-US" sz="1400" dirty="0">
                <a:solidFill>
                  <a:prstClr val="white"/>
                </a:solidFill>
                <a:latin typeface="Nunito" pitchFamily="2" charset="77"/>
                <a:cs typeface="Calibri" panose="020F0502020204030204" pitchFamily="34" charset="0"/>
              </a:rPr>
              <a:t> key-users</a:t>
            </a:r>
          </a:p>
        </p:txBody>
      </p:sp>
    </p:spTree>
    <p:extLst>
      <p:ext uri="{BB962C8B-B14F-4D97-AF65-F5344CB8AC3E}">
        <p14:creationId xmlns:p14="http://schemas.microsoft.com/office/powerpoint/2010/main" val="286085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6000">
              <a:srgbClr val="24973C"/>
            </a:gs>
            <a:gs pos="100000">
              <a:srgbClr val="3DBB56"/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21ED3782-EE19-44C2-B06D-D27EC0BD445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292497" y="819707"/>
            <a:ext cx="5351631" cy="7764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3200" b="1" dirty="0">
                <a:solidFill>
                  <a:schemeClr val="bg1"/>
                </a:solidFill>
                <a:latin typeface="Nunito" pitchFamily="2" charset="77"/>
              </a:rPr>
              <a:t>Support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9AA96424-C834-6748-A293-540EFB71AA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73183" y="6112770"/>
            <a:ext cx="2414017" cy="436875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D9E1544-21D6-634A-A167-F64B728C834D}"/>
              </a:ext>
            </a:extLst>
          </p:cNvPr>
          <p:cNvCxnSpPr>
            <a:cxnSpLocks/>
          </p:cNvCxnSpPr>
          <p:nvPr/>
        </p:nvCxnSpPr>
        <p:spPr>
          <a:xfrm>
            <a:off x="3316881" y="1657119"/>
            <a:ext cx="5327247" cy="0"/>
          </a:xfrm>
          <a:prstGeom prst="line">
            <a:avLst/>
          </a:prstGeom>
          <a:ln w="381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Afbeelding 2">
            <a:extLst>
              <a:ext uri="{FF2B5EF4-FFF2-40B4-BE49-F238E27FC236}">
                <a16:creationId xmlns:a16="http://schemas.microsoft.com/office/drawing/2014/main" id="{FA61B097-6982-6540-8926-501F542C43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054" y="1718080"/>
            <a:ext cx="9232900" cy="5257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99929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6000">
              <a:srgbClr val="24973C"/>
            </a:gs>
            <a:gs pos="100000">
              <a:srgbClr val="3DBB56"/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21ED3782-EE19-44C2-B06D-D27EC0BD445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292497" y="819707"/>
            <a:ext cx="5351631" cy="7764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3200" b="1" dirty="0">
                <a:solidFill>
                  <a:schemeClr val="bg1"/>
                </a:solidFill>
                <a:latin typeface="Nunito" pitchFamily="2" charset="77"/>
              </a:rPr>
              <a:t>Support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9AA96424-C834-6748-A293-540EFB71AA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73183" y="6112770"/>
            <a:ext cx="2414017" cy="436875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D9E1544-21D6-634A-A167-F64B728C834D}"/>
              </a:ext>
            </a:extLst>
          </p:cNvPr>
          <p:cNvCxnSpPr>
            <a:cxnSpLocks/>
          </p:cNvCxnSpPr>
          <p:nvPr/>
        </p:nvCxnSpPr>
        <p:spPr>
          <a:xfrm>
            <a:off x="3316881" y="1657119"/>
            <a:ext cx="5327247" cy="0"/>
          </a:xfrm>
          <a:prstGeom prst="line">
            <a:avLst/>
          </a:prstGeom>
          <a:ln w="381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Afbeelding 2" descr="Afbeelding met tekst&#10;&#10;Automatisch gegenereerde beschrijving">
            <a:extLst>
              <a:ext uri="{FF2B5EF4-FFF2-40B4-BE49-F238E27FC236}">
                <a16:creationId xmlns:a16="http://schemas.microsoft.com/office/drawing/2014/main" id="{C130DD16-EF73-5B44-BC07-D72822BB76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550" y="1718080"/>
            <a:ext cx="9232900" cy="5270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4705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1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8D26D912-A5F5-0545-8721-18F6BEF270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566" y="856283"/>
            <a:ext cx="609600" cy="60960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F93996CE-1D05-8648-8CAA-F93B9455D8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56284" y="5576759"/>
            <a:ext cx="12297052" cy="1335738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7CC50315-2CE5-3E46-9813-DB071E8867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73183" y="6112770"/>
            <a:ext cx="2414017" cy="436875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8B9E2C6-B772-B74B-A675-1DC3BBB88A38}"/>
              </a:ext>
            </a:extLst>
          </p:cNvPr>
          <p:cNvCxnSpPr>
            <a:cxnSpLocks/>
          </p:cNvCxnSpPr>
          <p:nvPr/>
        </p:nvCxnSpPr>
        <p:spPr>
          <a:xfrm>
            <a:off x="1082566" y="1657119"/>
            <a:ext cx="9932275" cy="0"/>
          </a:xfrm>
          <a:prstGeom prst="line">
            <a:avLst/>
          </a:prstGeom>
          <a:ln w="38100" cap="rnd">
            <a:solidFill>
              <a:srgbClr val="041E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el 1">
            <a:extLst>
              <a:ext uri="{FF2B5EF4-FFF2-40B4-BE49-F238E27FC236}">
                <a16:creationId xmlns:a16="http://schemas.microsoft.com/office/drawing/2014/main" id="{F7D2EAFF-4DB7-4944-834A-45CA6714549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92167" y="819707"/>
            <a:ext cx="9512862" cy="7764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b="1" dirty="0">
                <a:solidFill>
                  <a:srgbClr val="041E74"/>
                </a:solidFill>
                <a:latin typeface="Nunito" pitchFamily="2" charset="77"/>
              </a:rPr>
              <a:t>Visualisatie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AC7F5A6-B87F-3548-8A21-FA509E933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397" y="1848356"/>
            <a:ext cx="7195058" cy="458649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1901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1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8D26D912-A5F5-0545-8721-18F6BEF270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566" y="856283"/>
            <a:ext cx="609600" cy="60960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F93996CE-1D05-8648-8CAA-F93B9455D8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56284" y="5576759"/>
            <a:ext cx="12297052" cy="1335738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7CC50315-2CE5-3E46-9813-DB071E8867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73183" y="6112770"/>
            <a:ext cx="2414017" cy="436875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8B9E2C6-B772-B74B-A675-1DC3BBB88A38}"/>
              </a:ext>
            </a:extLst>
          </p:cNvPr>
          <p:cNvCxnSpPr>
            <a:cxnSpLocks/>
          </p:cNvCxnSpPr>
          <p:nvPr/>
        </p:nvCxnSpPr>
        <p:spPr>
          <a:xfrm>
            <a:off x="1082566" y="1657119"/>
            <a:ext cx="9932275" cy="0"/>
          </a:xfrm>
          <a:prstGeom prst="line">
            <a:avLst/>
          </a:prstGeom>
          <a:ln w="38100" cap="rnd">
            <a:solidFill>
              <a:srgbClr val="041E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el 1">
            <a:extLst>
              <a:ext uri="{FF2B5EF4-FFF2-40B4-BE49-F238E27FC236}">
                <a16:creationId xmlns:a16="http://schemas.microsoft.com/office/drawing/2014/main" id="{F7D2EAFF-4DB7-4944-834A-45CA6714549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92167" y="819707"/>
            <a:ext cx="9512862" cy="7764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b="1" dirty="0">
                <a:solidFill>
                  <a:srgbClr val="041E74"/>
                </a:solidFill>
                <a:latin typeface="Nunito" pitchFamily="2" charset="77"/>
              </a:rPr>
              <a:t>Visualisatie Test-Direct account</a:t>
            </a:r>
          </a:p>
        </p:txBody>
      </p:sp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14199D7A-9E22-1E45-A055-892D536ECE4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027" y="1848356"/>
            <a:ext cx="5975662" cy="47609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0812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1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8D26D912-A5F5-0545-8721-18F6BEF270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566" y="856283"/>
            <a:ext cx="609600" cy="60960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F93996CE-1D05-8648-8CAA-F93B9455D8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56284" y="5576759"/>
            <a:ext cx="12297052" cy="1335738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7CC50315-2CE5-3E46-9813-DB071E8867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73183" y="6112770"/>
            <a:ext cx="2414017" cy="436875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8B9E2C6-B772-B74B-A675-1DC3BBB88A38}"/>
              </a:ext>
            </a:extLst>
          </p:cNvPr>
          <p:cNvCxnSpPr>
            <a:cxnSpLocks/>
          </p:cNvCxnSpPr>
          <p:nvPr/>
        </p:nvCxnSpPr>
        <p:spPr>
          <a:xfrm>
            <a:off x="1082566" y="1657119"/>
            <a:ext cx="9932275" cy="0"/>
          </a:xfrm>
          <a:prstGeom prst="line">
            <a:avLst/>
          </a:prstGeom>
          <a:ln w="38100" cap="rnd">
            <a:solidFill>
              <a:srgbClr val="041E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el 1">
            <a:extLst>
              <a:ext uri="{FF2B5EF4-FFF2-40B4-BE49-F238E27FC236}">
                <a16:creationId xmlns:a16="http://schemas.microsoft.com/office/drawing/2014/main" id="{F7D2EAFF-4DB7-4944-834A-45CA6714549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92167" y="819707"/>
            <a:ext cx="9512862" cy="7764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b="1" dirty="0">
                <a:solidFill>
                  <a:srgbClr val="041E74"/>
                </a:solidFill>
                <a:latin typeface="Nunito" pitchFamily="2" charset="77"/>
              </a:rPr>
              <a:t>Visualisatie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51B91F9-B4A6-DB43-891B-159D830A51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66" y="1848356"/>
            <a:ext cx="7999983" cy="45714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33941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>
            <a:extLst>
              <a:ext uri="{FF2B5EF4-FFF2-40B4-BE49-F238E27FC236}">
                <a16:creationId xmlns:a16="http://schemas.microsoft.com/office/drawing/2014/main" id="{ED688509-B7E8-E14A-B288-3B636B92D8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12192000" cy="7200000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25A0563B-5951-4440-B29F-BB7E88B46626}"/>
              </a:ext>
            </a:extLst>
          </p:cNvPr>
          <p:cNvSpPr txBox="1"/>
          <p:nvPr/>
        </p:nvSpPr>
        <p:spPr>
          <a:xfrm>
            <a:off x="2816556" y="287468"/>
            <a:ext cx="736424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"/>
                <a:ea typeface="+mj-ea"/>
                <a:cs typeface="+mj-cs"/>
              </a:rPr>
              <a:t>Screenshots </a:t>
            </a:r>
          </a:p>
          <a:p>
            <a:pPr algn="ctr"/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"/>
                <a:ea typeface="+mj-ea"/>
                <a:cs typeface="+mj-cs"/>
              </a:rPr>
              <a:t>Wiskunde en scheikunde vragen</a:t>
            </a:r>
          </a:p>
        </p:txBody>
      </p:sp>
      <p:pic>
        <p:nvPicPr>
          <p:cNvPr id="1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259BCA4-1663-4D6C-A9F6-D1349161C3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625" y="6080488"/>
            <a:ext cx="2269748" cy="414476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D865AC6B-184F-4D08-8725-80F2A471B7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48382" y="466181"/>
            <a:ext cx="719792" cy="719792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0DD54E39-FCFB-4AA9-A2C6-68DC616F112D}"/>
              </a:ext>
            </a:extLst>
          </p:cNvPr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885392" y="2031141"/>
            <a:ext cx="5085102" cy="3616624"/>
          </a:xfrm>
          <a:prstGeom prst="rect">
            <a:avLst/>
          </a:prstGeom>
        </p:spPr>
      </p:pic>
      <p:cxnSp>
        <p:nvCxnSpPr>
          <p:cNvPr id="9" name="Straight Connector 15">
            <a:extLst>
              <a:ext uri="{FF2B5EF4-FFF2-40B4-BE49-F238E27FC236}">
                <a16:creationId xmlns:a16="http://schemas.microsoft.com/office/drawing/2014/main" id="{528DAF31-8DDA-4AD3-80D6-2877B285DE47}"/>
              </a:ext>
            </a:extLst>
          </p:cNvPr>
          <p:cNvCxnSpPr>
            <a:cxnSpLocks/>
          </p:cNvCxnSpPr>
          <p:nvPr/>
        </p:nvCxnSpPr>
        <p:spPr>
          <a:xfrm>
            <a:off x="885392" y="1483360"/>
            <a:ext cx="10528842" cy="0"/>
          </a:xfrm>
          <a:prstGeom prst="line">
            <a:avLst/>
          </a:prstGeom>
          <a:ln w="381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0CE0F815-D4DC-42BC-A10D-4551D291ED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1046704"/>
              </p:ext>
            </p:extLst>
          </p:nvPr>
        </p:nvGraphicFramePr>
        <p:xfrm>
          <a:off x="6463862" y="1781863"/>
          <a:ext cx="5240458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Bitmapafbeelding" r:id="rId10" imgW="0" imgH="0" progId="Paint.Picture">
                  <p:embed/>
                </p:oleObj>
              </mc:Choice>
              <mc:Fallback>
                <p:oleObj name="Bitmapafbeelding" r:id="rId10" imgW="0" imgH="0" progId="Paint.Picture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0CE0F815-D4DC-42BC-A10D-4551D291ED04}"/>
                          </a:ext>
                        </a:extLst>
                      </p:cNvPr>
                      <p:cNvPicPr/>
                      <p:nvPr/>
                    </p:nvPicPr>
                    <p:blipFill/>
                    <p:spPr>
                      <a:xfrm>
                        <a:off x="6463862" y="1781863"/>
                        <a:ext cx="5240458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Afbeelding 9">
            <a:extLst>
              <a:ext uri="{FF2B5EF4-FFF2-40B4-BE49-F238E27FC236}">
                <a16:creationId xmlns:a16="http://schemas.microsoft.com/office/drawing/2014/main" id="{8702DB7E-2B92-47C5-821E-6D068C3480B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31140"/>
            <a:ext cx="5444359" cy="363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667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4E55B732-A43D-1C4B-82F4-9170FAAE01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31900" y="4203384"/>
            <a:ext cx="12316467" cy="2689486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76E42CB7-5068-BB49-A637-07AB59489D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76884" y="4497049"/>
            <a:ext cx="3198278" cy="2456647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169B9400-E9C1-F649-AE20-5A8A17D8AB72}"/>
              </a:ext>
            </a:extLst>
          </p:cNvPr>
          <p:cNvSpPr txBox="1">
            <a:spLocks/>
          </p:cNvSpPr>
          <p:nvPr/>
        </p:nvSpPr>
        <p:spPr>
          <a:xfrm>
            <a:off x="1284796" y="700796"/>
            <a:ext cx="9367031" cy="6445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3200" i="1" dirty="0">
                <a:solidFill>
                  <a:srgbClr val="041E74"/>
                </a:solidFill>
                <a:latin typeface="Nunito" pitchFamily="2" charset="77"/>
                <a:ea typeface="+mj-ea"/>
                <a:cs typeface="Calibri" panose="020F0502020204030204" pitchFamily="34" charset="0"/>
              </a:rPr>
              <a:t>“Voor </a:t>
            </a:r>
            <a:r>
              <a:rPr lang="en-US" sz="3200" i="1" dirty="0" err="1">
                <a:solidFill>
                  <a:srgbClr val="041E74"/>
                </a:solidFill>
                <a:latin typeface="Nunito" pitchFamily="2" charset="77"/>
                <a:ea typeface="+mj-ea"/>
                <a:cs typeface="Calibri" panose="020F0502020204030204" pitchFamily="34" charset="0"/>
              </a:rPr>
              <a:t>elke</a:t>
            </a:r>
            <a:r>
              <a:rPr lang="en-US" sz="3200" i="1" dirty="0">
                <a:solidFill>
                  <a:srgbClr val="041E74"/>
                </a:solidFill>
                <a:latin typeface="Nunito" pitchFamily="2" charset="77"/>
                <a:ea typeface="+mj-ea"/>
                <a:cs typeface="Calibri" panose="020F0502020204030204" pitchFamily="34" charset="0"/>
              </a:rPr>
              <a:t> student het </a:t>
            </a:r>
            <a:r>
              <a:rPr lang="en-US" sz="3200" i="1" dirty="0" err="1">
                <a:solidFill>
                  <a:srgbClr val="041E74"/>
                </a:solidFill>
                <a:latin typeface="Nunito" pitchFamily="2" charset="77"/>
                <a:ea typeface="+mj-ea"/>
                <a:cs typeface="Calibri" panose="020F0502020204030204" pitchFamily="34" charset="0"/>
              </a:rPr>
              <a:t>hoogst</a:t>
            </a:r>
            <a:r>
              <a:rPr lang="en-US" sz="3200" i="1" dirty="0">
                <a:solidFill>
                  <a:srgbClr val="041E74"/>
                </a:solidFill>
                <a:latin typeface="Nunito" pitchFamily="2" charset="77"/>
                <a:ea typeface="+mj-ea"/>
                <a:cs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41E74"/>
                </a:solidFill>
                <a:latin typeface="Nunito" pitchFamily="2" charset="77"/>
                <a:ea typeface="+mj-ea"/>
                <a:cs typeface="Calibri" panose="020F0502020204030204" pitchFamily="34" charset="0"/>
              </a:rPr>
              <a:t>haalbare</a:t>
            </a:r>
            <a:r>
              <a:rPr lang="en-US" sz="3200" i="1" dirty="0">
                <a:solidFill>
                  <a:srgbClr val="041E74"/>
                </a:solidFill>
                <a:latin typeface="Nunito" pitchFamily="2" charset="77"/>
                <a:ea typeface="+mj-ea"/>
                <a:cs typeface="Calibri" panose="020F0502020204030204" pitchFamily="34" charset="0"/>
              </a:rPr>
              <a:t>” </a:t>
            </a:r>
          </a:p>
        </p:txBody>
      </p:sp>
      <p:pic>
        <p:nvPicPr>
          <p:cNvPr id="12" name="Picture 1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09D3A70-4458-274F-861F-40BCA4F67C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939" y="1469612"/>
            <a:ext cx="5852121" cy="1068648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C492E667-14D9-4D28-929D-9D8EC0D6EDDA}"/>
              </a:ext>
            </a:extLst>
          </p:cNvPr>
          <p:cNvSpPr txBox="1"/>
          <p:nvPr/>
        </p:nvSpPr>
        <p:spPr>
          <a:xfrm>
            <a:off x="1402915" y="3010449"/>
            <a:ext cx="86179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latin typeface="Nunito" pitchFamily="2" charset="77"/>
              </a:rPr>
              <a:t>Een presentatie op school aan je collega’s? Graag!</a:t>
            </a:r>
          </a:p>
          <a:p>
            <a:r>
              <a:rPr lang="nl-NL" sz="2400" dirty="0">
                <a:latin typeface="Nunito" pitchFamily="2" charset="77"/>
              </a:rPr>
              <a:t>Alex Karlas</a:t>
            </a:r>
          </a:p>
          <a:p>
            <a:r>
              <a:rPr lang="nl-NL" sz="2400" dirty="0">
                <a:latin typeface="Nunito" pitchFamily="2" charset="77"/>
                <a:hlinkClick r:id="rId7"/>
              </a:rPr>
              <a:t>alex.karlas@test-correct.nl</a:t>
            </a:r>
            <a:endParaRPr lang="nl-NL" sz="2400" dirty="0">
              <a:latin typeface="Nunito" pitchFamily="2" charset="77"/>
            </a:endParaRPr>
          </a:p>
          <a:p>
            <a:r>
              <a:rPr lang="nl-NL" sz="2400" dirty="0">
                <a:latin typeface="Nunito" pitchFamily="2" charset="77"/>
              </a:rPr>
              <a:t>06 - 28 68 06 13</a:t>
            </a:r>
          </a:p>
        </p:txBody>
      </p:sp>
    </p:spTree>
    <p:extLst>
      <p:ext uri="{BB962C8B-B14F-4D97-AF65-F5344CB8AC3E}">
        <p14:creationId xmlns:p14="http://schemas.microsoft.com/office/powerpoint/2010/main" val="3893770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4681FF"/>
            </a:gs>
            <a:gs pos="29000">
              <a:srgbClr val="004DF6"/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21ED3782-EE19-44C2-B06D-D27EC0BD445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58241" y="819707"/>
            <a:ext cx="9582912" cy="7764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3200" b="1" dirty="0">
                <a:solidFill>
                  <a:schemeClr val="bg1"/>
                </a:solidFill>
                <a:latin typeface="Nunito" pitchFamily="2" charset="77"/>
              </a:rPr>
              <a:t>Voor docenten: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9AA96424-C834-6748-A293-540EFB71AA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73183" y="6112770"/>
            <a:ext cx="2414017" cy="436875"/>
          </a:xfrm>
          <a:prstGeom prst="rect">
            <a:avLst/>
          </a:prstGeom>
        </p:spPr>
      </p:pic>
      <p:sp>
        <p:nvSpPr>
          <p:cNvPr id="17" name="Tekstvak 16">
            <a:extLst>
              <a:ext uri="{FF2B5EF4-FFF2-40B4-BE49-F238E27FC236}">
                <a16:creationId xmlns:a16="http://schemas.microsoft.com/office/drawing/2014/main" id="{C4DD51BF-7476-7844-834E-F4C118A3E679}"/>
              </a:ext>
            </a:extLst>
          </p:cNvPr>
          <p:cNvSpPr txBox="1"/>
          <p:nvPr/>
        </p:nvSpPr>
        <p:spPr>
          <a:xfrm>
            <a:off x="1048382" y="1562424"/>
            <a:ext cx="11731200" cy="32855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NL" sz="2000" dirty="0">
                <a:solidFill>
                  <a:srgbClr val="FFFFFF"/>
                </a:solidFill>
                <a:latin typeface="Nunito"/>
                <a:cs typeface="Calibri"/>
              </a:rPr>
              <a:t>Kosteloos, altijd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NL" sz="2000" dirty="0" err="1">
                <a:solidFill>
                  <a:srgbClr val="FFFFFF"/>
                </a:solidFill>
                <a:latin typeface="Nunito"/>
                <a:cs typeface="Calibri"/>
              </a:rPr>
              <a:t>Summatief</a:t>
            </a:r>
            <a:r>
              <a:rPr lang="nl-NL" sz="2000" dirty="0">
                <a:solidFill>
                  <a:srgbClr val="FFFFFF"/>
                </a:solidFill>
                <a:latin typeface="Nunito"/>
                <a:cs typeface="Calibri"/>
              </a:rPr>
              <a:t> &amp; formatief te gebruiken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NL" sz="2000" dirty="0">
                <a:solidFill>
                  <a:srgbClr val="FFFFFF"/>
                </a:solidFill>
                <a:latin typeface="Nunito"/>
                <a:cs typeface="Calibri"/>
              </a:rPr>
              <a:t>Samenwerken in de gezamenlijke toetsenbank van je vakgroep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NL" sz="2000" dirty="0">
                <a:solidFill>
                  <a:srgbClr val="FFFFFF"/>
                </a:solidFill>
                <a:latin typeface="Nunito"/>
                <a:cs typeface="Calibri"/>
              </a:rPr>
              <a:t>Bestaande toetsen in word/pdf/</a:t>
            </a:r>
            <a:r>
              <a:rPr lang="nl-NL" sz="2000" dirty="0" err="1">
                <a:solidFill>
                  <a:srgbClr val="FFFFFF"/>
                </a:solidFill>
                <a:latin typeface="Nunito"/>
                <a:cs typeface="Calibri"/>
              </a:rPr>
              <a:t>qti</a:t>
            </a:r>
            <a:r>
              <a:rPr lang="nl-NL" sz="2000" dirty="0">
                <a:solidFill>
                  <a:srgbClr val="FFFFFF"/>
                </a:solidFill>
                <a:latin typeface="Nunito"/>
                <a:cs typeface="Calibri"/>
              </a:rPr>
              <a:t> in te lezen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nl-NL" sz="2000" dirty="0">
              <a:solidFill>
                <a:srgbClr val="FFFFFF"/>
              </a:solidFill>
              <a:latin typeface="Nunito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nl-NL" sz="2000" dirty="0">
                <a:solidFill>
                  <a:srgbClr val="FFFFFF"/>
                </a:solidFill>
                <a:latin typeface="Nunito"/>
                <a:cs typeface="Calibri"/>
              </a:rPr>
              <a:t>Klik op </a:t>
            </a:r>
            <a:r>
              <a:rPr lang="nl-NL" sz="2000" b="1" dirty="0">
                <a:solidFill>
                  <a:schemeClr val="bg1"/>
                </a:solidFill>
                <a:latin typeface="Nunito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http://www.test-correct.nl/</a:t>
            </a:r>
            <a:r>
              <a:rPr lang="nl-NL" sz="2000" b="1" dirty="0">
                <a:solidFill>
                  <a:schemeClr val="bg1"/>
                </a:solidFill>
                <a:latin typeface="Nunito"/>
                <a:cs typeface="Calibri"/>
              </a:rPr>
              <a:t> </a:t>
            </a:r>
            <a:r>
              <a:rPr lang="nl-NL" sz="2000" dirty="0">
                <a:solidFill>
                  <a:srgbClr val="FFFFFF"/>
                </a:solidFill>
                <a:latin typeface="Nunito"/>
                <a:cs typeface="Calibri"/>
              </a:rPr>
              <a:t>en maak een gratis account aan!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nl-NL" sz="2000" i="1" dirty="0">
              <a:solidFill>
                <a:srgbClr val="FFFFFF"/>
              </a:solidFill>
              <a:latin typeface="Nunito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3864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>
            <a:extLst>
              <a:ext uri="{FF2B5EF4-FFF2-40B4-BE49-F238E27FC236}">
                <a16:creationId xmlns:a16="http://schemas.microsoft.com/office/drawing/2014/main" id="{ED688509-B7E8-E14A-B288-3B636B92D8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81776" y="-189571"/>
            <a:ext cx="12355551" cy="6080488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328FD861-6F55-43BE-BA33-AB70550306F7}"/>
              </a:ext>
            </a:extLst>
          </p:cNvPr>
          <p:cNvSpPr txBox="1"/>
          <p:nvPr/>
        </p:nvSpPr>
        <p:spPr>
          <a:xfrm>
            <a:off x="1840901" y="1664208"/>
            <a:ext cx="6196612" cy="38302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400" i="1" dirty="0">
                <a:solidFill>
                  <a:srgbClr val="FFFFFF"/>
                </a:solidFill>
                <a:latin typeface="Nunito"/>
                <a:cs typeface="Calibri"/>
              </a:rPr>
              <a:t>Waar gaat onderwijs heen ?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i="1" dirty="0">
                <a:solidFill>
                  <a:srgbClr val="FFFFFF"/>
                </a:solidFill>
                <a:latin typeface="Nunito"/>
                <a:cs typeface="Calibri"/>
              </a:rPr>
              <a:t>Volledige digitalisering toetsen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i="1" dirty="0">
                <a:solidFill>
                  <a:srgbClr val="FFFFFF"/>
                </a:solidFill>
                <a:latin typeface="Nunito"/>
                <a:cs typeface="Calibri"/>
              </a:rPr>
              <a:t>Afgestemd op het individu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nl-NL" sz="1600" i="1" dirty="0">
              <a:solidFill>
                <a:srgbClr val="FFFFFF"/>
              </a:solidFill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nl-NL" sz="2400" i="1" dirty="0">
                <a:solidFill>
                  <a:srgbClr val="FFFFFF"/>
                </a:solidFill>
                <a:latin typeface="Nunito"/>
                <a:cs typeface="Calibri"/>
              </a:rPr>
              <a:t>Welke rol speelt Test-Correct daar in !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i="1" dirty="0" err="1">
                <a:solidFill>
                  <a:srgbClr val="FFFFFF"/>
                </a:solidFill>
                <a:latin typeface="Nunito"/>
                <a:cs typeface="Calibri"/>
              </a:rPr>
              <a:t>Instellingsoverstijgende</a:t>
            </a:r>
            <a:r>
              <a:rPr lang="nl-NL" sz="2000" i="1" dirty="0">
                <a:solidFill>
                  <a:srgbClr val="FFFFFF"/>
                </a:solidFill>
                <a:latin typeface="Nunito"/>
                <a:cs typeface="Calibri"/>
              </a:rPr>
              <a:t> samenwerking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i="1" dirty="0">
                <a:solidFill>
                  <a:srgbClr val="FFFFFF"/>
                </a:solidFill>
                <a:latin typeface="Nunito"/>
                <a:cs typeface="Calibri"/>
              </a:rPr>
              <a:t>Activerende werkvormen zoals CO-Learning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i="1" dirty="0">
                <a:solidFill>
                  <a:srgbClr val="FFFFFF"/>
                </a:solidFill>
                <a:latin typeface="Nunito"/>
                <a:cs typeface="Calibri"/>
              </a:rPr>
              <a:t>Learning </a:t>
            </a:r>
            <a:r>
              <a:rPr lang="nl-NL" sz="2000" i="1" dirty="0" err="1">
                <a:solidFill>
                  <a:srgbClr val="FFFFFF"/>
                </a:solidFill>
                <a:latin typeface="Nunito"/>
                <a:cs typeface="Calibri"/>
              </a:rPr>
              <a:t>an</a:t>
            </a:r>
            <a:r>
              <a:rPr lang="nl-NL" sz="2000" i="1" dirty="0" err="1">
                <a:solidFill>
                  <a:srgbClr val="FFFFFF"/>
                </a:solidFill>
                <a:cs typeface="Calibri"/>
              </a:rPr>
              <a:t>alytics</a:t>
            </a:r>
            <a:endParaRPr lang="nl-NL" sz="2000" dirty="0">
              <a:solidFill>
                <a:srgbClr val="FFFFFF"/>
              </a:solidFill>
              <a:cs typeface="Calibri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25A0563B-5951-4440-B29F-BB7E88B46626}"/>
              </a:ext>
            </a:extLst>
          </p:cNvPr>
          <p:cNvSpPr txBox="1"/>
          <p:nvPr/>
        </p:nvSpPr>
        <p:spPr>
          <a:xfrm>
            <a:off x="3222661" y="159836"/>
            <a:ext cx="6196612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"/>
                <a:ea typeface="+mj-ea"/>
                <a:cs typeface="+mj-cs"/>
              </a:rPr>
              <a:t>Visie: </a:t>
            </a:r>
          </a:p>
          <a:p>
            <a:r>
              <a:rPr kumimoji="0" lang="nl-NL" sz="20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"/>
                <a:ea typeface="+mj-ea"/>
                <a:cs typeface="+mj-cs"/>
              </a:rPr>
              <a:t>“toetsen zijn een middel en cijfers geen doel”</a:t>
            </a:r>
            <a:endParaRPr lang="nl-NL" dirty="0">
              <a:solidFill>
                <a:srgbClr val="FFFFFF"/>
              </a:solidFill>
              <a:latin typeface="Nunito"/>
            </a:endParaRPr>
          </a:p>
        </p:txBody>
      </p:sp>
      <p:pic>
        <p:nvPicPr>
          <p:cNvPr id="1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259BCA4-1663-4D6C-A9F6-D1349161C3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625" y="6080488"/>
            <a:ext cx="2269748" cy="41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794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>
            <a:extLst>
              <a:ext uri="{FF2B5EF4-FFF2-40B4-BE49-F238E27FC236}">
                <a16:creationId xmlns:a16="http://schemas.microsoft.com/office/drawing/2014/main" id="{ED688509-B7E8-E14A-B288-3B636B92D8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35357" y="-57600"/>
            <a:ext cx="12262714" cy="6263528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802703" y="1830352"/>
            <a:ext cx="8586594" cy="236218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bg1"/>
                </a:solidFill>
                <a:latin typeface="Nunito" pitchFamily="2" charset="77"/>
              </a:rPr>
              <a:t>Realiseert </a:t>
            </a:r>
            <a:r>
              <a:rPr lang="nl-NL" sz="2000" i="1" dirty="0">
                <a:solidFill>
                  <a:schemeClr val="bg1"/>
                </a:solidFill>
                <a:latin typeface="Zilla Slab" pitchFamily="2" charset="77"/>
                <a:ea typeface="Zilla Slab" pitchFamily="2" charset="77"/>
              </a:rPr>
              <a:t>“voor elke student het hoogst haalbare”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bg1"/>
                </a:solidFill>
                <a:latin typeface="Nunito" pitchFamily="2" charset="77"/>
              </a:rPr>
              <a:t>Helpt vakgroepen ondersteunen bij vertalen van visie naar praktijk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bg1"/>
                </a:solidFill>
                <a:latin typeface="Nunito" pitchFamily="2" charset="77"/>
              </a:rPr>
              <a:t>Wil een verhoogd leerrendement voor de leerlingen realiseren</a:t>
            </a:r>
            <a:endParaRPr lang="nl-NL" sz="2000" dirty="0">
              <a:solidFill>
                <a:schemeClr val="bg1"/>
              </a:solidFill>
              <a:latin typeface="Nunito" pitchFamily="2" charset="77"/>
              <a:cs typeface="Calibri" panose="020F0502020204030204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bg1"/>
                </a:solidFill>
                <a:latin typeface="Nunito" pitchFamily="2" charset="77"/>
              </a:rPr>
              <a:t>Levert innovatie op digitale </a:t>
            </a:r>
            <a:r>
              <a:rPr lang="nl-NL" sz="2000" b="1" dirty="0">
                <a:solidFill>
                  <a:schemeClr val="bg1"/>
                </a:solidFill>
                <a:latin typeface="Nunito" pitchFamily="2" charset="77"/>
              </a:rPr>
              <a:t>didactiek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bg1"/>
                </a:solidFill>
                <a:latin typeface="Nunito" pitchFamily="2" charset="77"/>
              </a:rPr>
              <a:t>Biedt oplossingen, ontwikkeld in het klaslokaal, dóór en vóór docenten</a:t>
            </a:r>
          </a:p>
        </p:txBody>
      </p:sp>
      <p:pic>
        <p:nvPicPr>
          <p:cNvPr id="7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D634244-8254-4D0F-8497-4AEAEC8308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625" y="6080488"/>
            <a:ext cx="2269748" cy="414476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911C6486-5DA3-4FAB-845E-F28BA955DE27}"/>
              </a:ext>
            </a:extLst>
          </p:cNvPr>
          <p:cNvSpPr txBox="1"/>
          <p:nvPr/>
        </p:nvSpPr>
        <p:spPr>
          <a:xfrm>
            <a:off x="3332678" y="322161"/>
            <a:ext cx="62171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"/>
                <a:ea typeface="+mn-ea"/>
                <a:cs typeface="+mn-cs"/>
              </a:rPr>
              <a:t>Missie</a:t>
            </a:r>
          </a:p>
        </p:txBody>
      </p:sp>
    </p:spTree>
    <p:extLst>
      <p:ext uri="{BB962C8B-B14F-4D97-AF65-F5344CB8AC3E}">
        <p14:creationId xmlns:p14="http://schemas.microsoft.com/office/powerpoint/2010/main" val="741445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1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phic 19">
            <a:extLst>
              <a:ext uri="{FF2B5EF4-FFF2-40B4-BE49-F238E27FC236}">
                <a16:creationId xmlns:a16="http://schemas.microsoft.com/office/drawing/2014/main" id="{3B1D289B-AB10-3C45-A7B7-C00320F419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9200" y="678774"/>
            <a:ext cx="609600" cy="60960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F93996CE-1D05-8648-8CAA-F93B9455D8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56284" y="5576759"/>
            <a:ext cx="12297052" cy="1335738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7CC50315-2CE5-3E46-9813-DB071E8867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73183" y="6112770"/>
            <a:ext cx="2414017" cy="436875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8B9E2C6-B772-B74B-A675-1DC3BBB88A38}"/>
              </a:ext>
            </a:extLst>
          </p:cNvPr>
          <p:cNvCxnSpPr>
            <a:cxnSpLocks/>
          </p:cNvCxnSpPr>
          <p:nvPr/>
        </p:nvCxnSpPr>
        <p:spPr>
          <a:xfrm flipV="1">
            <a:off x="1159200" y="1361409"/>
            <a:ext cx="9972000" cy="37119"/>
          </a:xfrm>
          <a:prstGeom prst="line">
            <a:avLst/>
          </a:prstGeom>
          <a:ln w="38100" cap="rnd">
            <a:solidFill>
              <a:srgbClr val="041E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el 1">
            <a:extLst>
              <a:ext uri="{FF2B5EF4-FFF2-40B4-BE49-F238E27FC236}">
                <a16:creationId xmlns:a16="http://schemas.microsoft.com/office/drawing/2014/main" id="{F7D2EAFF-4DB7-4944-834A-45CA6714549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16127" y="584957"/>
            <a:ext cx="5132353" cy="7764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3200" b="1" dirty="0">
                <a:solidFill>
                  <a:srgbClr val="041E74"/>
                </a:solidFill>
                <a:latin typeface="Nunito" pitchFamily="2" charset="77"/>
              </a:rPr>
              <a:t>Het “Expanded” </a:t>
            </a:r>
            <a:r>
              <a:rPr lang="nl-NL" sz="3200" b="1" dirty="0" err="1">
                <a:solidFill>
                  <a:srgbClr val="041E74"/>
                </a:solidFill>
                <a:latin typeface="Nunito" pitchFamily="2" charset="77"/>
              </a:rPr>
              <a:t>toetsproces</a:t>
            </a:r>
            <a:endParaRPr lang="nl-NL" sz="3200" b="1" dirty="0">
              <a:solidFill>
                <a:srgbClr val="041E74"/>
              </a:solidFill>
              <a:latin typeface="Nunito" pitchFamily="2" charset="77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87B061FD-9C0B-1B4D-91F0-4AE5AD7341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608325" y="2197192"/>
            <a:ext cx="4480813" cy="322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827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1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raphic 24">
            <a:extLst>
              <a:ext uri="{FF2B5EF4-FFF2-40B4-BE49-F238E27FC236}">
                <a16:creationId xmlns:a16="http://schemas.microsoft.com/office/drawing/2014/main" id="{F93996CE-1D05-8648-8CAA-F93B9455D8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56284" y="5576759"/>
            <a:ext cx="12297052" cy="1335738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3F128DB4-A67E-4528-AAAF-73FD1CBBACAA}"/>
              </a:ext>
            </a:extLst>
          </p:cNvPr>
          <p:cNvSpPr txBox="1">
            <a:spLocks/>
          </p:cNvSpPr>
          <p:nvPr/>
        </p:nvSpPr>
        <p:spPr>
          <a:xfrm>
            <a:off x="1609344" y="1919059"/>
            <a:ext cx="8948928" cy="40826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041E74"/>
                </a:solidFill>
                <a:latin typeface="Nunito" pitchFamily="2" charset="77"/>
                <a:ea typeface="+mj-ea"/>
                <a:cs typeface="Calibri" panose="020F0502020204030204" pitchFamily="34" charset="0"/>
              </a:rPr>
              <a:t>Platform </a:t>
            </a:r>
            <a:r>
              <a:rPr lang="en-US" sz="2400" dirty="0" err="1">
                <a:solidFill>
                  <a:srgbClr val="041E74"/>
                </a:solidFill>
                <a:latin typeface="Nunito" pitchFamily="2" charset="77"/>
                <a:ea typeface="+mj-ea"/>
                <a:cs typeface="Calibri" panose="020F0502020204030204" pitchFamily="34" charset="0"/>
              </a:rPr>
              <a:t>voor</a:t>
            </a:r>
            <a:r>
              <a:rPr lang="en-US" sz="2400" dirty="0">
                <a:solidFill>
                  <a:srgbClr val="041E74"/>
                </a:solidFill>
                <a:latin typeface="Nunito" pitchFamily="2" charset="77"/>
                <a:ea typeface="+mj-ea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41E74"/>
                </a:solidFill>
                <a:latin typeface="Nunito" pitchFamily="2" charset="77"/>
                <a:ea typeface="+mj-ea"/>
                <a:cs typeface="Calibri" panose="020F0502020204030204" pitchFamily="34" charset="0"/>
              </a:rPr>
              <a:t>summatief</a:t>
            </a:r>
            <a:r>
              <a:rPr lang="en-US" sz="2400" dirty="0">
                <a:solidFill>
                  <a:srgbClr val="041E74"/>
                </a:solidFill>
                <a:latin typeface="Nunito" pitchFamily="2" charset="77"/>
                <a:ea typeface="+mj-ea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41E74"/>
                </a:solidFill>
                <a:latin typeface="Nunito" pitchFamily="2" charset="77"/>
                <a:ea typeface="+mj-ea"/>
                <a:cs typeface="Calibri" panose="020F0502020204030204" pitchFamily="34" charset="0"/>
              </a:rPr>
              <a:t>en</a:t>
            </a:r>
            <a:r>
              <a:rPr lang="en-US" sz="2400" dirty="0">
                <a:solidFill>
                  <a:srgbClr val="041E74"/>
                </a:solidFill>
                <a:latin typeface="Nunito" pitchFamily="2" charset="77"/>
                <a:ea typeface="+mj-ea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41E74"/>
                </a:solidFill>
                <a:latin typeface="Nunito" pitchFamily="2" charset="77"/>
                <a:ea typeface="+mj-ea"/>
                <a:cs typeface="Calibri" panose="020F0502020204030204" pitchFamily="34" charset="0"/>
              </a:rPr>
              <a:t>formatief</a:t>
            </a:r>
            <a:r>
              <a:rPr lang="en-US" sz="2400" dirty="0">
                <a:solidFill>
                  <a:srgbClr val="041E74"/>
                </a:solidFill>
                <a:latin typeface="Nunito" pitchFamily="2" charset="77"/>
                <a:ea typeface="+mj-ea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41E74"/>
                </a:solidFill>
                <a:latin typeface="Nunito" pitchFamily="2" charset="77"/>
                <a:ea typeface="+mj-ea"/>
                <a:cs typeface="Calibri" panose="020F0502020204030204" pitchFamily="34" charset="0"/>
              </a:rPr>
              <a:t>toetsen</a:t>
            </a:r>
            <a:endParaRPr lang="en-US" sz="2400" dirty="0">
              <a:solidFill>
                <a:srgbClr val="041E74"/>
              </a:solidFill>
              <a:latin typeface="Nunito" pitchFamily="2" charset="77"/>
              <a:ea typeface="+mj-ea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400" dirty="0" err="1">
                <a:solidFill>
                  <a:srgbClr val="041E74"/>
                </a:solidFill>
                <a:latin typeface="Nunito" pitchFamily="2" charset="77"/>
                <a:ea typeface="+mj-ea"/>
                <a:cs typeface="Calibri" panose="020F0502020204030204" pitchFamily="34" charset="0"/>
              </a:rPr>
              <a:t>Didactisch</a:t>
            </a:r>
            <a:r>
              <a:rPr lang="en-US" sz="2400" dirty="0">
                <a:solidFill>
                  <a:srgbClr val="041E74"/>
                </a:solidFill>
                <a:latin typeface="Nunito" pitchFamily="2" charset="77"/>
                <a:ea typeface="+mj-ea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41E74"/>
                </a:solidFill>
                <a:latin typeface="Nunito" pitchFamily="2" charset="77"/>
                <a:ea typeface="+mj-ea"/>
                <a:cs typeface="Calibri" panose="020F0502020204030204" pitchFamily="34" charset="0"/>
              </a:rPr>
              <a:t>hulpmiddel</a:t>
            </a:r>
            <a:endParaRPr lang="en-US" sz="2400" dirty="0">
              <a:solidFill>
                <a:srgbClr val="041E74"/>
              </a:solidFill>
              <a:latin typeface="Nunito" pitchFamily="2" charset="77"/>
              <a:ea typeface="+mj-ea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400" dirty="0" err="1">
                <a:solidFill>
                  <a:srgbClr val="041E74"/>
                </a:solidFill>
                <a:latin typeface="Nunito" pitchFamily="2" charset="77"/>
                <a:ea typeface="+mj-ea"/>
                <a:cs typeface="Calibri" panose="020F0502020204030204" pitchFamily="34" charset="0"/>
              </a:rPr>
              <a:t>Intuïtief</a:t>
            </a:r>
            <a:r>
              <a:rPr lang="en-US" sz="2400" dirty="0">
                <a:solidFill>
                  <a:srgbClr val="041E74"/>
                </a:solidFill>
                <a:latin typeface="Nunito" pitchFamily="2" charset="77"/>
                <a:ea typeface="+mj-ea"/>
                <a:cs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41E74"/>
                </a:solidFill>
                <a:latin typeface="Nunito" pitchFamily="2" charset="77"/>
                <a:ea typeface="+mj-ea"/>
                <a:cs typeface="Calibri" panose="020F0502020204030204" pitchFamily="34" charset="0"/>
              </a:rPr>
              <a:t>overzichtelijk</a:t>
            </a:r>
            <a:r>
              <a:rPr lang="en-US" sz="2400" dirty="0">
                <a:solidFill>
                  <a:srgbClr val="041E74"/>
                </a:solidFill>
                <a:latin typeface="Nunito" pitchFamily="2" charset="77"/>
                <a:ea typeface="+mj-ea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41E74"/>
                </a:solidFill>
                <a:latin typeface="Nunito" pitchFamily="2" charset="77"/>
                <a:ea typeface="+mj-ea"/>
                <a:cs typeface="Calibri" panose="020F0502020204030204" pitchFamily="34" charset="0"/>
              </a:rPr>
              <a:t>en</a:t>
            </a:r>
            <a:r>
              <a:rPr lang="en-US" sz="2400" dirty="0">
                <a:solidFill>
                  <a:srgbClr val="041E74"/>
                </a:solidFill>
                <a:latin typeface="Nunito" pitchFamily="2" charset="77"/>
                <a:ea typeface="+mj-ea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41E74"/>
                </a:solidFill>
                <a:latin typeface="Nunito" pitchFamily="2" charset="77"/>
                <a:ea typeface="+mj-ea"/>
                <a:cs typeface="Calibri" panose="020F0502020204030204" pitchFamily="34" charset="0"/>
              </a:rPr>
              <a:t>eenvoudig</a:t>
            </a:r>
            <a:r>
              <a:rPr lang="en-US" sz="2400" dirty="0">
                <a:solidFill>
                  <a:srgbClr val="041E74"/>
                </a:solidFill>
                <a:latin typeface="Nunito" pitchFamily="2" charset="77"/>
                <a:ea typeface="+mj-ea"/>
                <a:cs typeface="Calibri" panose="020F0502020204030204" pitchFamily="34" charset="0"/>
              </a:rPr>
              <a:t> in </a:t>
            </a:r>
            <a:r>
              <a:rPr lang="en-US" sz="2400" dirty="0" err="1">
                <a:solidFill>
                  <a:srgbClr val="041E74"/>
                </a:solidFill>
                <a:latin typeface="Nunito" pitchFamily="2" charset="77"/>
                <a:ea typeface="+mj-ea"/>
                <a:cs typeface="Calibri" panose="020F0502020204030204" pitchFamily="34" charset="0"/>
              </a:rPr>
              <a:t>gebruik</a:t>
            </a:r>
            <a:endParaRPr lang="en-US" sz="2400" dirty="0">
              <a:solidFill>
                <a:srgbClr val="041E74"/>
              </a:solidFill>
              <a:latin typeface="Nunito" pitchFamily="2" charset="77"/>
              <a:ea typeface="+mj-ea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400" dirty="0" err="1">
                <a:solidFill>
                  <a:srgbClr val="041E74"/>
                </a:solidFill>
                <a:latin typeface="Nunito" pitchFamily="2" charset="77"/>
                <a:ea typeface="+mj-ea"/>
                <a:cs typeface="Calibri" panose="020F0502020204030204" pitchFamily="34" charset="0"/>
              </a:rPr>
              <a:t>Uitgebreide</a:t>
            </a:r>
            <a:r>
              <a:rPr lang="en-US" sz="2400" dirty="0">
                <a:solidFill>
                  <a:srgbClr val="041E74"/>
                </a:solidFill>
                <a:latin typeface="Nunito" pitchFamily="2" charset="77"/>
                <a:ea typeface="+mj-ea"/>
                <a:cs typeface="Calibri" panose="020F0502020204030204" pitchFamily="34" charset="0"/>
              </a:rPr>
              <a:t> Learning Analytics </a:t>
            </a:r>
            <a:r>
              <a:rPr lang="en-US" sz="2400" dirty="0" err="1">
                <a:solidFill>
                  <a:srgbClr val="041E74"/>
                </a:solidFill>
                <a:latin typeface="Nunito" pitchFamily="2" charset="77"/>
                <a:ea typeface="+mj-ea"/>
                <a:cs typeface="Calibri" panose="020F0502020204030204" pitchFamily="34" charset="0"/>
              </a:rPr>
              <a:t>en</a:t>
            </a:r>
            <a:r>
              <a:rPr lang="en-US" sz="2400" dirty="0">
                <a:solidFill>
                  <a:srgbClr val="041E74"/>
                </a:solidFill>
                <a:latin typeface="Nunito" pitchFamily="2" charset="77"/>
                <a:ea typeface="+mj-ea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41E74"/>
                </a:solidFill>
                <a:latin typeface="Nunito" pitchFamily="2" charset="77"/>
                <a:ea typeface="+mj-ea"/>
                <a:cs typeface="Calibri" panose="020F0502020204030204" pitchFamily="34" charset="0"/>
              </a:rPr>
              <a:t>grafieken</a:t>
            </a:r>
            <a:endParaRPr lang="en-US" sz="2400" dirty="0">
              <a:solidFill>
                <a:srgbClr val="041E74"/>
              </a:solidFill>
              <a:latin typeface="Nunito" pitchFamily="2" charset="77"/>
              <a:ea typeface="+mj-ea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400" dirty="0" err="1">
                <a:solidFill>
                  <a:srgbClr val="041E74"/>
                </a:solidFill>
                <a:latin typeface="Nunito" pitchFamily="2" charset="77"/>
                <a:ea typeface="+mj-ea"/>
                <a:cs typeface="Calibri" panose="020F0502020204030204" pitchFamily="34" charset="0"/>
              </a:rPr>
              <a:t>Uitgebreide</a:t>
            </a:r>
            <a:r>
              <a:rPr lang="en-US" sz="2400" dirty="0">
                <a:solidFill>
                  <a:srgbClr val="041E74"/>
                </a:solidFill>
                <a:latin typeface="Nunito" pitchFamily="2" charset="77"/>
                <a:ea typeface="+mj-ea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41E74"/>
                </a:solidFill>
                <a:latin typeface="Nunito" pitchFamily="2" charset="77"/>
                <a:ea typeface="+mj-ea"/>
                <a:cs typeface="Calibri" panose="020F0502020204030204" pitchFamily="34" charset="0"/>
              </a:rPr>
              <a:t>metadatering</a:t>
            </a:r>
            <a:r>
              <a:rPr lang="en-US" sz="2400" dirty="0">
                <a:solidFill>
                  <a:srgbClr val="041E74"/>
                </a:solidFill>
                <a:latin typeface="Nunito" pitchFamily="2" charset="77"/>
                <a:ea typeface="+mj-ea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41E74"/>
                </a:solidFill>
                <a:latin typeface="Nunito" pitchFamily="2" charset="77"/>
                <a:ea typeface="+mj-ea"/>
                <a:cs typeface="Calibri" panose="020F0502020204030204" pitchFamily="34" charset="0"/>
              </a:rPr>
              <a:t>en</a:t>
            </a:r>
            <a:r>
              <a:rPr lang="en-US" sz="2400" dirty="0">
                <a:solidFill>
                  <a:srgbClr val="041E74"/>
                </a:solidFill>
                <a:latin typeface="Nunito" pitchFamily="2" charset="77"/>
                <a:ea typeface="+mj-ea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41E74"/>
                </a:solidFill>
                <a:latin typeface="Nunito" pitchFamily="2" charset="77"/>
                <a:ea typeface="+mj-ea"/>
                <a:cs typeface="Calibri" panose="020F0502020204030204" pitchFamily="34" charset="0"/>
              </a:rPr>
              <a:t>taginformatie</a:t>
            </a:r>
            <a:endParaRPr lang="en-US" sz="2400" dirty="0">
              <a:solidFill>
                <a:srgbClr val="041E74"/>
              </a:solidFill>
              <a:latin typeface="Nunito" pitchFamily="2" charset="77"/>
              <a:ea typeface="+mj-ea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041E74"/>
                </a:solidFill>
                <a:latin typeface="Nunito" pitchFamily="2" charset="77"/>
                <a:cs typeface="Calibri" panose="020F0502020204030204" pitchFamily="34" charset="0"/>
              </a:rPr>
              <a:t>High performance platform &amp; device </a:t>
            </a:r>
            <a:r>
              <a:rPr lang="en-US" sz="2400" dirty="0" err="1">
                <a:solidFill>
                  <a:srgbClr val="041E74"/>
                </a:solidFill>
                <a:latin typeface="Nunito" pitchFamily="2" charset="77"/>
                <a:cs typeface="Calibri" panose="020F0502020204030204" pitchFamily="34" charset="0"/>
              </a:rPr>
              <a:t>onafhankelijk</a:t>
            </a:r>
            <a:endParaRPr lang="en-US" sz="2400" dirty="0">
              <a:solidFill>
                <a:srgbClr val="041E74"/>
              </a:solidFill>
              <a:latin typeface="Nunito" pitchFamily="2" charset="77"/>
              <a:ea typeface="+mj-ea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en-US" sz="2400" b="1" dirty="0">
              <a:solidFill>
                <a:srgbClr val="041E74"/>
              </a:solidFill>
              <a:latin typeface="Nunito" pitchFamily="2" charset="77"/>
              <a:ea typeface="+mj-ea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en-US" sz="2400" b="1" dirty="0">
              <a:solidFill>
                <a:srgbClr val="041E74"/>
              </a:solidFill>
              <a:latin typeface="Nunito" pitchFamily="2" charset="77"/>
              <a:ea typeface="+mj-ea"/>
              <a:cs typeface="+mj-cs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7CC50315-2CE5-3E46-9813-DB071E8867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73183" y="6112770"/>
            <a:ext cx="2414017" cy="436875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8B9E2C6-B772-B74B-A675-1DC3BBB88A38}"/>
              </a:ext>
            </a:extLst>
          </p:cNvPr>
          <p:cNvCxnSpPr>
            <a:cxnSpLocks/>
          </p:cNvCxnSpPr>
          <p:nvPr/>
        </p:nvCxnSpPr>
        <p:spPr>
          <a:xfrm>
            <a:off x="1609344" y="1657119"/>
            <a:ext cx="9154656" cy="0"/>
          </a:xfrm>
          <a:prstGeom prst="line">
            <a:avLst/>
          </a:prstGeom>
          <a:ln w="38100" cap="rnd">
            <a:solidFill>
              <a:srgbClr val="041E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el 1">
            <a:extLst>
              <a:ext uri="{FF2B5EF4-FFF2-40B4-BE49-F238E27FC236}">
                <a16:creationId xmlns:a16="http://schemas.microsoft.com/office/drawing/2014/main" id="{F7D2EAFF-4DB7-4944-834A-45CA6714549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18943" y="819707"/>
            <a:ext cx="9106657" cy="7764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b="1" dirty="0">
                <a:solidFill>
                  <a:srgbClr val="041E74"/>
                </a:solidFill>
                <a:latin typeface="Nunito" pitchFamily="2" charset="77"/>
              </a:rPr>
              <a:t>Test-Correct platform eigenschappen</a:t>
            </a:r>
            <a:endParaRPr lang="nl-NL" sz="3200" b="1" i="1" dirty="0">
              <a:solidFill>
                <a:srgbClr val="041E74"/>
              </a:solidFill>
              <a:latin typeface="Nunito" pitchFamily="2" charset="77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CA20A61-8990-BD43-8117-5C8A1CD23B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09342" y="856283"/>
            <a:ext cx="609600" cy="609600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5E6A476E-A60E-7A42-AEB9-3BE334382D30}"/>
              </a:ext>
            </a:extLst>
          </p:cNvPr>
          <p:cNvSpPr txBox="1">
            <a:spLocks/>
          </p:cNvSpPr>
          <p:nvPr/>
        </p:nvSpPr>
        <p:spPr>
          <a:xfrm>
            <a:off x="1538913" y="5068313"/>
            <a:ext cx="9106657" cy="7764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b="1" i="1" dirty="0">
                <a:solidFill>
                  <a:srgbClr val="041E74"/>
                </a:solidFill>
                <a:latin typeface="Nunito" pitchFamily="2" charset="77"/>
              </a:rPr>
              <a:t>Live demonstratie</a:t>
            </a:r>
          </a:p>
        </p:txBody>
      </p:sp>
    </p:spTree>
    <p:extLst>
      <p:ext uri="{BB962C8B-B14F-4D97-AF65-F5344CB8AC3E}">
        <p14:creationId xmlns:p14="http://schemas.microsoft.com/office/powerpoint/2010/main" val="653213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1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11" descr="Afbeelding met binnen, persoon, kamer, vrouw&#10;&#10;Automatisch gegenereerde beschrijving">
            <a:extLst>
              <a:ext uri="{FF2B5EF4-FFF2-40B4-BE49-F238E27FC236}">
                <a16:creationId xmlns:a16="http://schemas.microsoft.com/office/drawing/2014/main" id="{AF91CBC6-5AE8-D943-9258-5001A06C56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640" y="1610518"/>
            <a:ext cx="6614160" cy="4414953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6B5DC65B-4A13-CE40-81C8-D561F7D43A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52672" y="1529805"/>
            <a:ext cx="5303519" cy="4716469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8B9E2C6-B772-B74B-A675-1DC3BBB88A38}"/>
              </a:ext>
            </a:extLst>
          </p:cNvPr>
          <p:cNvCxnSpPr>
            <a:cxnSpLocks/>
          </p:cNvCxnSpPr>
          <p:nvPr/>
        </p:nvCxnSpPr>
        <p:spPr>
          <a:xfrm flipV="1">
            <a:off x="918449" y="1310400"/>
            <a:ext cx="10601551" cy="54411"/>
          </a:xfrm>
          <a:prstGeom prst="line">
            <a:avLst/>
          </a:prstGeom>
          <a:ln w="38100" cap="rnd">
            <a:solidFill>
              <a:srgbClr val="041E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2215196B-C97D-6748-9B17-FC76E78576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35808" y="519126"/>
            <a:ext cx="609600" cy="680692"/>
          </a:xfrm>
          <a:prstGeom prst="rect">
            <a:avLst/>
          </a:prstGeom>
        </p:spPr>
      </p:pic>
      <p:sp>
        <p:nvSpPr>
          <p:cNvPr id="15" name="Titel 1">
            <a:extLst>
              <a:ext uri="{FF2B5EF4-FFF2-40B4-BE49-F238E27FC236}">
                <a16:creationId xmlns:a16="http://schemas.microsoft.com/office/drawing/2014/main" id="{88E17BED-A48C-463D-AC02-BCEE72DDD2E1}"/>
              </a:ext>
            </a:extLst>
          </p:cNvPr>
          <p:cNvSpPr txBox="1">
            <a:spLocks/>
          </p:cNvSpPr>
          <p:nvPr/>
        </p:nvSpPr>
        <p:spPr>
          <a:xfrm>
            <a:off x="4117920" y="471246"/>
            <a:ext cx="4347552" cy="7764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b="1" dirty="0">
                <a:solidFill>
                  <a:srgbClr val="041E74"/>
                </a:solidFill>
                <a:latin typeface="Nunito" pitchFamily="2" charset="77"/>
              </a:rPr>
              <a:t>Wat is CO-Learning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DAD70586-C71A-4F8D-918C-EDB449079A2A}"/>
              </a:ext>
            </a:extLst>
          </p:cNvPr>
          <p:cNvSpPr txBox="1"/>
          <p:nvPr/>
        </p:nvSpPr>
        <p:spPr>
          <a:xfrm>
            <a:off x="935808" y="3217354"/>
            <a:ext cx="9106958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000" dirty="0">
                <a:solidFill>
                  <a:srgbClr val="041E74"/>
                </a:solidFill>
                <a:latin typeface="Nunito" pitchFamily="2" charset="77"/>
                <a:ea typeface="+mj-ea"/>
                <a:cs typeface="+mj-cs"/>
              </a:rPr>
              <a:t>Ontwikkeld aan de hand van onderzoek John </a:t>
            </a:r>
            <a:r>
              <a:rPr lang="nl-NL" sz="2000" dirty="0" err="1">
                <a:solidFill>
                  <a:srgbClr val="041E74"/>
                </a:solidFill>
                <a:latin typeface="Nunito" pitchFamily="2" charset="77"/>
                <a:ea typeface="+mj-ea"/>
                <a:cs typeface="+mj-cs"/>
              </a:rPr>
              <a:t>Hattie</a:t>
            </a:r>
            <a:endParaRPr lang="nl-NL" sz="2000" dirty="0">
              <a:solidFill>
                <a:srgbClr val="041E74"/>
              </a:solidFill>
              <a:latin typeface="Nunito" pitchFamily="2" charset="77"/>
              <a:ea typeface="+mj-ea"/>
              <a:cs typeface="+mj-cs"/>
            </a:endParaRPr>
          </a:p>
          <a:p>
            <a:endParaRPr lang="nl-NL" sz="2000" dirty="0">
              <a:solidFill>
                <a:srgbClr val="041E74"/>
              </a:solidFill>
              <a:latin typeface="Nunito" pitchFamily="2" charset="77"/>
              <a:ea typeface="+mj-ea"/>
              <a:cs typeface="+mj-cs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000" dirty="0">
                <a:solidFill>
                  <a:srgbClr val="041E74"/>
                </a:solidFill>
                <a:latin typeface="Nunito" pitchFamily="2" charset="77"/>
                <a:ea typeface="+mj-ea"/>
                <a:cs typeface="+mj-cs"/>
              </a:rPr>
              <a:t>Afgeleid van </a:t>
            </a:r>
            <a:r>
              <a:rPr lang="nl-NL" sz="2000" dirty="0" err="1">
                <a:solidFill>
                  <a:srgbClr val="041E74"/>
                </a:solidFill>
                <a:latin typeface="Nunito" pitchFamily="2" charset="77"/>
                <a:ea typeface="+mj-ea"/>
                <a:cs typeface="+mj-cs"/>
              </a:rPr>
              <a:t>Social</a:t>
            </a:r>
            <a:r>
              <a:rPr lang="nl-NL" sz="2000" dirty="0">
                <a:solidFill>
                  <a:srgbClr val="041E74"/>
                </a:solidFill>
                <a:latin typeface="Nunito" pitchFamily="2" charset="77"/>
                <a:ea typeface="+mj-ea"/>
                <a:cs typeface="+mj-cs"/>
              </a:rPr>
              <a:t> Learning</a:t>
            </a:r>
          </a:p>
          <a:p>
            <a:endParaRPr lang="nl-NL" sz="2000" dirty="0">
              <a:solidFill>
                <a:srgbClr val="041E74"/>
              </a:solidFill>
              <a:latin typeface="Nunito" pitchFamily="2" charset="77"/>
              <a:ea typeface="+mj-ea"/>
              <a:cs typeface="+mj-cs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000" dirty="0">
                <a:solidFill>
                  <a:srgbClr val="041E74"/>
                </a:solidFill>
                <a:latin typeface="Nunito" pitchFamily="2" charset="77"/>
                <a:ea typeface="+mj-ea"/>
                <a:cs typeface="+mj-cs"/>
              </a:rPr>
              <a:t>faciliteert:	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kumimoji="0" lang="nl-NL" sz="2000" i="0" u="none" strike="noStrike" kern="1200" cap="none" spc="0" normalizeH="0" baseline="0" noProof="0" dirty="0">
                <a:ln>
                  <a:noFill/>
                </a:ln>
                <a:solidFill>
                  <a:srgbClr val="041E74"/>
                </a:solidFill>
                <a:effectLst/>
                <a:uLnTx/>
                <a:uFillTx/>
                <a:latin typeface="Nunito" pitchFamily="2" charset="77"/>
                <a:ea typeface="+mj-ea"/>
                <a:cs typeface="+mj-cs"/>
              </a:rPr>
              <a:t>Peer feedback op gemaakte toetsen door studenten onderling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nl-NL" sz="2000" dirty="0">
                <a:solidFill>
                  <a:srgbClr val="041E74"/>
                </a:solidFill>
                <a:latin typeface="Nunito" pitchFamily="2" charset="77"/>
                <a:ea typeface="+mj-ea"/>
                <a:cs typeface="+mj-cs"/>
              </a:rPr>
              <a:t>Bespreken van toets(vragen) in de klas</a:t>
            </a:r>
            <a:r>
              <a:rPr kumimoji="0" lang="nl-NL" sz="2000" i="0" u="none" strike="noStrike" kern="1200" cap="none" spc="0" normalizeH="0" baseline="0" noProof="0" dirty="0">
                <a:ln>
                  <a:noFill/>
                </a:ln>
                <a:solidFill>
                  <a:srgbClr val="041E74"/>
                </a:solidFill>
                <a:effectLst/>
                <a:uLnTx/>
                <a:uFillTx/>
                <a:latin typeface="Nunito" pitchFamily="2" charset="77"/>
                <a:ea typeface="+mj-ea"/>
                <a:cs typeface="+mj-cs"/>
              </a:rPr>
              <a:t> </a:t>
            </a:r>
          </a:p>
          <a:p>
            <a:pPr lvl="1"/>
            <a:endParaRPr kumimoji="0" lang="nl-NL" sz="2000" i="0" u="none" strike="noStrike" kern="1200" cap="none" spc="0" normalizeH="0" baseline="0" noProof="0" dirty="0">
              <a:ln>
                <a:noFill/>
              </a:ln>
              <a:solidFill>
                <a:srgbClr val="041E74"/>
              </a:solidFill>
              <a:effectLst/>
              <a:uLnTx/>
              <a:uFillTx/>
              <a:latin typeface="Nunito" pitchFamily="2" charset="77"/>
              <a:ea typeface="+mj-ea"/>
              <a:cs typeface="+mj-cs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000" dirty="0">
                <a:solidFill>
                  <a:srgbClr val="041E74"/>
                </a:solidFill>
                <a:latin typeface="Nunito" pitchFamily="2" charset="77"/>
                <a:ea typeface="+mj-ea"/>
                <a:cs typeface="+mj-cs"/>
              </a:rPr>
              <a:t>Ondersteunt formatief evalueren</a:t>
            </a:r>
          </a:p>
          <a:p>
            <a:pPr marL="342900" indent="-342900">
              <a:buAutoNum type="arabicPeriod"/>
            </a:pPr>
            <a:endParaRPr lang="nl-NL" dirty="0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BF7762C1-8353-4234-80CB-2DF68AE5983A}"/>
              </a:ext>
            </a:extLst>
          </p:cNvPr>
          <p:cNvSpPr txBox="1"/>
          <p:nvPr/>
        </p:nvSpPr>
        <p:spPr>
          <a:xfrm>
            <a:off x="849408" y="1857472"/>
            <a:ext cx="11256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004DF6"/>
                </a:solidFill>
              </a:rPr>
              <a:t>Dé nieuwe didactische werkvorm in de klas.  Anders en waarom?</a:t>
            </a:r>
          </a:p>
        </p:txBody>
      </p:sp>
      <p:pic>
        <p:nvPicPr>
          <p:cNvPr id="11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0BF9D76-5491-4DAA-936F-0680F05EFB6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625" y="6080488"/>
            <a:ext cx="2269748" cy="41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858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>
            <a:extLst>
              <a:ext uri="{FF2B5EF4-FFF2-40B4-BE49-F238E27FC236}">
                <a16:creationId xmlns:a16="http://schemas.microsoft.com/office/drawing/2014/main" id="{ED688509-B7E8-E14A-B288-3B636B92D8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7200000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328FD861-6F55-43BE-BA33-AB70550306F7}"/>
              </a:ext>
            </a:extLst>
          </p:cNvPr>
          <p:cNvSpPr txBox="1"/>
          <p:nvPr/>
        </p:nvSpPr>
        <p:spPr>
          <a:xfrm>
            <a:off x="1048382" y="1562424"/>
            <a:ext cx="11731200" cy="55938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NL" sz="2000" dirty="0">
                <a:solidFill>
                  <a:srgbClr val="FFFFFF"/>
                </a:solidFill>
                <a:latin typeface="Nunito"/>
                <a:cs typeface="Calibri"/>
              </a:rPr>
              <a:t>Inregelen verschillende leerroutes: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FFFFFF"/>
                </a:solidFill>
                <a:latin typeface="Nunito"/>
                <a:cs typeface="Calibri"/>
              </a:rPr>
              <a:t>Gedifferentieerd leren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FFFFFF"/>
                </a:solidFill>
                <a:latin typeface="Nunito"/>
                <a:cs typeface="Calibri"/>
              </a:rPr>
              <a:t>Gepersonaliseerd leren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FFFFFF"/>
                </a:solidFill>
                <a:latin typeface="Nunito"/>
                <a:cs typeface="Calibri"/>
              </a:rPr>
              <a:t>Leren in groepsverband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NL" sz="2000" dirty="0">
                <a:solidFill>
                  <a:srgbClr val="FFFFFF"/>
                </a:solidFill>
                <a:latin typeface="Nunito"/>
                <a:cs typeface="Calibri"/>
              </a:rPr>
              <a:t>Efficiënter sturen op leerprocessen en effectiever leren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NL" sz="2000" dirty="0">
                <a:solidFill>
                  <a:srgbClr val="FFFFFF"/>
                </a:solidFill>
                <a:latin typeface="Nunito"/>
                <a:cs typeface="Calibri"/>
              </a:rPr>
              <a:t>Informatie voor Curriculum management en omgekeerde leerweg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NL" sz="2000" dirty="0">
                <a:solidFill>
                  <a:srgbClr val="FFFFFF"/>
                </a:solidFill>
                <a:latin typeface="Nunito"/>
                <a:cs typeface="Calibri"/>
              </a:rPr>
              <a:t>Verhogen leerrendement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NL" sz="2000" dirty="0">
                <a:solidFill>
                  <a:srgbClr val="FFFFFF"/>
                </a:solidFill>
                <a:latin typeface="Nunito"/>
                <a:cs typeface="Calibri"/>
              </a:rPr>
              <a:t>Als ketenvraagstuk; doorlopende leerroutes/ doorstroming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NL" sz="2000" dirty="0">
                <a:solidFill>
                  <a:srgbClr val="FFFFFF"/>
                </a:solidFill>
                <a:latin typeface="Nunito"/>
                <a:cs typeface="Calibri"/>
              </a:rPr>
              <a:t>Goed inzicht in status en voortgang leerdoelen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NL" sz="2000" dirty="0">
                <a:solidFill>
                  <a:srgbClr val="FFFFFF"/>
                </a:solidFill>
                <a:latin typeface="Nunito"/>
                <a:cs typeface="Calibri"/>
              </a:rPr>
              <a:t>Professionalisering onderwijs en docenten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NL" sz="2000" dirty="0">
                <a:solidFill>
                  <a:srgbClr val="FFFFFF"/>
                </a:solidFill>
                <a:latin typeface="Nunito"/>
                <a:cs typeface="Calibri"/>
              </a:rPr>
              <a:t>Slijpsteen voor </a:t>
            </a:r>
            <a:r>
              <a:rPr lang="nl-NL" sz="2000" dirty="0" err="1">
                <a:solidFill>
                  <a:srgbClr val="FFFFFF"/>
                </a:solidFill>
                <a:latin typeface="Nunito"/>
                <a:cs typeface="Calibri"/>
              </a:rPr>
              <a:t>toetskwaliteit</a:t>
            </a:r>
            <a:endParaRPr lang="nl-NL" sz="2000" dirty="0">
              <a:solidFill>
                <a:srgbClr val="FFFFFF"/>
              </a:solidFill>
              <a:latin typeface="Nunito"/>
              <a:cs typeface="Calibri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nl-NL" sz="2000" i="1" dirty="0">
              <a:solidFill>
                <a:srgbClr val="FFFFFF"/>
              </a:solidFill>
              <a:latin typeface="Nunito"/>
              <a:cs typeface="Calibri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25A0563B-5951-4440-B29F-BB7E88B46626}"/>
              </a:ext>
            </a:extLst>
          </p:cNvPr>
          <p:cNvSpPr txBox="1"/>
          <p:nvPr/>
        </p:nvSpPr>
        <p:spPr>
          <a:xfrm>
            <a:off x="2816556" y="287468"/>
            <a:ext cx="736424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"/>
                <a:ea typeface="+mj-ea"/>
                <a:cs typeface="+mj-cs"/>
              </a:rPr>
              <a:t>CO-Learning als onderwijsinstrument</a:t>
            </a:r>
          </a:p>
          <a:p>
            <a:pPr algn="ctr"/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"/>
                <a:ea typeface="+mj-ea"/>
                <a:cs typeface="+mj-cs"/>
              </a:rPr>
              <a:t> </a:t>
            </a: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"/>
                <a:ea typeface="+mj-ea"/>
                <a:cs typeface="+mj-cs"/>
              </a:rPr>
              <a:t>“</a:t>
            </a:r>
            <a:r>
              <a:rPr lang="nl-NL" sz="2000" b="1" i="1" dirty="0">
                <a:solidFill>
                  <a:srgbClr val="FFFFFF"/>
                </a:solidFill>
                <a:latin typeface="Nunito" pitchFamily="2" charset="77"/>
              </a:rPr>
              <a:t>de kracht van gepersonaliseerd &amp; gedifferentieerd leren”</a:t>
            </a:r>
            <a:endParaRPr kumimoji="0" lang="nl-NL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"/>
              <a:ea typeface="+mj-ea"/>
              <a:cs typeface="+mj-cs"/>
            </a:endParaRPr>
          </a:p>
        </p:txBody>
      </p:sp>
      <p:pic>
        <p:nvPicPr>
          <p:cNvPr id="1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259BCA4-1663-4D6C-A9F6-D1349161C3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625" y="6080488"/>
            <a:ext cx="2269748" cy="414476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D865AC6B-184F-4D08-8725-80F2A471B7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8382" y="466181"/>
            <a:ext cx="719792" cy="71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327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6000">
              <a:srgbClr val="24973C"/>
            </a:gs>
            <a:gs pos="100000">
              <a:srgbClr val="3DBB56"/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21ED3782-EE19-44C2-B06D-D27EC0BD445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292497" y="819707"/>
            <a:ext cx="5351631" cy="7764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3200" b="1" dirty="0">
                <a:solidFill>
                  <a:schemeClr val="bg1"/>
                </a:solidFill>
                <a:latin typeface="Nunito" pitchFamily="2" charset="77"/>
              </a:rPr>
              <a:t>Quote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9AA96424-C834-6748-A293-540EFB71AA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73183" y="6112770"/>
            <a:ext cx="2414017" cy="436875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D9E1544-21D6-634A-A167-F64B728C834D}"/>
              </a:ext>
            </a:extLst>
          </p:cNvPr>
          <p:cNvCxnSpPr>
            <a:cxnSpLocks/>
          </p:cNvCxnSpPr>
          <p:nvPr/>
        </p:nvCxnSpPr>
        <p:spPr>
          <a:xfrm>
            <a:off x="5402317" y="1657119"/>
            <a:ext cx="1145628" cy="0"/>
          </a:xfrm>
          <a:prstGeom prst="line">
            <a:avLst/>
          </a:prstGeom>
          <a:ln w="381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el 1">
            <a:extLst>
              <a:ext uri="{FF2B5EF4-FFF2-40B4-BE49-F238E27FC236}">
                <a16:creationId xmlns:a16="http://schemas.microsoft.com/office/drawing/2014/main" id="{DE7DC1D0-4713-874C-ACFF-6B2612CC5A1B}"/>
              </a:ext>
            </a:extLst>
          </p:cNvPr>
          <p:cNvSpPr txBox="1">
            <a:spLocks/>
          </p:cNvSpPr>
          <p:nvPr/>
        </p:nvSpPr>
        <p:spPr>
          <a:xfrm>
            <a:off x="1284796" y="2368066"/>
            <a:ext cx="9367031" cy="18676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3600" i="1" dirty="0">
                <a:solidFill>
                  <a:schemeClr val="bg1"/>
                </a:solidFill>
                <a:latin typeface="Zilla Slab" pitchFamily="2" charset="77"/>
                <a:ea typeface="Zilla Slab" pitchFamily="2" charset="77"/>
                <a:cs typeface="Calibri" panose="020F0502020204030204" pitchFamily="34" charset="0"/>
              </a:rPr>
              <a:t>“</a:t>
            </a:r>
            <a:r>
              <a:rPr lang="en-US" sz="3600" i="1" dirty="0" err="1">
                <a:solidFill>
                  <a:schemeClr val="bg1"/>
                </a:solidFill>
                <a:latin typeface="Zilla Slab" pitchFamily="2" charset="77"/>
                <a:ea typeface="Zilla Slab" pitchFamily="2" charset="77"/>
                <a:cs typeface="Calibri" panose="020F0502020204030204" pitchFamily="34" charset="0"/>
              </a:rPr>
              <a:t>Nog</a:t>
            </a:r>
            <a:r>
              <a:rPr lang="en-US" sz="3600" i="1" dirty="0">
                <a:solidFill>
                  <a:schemeClr val="bg1"/>
                </a:solidFill>
                <a:latin typeface="Zilla Slab" pitchFamily="2" charset="77"/>
                <a:ea typeface="Zilla Slab" pitchFamily="2" charset="77"/>
                <a:cs typeface="Calibri" panose="020F0502020204030204" pitchFamily="34" charset="0"/>
              </a:rPr>
              <a:t> nooit </a:t>
            </a:r>
            <a:r>
              <a:rPr lang="en-US" sz="3600" i="1" dirty="0" err="1">
                <a:solidFill>
                  <a:schemeClr val="bg1"/>
                </a:solidFill>
                <a:latin typeface="Zilla Slab" pitchFamily="2" charset="77"/>
                <a:ea typeface="Zilla Slab" pitchFamily="2" charset="77"/>
                <a:cs typeface="Calibri" panose="020F0502020204030204" pitchFamily="34" charset="0"/>
              </a:rPr>
              <a:t>heb</a:t>
            </a:r>
            <a:r>
              <a:rPr lang="en-US" sz="3600" i="1" dirty="0">
                <a:solidFill>
                  <a:schemeClr val="bg1"/>
                </a:solidFill>
                <a:latin typeface="Zilla Slab" pitchFamily="2" charset="77"/>
                <a:ea typeface="Zilla Slab" pitchFamily="2" charset="77"/>
                <a:cs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schemeClr val="bg1"/>
                </a:solidFill>
                <a:latin typeface="Zilla Slab" pitchFamily="2" charset="77"/>
                <a:ea typeface="Zilla Slab" pitchFamily="2" charset="77"/>
                <a:cs typeface="Calibri" panose="020F0502020204030204" pitchFamily="34" charset="0"/>
              </a:rPr>
              <a:t>ik</a:t>
            </a:r>
            <a:r>
              <a:rPr lang="en-US" sz="3600" i="1" dirty="0">
                <a:solidFill>
                  <a:schemeClr val="bg1"/>
                </a:solidFill>
                <a:latin typeface="Zilla Slab" pitchFamily="2" charset="77"/>
                <a:ea typeface="Zilla Slab" pitchFamily="2" charset="77"/>
                <a:cs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schemeClr val="bg1"/>
                </a:solidFill>
                <a:latin typeface="Zilla Slab" pitchFamily="2" charset="77"/>
                <a:ea typeface="Zilla Slab" pitchFamily="2" charset="77"/>
                <a:cs typeface="Calibri" panose="020F0502020204030204" pitchFamily="34" charset="0"/>
              </a:rPr>
              <a:t>een</a:t>
            </a:r>
            <a:r>
              <a:rPr lang="en-US" sz="3600" i="1" dirty="0">
                <a:solidFill>
                  <a:schemeClr val="bg1"/>
                </a:solidFill>
                <a:latin typeface="Zilla Slab" pitchFamily="2" charset="77"/>
                <a:ea typeface="Zilla Slab" pitchFamily="2" charset="77"/>
                <a:cs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schemeClr val="bg1"/>
                </a:solidFill>
                <a:latin typeface="Zilla Slab" pitchFamily="2" charset="77"/>
                <a:ea typeface="Zilla Slab" pitchFamily="2" charset="77"/>
                <a:cs typeface="Calibri" panose="020F0502020204030204" pitchFamily="34" charset="0"/>
              </a:rPr>
              <a:t>onderwijskundige</a:t>
            </a:r>
            <a:r>
              <a:rPr lang="en-US" sz="3600" i="1" dirty="0">
                <a:solidFill>
                  <a:schemeClr val="bg1"/>
                </a:solidFill>
                <a:latin typeface="Zilla Slab" pitchFamily="2" charset="77"/>
                <a:ea typeface="Zilla Slab" pitchFamily="2" charset="77"/>
                <a:cs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schemeClr val="bg1"/>
                </a:solidFill>
                <a:latin typeface="Zilla Slab" pitchFamily="2" charset="77"/>
                <a:ea typeface="Zilla Slab" pitchFamily="2" charset="77"/>
                <a:cs typeface="Calibri" panose="020F0502020204030204" pitchFamily="34" charset="0"/>
              </a:rPr>
              <a:t>vernieuwing</a:t>
            </a:r>
            <a:r>
              <a:rPr lang="en-US" sz="3600" i="1" dirty="0">
                <a:solidFill>
                  <a:schemeClr val="bg1"/>
                </a:solidFill>
                <a:latin typeface="Zilla Slab" pitchFamily="2" charset="77"/>
                <a:ea typeface="Zilla Slab" pitchFamily="2" charset="77"/>
                <a:cs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schemeClr val="bg1"/>
                </a:solidFill>
                <a:latin typeface="Zilla Slab" pitchFamily="2" charset="77"/>
                <a:ea typeface="Zilla Slab" pitchFamily="2" charset="77"/>
                <a:cs typeface="Calibri" panose="020F0502020204030204" pitchFamily="34" charset="0"/>
              </a:rPr>
              <a:t>zich</a:t>
            </a:r>
            <a:r>
              <a:rPr lang="en-US" sz="3600" i="1" dirty="0">
                <a:solidFill>
                  <a:schemeClr val="bg1"/>
                </a:solidFill>
                <a:latin typeface="Zilla Slab" pitchFamily="2" charset="77"/>
                <a:ea typeface="Zilla Slab" pitchFamily="2" charset="77"/>
                <a:cs typeface="Calibri" panose="020F0502020204030204" pitchFamily="34" charset="0"/>
              </a:rPr>
              <a:t> zo </a:t>
            </a:r>
            <a:r>
              <a:rPr lang="en-US" sz="3600" i="1" dirty="0" err="1">
                <a:solidFill>
                  <a:schemeClr val="bg1"/>
                </a:solidFill>
                <a:latin typeface="Zilla Slab" pitchFamily="2" charset="77"/>
                <a:ea typeface="Zilla Slab" pitchFamily="2" charset="77"/>
                <a:cs typeface="Calibri" panose="020F0502020204030204" pitchFamily="34" charset="0"/>
              </a:rPr>
              <a:t>snel</a:t>
            </a:r>
            <a:r>
              <a:rPr lang="en-US" sz="3600" i="1" dirty="0">
                <a:solidFill>
                  <a:schemeClr val="bg1"/>
                </a:solidFill>
                <a:latin typeface="Zilla Slab" pitchFamily="2" charset="77"/>
                <a:ea typeface="Zilla Slab" pitchFamily="2" charset="77"/>
                <a:cs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schemeClr val="bg1"/>
                </a:solidFill>
                <a:latin typeface="Zilla Slab" pitchFamily="2" charset="77"/>
                <a:ea typeface="Zilla Slab" pitchFamily="2" charset="77"/>
                <a:cs typeface="Calibri" panose="020F0502020204030204" pitchFamily="34" charset="0"/>
              </a:rPr>
              <a:t>zien</a:t>
            </a:r>
            <a:r>
              <a:rPr lang="en-US" sz="3600" i="1" dirty="0">
                <a:solidFill>
                  <a:schemeClr val="bg1"/>
                </a:solidFill>
                <a:latin typeface="Zilla Slab" pitchFamily="2" charset="77"/>
                <a:ea typeface="Zilla Slab" pitchFamily="2" charset="77"/>
                <a:cs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schemeClr val="bg1"/>
                </a:solidFill>
                <a:latin typeface="Zilla Slab" pitchFamily="2" charset="77"/>
                <a:ea typeface="Zilla Slab" pitchFamily="2" charset="77"/>
                <a:cs typeface="Calibri" panose="020F0502020204030204" pitchFamily="34" charset="0"/>
              </a:rPr>
              <a:t>voltrekken</a:t>
            </a:r>
            <a:r>
              <a:rPr lang="en-US" sz="3600" i="1" dirty="0">
                <a:solidFill>
                  <a:schemeClr val="bg1"/>
                </a:solidFill>
                <a:latin typeface="Zilla Slab" pitchFamily="2" charset="77"/>
                <a:ea typeface="Zilla Slab" pitchFamily="2" charset="77"/>
                <a:cs typeface="Calibri" panose="020F0502020204030204" pitchFamily="34" charset="0"/>
              </a:rPr>
              <a:t>. </a:t>
            </a:r>
            <a:r>
              <a:rPr lang="en-US" sz="3600" i="1" dirty="0" err="1">
                <a:solidFill>
                  <a:schemeClr val="bg1"/>
                </a:solidFill>
                <a:latin typeface="Zilla Slab" pitchFamily="2" charset="77"/>
                <a:ea typeface="Zilla Slab" pitchFamily="2" charset="77"/>
                <a:cs typeface="Calibri" panose="020F0502020204030204" pitchFamily="34" charset="0"/>
              </a:rPr>
              <a:t>Daarbij</a:t>
            </a:r>
            <a:r>
              <a:rPr lang="en-US" sz="3600" i="1" dirty="0">
                <a:solidFill>
                  <a:schemeClr val="bg1"/>
                </a:solidFill>
                <a:latin typeface="Zilla Slab" pitchFamily="2" charset="77"/>
                <a:ea typeface="Zilla Slab" pitchFamily="2" charset="77"/>
                <a:cs typeface="Calibri" panose="020F0502020204030204" pitchFamily="34" charset="0"/>
              </a:rPr>
              <a:t> warden we </a:t>
            </a:r>
            <a:r>
              <a:rPr lang="en-US" sz="3600" i="1" dirty="0" err="1">
                <a:solidFill>
                  <a:schemeClr val="bg1"/>
                </a:solidFill>
                <a:latin typeface="Zilla Slab" pitchFamily="2" charset="77"/>
                <a:ea typeface="Zilla Slab" pitchFamily="2" charset="77"/>
                <a:cs typeface="Calibri" panose="020F0502020204030204" pitchFamily="34" charset="0"/>
              </a:rPr>
              <a:t>goed</a:t>
            </a:r>
            <a:r>
              <a:rPr lang="en-US" sz="3600" i="1" dirty="0">
                <a:solidFill>
                  <a:schemeClr val="bg1"/>
                </a:solidFill>
                <a:latin typeface="Zilla Slab" pitchFamily="2" charset="77"/>
                <a:ea typeface="Zilla Slab" pitchFamily="2" charset="77"/>
                <a:cs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schemeClr val="bg1"/>
                </a:solidFill>
                <a:latin typeface="Zilla Slab" pitchFamily="2" charset="77"/>
                <a:ea typeface="Zilla Slab" pitchFamily="2" charset="77"/>
                <a:cs typeface="Calibri" panose="020F0502020204030204" pitchFamily="34" charset="0"/>
              </a:rPr>
              <a:t>én</a:t>
            </a:r>
            <a:r>
              <a:rPr lang="en-US" sz="3600" i="1" dirty="0">
                <a:solidFill>
                  <a:schemeClr val="bg1"/>
                </a:solidFill>
                <a:latin typeface="Zilla Slab" pitchFamily="2" charset="77"/>
                <a:ea typeface="Zilla Slab" pitchFamily="2" charset="77"/>
                <a:cs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schemeClr val="bg1"/>
                </a:solidFill>
                <a:latin typeface="Zilla Slab" pitchFamily="2" charset="77"/>
                <a:ea typeface="Zilla Slab" pitchFamily="2" charset="77"/>
                <a:cs typeface="Calibri" panose="020F0502020204030204" pitchFamily="34" charset="0"/>
              </a:rPr>
              <a:t>snel</a:t>
            </a:r>
            <a:r>
              <a:rPr lang="en-US" sz="3600" i="1" dirty="0">
                <a:solidFill>
                  <a:schemeClr val="bg1"/>
                </a:solidFill>
                <a:latin typeface="Zilla Slab" pitchFamily="2" charset="77"/>
                <a:ea typeface="Zilla Slab" pitchFamily="2" charset="77"/>
                <a:cs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schemeClr val="bg1"/>
                </a:solidFill>
                <a:latin typeface="Zilla Slab" pitchFamily="2" charset="77"/>
                <a:ea typeface="Zilla Slab" pitchFamily="2" charset="77"/>
                <a:cs typeface="Calibri" panose="020F0502020204030204" pitchFamily="34" charset="0"/>
              </a:rPr>
              <a:t>geholpen</a:t>
            </a:r>
            <a:r>
              <a:rPr lang="en-US" sz="3600" i="1" dirty="0">
                <a:solidFill>
                  <a:schemeClr val="bg1"/>
                </a:solidFill>
                <a:latin typeface="Zilla Slab" pitchFamily="2" charset="77"/>
                <a:ea typeface="Zilla Slab" pitchFamily="2" charset="77"/>
                <a:cs typeface="Calibri" panose="020F0502020204030204" pitchFamily="34" charset="0"/>
              </a:rPr>
              <a:t>!” 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5E947A29-7949-474D-93F8-9A087CE325AA}"/>
              </a:ext>
            </a:extLst>
          </p:cNvPr>
          <p:cNvSpPr txBox="1">
            <a:spLocks/>
          </p:cNvSpPr>
          <p:nvPr/>
        </p:nvSpPr>
        <p:spPr>
          <a:xfrm>
            <a:off x="1121886" y="4487917"/>
            <a:ext cx="9367031" cy="10489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2000" dirty="0">
                <a:solidFill>
                  <a:schemeClr val="bg1"/>
                </a:solidFill>
                <a:latin typeface="Nunito" pitchFamily="2" charset="77"/>
                <a:ea typeface="+mj-ea"/>
                <a:cs typeface="Calibri" panose="020F0502020204030204" pitchFamily="34" charset="0"/>
              </a:rPr>
              <a:t>A </a:t>
            </a:r>
            <a:r>
              <a:rPr lang="en-US" sz="2000" dirty="0" err="1">
                <a:solidFill>
                  <a:schemeClr val="bg1"/>
                </a:solidFill>
                <a:latin typeface="Nunito" pitchFamily="2" charset="77"/>
                <a:ea typeface="+mj-ea"/>
                <a:cs typeface="Calibri" panose="020F0502020204030204" pitchFamily="34" charset="0"/>
              </a:rPr>
              <a:t>Trouwborst</a:t>
            </a:r>
            <a:r>
              <a:rPr lang="en-US" sz="2000" dirty="0">
                <a:solidFill>
                  <a:schemeClr val="bg1"/>
                </a:solidFill>
                <a:latin typeface="Nunito" pitchFamily="2" charset="77"/>
                <a:ea typeface="+mj-ea"/>
                <a:cs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Nunito" pitchFamily="2" charset="77"/>
                <a:ea typeface="+mj-ea"/>
                <a:cs typeface="Calibri" panose="020F0502020204030204" pitchFamily="34" charset="0"/>
              </a:rPr>
              <a:t>directeur</a:t>
            </a:r>
            <a:r>
              <a:rPr lang="en-US" sz="2000" dirty="0">
                <a:solidFill>
                  <a:schemeClr val="bg1"/>
                </a:solidFill>
                <a:latin typeface="Nunito" pitchFamily="2" charset="77"/>
                <a:ea typeface="+mj-ea"/>
                <a:cs typeface="Calibri" panose="020F0502020204030204" pitchFamily="34" charset="0"/>
              </a:rPr>
              <a:t> Pieter Zandt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2000" dirty="0" err="1">
                <a:solidFill>
                  <a:schemeClr val="bg1"/>
                </a:solidFill>
                <a:latin typeface="Nunito" pitchFamily="2" charset="77"/>
                <a:ea typeface="+mj-ea"/>
                <a:cs typeface="Calibri" panose="020F0502020204030204" pitchFamily="34" charset="0"/>
              </a:rPr>
              <a:t>Scholengemeenschap</a:t>
            </a:r>
            <a:r>
              <a:rPr lang="en-US" sz="2000" dirty="0">
                <a:solidFill>
                  <a:schemeClr val="bg1"/>
                </a:solidFill>
                <a:latin typeface="Nunito" pitchFamily="2" charset="77"/>
                <a:ea typeface="+mj-ea"/>
                <a:cs typeface="Calibri" panose="020F0502020204030204" pitchFamily="34" charset="0"/>
              </a:rPr>
              <a:t> met 2800 </a:t>
            </a:r>
            <a:r>
              <a:rPr lang="en-US" sz="2000" dirty="0" err="1">
                <a:solidFill>
                  <a:schemeClr val="bg1"/>
                </a:solidFill>
                <a:latin typeface="Nunito" pitchFamily="2" charset="77"/>
                <a:ea typeface="+mj-ea"/>
                <a:cs typeface="Calibri" panose="020F0502020204030204" pitchFamily="34" charset="0"/>
              </a:rPr>
              <a:t>studenten</a:t>
            </a:r>
            <a:endParaRPr lang="en-US" sz="2000" dirty="0">
              <a:solidFill>
                <a:schemeClr val="bg1"/>
              </a:solidFill>
              <a:latin typeface="Nunito" pitchFamily="2" charset="77"/>
              <a:ea typeface="+mj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11337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mple Project">
  <a:themeElements>
    <a:clrScheme name="Custom 2">
      <a:dk1>
        <a:srgbClr val="000000"/>
      </a:dk1>
      <a:lt1>
        <a:srgbClr val="FFFFFF"/>
      </a:lt1>
      <a:dk2>
        <a:srgbClr val="3D9C36"/>
      </a:dk2>
      <a:lt2>
        <a:srgbClr val="FFFFFF"/>
      </a:lt2>
      <a:accent1>
        <a:srgbClr val="3D9C36"/>
      </a:accent1>
      <a:accent2>
        <a:srgbClr val="212121"/>
      </a:accent2>
      <a:accent3>
        <a:srgbClr val="EFEFEF"/>
      </a:accent3>
      <a:accent4>
        <a:srgbClr val="CCCCCC"/>
      </a:accent4>
      <a:accent5>
        <a:srgbClr val="7FD079"/>
      </a:accent5>
      <a:accent6>
        <a:srgbClr val="C7C7C7"/>
      </a:accent6>
      <a:hlink>
        <a:srgbClr val="212121"/>
      </a:hlink>
      <a:folHlink>
        <a:srgbClr val="7FD079"/>
      </a:folHlink>
    </a:clrScheme>
    <a:fontScheme name="Cambria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549841A2F2CA4695168930A9832676" ma:contentTypeVersion="11" ma:contentTypeDescription="Create a new document." ma:contentTypeScope="" ma:versionID="2bc344490f4490f28a97fb1622876f6f">
  <xsd:schema xmlns:xsd="http://www.w3.org/2001/XMLSchema" xmlns:xs="http://www.w3.org/2001/XMLSchema" xmlns:p="http://schemas.microsoft.com/office/2006/metadata/properties" xmlns:ns2="94e08379-365d-4cbd-b3e4-8221dbeabf35" xmlns:ns3="ff2c9210-d2dd-4bd2-90ea-51ce4c5b6352" targetNamespace="http://schemas.microsoft.com/office/2006/metadata/properties" ma:root="true" ma:fieldsID="819d3a16820abe44f8c702e0388c0286" ns2:_="" ns3:_="">
    <xsd:import namespace="94e08379-365d-4cbd-b3e4-8221dbeabf35"/>
    <xsd:import namespace="ff2c9210-d2dd-4bd2-90ea-51ce4c5b63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e08379-365d-4cbd-b3e4-8221dbeabf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2c9210-d2dd-4bd2-90ea-51ce4c5b6352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AA3AA97-A608-47C8-B087-019FDCB11B3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1B8999C-9FA0-436A-83FC-7E4E09032C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e08379-365d-4cbd-b3e4-8221dbeabf35"/>
    <ds:schemaRef ds:uri="ff2c9210-d2dd-4bd2-90ea-51ce4c5b63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67C035A-0F1C-449D-A557-79748E524DBF}">
  <ds:schemaRefs>
    <ds:schemaRef ds:uri="http://purl.org/dc/terms/"/>
    <ds:schemaRef ds:uri="http://www.w3.org/XML/1998/namespace"/>
    <ds:schemaRef ds:uri="http://schemas.openxmlformats.org/package/2006/metadata/core-properties"/>
    <ds:schemaRef ds:uri="94e08379-365d-4cbd-b3e4-8221dbeabf35"/>
    <ds:schemaRef ds:uri="http://schemas.microsoft.com/office/2006/documentManagement/types"/>
    <ds:schemaRef ds:uri="ff2c9210-d2dd-4bd2-90ea-51ce4c5b6352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11136</TotalTime>
  <Words>486</Words>
  <Application>Microsoft Office PowerPoint</Application>
  <PresentationFormat>Breedbeeld</PresentationFormat>
  <Paragraphs>105</Paragraphs>
  <Slides>18</Slides>
  <Notes>4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9</vt:i4>
      </vt:variant>
      <vt:variant>
        <vt:lpstr>Thema</vt:lpstr>
      </vt:variant>
      <vt:variant>
        <vt:i4>2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30" baseType="lpstr">
      <vt:lpstr>Arial</vt:lpstr>
      <vt:lpstr>Calibri</vt:lpstr>
      <vt:lpstr>Calibri Light</vt:lpstr>
      <vt:lpstr>Cambria</vt:lpstr>
      <vt:lpstr>Nunito</vt:lpstr>
      <vt:lpstr>Wingdings</vt:lpstr>
      <vt:lpstr>Work Sans</vt:lpstr>
      <vt:lpstr>Work Sans Regular</vt:lpstr>
      <vt:lpstr>Zilla Slab</vt:lpstr>
      <vt:lpstr>Kantoorthema</vt:lpstr>
      <vt:lpstr>Simple Project</vt:lpstr>
      <vt:lpstr>Bitmapafbeelding</vt:lpstr>
      <vt:lpstr>PowerPoint-presentatie</vt:lpstr>
      <vt:lpstr>Voor docenten:</vt:lpstr>
      <vt:lpstr>PowerPoint-presentatie</vt:lpstr>
      <vt:lpstr>PowerPoint-presentatie</vt:lpstr>
      <vt:lpstr>Het “Expanded” toetsproces</vt:lpstr>
      <vt:lpstr>Test-Correct platform eigenschappen</vt:lpstr>
      <vt:lpstr>PowerPoint-presentatie</vt:lpstr>
      <vt:lpstr>PowerPoint-presentatie</vt:lpstr>
      <vt:lpstr>Quote</vt:lpstr>
      <vt:lpstr>PowerPoint-presentatie</vt:lpstr>
      <vt:lpstr>Support afdeling Test-Correct</vt:lpstr>
      <vt:lpstr>Support</vt:lpstr>
      <vt:lpstr>Support</vt:lpstr>
      <vt:lpstr>Visualisatie</vt:lpstr>
      <vt:lpstr>Visualisatie Test-Direct account</vt:lpstr>
      <vt:lpstr>Visualisatie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John Eijkemans</dc:creator>
  <cp:lastModifiedBy>René Westra</cp:lastModifiedBy>
  <cp:revision>34</cp:revision>
  <dcterms:created xsi:type="dcterms:W3CDTF">2020-11-30T10:02:23Z</dcterms:created>
  <dcterms:modified xsi:type="dcterms:W3CDTF">2021-11-15T07:50:26Z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0x01010006549841A2F2CA4695168930A9832676</vt:lpwstr>
  </property>
</Properties>
</file>