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7"/>
  </p:notesMasterIdLst>
  <p:sldIdLst>
    <p:sldId id="482" r:id="rId2"/>
    <p:sldId id="435" r:id="rId3"/>
    <p:sldId id="483" r:id="rId4"/>
    <p:sldId id="321" r:id="rId5"/>
    <p:sldId id="427" r:id="rId6"/>
    <p:sldId id="371" r:id="rId7"/>
    <p:sldId id="259" r:id="rId8"/>
    <p:sldId id="428" r:id="rId9"/>
    <p:sldId id="333" r:id="rId10"/>
    <p:sldId id="334" r:id="rId11"/>
    <p:sldId id="266" r:id="rId12"/>
    <p:sldId id="335" r:id="rId13"/>
    <p:sldId id="336" r:id="rId14"/>
    <p:sldId id="337" r:id="rId15"/>
    <p:sldId id="338" r:id="rId16"/>
    <p:sldId id="339" r:id="rId17"/>
    <p:sldId id="341" r:id="rId18"/>
    <p:sldId id="342" r:id="rId19"/>
    <p:sldId id="277" r:id="rId20"/>
    <p:sldId id="343" r:id="rId21"/>
    <p:sldId id="345" r:id="rId22"/>
    <p:sldId id="263" r:id="rId23"/>
    <p:sldId id="292" r:id="rId24"/>
    <p:sldId id="320" r:id="rId25"/>
    <p:sldId id="429" r:id="rId26"/>
    <p:sldId id="275" r:id="rId27"/>
    <p:sldId id="346" r:id="rId28"/>
    <p:sldId id="271" r:id="rId29"/>
    <p:sldId id="352" r:id="rId30"/>
    <p:sldId id="353" r:id="rId31"/>
    <p:sldId id="354" r:id="rId32"/>
    <p:sldId id="355" r:id="rId33"/>
    <p:sldId id="356" r:id="rId34"/>
    <p:sldId id="330" r:id="rId35"/>
    <p:sldId id="363" r:id="rId36"/>
  </p:sldIdLst>
  <p:sldSz cx="122047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06A5"/>
    <a:srgbClr val="170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5226" autoAdjust="0"/>
  </p:normalViewPr>
  <p:slideViewPr>
    <p:cSldViewPr>
      <p:cViewPr>
        <p:scale>
          <a:sx n="66" d="100"/>
          <a:sy n="66" d="100"/>
        </p:scale>
        <p:origin x="1190" y="490"/>
      </p:cViewPr>
      <p:guideLst>
        <p:guide orient="horz" pos="2160"/>
        <p:guide pos="384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0FDD5-9BFB-4384-98C4-1B6C1EC4E5C7}" type="datetimeFigureOut">
              <a:rPr lang="nl-NL" smtClean="0"/>
              <a:t>14-11-2021</a:t>
            </a:fld>
            <a:endParaRPr lang="nl-NL"/>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73C7B-7385-4E76-B443-B8611E8A0D34}" type="slidenum">
              <a:rPr lang="nl-NL" smtClean="0"/>
              <a:t>‹#›</a:t>
            </a:fld>
            <a:endParaRPr lang="nl-NL"/>
          </a:p>
        </p:txBody>
      </p:sp>
    </p:spTree>
    <p:extLst>
      <p:ext uri="{BB962C8B-B14F-4D97-AF65-F5344CB8AC3E}">
        <p14:creationId xmlns:p14="http://schemas.microsoft.com/office/powerpoint/2010/main" val="226242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ltLang="nl-NL" baseline="0" dirty="0"/>
          </a:p>
        </p:txBody>
      </p:sp>
      <p:sp>
        <p:nvSpPr>
          <p:cNvPr id="4" name="Slide Number Placeholder 3"/>
          <p:cNvSpPr>
            <a:spLocks noGrp="1"/>
          </p:cNvSpPr>
          <p:nvPr>
            <p:ph type="sldNum" sz="quarter" idx="10"/>
          </p:nvPr>
        </p:nvSpPr>
        <p:spPr/>
        <p:txBody>
          <a:bodyPr/>
          <a:lstStyle/>
          <a:p>
            <a:fld id="{F2D73C7B-7385-4E76-B443-B8611E8A0D34}" type="slidenum">
              <a:rPr lang="nl-NL" smtClean="0"/>
              <a:t>1</a:t>
            </a:fld>
            <a:endParaRPr lang="nl-NL"/>
          </a:p>
        </p:txBody>
      </p:sp>
    </p:spTree>
    <p:extLst>
      <p:ext uri="{BB962C8B-B14F-4D97-AF65-F5344CB8AC3E}">
        <p14:creationId xmlns:p14="http://schemas.microsoft.com/office/powerpoint/2010/main" val="41115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kern="1200" dirty="0">
              <a:solidFill>
                <a:schemeClr val="tx1"/>
              </a:solidFill>
              <a:effectLst/>
              <a:latin typeface="+mn-lt"/>
              <a:ea typeface="+mn-ea"/>
              <a:cs typeface="+mn-cs"/>
            </a:endParaRPr>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2</a:t>
            </a:fld>
            <a:endParaRPr lang="nl-NL"/>
          </a:p>
        </p:txBody>
      </p:sp>
    </p:spTree>
    <p:extLst>
      <p:ext uri="{BB962C8B-B14F-4D97-AF65-F5344CB8AC3E}">
        <p14:creationId xmlns:p14="http://schemas.microsoft.com/office/powerpoint/2010/main" val="28844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kern="1200" dirty="0">
              <a:solidFill>
                <a:schemeClr val="tx1"/>
              </a:solidFill>
              <a:effectLst/>
              <a:latin typeface="+mn-lt"/>
              <a:ea typeface="+mn-ea"/>
              <a:cs typeface="+mn-cs"/>
            </a:endParaRPr>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3</a:t>
            </a:fld>
            <a:endParaRPr lang="nl-NL"/>
          </a:p>
        </p:txBody>
      </p:sp>
    </p:spTree>
    <p:extLst>
      <p:ext uri="{BB962C8B-B14F-4D97-AF65-F5344CB8AC3E}">
        <p14:creationId xmlns:p14="http://schemas.microsoft.com/office/powerpoint/2010/main" val="120283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2D73C7B-7385-4E76-B443-B8611E8A0D34}" type="slidenum">
              <a:rPr lang="nl-NL" smtClean="0"/>
              <a:t>4</a:t>
            </a:fld>
            <a:endParaRPr lang="nl-NL"/>
          </a:p>
        </p:txBody>
      </p:sp>
    </p:spTree>
    <p:extLst>
      <p:ext uri="{BB962C8B-B14F-4D97-AF65-F5344CB8AC3E}">
        <p14:creationId xmlns:p14="http://schemas.microsoft.com/office/powerpoint/2010/main" val="335438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1416EB3-0985-48C0-90F9-28318A0155A2}"/>
              </a:ext>
            </a:extLst>
          </p:cNvPr>
          <p:cNvSpPr>
            <a:spLocks noGrp="1" noRot="1" noChangeAspect="1" noTextEdit="1"/>
          </p:cNvSpPr>
          <p:nvPr>
            <p:ph type="sldImg"/>
          </p:nvPr>
        </p:nvSpPr>
        <p:spPr bwMode="auto">
          <a:xfrm>
            <a:off x="377825" y="685800"/>
            <a:ext cx="61023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9F020C13-2608-4982-8E20-934998D4A2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dirty="0"/>
          </a:p>
        </p:txBody>
      </p:sp>
      <p:sp>
        <p:nvSpPr>
          <p:cNvPr id="81924" name="Slide Number Placeholder 3">
            <a:extLst>
              <a:ext uri="{FF2B5EF4-FFF2-40B4-BE49-F238E27FC236}">
                <a16:creationId xmlns:a16="http://schemas.microsoft.com/office/drawing/2014/main" id="{AEBB64E8-F171-410F-B92B-B06A030FCC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B2CD725-A8DE-423F-A768-7B79500028BE}" type="slidenum">
              <a:rPr lang="nl-NL" altLang="nl-NL"/>
              <a:pPr/>
              <a:t>5</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A545450-2038-4FFE-BD72-8D8BBA34EDB2}"/>
              </a:ext>
            </a:extLst>
          </p:cNvPr>
          <p:cNvSpPr>
            <a:spLocks noGrp="1" noRot="1" noChangeAspect="1" noTextEdit="1"/>
          </p:cNvSpPr>
          <p:nvPr>
            <p:ph type="sldImg"/>
          </p:nvPr>
        </p:nvSpPr>
        <p:spPr bwMode="auto">
          <a:xfrm>
            <a:off x="377825" y="685800"/>
            <a:ext cx="61023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252D762-FC91-4902-A7ED-F67EAECA4F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99332" name="Slide Number Placeholder 3">
            <a:extLst>
              <a:ext uri="{FF2B5EF4-FFF2-40B4-BE49-F238E27FC236}">
                <a16:creationId xmlns:a16="http://schemas.microsoft.com/office/drawing/2014/main" id="{2978D500-127D-490C-A948-A4CD7E9319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683D043-83B0-4C36-B8ED-216C07081657}" type="slidenum">
              <a:rPr lang="nl-NL" altLang="nl-NL"/>
              <a:pPr/>
              <a:t>34</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2D73C7B-7385-4E76-B443-B8611E8A0D34}" type="slidenum">
              <a:rPr lang="nl-NL" smtClean="0"/>
              <a:t>35</a:t>
            </a:fld>
            <a:endParaRPr lang="nl-NL"/>
          </a:p>
        </p:txBody>
      </p:sp>
    </p:spTree>
    <p:extLst>
      <p:ext uri="{BB962C8B-B14F-4D97-AF65-F5344CB8AC3E}">
        <p14:creationId xmlns:p14="http://schemas.microsoft.com/office/powerpoint/2010/main" val="3264367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5353" y="2130429"/>
            <a:ext cx="10373995" cy="1470025"/>
          </a:xfrm>
        </p:spPr>
        <p:txBody>
          <a:bodyPr/>
          <a:lstStyle/>
          <a:p>
            <a:r>
              <a:rPr lang="nl-NL"/>
              <a:t>Klik om de stijl te bewerken</a:t>
            </a:r>
          </a:p>
        </p:txBody>
      </p:sp>
      <p:sp>
        <p:nvSpPr>
          <p:cNvPr id="3" name="Ondertitel 2"/>
          <p:cNvSpPr>
            <a:spLocks noGrp="1"/>
          </p:cNvSpPr>
          <p:nvPr>
            <p:ph type="subTitle" idx="1"/>
          </p:nvPr>
        </p:nvSpPr>
        <p:spPr>
          <a:xfrm>
            <a:off x="1830705" y="3886200"/>
            <a:ext cx="854329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48407" y="274641"/>
            <a:ext cx="2746058"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10235" y="274641"/>
            <a:ext cx="8034761"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4087" y="4406902"/>
            <a:ext cx="10373995"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4087" y="2906713"/>
            <a:ext cx="1037399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10235" y="1600202"/>
            <a:ext cx="539040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204056" y="1600202"/>
            <a:ext cx="539040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10235" y="1535114"/>
            <a:ext cx="539252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10235" y="2174875"/>
            <a:ext cx="53925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9824" y="1535114"/>
            <a:ext cx="539464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9824" y="2174875"/>
            <a:ext cx="53946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D636C07-7E76-46D3-B86B-6AF7C60E533E}" type="datetimeFigureOut">
              <a:rPr lang="nl-NL" smtClean="0"/>
              <a:t>14-11-2021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636C07-7E76-46D3-B86B-6AF7C60E533E}" type="datetimeFigureOut">
              <a:rPr lang="nl-NL" smtClean="0"/>
              <a:t>14-11-2021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636C07-7E76-46D3-B86B-6AF7C60E533E}" type="datetimeFigureOut">
              <a:rPr lang="nl-NL" smtClean="0"/>
              <a:t>14-11-2021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10241" y="273050"/>
            <a:ext cx="4015262"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71699" y="273054"/>
            <a:ext cx="68227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10241" y="1435103"/>
            <a:ext cx="40152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92207" y="4800602"/>
            <a:ext cx="732282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92207" y="612775"/>
            <a:ext cx="73228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92207" y="5367340"/>
            <a:ext cx="732282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10235" y="274639"/>
            <a:ext cx="1098423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10235" y="1600202"/>
            <a:ext cx="1098423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10235" y="6356353"/>
            <a:ext cx="2847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36C07-7E76-46D3-B86B-6AF7C60E533E}" type="datetimeFigureOut">
              <a:rPr lang="nl-NL" smtClean="0"/>
              <a:t>14-11-2021</a:t>
            </a:fld>
            <a:endParaRPr lang="nl-NL"/>
          </a:p>
        </p:txBody>
      </p:sp>
      <p:sp>
        <p:nvSpPr>
          <p:cNvPr id="5" name="Tijdelijke aanduiding voor voettekst 4"/>
          <p:cNvSpPr>
            <a:spLocks noGrp="1"/>
          </p:cNvSpPr>
          <p:nvPr>
            <p:ph type="ftr" sz="quarter" idx="3"/>
          </p:nvPr>
        </p:nvSpPr>
        <p:spPr>
          <a:xfrm>
            <a:off x="4169939" y="6356353"/>
            <a:ext cx="386482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46702" y="6356353"/>
            <a:ext cx="28477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96D49-DAE3-40DE-93E0-41688E0A5016}"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41710" y="980728"/>
            <a:ext cx="11510863"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altLang="nl-NL" sz="6000" dirty="0">
                <a:solidFill>
                  <a:srgbClr val="0070C0"/>
                </a:solidFill>
              </a:rPr>
              <a:t>(Dier)soortenkennis in Nederland</a:t>
            </a:r>
          </a:p>
        </p:txBody>
      </p:sp>
      <p:pic>
        <p:nvPicPr>
          <p:cNvPr id="16" name="Picture 16" descr="Afbeeldingsresultaat voor universiteit le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28" y="108995"/>
            <a:ext cx="1818170" cy="76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0AB93C6-9C59-4A0E-9653-BF05340B92BF}"/>
              </a:ext>
            </a:extLst>
          </p:cNvPr>
          <p:cNvPicPr>
            <a:picLocks noChangeAspect="1"/>
          </p:cNvPicPr>
          <p:nvPr/>
        </p:nvPicPr>
        <p:blipFill rotWithShape="1">
          <a:blip r:embed="rId4">
            <a:extLst>
              <a:ext uri="{28A0092B-C50C-407E-A947-70E740481C1C}">
                <a14:useLocalDpi xmlns:a14="http://schemas.microsoft.com/office/drawing/2010/main" val="0"/>
              </a:ext>
            </a:extLst>
          </a:blip>
          <a:srcRect b="39860"/>
          <a:stretch/>
        </p:blipFill>
        <p:spPr>
          <a:xfrm>
            <a:off x="4734947" y="5088383"/>
            <a:ext cx="1025521" cy="746746"/>
          </a:xfrm>
          <a:prstGeom prst="rect">
            <a:avLst/>
          </a:prstGeom>
        </p:spPr>
      </p:pic>
      <p:sp>
        <p:nvSpPr>
          <p:cNvPr id="23" name="Rectangle 22">
            <a:extLst>
              <a:ext uri="{FF2B5EF4-FFF2-40B4-BE49-F238E27FC236}">
                <a16:creationId xmlns:a16="http://schemas.microsoft.com/office/drawing/2014/main" id="{EA3BD7D0-6407-4037-8D74-13403A469993}"/>
              </a:ext>
            </a:extLst>
          </p:cNvPr>
          <p:cNvSpPr/>
          <p:nvPr/>
        </p:nvSpPr>
        <p:spPr>
          <a:xfrm>
            <a:off x="5454278" y="5273915"/>
            <a:ext cx="1837051" cy="368628"/>
          </a:xfrm>
          <a:prstGeom prst="rect">
            <a:avLst/>
          </a:prstGeom>
        </p:spPr>
        <p:txBody>
          <a:bodyPr wrap="none">
            <a:spAutoFit/>
          </a:bodyPr>
          <a:lstStyle/>
          <a:p>
            <a:r>
              <a:rPr lang="nl-NL" sz="1798" dirty="0">
                <a:latin typeface="system-ui"/>
              </a:rPr>
              <a:t>@</a:t>
            </a:r>
            <a:r>
              <a:rPr lang="nl-NL" sz="1798" dirty="0" err="1">
                <a:latin typeface="system-ui"/>
              </a:rPr>
              <a:t>MichielMimosa</a:t>
            </a:r>
            <a:endParaRPr lang="nl-NL" sz="1798" dirty="0"/>
          </a:p>
        </p:txBody>
      </p:sp>
      <p:pic>
        <p:nvPicPr>
          <p:cNvPr id="29" name="Picture 10">
            <a:extLst>
              <a:ext uri="{FF2B5EF4-FFF2-40B4-BE49-F238E27FC236}">
                <a16:creationId xmlns:a16="http://schemas.microsoft.com/office/drawing/2014/main" id="{0410DF54-8A06-48DB-AFFF-EA01694A44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98"/>
          <a:stretch/>
        </p:blipFill>
        <p:spPr bwMode="auto">
          <a:xfrm>
            <a:off x="6030342" y="2522761"/>
            <a:ext cx="2719989" cy="233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Users\hooykaasmjd\Datanow\Home\My Documents\Promotie\Project 1\Echte test\Foto's echte test\24 IJsvogel.jpg">
            <a:extLst>
              <a:ext uri="{FF2B5EF4-FFF2-40B4-BE49-F238E27FC236}">
                <a16:creationId xmlns:a16="http://schemas.microsoft.com/office/drawing/2014/main" id="{BC4B1649-86D6-40F0-8D54-A0D701BA590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841" t="11007" r="11400" b="15115"/>
          <a:stretch/>
        </p:blipFill>
        <p:spPr bwMode="auto">
          <a:xfrm flipH="1">
            <a:off x="3162932" y="2522761"/>
            <a:ext cx="2934209" cy="2327672"/>
          </a:xfrm>
          <a:prstGeom prst="rect">
            <a:avLst/>
          </a:prstGeom>
          <a:noFill/>
          <a:extLst>
            <a:ext uri="{909E8E84-426E-40DD-AFC4-6F175D3DCCD1}">
              <a14:hiddenFill xmlns:a14="http://schemas.microsoft.com/office/drawing/2010/main">
                <a:solidFill>
                  <a:srgbClr val="FFFFFF"/>
                </a:solidFill>
              </a14:hiddenFill>
            </a:ext>
          </a:extLst>
        </p:spPr>
      </p:pic>
      <p:sp>
        <p:nvSpPr>
          <p:cNvPr id="35" name="Ondertitel 2">
            <a:extLst>
              <a:ext uri="{FF2B5EF4-FFF2-40B4-BE49-F238E27FC236}">
                <a16:creationId xmlns:a16="http://schemas.microsoft.com/office/drawing/2014/main" id="{532A831D-A869-44FD-A48E-D6C05C012182}"/>
              </a:ext>
            </a:extLst>
          </p:cNvPr>
          <p:cNvSpPr txBox="1">
            <a:spLocks/>
          </p:cNvSpPr>
          <p:nvPr/>
        </p:nvSpPr>
        <p:spPr bwMode="auto">
          <a:xfrm>
            <a:off x="202828" y="1916832"/>
            <a:ext cx="11788627" cy="56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None/>
            </a:pPr>
            <a:r>
              <a:rPr lang="en-US" altLang="nl-NL" sz="2400" dirty="0"/>
              <a:t>Michiel Hooykaas</a:t>
            </a:r>
            <a:br>
              <a:rPr lang="en-US" altLang="nl-NL" sz="2400" dirty="0"/>
            </a:br>
            <a:endParaRPr lang="en-US" altLang="nl-NL" sz="2400" dirty="0"/>
          </a:p>
        </p:txBody>
      </p:sp>
    </p:spTree>
    <p:extLst>
      <p:ext uri="{BB962C8B-B14F-4D97-AF65-F5344CB8AC3E}">
        <p14:creationId xmlns:p14="http://schemas.microsoft.com/office/powerpoint/2010/main" val="230508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C:\Users\hooykaasmjd\Datanow\Home\My Documents\Promotie\Project 1\Echte test\Foto's echte test\4 Roodborst.jpg">
            <a:extLst>
              <a:ext uri="{FF2B5EF4-FFF2-40B4-BE49-F238E27FC236}">
                <a16:creationId xmlns:a16="http://schemas.microsoft.com/office/drawing/2014/main" id="{F6CAE064-DB91-4F86-9BD6-6C851549E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22252"/>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83AEF86-D70F-4FAC-9D36-B53CFE360FF0}"/>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4</a:t>
            </a:r>
            <a:endParaRPr lang="nl-NL" sz="8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39CCB-B0E0-4DCF-81A6-664A15827E49}"/>
              </a:ext>
            </a:extLst>
          </p:cNvPr>
          <p:cNvPicPr>
            <a:picLocks noChangeAspect="1"/>
          </p:cNvPicPr>
          <p:nvPr/>
        </p:nvPicPr>
        <p:blipFill>
          <a:blip r:embed="rId2"/>
          <a:stretch>
            <a:fillRect/>
          </a:stretch>
        </p:blipFill>
        <p:spPr>
          <a:xfrm>
            <a:off x="1567379" y="225425"/>
            <a:ext cx="9229239" cy="6155903"/>
          </a:xfrm>
          <a:prstGeom prst="rect">
            <a:avLst/>
          </a:prstGeom>
        </p:spPr>
      </p:pic>
      <p:sp>
        <p:nvSpPr>
          <p:cNvPr id="3" name="Rectangle 2">
            <a:extLst>
              <a:ext uri="{FF2B5EF4-FFF2-40B4-BE49-F238E27FC236}">
                <a16:creationId xmlns:a16="http://schemas.microsoft.com/office/drawing/2014/main" id="{9F63EF66-B259-484D-8B64-2260DC809CB1}"/>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5</a:t>
            </a:r>
            <a:endParaRPr lang="nl-NL" sz="88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C:\Users\hooykaasmjd\Datanow\Home\My Documents\Promotie\Project 1\Echte test\Foto's echte test\6 Kauw.jpg">
            <a:extLst>
              <a:ext uri="{FF2B5EF4-FFF2-40B4-BE49-F238E27FC236}">
                <a16:creationId xmlns:a16="http://schemas.microsoft.com/office/drawing/2014/main" id="{E4DCAB16-94AB-4A4A-92BB-3F3301CCF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44465"/>
            <a:ext cx="91519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2840D3-6B75-40F9-9918-EF4366F1B690}"/>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6</a:t>
            </a:r>
            <a:endParaRPr lang="nl-NL" sz="80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C:\Users\hooykaasmjd\Datanow\Home\My Documents\Promotie\Project 1\Echte test\Foto's echte test\7 Egel.jpg">
            <a:extLst>
              <a:ext uri="{FF2B5EF4-FFF2-40B4-BE49-F238E27FC236}">
                <a16:creationId xmlns:a16="http://schemas.microsoft.com/office/drawing/2014/main" id="{40C94879-D201-49AF-AC08-F29C12B39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889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5D04C-A818-46F7-9B64-2AEA73653CAC}"/>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7</a:t>
            </a:r>
            <a:endParaRPr lang="nl-NL" sz="80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3" descr="C:\Users\hooykaasmjd\Datanow\Home\My Documents\Promotie\Project 1\Echte test\Foto's echte test\8 Merel.jpg">
            <a:extLst>
              <a:ext uri="{FF2B5EF4-FFF2-40B4-BE49-F238E27FC236}">
                <a16:creationId xmlns:a16="http://schemas.microsoft.com/office/drawing/2014/main" id="{55B61297-F2EF-44E2-B125-FCC1DAB8B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
            <a:ext cx="91440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5C4781E-8BC7-43E1-B397-7AE3A9E794C6}"/>
              </a:ext>
            </a:extLst>
          </p:cNvPr>
          <p:cNvSpPr/>
          <p:nvPr/>
        </p:nvSpPr>
        <p:spPr>
          <a:xfrm>
            <a:off x="1854200" y="260352"/>
            <a:ext cx="1295400"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8</a:t>
            </a:r>
            <a:endParaRPr lang="nl-NL" sz="8000" dirty="0">
              <a:solidFill>
                <a:schemeClr val="tx1"/>
              </a:solidFill>
            </a:endParaRPr>
          </a:p>
        </p:txBody>
      </p:sp>
      <p:sp>
        <p:nvSpPr>
          <p:cNvPr id="5" name="Rectangle 4">
            <a:extLst>
              <a:ext uri="{FF2B5EF4-FFF2-40B4-BE49-F238E27FC236}">
                <a16:creationId xmlns:a16="http://schemas.microsoft.com/office/drawing/2014/main" id="{79112C64-5F07-44A3-BC27-075710CCB95F}"/>
              </a:ext>
            </a:extLst>
          </p:cNvPr>
          <p:cNvSpPr/>
          <p:nvPr/>
        </p:nvSpPr>
        <p:spPr>
          <a:xfrm>
            <a:off x="2747963" y="6199190"/>
            <a:ext cx="2159000" cy="50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mannetje</a:t>
            </a:r>
            <a:endParaRPr lang="nl-NL" sz="3200" dirty="0">
              <a:solidFill>
                <a:schemeClr val="tx1"/>
              </a:solidFill>
            </a:endParaRPr>
          </a:p>
        </p:txBody>
      </p:sp>
      <p:sp>
        <p:nvSpPr>
          <p:cNvPr id="6" name="Rectangle 5">
            <a:extLst>
              <a:ext uri="{FF2B5EF4-FFF2-40B4-BE49-F238E27FC236}">
                <a16:creationId xmlns:a16="http://schemas.microsoft.com/office/drawing/2014/main" id="{3398DFDC-E471-43B1-A769-3F767BE61DC3}"/>
              </a:ext>
            </a:extLst>
          </p:cNvPr>
          <p:cNvSpPr/>
          <p:nvPr/>
        </p:nvSpPr>
        <p:spPr>
          <a:xfrm>
            <a:off x="8047038" y="6175377"/>
            <a:ext cx="2159000" cy="50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vrouwtje</a:t>
            </a:r>
            <a:endParaRPr lang="nl-NL" sz="32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C:\Users\hooykaasmjd\Datanow\Home\My Documents\Promotie\Project 1\Echte test\Foto's echte test\9 Gewone pad.jpg">
            <a:extLst>
              <a:ext uri="{FF2B5EF4-FFF2-40B4-BE49-F238E27FC236}">
                <a16:creationId xmlns:a16="http://schemas.microsoft.com/office/drawing/2014/main" id="{9A03983F-CF0E-4BEC-B78E-69F032F0F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DE05C50-3A4B-4191-9143-C78C44BE8372}"/>
              </a:ext>
            </a:extLst>
          </p:cNvPr>
          <p:cNvSpPr/>
          <p:nvPr/>
        </p:nvSpPr>
        <p:spPr>
          <a:xfrm>
            <a:off x="2078040" y="5572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9</a:t>
            </a:r>
            <a:endParaRPr lang="nl-NL" sz="8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E1B637A7-61A8-476B-9AF5-F203963A8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5875"/>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CCE2D81-3106-44EE-8048-646B30D8A11C}"/>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10</a:t>
            </a:r>
            <a:endParaRPr lang="nl-NL" sz="80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C:\Users\hooykaasmjd\Datanow\Home\My Documents\Promotie\Project 1\Echte test\Foto's echte test\12 Waterhoen.jpg">
            <a:extLst>
              <a:ext uri="{FF2B5EF4-FFF2-40B4-BE49-F238E27FC236}">
                <a16:creationId xmlns:a16="http://schemas.microsoft.com/office/drawing/2014/main" id="{5EF00888-06E9-4BED-9FB8-A6D4D33F1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404813"/>
            <a:ext cx="88519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ABE602C-44EC-4628-BBEC-9A8AC24FE1B5}"/>
              </a:ext>
            </a:extLst>
          </p:cNvPr>
          <p:cNvSpPr/>
          <p:nvPr/>
        </p:nvSpPr>
        <p:spPr>
          <a:xfrm>
            <a:off x="1638300" y="260352"/>
            <a:ext cx="1295400"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11</a:t>
            </a:r>
            <a:endParaRPr lang="nl-NL" sz="80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descr="C:\Users\hooykaasmjd\Datanow\Home\My Documents\Promotie\Project 1\Echte test\Foto's echte test\13 Haas.jpg">
            <a:extLst>
              <a:ext uri="{FF2B5EF4-FFF2-40B4-BE49-F238E27FC236}">
                <a16:creationId xmlns:a16="http://schemas.microsoft.com/office/drawing/2014/main" id="{B959ABF0-8230-452D-A81F-D4DB7F7A6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5CFDF24-AD5B-47F3-A173-5CF0D10F0D94}"/>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12</a:t>
            </a:r>
            <a:endParaRPr lang="nl-NL" sz="80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C:\Users\hooykaasmjd\Datanow\Home\My Documents\Promotie\Project 1\Echte test\Foto's echte test\14 Ekster.jpg">
            <a:extLst>
              <a:ext uri="{FF2B5EF4-FFF2-40B4-BE49-F238E27FC236}">
                <a16:creationId xmlns:a16="http://schemas.microsoft.com/office/drawing/2014/main" id="{78D63AC3-BCD9-42F3-B221-F032F154E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1589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B9210FF-5DFA-4361-AABC-74CC219C048A}"/>
              </a:ext>
            </a:extLst>
          </p:cNvPr>
          <p:cNvSpPr/>
          <p:nvPr/>
        </p:nvSpPr>
        <p:spPr>
          <a:xfrm>
            <a:off x="1925640" y="404813"/>
            <a:ext cx="1584325"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13</a:t>
            </a:r>
            <a:endParaRPr lang="nl-NL" sz="88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1750" y="332656"/>
            <a:ext cx="3460947" cy="769441"/>
          </a:xfrm>
          <a:prstGeom prst="rect">
            <a:avLst/>
          </a:prstGeom>
        </p:spPr>
        <p:txBody>
          <a:bodyPr wrap="none">
            <a:spAutoFit/>
          </a:bodyPr>
          <a:lstStyle/>
          <a:p>
            <a:r>
              <a:rPr lang="en-US" sz="4400" dirty="0" err="1">
                <a:solidFill>
                  <a:srgbClr val="0070C0"/>
                </a:solidFill>
              </a:rPr>
              <a:t>Soortenkennis</a:t>
            </a:r>
            <a:endParaRPr lang="nl-NL" sz="4400" dirty="0"/>
          </a:p>
        </p:txBody>
      </p:sp>
      <p:sp>
        <p:nvSpPr>
          <p:cNvPr id="4" name="Rectangle 3"/>
          <p:cNvSpPr/>
          <p:nvPr/>
        </p:nvSpPr>
        <p:spPr>
          <a:xfrm>
            <a:off x="701750" y="1174105"/>
            <a:ext cx="10873208" cy="5262979"/>
          </a:xfrm>
          <a:prstGeom prst="rect">
            <a:avLst/>
          </a:prstGeom>
        </p:spPr>
        <p:txBody>
          <a:bodyPr wrap="square">
            <a:spAutoFit/>
          </a:bodyPr>
          <a:lstStyle/>
          <a:p>
            <a:r>
              <a:rPr lang="nl-NL" sz="2100" dirty="0"/>
              <a:t>In mijn lezing op 12 en 13 november 2021 heb ik laten zien dat het niet best is gesteld met de soortenkennis – ‘</a:t>
            </a:r>
            <a:r>
              <a:rPr lang="nl-NL" sz="2100" b="1" dirty="0">
                <a:solidFill>
                  <a:srgbClr val="0070C0"/>
                </a:solidFill>
              </a:rPr>
              <a:t>Species </a:t>
            </a:r>
            <a:r>
              <a:rPr lang="nl-NL" sz="2100" b="1" dirty="0" err="1">
                <a:solidFill>
                  <a:srgbClr val="0070C0"/>
                </a:solidFill>
              </a:rPr>
              <a:t>Literacy</a:t>
            </a:r>
            <a:r>
              <a:rPr lang="nl-NL" sz="2100" dirty="0"/>
              <a:t>’ - van Nederlanders, zeker die van kinderen. De huismus – de meest getelde tuinvogel - blijkt door slechts één op de zes basisschoolkinderen juist te worden herkend.</a:t>
            </a:r>
          </a:p>
          <a:p>
            <a:br>
              <a:rPr lang="nl-NL" sz="2100" dirty="0"/>
            </a:br>
            <a:r>
              <a:rPr lang="nl-NL" sz="2100" dirty="0"/>
              <a:t>Ik heb verteld hoe soortenkennis waardevol kan zijn in ons leven, bijvoorbeeld door onze waarneming scherper en rijker te maken, en ik heb verteld dat soortenkennis ook waardevol is vanuit het perspectief van natuurbescherming, omdat bekend bemind kan maken. Ook liet ik zien welk beeld van dierlijke biodiversiteit door culturele producten wordt gepresenteerd.</a:t>
            </a:r>
            <a:r>
              <a:rPr lang="en-GB" sz="2100" dirty="0"/>
              <a:t> Tot slot </a:t>
            </a:r>
            <a:r>
              <a:rPr lang="en-GB" sz="2100" dirty="0" err="1"/>
              <a:t>deden</a:t>
            </a:r>
            <a:r>
              <a:rPr lang="en-GB" sz="2100" dirty="0"/>
              <a:t> we </a:t>
            </a:r>
            <a:r>
              <a:rPr lang="en-GB" sz="2100" dirty="0" err="1"/>
              <a:t>een</a:t>
            </a:r>
            <a:r>
              <a:rPr lang="en-GB" sz="2100" dirty="0"/>
              <a:t> </a:t>
            </a:r>
            <a:r>
              <a:rPr lang="en-GB" sz="2100" b="1" dirty="0" err="1">
                <a:solidFill>
                  <a:srgbClr val="0070C0"/>
                </a:solidFill>
              </a:rPr>
              <a:t>dierenquiz</a:t>
            </a:r>
            <a:r>
              <a:rPr lang="en-GB" sz="2100" dirty="0"/>
              <a:t>, die je </a:t>
            </a:r>
            <a:r>
              <a:rPr lang="en-GB" sz="2100" dirty="0" err="1"/>
              <a:t>kunt</a:t>
            </a:r>
            <a:r>
              <a:rPr lang="en-GB" sz="2100" dirty="0"/>
              <a:t> </a:t>
            </a:r>
            <a:r>
              <a:rPr lang="en-GB" sz="2100" dirty="0" err="1"/>
              <a:t>gebruiken</a:t>
            </a:r>
            <a:r>
              <a:rPr lang="en-GB" sz="2100" dirty="0"/>
              <a:t> om de (</a:t>
            </a:r>
            <a:r>
              <a:rPr lang="en-GB" sz="2100" dirty="0" err="1"/>
              <a:t>dier</a:t>
            </a:r>
            <a:r>
              <a:rPr lang="en-GB" sz="2100" dirty="0"/>
              <a:t>)</a:t>
            </a:r>
            <a:r>
              <a:rPr lang="en-GB" sz="2100" dirty="0" err="1"/>
              <a:t>soortenkennis</a:t>
            </a:r>
            <a:r>
              <a:rPr lang="en-GB" sz="2100" dirty="0"/>
              <a:t> van je </a:t>
            </a:r>
            <a:r>
              <a:rPr lang="en-GB" sz="2100" dirty="0" err="1"/>
              <a:t>leerlingen</a:t>
            </a:r>
            <a:r>
              <a:rPr lang="en-GB" sz="2100" dirty="0"/>
              <a:t> </a:t>
            </a:r>
            <a:r>
              <a:rPr lang="en-GB" sz="2100" dirty="0" err="1"/>
              <a:t>te</a:t>
            </a:r>
            <a:r>
              <a:rPr lang="en-GB" sz="2100" dirty="0"/>
              <a:t> </a:t>
            </a:r>
            <a:r>
              <a:rPr lang="en-GB" sz="2100" dirty="0" err="1"/>
              <a:t>testen</a:t>
            </a:r>
            <a:r>
              <a:rPr lang="en-GB" sz="2100" dirty="0"/>
              <a:t>. </a:t>
            </a:r>
            <a:r>
              <a:rPr lang="en-GB" sz="2100" dirty="0" err="1"/>
              <a:t>Deze</a:t>
            </a:r>
            <a:r>
              <a:rPr lang="en-GB" sz="2100" dirty="0"/>
              <a:t> </a:t>
            </a:r>
            <a:r>
              <a:rPr lang="en-GB" sz="2100" dirty="0" err="1"/>
              <a:t>dierenquiz</a:t>
            </a:r>
            <a:r>
              <a:rPr lang="en-GB" sz="2100" dirty="0"/>
              <a:t> </a:t>
            </a:r>
            <a:r>
              <a:rPr lang="en-GB" sz="2100" dirty="0" err="1"/>
              <a:t>vind</a:t>
            </a:r>
            <a:r>
              <a:rPr lang="en-GB" sz="2100" dirty="0"/>
              <a:t> je in </a:t>
            </a:r>
            <a:r>
              <a:rPr lang="en-GB" sz="2100" dirty="0" err="1"/>
              <a:t>deze</a:t>
            </a:r>
            <a:r>
              <a:rPr lang="en-GB" sz="2100" dirty="0"/>
              <a:t> </a:t>
            </a:r>
            <a:r>
              <a:rPr lang="en-GB" sz="2100" dirty="0" err="1"/>
              <a:t>Powerpoint</a:t>
            </a:r>
            <a:r>
              <a:rPr lang="en-GB" sz="2100" dirty="0"/>
              <a:t>. </a:t>
            </a:r>
            <a:br>
              <a:rPr lang="en-GB" sz="2100" dirty="0"/>
            </a:br>
            <a:br>
              <a:rPr lang="en-GB" sz="2100" dirty="0"/>
            </a:br>
            <a:r>
              <a:rPr lang="en-GB" sz="2100" dirty="0"/>
              <a:t>Wil je </a:t>
            </a:r>
            <a:r>
              <a:rPr lang="en-GB" sz="2100" dirty="0" err="1"/>
              <a:t>meer</a:t>
            </a:r>
            <a:r>
              <a:rPr lang="en-GB" sz="2100" dirty="0"/>
              <a:t> </a:t>
            </a:r>
            <a:r>
              <a:rPr lang="en-GB" sz="2100" dirty="0" err="1"/>
              <a:t>weten</a:t>
            </a:r>
            <a:r>
              <a:rPr lang="en-GB" sz="2100" dirty="0"/>
              <a:t> over Species Literacy? Je </a:t>
            </a:r>
            <a:r>
              <a:rPr lang="en-GB" sz="2100" dirty="0" err="1"/>
              <a:t>kunt</a:t>
            </a:r>
            <a:r>
              <a:rPr lang="en-GB" sz="2100" dirty="0"/>
              <a:t> </a:t>
            </a:r>
            <a:r>
              <a:rPr lang="en-GB" sz="2100" dirty="0" err="1"/>
              <a:t>mij</a:t>
            </a:r>
            <a:r>
              <a:rPr lang="en-GB" sz="2100" dirty="0"/>
              <a:t> </a:t>
            </a:r>
            <a:r>
              <a:rPr lang="en-GB" sz="2100" dirty="0" err="1"/>
              <a:t>en</a:t>
            </a:r>
            <a:r>
              <a:rPr lang="en-GB" sz="2100" dirty="0"/>
              <a:t> </a:t>
            </a:r>
            <a:r>
              <a:rPr lang="en-GB" sz="2100" dirty="0" err="1"/>
              <a:t>mijn</a:t>
            </a:r>
            <a:r>
              <a:rPr lang="en-GB" sz="2100" dirty="0"/>
              <a:t> </a:t>
            </a:r>
            <a:r>
              <a:rPr lang="en-GB" sz="2100" dirty="0" err="1"/>
              <a:t>werk</a:t>
            </a:r>
            <a:r>
              <a:rPr lang="en-GB" sz="2100" dirty="0"/>
              <a:t> </a:t>
            </a:r>
            <a:r>
              <a:rPr lang="en-GB" sz="2100" dirty="0" err="1"/>
              <a:t>gemakkelijk</a:t>
            </a:r>
            <a:r>
              <a:rPr lang="en-GB" sz="2100" dirty="0"/>
              <a:t> </a:t>
            </a:r>
            <a:r>
              <a:rPr lang="en-GB" sz="2100" dirty="0" err="1"/>
              <a:t>vinden</a:t>
            </a:r>
            <a:r>
              <a:rPr lang="en-GB" sz="2100" dirty="0"/>
              <a:t> via Google, </a:t>
            </a:r>
            <a:r>
              <a:rPr lang="en-GB" sz="2100" dirty="0" err="1"/>
              <a:t>en</a:t>
            </a:r>
            <a:r>
              <a:rPr lang="en-GB" sz="2100" dirty="0"/>
              <a:t> je </a:t>
            </a:r>
            <a:r>
              <a:rPr lang="en-GB" sz="2100" dirty="0" err="1"/>
              <a:t>kunt</a:t>
            </a:r>
            <a:r>
              <a:rPr lang="en-GB" sz="2100" dirty="0"/>
              <a:t> </a:t>
            </a:r>
            <a:r>
              <a:rPr lang="en-GB" sz="2100" dirty="0" err="1"/>
              <a:t>mij</a:t>
            </a:r>
            <a:r>
              <a:rPr lang="en-GB" sz="2100" dirty="0"/>
              <a:t> </a:t>
            </a:r>
            <a:r>
              <a:rPr lang="en-GB" sz="2100" dirty="0" err="1"/>
              <a:t>volgen</a:t>
            </a:r>
            <a:r>
              <a:rPr lang="en-GB" sz="2100" dirty="0"/>
              <a:t> via Twitter </a:t>
            </a:r>
            <a:r>
              <a:rPr lang="en-GB" sz="2100" b="1" dirty="0">
                <a:solidFill>
                  <a:srgbClr val="0070C0"/>
                </a:solidFill>
              </a:rPr>
              <a:t>(@MichielMimosa</a:t>
            </a:r>
            <a:r>
              <a:rPr lang="en-GB" sz="2100" dirty="0"/>
              <a:t>) </a:t>
            </a:r>
            <a:r>
              <a:rPr lang="en-GB" sz="2100" dirty="0">
                <a:sym typeface="Wingdings" panose="05000000000000000000" pitchFamily="2" charset="2"/>
              </a:rPr>
              <a:t></a:t>
            </a:r>
          </a:p>
          <a:p>
            <a:endParaRPr lang="en-GB" sz="2100" dirty="0">
              <a:sym typeface="Wingdings" panose="05000000000000000000" pitchFamily="2" charset="2"/>
            </a:endParaRPr>
          </a:p>
          <a:p>
            <a:r>
              <a:rPr lang="en-GB" sz="2100" dirty="0">
                <a:sym typeface="Wingdings" panose="05000000000000000000" pitchFamily="2" charset="2"/>
              </a:rPr>
              <a:t>Michiel Hooykaas</a:t>
            </a:r>
            <a:endParaRPr lang="nl-NL" sz="2100" dirty="0"/>
          </a:p>
        </p:txBody>
      </p:sp>
      <p:sp>
        <p:nvSpPr>
          <p:cNvPr id="8" name="Rectangle 7">
            <a:extLst>
              <a:ext uri="{FF2B5EF4-FFF2-40B4-BE49-F238E27FC236}">
                <a16:creationId xmlns:a16="http://schemas.microsoft.com/office/drawing/2014/main" id="{CD20F949-ADC5-417B-9E51-6FB6BA8CDADE}"/>
              </a:ext>
            </a:extLst>
          </p:cNvPr>
          <p:cNvSpPr/>
          <p:nvPr/>
        </p:nvSpPr>
        <p:spPr>
          <a:xfrm>
            <a:off x="32583" y="67800"/>
            <a:ext cx="848310" cy="261610"/>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1100" b="1" dirty="0">
                <a:solidFill>
                  <a:schemeClr val="bg1">
                    <a:lumMod val="50000"/>
                  </a:schemeClr>
                </a:solidFill>
                <a:latin typeface="+mn-lt"/>
              </a:rPr>
              <a:t>14-11-2021</a:t>
            </a:r>
          </a:p>
        </p:txBody>
      </p:sp>
    </p:spTree>
    <p:extLst>
      <p:ext uri="{BB962C8B-B14F-4D97-AF65-F5344CB8AC3E}">
        <p14:creationId xmlns:p14="http://schemas.microsoft.com/office/powerpoint/2010/main" val="322509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C442C9DA-60CD-42A6-91F6-8D50C25B1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2"/>
            <a:ext cx="91440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93A14E5-8B6F-4912-B319-EC2385C6E645}"/>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14</a:t>
            </a:r>
            <a:endParaRPr lang="nl-NL" sz="80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descr="C:\Users\hooykaasmjd\Datanow\Home\My Documents\Promotie\Project 1\Foto's dieren\Vogels\Vink man groot.jpg">
            <a:extLst>
              <a:ext uri="{FF2B5EF4-FFF2-40B4-BE49-F238E27FC236}">
                <a16:creationId xmlns:a16="http://schemas.microsoft.com/office/drawing/2014/main" id="{29A410D6-13A2-4983-A958-0E4C538F1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90" y="1773240"/>
            <a:ext cx="5362575"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descr="Denunciateur, Vink Vogel, Vogel, Songbird, Tuin Vogel">
            <a:extLst>
              <a:ext uri="{FF2B5EF4-FFF2-40B4-BE49-F238E27FC236}">
                <a16:creationId xmlns:a16="http://schemas.microsoft.com/office/drawing/2014/main" id="{55910595-D50D-41E4-9DDB-2B8E7F343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40" y="1773238"/>
            <a:ext cx="471487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C:\Users\hooykaasmjd\Datanow\Home\My Documents\Promotie\Project 1\Echte test\Foto's echte test\17 Vink.jpg">
            <a:extLst>
              <a:ext uri="{FF2B5EF4-FFF2-40B4-BE49-F238E27FC236}">
                <a16:creationId xmlns:a16="http://schemas.microsoft.com/office/drawing/2014/main" id="{080FC1FE-01AB-4D51-B9EC-E0A31FC38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6300" y="493713"/>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13E9874-BC9E-453B-8716-D358E7C3E931}"/>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15</a:t>
            </a:r>
            <a:endParaRPr lang="nl-NL" sz="8000" dirty="0">
              <a:solidFill>
                <a:schemeClr val="tx1"/>
              </a:solidFill>
            </a:endParaRPr>
          </a:p>
        </p:txBody>
      </p:sp>
      <p:sp>
        <p:nvSpPr>
          <p:cNvPr id="5" name="Rectangle 4">
            <a:extLst>
              <a:ext uri="{FF2B5EF4-FFF2-40B4-BE49-F238E27FC236}">
                <a16:creationId xmlns:a16="http://schemas.microsoft.com/office/drawing/2014/main" id="{2FB8E1B3-42C3-4CF8-BF6B-B390A94CDD91}"/>
              </a:ext>
            </a:extLst>
          </p:cNvPr>
          <p:cNvSpPr/>
          <p:nvPr/>
        </p:nvSpPr>
        <p:spPr>
          <a:xfrm>
            <a:off x="2933700" y="5597525"/>
            <a:ext cx="2160588"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vrouwtje</a:t>
            </a:r>
            <a:endParaRPr lang="nl-NL" sz="3200" dirty="0">
              <a:solidFill>
                <a:schemeClr val="tx1"/>
              </a:solidFill>
            </a:endParaRPr>
          </a:p>
        </p:txBody>
      </p:sp>
      <p:sp>
        <p:nvSpPr>
          <p:cNvPr id="6" name="Rectangle 5">
            <a:extLst>
              <a:ext uri="{FF2B5EF4-FFF2-40B4-BE49-F238E27FC236}">
                <a16:creationId xmlns:a16="http://schemas.microsoft.com/office/drawing/2014/main" id="{F028EA4B-1853-49BF-8EFB-97B1F1256C7D}"/>
              </a:ext>
            </a:extLst>
          </p:cNvPr>
          <p:cNvSpPr/>
          <p:nvPr/>
        </p:nvSpPr>
        <p:spPr>
          <a:xfrm>
            <a:off x="7542215" y="5589590"/>
            <a:ext cx="2160587" cy="503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mannetje</a:t>
            </a:r>
            <a:endParaRPr lang="nl-NL" sz="3200" dirty="0">
              <a:solidFill>
                <a:schemeClr val="tx1"/>
              </a:solidFill>
            </a:endParaRPr>
          </a:p>
        </p:txBody>
      </p:sp>
      <p:pic>
        <p:nvPicPr>
          <p:cNvPr id="37896" name="Picture 3" descr="C:\Users\hooykaasmjd\Datanow\Home\My Documents\Promotie\Project 1\Foto's dieren\Vogels\Vink 3.jpg">
            <a:extLst>
              <a:ext uri="{FF2B5EF4-FFF2-40B4-BE49-F238E27FC236}">
                <a16:creationId xmlns:a16="http://schemas.microsoft.com/office/drawing/2014/main" id="{D8B8BB13-67E5-4279-AEF3-8FA024A82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6975" y="1773240"/>
            <a:ext cx="35433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FE5CA-7A7D-437D-8901-A7F6F83597D5}"/>
              </a:ext>
            </a:extLst>
          </p:cNvPr>
          <p:cNvPicPr>
            <a:picLocks noChangeAspect="1"/>
          </p:cNvPicPr>
          <p:nvPr/>
        </p:nvPicPr>
        <p:blipFill>
          <a:blip r:embed="rId2"/>
          <a:stretch>
            <a:fillRect/>
          </a:stretch>
        </p:blipFill>
        <p:spPr>
          <a:xfrm>
            <a:off x="1539878" y="293688"/>
            <a:ext cx="9126896" cy="6087640"/>
          </a:xfrm>
          <a:prstGeom prst="rect">
            <a:avLst/>
          </a:prstGeom>
        </p:spPr>
      </p:pic>
      <p:sp>
        <p:nvSpPr>
          <p:cNvPr id="3" name="Rectangle 2">
            <a:extLst>
              <a:ext uri="{FF2B5EF4-FFF2-40B4-BE49-F238E27FC236}">
                <a16:creationId xmlns:a16="http://schemas.microsoft.com/office/drawing/2014/main" id="{6DE8F5ED-9CD3-4812-8192-F4DC5BF9207D}"/>
              </a:ext>
            </a:extLst>
          </p:cNvPr>
          <p:cNvSpPr/>
          <p:nvPr/>
        </p:nvSpPr>
        <p:spPr>
          <a:xfrm>
            <a:off x="1925640" y="404813"/>
            <a:ext cx="1584325"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16</a:t>
            </a:r>
            <a:endParaRPr lang="nl-NL" sz="88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B086327E-90E5-4968-851B-58E5834B0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88913"/>
            <a:ext cx="91440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8A51D76-6F4E-4CA8-A272-8096C869B7C2}"/>
              </a:ext>
            </a:extLst>
          </p:cNvPr>
          <p:cNvSpPr/>
          <p:nvPr/>
        </p:nvSpPr>
        <p:spPr>
          <a:xfrm>
            <a:off x="1709740" y="333377"/>
            <a:ext cx="15128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17</a:t>
            </a:r>
            <a:endParaRPr lang="nl-NL" sz="88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C:\Users\hooykaasmjd\Datanow\Home\My Documents\Promotie\Project 1\Echte test\Foto's echte test\20 Pimpelmees.jpg">
            <a:extLst>
              <a:ext uri="{FF2B5EF4-FFF2-40B4-BE49-F238E27FC236}">
                <a16:creationId xmlns:a16="http://schemas.microsoft.com/office/drawing/2014/main" id="{C05898CB-008B-43B7-9C15-4E985DC4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2" y="260350"/>
            <a:ext cx="91725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025FF06-D0FC-4DFC-8DF6-1F140ADEC1EB}"/>
              </a:ext>
            </a:extLst>
          </p:cNvPr>
          <p:cNvSpPr/>
          <p:nvPr/>
        </p:nvSpPr>
        <p:spPr>
          <a:xfrm>
            <a:off x="1925638" y="404813"/>
            <a:ext cx="1439862"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18</a:t>
            </a:r>
            <a:endParaRPr lang="nl-NL" sz="8800"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7488C471-1DF2-472D-BCA2-8A5E65CC1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188915"/>
            <a:ext cx="9137650"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909B6DE-F38F-4665-A676-FF9EA4FA69B3}"/>
              </a:ext>
            </a:extLst>
          </p:cNvPr>
          <p:cNvSpPr/>
          <p:nvPr/>
        </p:nvSpPr>
        <p:spPr>
          <a:xfrm>
            <a:off x="1925638" y="404813"/>
            <a:ext cx="1439862"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19</a:t>
            </a:r>
            <a:endParaRPr lang="nl-NL" sz="88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C:\Users\hooykaasmjd\Datanow\Home\My Documents\Promotie\Project 1\Echte test\Foto's echte test\23 Rode Eekhoorn.jpg">
            <a:extLst>
              <a:ext uri="{FF2B5EF4-FFF2-40B4-BE49-F238E27FC236}">
                <a16:creationId xmlns:a16="http://schemas.microsoft.com/office/drawing/2014/main" id="{769B8866-160B-40FB-9489-446643E81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465" y="0"/>
            <a:ext cx="7807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BAA189-D7DE-4167-AB8A-0F3487A96E57}"/>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20</a:t>
            </a:r>
            <a:endParaRPr lang="nl-NL" sz="80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C:\Users\hooykaasmjd\Datanow\Home\My Documents\Promotie\Project 1\Echte test\Foto's echte test\24 IJsvogel.jpg">
            <a:extLst>
              <a:ext uri="{FF2B5EF4-FFF2-40B4-BE49-F238E27FC236}">
                <a16:creationId xmlns:a16="http://schemas.microsoft.com/office/drawing/2014/main" id="{047463B6-B069-412A-8BEC-FB0C623AE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60327"/>
            <a:ext cx="9145588"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AB69C04-7A6E-4F2D-8EAC-5267EDA6932F}"/>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21</a:t>
            </a:r>
            <a:endParaRPr lang="nl-NL" sz="8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C:\Users\hooykaasmjd\Datanow\Home\My Documents\Promotie\Project 1\Echte test\Foto's echte test\25 Ree.jpg">
            <a:extLst>
              <a:ext uri="{FF2B5EF4-FFF2-40B4-BE49-F238E27FC236}">
                <a16:creationId xmlns:a16="http://schemas.microsoft.com/office/drawing/2014/main" id="{542BA7C5-7352-49A7-B70B-2810E4B4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323850"/>
            <a:ext cx="9144000"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5D3166D-25AF-4F5C-9554-FD1F302BFDFA}"/>
              </a:ext>
            </a:extLst>
          </p:cNvPr>
          <p:cNvSpPr/>
          <p:nvPr/>
        </p:nvSpPr>
        <p:spPr>
          <a:xfrm>
            <a:off x="1925640" y="5397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22</a:t>
            </a:r>
            <a:endParaRPr lang="nl-NL" sz="80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C:\Users\hooykaasmjd\Datanow\Home\My Documents\Promotie\Project 1\Echte test\Foto's echte test\26 Grutto.jpg">
            <a:extLst>
              <a:ext uri="{FF2B5EF4-FFF2-40B4-BE49-F238E27FC236}">
                <a16:creationId xmlns:a16="http://schemas.microsoft.com/office/drawing/2014/main" id="{506976A5-1395-4E28-908B-EB47B194F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514352"/>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3B0E026-AE7C-4389-8A44-F6D8CD846196}"/>
              </a:ext>
            </a:extLst>
          </p:cNvPr>
          <p:cNvSpPr/>
          <p:nvPr/>
        </p:nvSpPr>
        <p:spPr>
          <a:xfrm>
            <a:off x="1925638" y="803277"/>
            <a:ext cx="1439862"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23</a:t>
            </a:r>
            <a:endParaRPr lang="nl-NL" sz="88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758" y="499319"/>
            <a:ext cx="4959050" cy="769441"/>
          </a:xfrm>
          <a:prstGeom prst="rect">
            <a:avLst/>
          </a:prstGeom>
        </p:spPr>
        <p:txBody>
          <a:bodyPr wrap="none">
            <a:spAutoFit/>
          </a:bodyPr>
          <a:lstStyle/>
          <a:p>
            <a:r>
              <a:rPr lang="nl-NL" sz="4400" dirty="0">
                <a:solidFill>
                  <a:srgbClr val="0070C0"/>
                </a:solidFill>
              </a:rPr>
              <a:t>Instructie Dierenquiz</a:t>
            </a:r>
            <a:endParaRPr lang="nl-NL" sz="4400" dirty="0"/>
          </a:p>
        </p:txBody>
      </p:sp>
      <p:sp>
        <p:nvSpPr>
          <p:cNvPr id="4" name="Rectangle 3"/>
          <p:cNvSpPr/>
          <p:nvPr/>
        </p:nvSpPr>
        <p:spPr>
          <a:xfrm>
            <a:off x="701750" y="1340768"/>
            <a:ext cx="11017224" cy="4893647"/>
          </a:xfrm>
          <a:prstGeom prst="rect">
            <a:avLst/>
          </a:prstGeom>
        </p:spPr>
        <p:txBody>
          <a:bodyPr wrap="square">
            <a:spAutoFit/>
          </a:bodyPr>
          <a:lstStyle/>
          <a:p>
            <a:pPr marL="514350" indent="-514350">
              <a:buFont typeface="+mj-lt"/>
              <a:buAutoNum type="arabicPeriod"/>
            </a:pPr>
            <a:r>
              <a:rPr lang="nl-NL" sz="2600" dirty="0"/>
              <a:t>Doe de dierenquiz in de klas en bespreek nadien.</a:t>
            </a:r>
            <a:br>
              <a:rPr lang="nl-NL" sz="2600" dirty="0"/>
            </a:br>
            <a:r>
              <a:rPr lang="nl-NL" sz="2600" dirty="0"/>
              <a:t>Voeg eventueel exoten toe (ijsbeer/tijger enz.). Dit maakt de quiz toegankelijker voor leerlingen met weinig soortenkennis, en je kan nadien het kennisverschil inheems/exotisch bespreken.</a:t>
            </a:r>
          </a:p>
          <a:p>
            <a:pPr marL="514350" indent="-514350">
              <a:buFont typeface="+mj-lt"/>
              <a:buAutoNum type="arabicPeriod"/>
            </a:pPr>
            <a:endParaRPr lang="nl-NL" sz="2600" dirty="0"/>
          </a:p>
          <a:p>
            <a:pPr marL="514350" indent="-514350">
              <a:buFont typeface="+mj-lt"/>
              <a:buAutoNum type="arabicPeriod"/>
            </a:pPr>
            <a:r>
              <a:rPr lang="nl-NL" sz="2600" dirty="0"/>
              <a:t>Belicht een paar soorten; bijv. juist die ook rond de school te zien zijn. </a:t>
            </a:r>
            <a:br>
              <a:rPr lang="nl-NL" sz="2600" dirty="0"/>
            </a:br>
            <a:r>
              <a:rPr lang="nl-NL" sz="2600" dirty="0"/>
              <a:t>Daag leerlingen uit om die soorten (de week) erna zelf te spotten/fotograferen. Je kunt ook tweetallen of drietallen laten zien van soorten die op elkaar lijken en vaak worden verward, zoals een zwarte kraai en een kauw, pimpelmees en koolmees, gewone pad en bruine kikker…</a:t>
            </a:r>
          </a:p>
          <a:p>
            <a:endParaRPr lang="en-GB" sz="2400" dirty="0"/>
          </a:p>
          <a:p>
            <a:pPr marL="457200" indent="-457200">
              <a:buFont typeface="Wingdings" panose="05000000000000000000" pitchFamily="2" charset="2"/>
              <a:buChar char="§"/>
            </a:pPr>
            <a:endParaRPr lang="en-GB" sz="2800" dirty="0"/>
          </a:p>
        </p:txBody>
      </p:sp>
      <p:sp>
        <p:nvSpPr>
          <p:cNvPr id="5" name="Rectangle 4">
            <a:extLst>
              <a:ext uri="{FF2B5EF4-FFF2-40B4-BE49-F238E27FC236}">
                <a16:creationId xmlns:a16="http://schemas.microsoft.com/office/drawing/2014/main" id="{4EE73427-A707-4C99-9F8F-84979CD8DFC7}"/>
              </a:ext>
            </a:extLst>
          </p:cNvPr>
          <p:cNvSpPr/>
          <p:nvPr/>
        </p:nvSpPr>
        <p:spPr>
          <a:xfrm>
            <a:off x="0" y="6591975"/>
            <a:ext cx="1120820" cy="261610"/>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1100" b="1" dirty="0">
                <a:solidFill>
                  <a:schemeClr val="bg1">
                    <a:lumMod val="50000"/>
                  </a:schemeClr>
                </a:solidFill>
                <a:latin typeface="+mn-lt"/>
              </a:rPr>
              <a:t>M.J.D </a:t>
            </a:r>
            <a:r>
              <a:rPr lang="nl-NL" sz="1100" b="1" dirty="0" err="1">
                <a:solidFill>
                  <a:schemeClr val="bg1">
                    <a:lumMod val="50000"/>
                  </a:schemeClr>
                </a:solidFill>
                <a:latin typeface="+mn-lt"/>
              </a:rPr>
              <a:t>Hooykaas</a:t>
            </a:r>
            <a:endParaRPr lang="nl-NL" sz="1100" b="1" dirty="0">
              <a:solidFill>
                <a:schemeClr val="bg1">
                  <a:lumMod val="50000"/>
                </a:schemeClr>
              </a:solidFill>
              <a:latin typeface="+mn-lt"/>
            </a:endParaRPr>
          </a:p>
        </p:txBody>
      </p:sp>
      <p:pic>
        <p:nvPicPr>
          <p:cNvPr id="7" name="Picture 2">
            <a:extLst>
              <a:ext uri="{FF2B5EF4-FFF2-40B4-BE49-F238E27FC236}">
                <a16:creationId xmlns:a16="http://schemas.microsoft.com/office/drawing/2014/main" id="{F9CCBDA8-7251-40B0-812C-1EC8ECC792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4678" y="5358380"/>
            <a:ext cx="1450058"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descr="C:\Users\hooykaasmjd\Datanow\Home\My Documents\Promotie\Foto's dieren\Uiteindelijke selectie\Thumbnails\15 Kauw.jpg">
            <a:extLst>
              <a:ext uri="{FF2B5EF4-FFF2-40B4-BE49-F238E27FC236}">
                <a16:creationId xmlns:a16="http://schemas.microsoft.com/office/drawing/2014/main" id="{86B0F9BF-4F52-49F4-BF8C-070B5B5D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7875" y="5358381"/>
            <a:ext cx="1136516" cy="113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a:extLst>
              <a:ext uri="{FF2B5EF4-FFF2-40B4-BE49-F238E27FC236}">
                <a16:creationId xmlns:a16="http://schemas.microsoft.com/office/drawing/2014/main" id="{0FCFAC64-2D65-4880-BF06-60DBBAE6EE61}"/>
              </a:ext>
            </a:extLst>
          </p:cNvPr>
          <p:cNvSpPr>
            <a:spLocks noChangeArrowheads="1"/>
          </p:cNvSpPr>
          <p:nvPr/>
        </p:nvSpPr>
        <p:spPr bwMode="auto">
          <a:xfrm>
            <a:off x="10732083" y="6483124"/>
            <a:ext cx="1132308"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1200">
                <a:solidFill>
                  <a:schemeClr val="bg1"/>
                </a:solidFill>
              </a:rPr>
              <a:t>kauw</a:t>
            </a:r>
            <a:endParaRPr lang="nl-NL" altLang="nl-NL" sz="1200">
              <a:solidFill>
                <a:schemeClr val="bg1"/>
              </a:solidFill>
            </a:endParaRPr>
          </a:p>
        </p:txBody>
      </p:sp>
      <p:sp>
        <p:nvSpPr>
          <p:cNvPr id="11" name="Rectangle 23">
            <a:extLst>
              <a:ext uri="{FF2B5EF4-FFF2-40B4-BE49-F238E27FC236}">
                <a16:creationId xmlns:a16="http://schemas.microsoft.com/office/drawing/2014/main" id="{4C82450B-530E-40D9-A86A-891B8D9DB380}"/>
              </a:ext>
            </a:extLst>
          </p:cNvPr>
          <p:cNvSpPr>
            <a:spLocks noChangeArrowheads="1"/>
          </p:cNvSpPr>
          <p:nvPr/>
        </p:nvSpPr>
        <p:spPr bwMode="auto">
          <a:xfrm>
            <a:off x="9054678" y="6475430"/>
            <a:ext cx="1450058"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1200" dirty="0" err="1">
                <a:solidFill>
                  <a:schemeClr val="bg1"/>
                </a:solidFill>
              </a:rPr>
              <a:t>zwarte</a:t>
            </a:r>
            <a:r>
              <a:rPr lang="en-US" altLang="nl-NL" sz="1200" dirty="0">
                <a:solidFill>
                  <a:schemeClr val="bg1"/>
                </a:solidFill>
              </a:rPr>
              <a:t> </a:t>
            </a:r>
            <a:r>
              <a:rPr lang="en-US" altLang="nl-NL" sz="1200" dirty="0" err="1">
                <a:solidFill>
                  <a:schemeClr val="bg1"/>
                </a:solidFill>
              </a:rPr>
              <a:t>kraai</a:t>
            </a:r>
            <a:endParaRPr lang="nl-NL" altLang="nl-NL" sz="1200" dirty="0">
              <a:solidFill>
                <a:schemeClr val="bg1"/>
              </a:solidFill>
            </a:endParaRPr>
          </a:p>
        </p:txBody>
      </p:sp>
    </p:spTree>
    <p:extLst>
      <p:ext uri="{BB962C8B-B14F-4D97-AF65-F5344CB8AC3E}">
        <p14:creationId xmlns:p14="http://schemas.microsoft.com/office/powerpoint/2010/main" val="548672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C:\Users\hooykaasmjd\Datanow\Home\My Documents\Promotie\Project 1\Echte test\Foto's echte test\27 Wolf.jpg">
            <a:extLst>
              <a:ext uri="{FF2B5EF4-FFF2-40B4-BE49-F238E27FC236}">
                <a16:creationId xmlns:a16="http://schemas.microsoft.com/office/drawing/2014/main" id="{8CBDE221-7FC6-4417-9BCE-097157F46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3333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730DCED-625F-4EA0-B37C-EADFC4286167}"/>
              </a:ext>
            </a:extLst>
          </p:cNvPr>
          <p:cNvSpPr/>
          <p:nvPr/>
        </p:nvSpPr>
        <p:spPr>
          <a:xfrm>
            <a:off x="1925640" y="6921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24</a:t>
            </a:r>
            <a:endParaRPr lang="nl-NL" sz="80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2" descr="C:\Users\hooykaasmjd\Datanow\Home\My Documents\Promotie\Project 1\Echte test\Foto's echte test\28 Fuut.jpg">
            <a:extLst>
              <a:ext uri="{FF2B5EF4-FFF2-40B4-BE49-F238E27FC236}">
                <a16:creationId xmlns:a16="http://schemas.microsoft.com/office/drawing/2014/main" id="{ECEC180A-11D3-44A0-8A8B-227E04E6A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2" y="260350"/>
            <a:ext cx="918051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50D738D-10E6-404B-8745-085C327CE036}"/>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25</a:t>
            </a:r>
            <a:endParaRPr lang="nl-NL" sz="80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AEFED-CD03-4165-9B22-6AA30995E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50" y="384048"/>
            <a:ext cx="9144000" cy="6089904"/>
          </a:xfrm>
          <a:prstGeom prst="rect">
            <a:avLst/>
          </a:prstGeom>
        </p:spPr>
      </p:pic>
      <p:sp>
        <p:nvSpPr>
          <p:cNvPr id="4" name="Rectangle 3">
            <a:extLst>
              <a:ext uri="{FF2B5EF4-FFF2-40B4-BE49-F238E27FC236}">
                <a16:creationId xmlns:a16="http://schemas.microsoft.com/office/drawing/2014/main" id="{E4BA99DB-9F12-40B7-932F-D051065C80AD}"/>
              </a:ext>
            </a:extLst>
          </p:cNvPr>
          <p:cNvSpPr/>
          <p:nvPr/>
        </p:nvSpPr>
        <p:spPr>
          <a:xfrm>
            <a:off x="1925640" y="6207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26</a:t>
            </a:r>
            <a:endParaRPr lang="nl-NL" sz="80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A164B-4DC3-4B23-84CD-77F92983C7F0}"/>
              </a:ext>
            </a:extLst>
          </p:cNvPr>
          <p:cNvPicPr>
            <a:picLocks noChangeAspect="1"/>
          </p:cNvPicPr>
          <p:nvPr/>
        </p:nvPicPr>
        <p:blipFill>
          <a:blip r:embed="rId2"/>
          <a:stretch>
            <a:fillRect/>
          </a:stretch>
        </p:blipFill>
        <p:spPr>
          <a:xfrm>
            <a:off x="1569081" y="404813"/>
            <a:ext cx="9213789" cy="6145598"/>
          </a:xfrm>
          <a:prstGeom prst="rect">
            <a:avLst/>
          </a:prstGeom>
        </p:spPr>
      </p:pic>
      <p:sp>
        <p:nvSpPr>
          <p:cNvPr id="5" name="Rectangle 4">
            <a:extLst>
              <a:ext uri="{FF2B5EF4-FFF2-40B4-BE49-F238E27FC236}">
                <a16:creationId xmlns:a16="http://schemas.microsoft.com/office/drawing/2014/main" id="{13519F5E-D1B2-428A-A9A2-92679C363FD4}"/>
              </a:ext>
            </a:extLst>
          </p:cNvPr>
          <p:cNvSpPr/>
          <p:nvPr/>
        </p:nvSpPr>
        <p:spPr>
          <a:xfrm>
            <a:off x="1925640" y="5397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27</a:t>
            </a:r>
            <a:endParaRPr lang="nl-NL" sz="80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87EB5C2-27A3-4927-AC07-248E422A4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102" y="149488"/>
            <a:ext cx="2184927" cy="179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8" descr="C:\Users\hooykaasmjd\Datanow\Home\My Documents\Promotie\Foto's dieren\Uiteindelijke selectie\Thumbnails\12 Vos.jpg">
            <a:extLst>
              <a:ext uri="{FF2B5EF4-FFF2-40B4-BE49-F238E27FC236}">
                <a16:creationId xmlns:a16="http://schemas.microsoft.com/office/drawing/2014/main" id="{A7DD5D2C-1290-4CF2-AA9A-AC9E61503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80" y="163515"/>
            <a:ext cx="1754718" cy="17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25">
            <a:extLst>
              <a:ext uri="{FF2B5EF4-FFF2-40B4-BE49-F238E27FC236}">
                <a16:creationId xmlns:a16="http://schemas.microsoft.com/office/drawing/2014/main" id="{78F77F9D-5146-4FCD-8D93-B1533F14F290}"/>
              </a:ext>
            </a:extLst>
          </p:cNvPr>
          <p:cNvSpPr>
            <a:spLocks noChangeArrowheads="1"/>
          </p:cNvSpPr>
          <p:nvPr/>
        </p:nvSpPr>
        <p:spPr bwMode="auto">
          <a:xfrm>
            <a:off x="125686" y="1916832"/>
            <a:ext cx="176431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 </a:t>
            </a:r>
            <a:r>
              <a:rPr lang="en-US" altLang="nl-NL" sz="2400" dirty="0" err="1">
                <a:solidFill>
                  <a:srgbClr val="FFFF00"/>
                </a:solidFill>
              </a:rPr>
              <a:t>vos</a:t>
            </a:r>
            <a:endParaRPr lang="nl-NL" altLang="nl-NL" sz="2400" dirty="0">
              <a:solidFill>
                <a:srgbClr val="FFFF00"/>
              </a:solidFill>
            </a:endParaRPr>
          </a:p>
        </p:txBody>
      </p:sp>
      <p:sp>
        <p:nvSpPr>
          <p:cNvPr id="60427" name="Rectangle 29">
            <a:extLst>
              <a:ext uri="{FF2B5EF4-FFF2-40B4-BE49-F238E27FC236}">
                <a16:creationId xmlns:a16="http://schemas.microsoft.com/office/drawing/2014/main" id="{7BC9A617-DA0F-42C9-A8CC-5D89D70130AC}"/>
              </a:ext>
            </a:extLst>
          </p:cNvPr>
          <p:cNvSpPr>
            <a:spLocks noChangeArrowheads="1"/>
          </p:cNvSpPr>
          <p:nvPr/>
        </p:nvSpPr>
        <p:spPr bwMode="auto">
          <a:xfrm>
            <a:off x="3862843" y="1916833"/>
            <a:ext cx="2184926" cy="4572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3: das</a:t>
            </a:r>
            <a:endParaRPr lang="nl-NL" altLang="nl-NL" sz="2400" dirty="0">
              <a:solidFill>
                <a:srgbClr val="FFFF00"/>
              </a:solidFill>
            </a:endParaRPr>
          </a:p>
        </p:txBody>
      </p:sp>
      <p:pic>
        <p:nvPicPr>
          <p:cNvPr id="60431" name="Picture 9" descr="C:\Users\hooykaasmjd\Datanow\Home\My Documents\Promotie\Foto's dieren\Uiteindelijke selectie\Thumbnails\13 Egel.jpg">
            <a:extLst>
              <a:ext uri="{FF2B5EF4-FFF2-40B4-BE49-F238E27FC236}">
                <a16:creationId xmlns:a16="http://schemas.microsoft.com/office/drawing/2014/main" id="{ED9C8203-2011-4D48-8B17-121895CFD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86" y="2504445"/>
            <a:ext cx="1743702" cy="174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Rectangle 20">
            <a:extLst>
              <a:ext uri="{FF2B5EF4-FFF2-40B4-BE49-F238E27FC236}">
                <a16:creationId xmlns:a16="http://schemas.microsoft.com/office/drawing/2014/main" id="{6BC449D8-4745-4115-A9FB-72941B4156A1}"/>
              </a:ext>
            </a:extLst>
          </p:cNvPr>
          <p:cNvSpPr>
            <a:spLocks noChangeArrowheads="1"/>
          </p:cNvSpPr>
          <p:nvPr/>
        </p:nvSpPr>
        <p:spPr bwMode="auto">
          <a:xfrm>
            <a:off x="157550" y="4151312"/>
            <a:ext cx="1711838"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7: </a:t>
            </a:r>
            <a:r>
              <a:rPr lang="en-US" altLang="nl-NL" sz="2400" dirty="0" err="1">
                <a:solidFill>
                  <a:srgbClr val="FFFF00"/>
                </a:solidFill>
              </a:rPr>
              <a:t>egel</a:t>
            </a:r>
            <a:endParaRPr lang="nl-NL" altLang="nl-NL" sz="2400" dirty="0">
              <a:solidFill>
                <a:srgbClr val="FFFF00"/>
              </a:solidFill>
            </a:endParaRPr>
          </a:p>
        </p:txBody>
      </p:sp>
      <p:pic>
        <p:nvPicPr>
          <p:cNvPr id="15" name="Picture 14" descr="C:\Users\hooykaasmjd\Datanow\Home\My Documents\Promotie\Foto's dieren\Uiteindelijke selectie\Thumbnails\10 Groenling.jpg">
            <a:extLst>
              <a:ext uri="{FF2B5EF4-FFF2-40B4-BE49-F238E27FC236}">
                <a16:creationId xmlns:a16="http://schemas.microsoft.com/office/drawing/2014/main" id="{095D5507-6B72-4BCC-AB77-5B06C1990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894" y="175138"/>
            <a:ext cx="1741695" cy="17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BA99992-C2F1-48F0-8C93-8F7C1B1832EC}"/>
              </a:ext>
            </a:extLst>
          </p:cNvPr>
          <p:cNvSpPr>
            <a:spLocks noChangeArrowheads="1"/>
          </p:cNvSpPr>
          <p:nvPr/>
        </p:nvSpPr>
        <p:spPr bwMode="auto">
          <a:xfrm>
            <a:off x="6266475" y="1912387"/>
            <a:ext cx="1953051"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4: </a:t>
            </a:r>
            <a:r>
              <a:rPr lang="en-US" altLang="nl-NL" sz="2400" dirty="0" err="1">
                <a:solidFill>
                  <a:srgbClr val="FFFF00"/>
                </a:solidFill>
              </a:rPr>
              <a:t>roodborstje</a:t>
            </a:r>
            <a:endParaRPr lang="nl-NL" altLang="nl-NL" sz="2400" dirty="0">
              <a:solidFill>
                <a:srgbClr val="FFFF00"/>
              </a:solidFill>
            </a:endParaRPr>
          </a:p>
        </p:txBody>
      </p:sp>
      <p:sp>
        <p:nvSpPr>
          <p:cNvPr id="17" name="Rectangle 18">
            <a:extLst>
              <a:ext uri="{FF2B5EF4-FFF2-40B4-BE49-F238E27FC236}">
                <a16:creationId xmlns:a16="http://schemas.microsoft.com/office/drawing/2014/main" id="{7BDD0B74-1549-4119-A707-A3758D0FED6C}"/>
              </a:ext>
            </a:extLst>
          </p:cNvPr>
          <p:cNvSpPr>
            <a:spLocks noChangeArrowheads="1"/>
          </p:cNvSpPr>
          <p:nvPr/>
        </p:nvSpPr>
        <p:spPr bwMode="auto">
          <a:xfrm>
            <a:off x="2002710" y="1922201"/>
            <a:ext cx="176431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 </a:t>
            </a:r>
            <a:r>
              <a:rPr lang="en-US" altLang="nl-NL" sz="2400" dirty="0" err="1">
                <a:solidFill>
                  <a:srgbClr val="FFFF00"/>
                </a:solidFill>
              </a:rPr>
              <a:t>groenling</a:t>
            </a:r>
            <a:endParaRPr lang="nl-NL" altLang="nl-NL" sz="2400" dirty="0">
              <a:solidFill>
                <a:srgbClr val="FFFF00"/>
              </a:solidFill>
            </a:endParaRPr>
          </a:p>
        </p:txBody>
      </p:sp>
      <p:sp>
        <p:nvSpPr>
          <p:cNvPr id="19" name="Rectangle 23">
            <a:extLst>
              <a:ext uri="{FF2B5EF4-FFF2-40B4-BE49-F238E27FC236}">
                <a16:creationId xmlns:a16="http://schemas.microsoft.com/office/drawing/2014/main" id="{EDCA6C24-548D-4713-B123-0C3A0791BFAB}"/>
              </a:ext>
            </a:extLst>
          </p:cNvPr>
          <p:cNvSpPr>
            <a:spLocks noChangeArrowheads="1"/>
          </p:cNvSpPr>
          <p:nvPr/>
        </p:nvSpPr>
        <p:spPr bwMode="auto">
          <a:xfrm>
            <a:off x="10312897" y="1916832"/>
            <a:ext cx="174370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6: </a:t>
            </a:r>
            <a:r>
              <a:rPr lang="en-US" altLang="nl-NL" sz="2400" dirty="0" err="1">
                <a:solidFill>
                  <a:srgbClr val="FFFF00"/>
                </a:solidFill>
              </a:rPr>
              <a:t>kauw</a:t>
            </a:r>
            <a:endParaRPr lang="nl-NL" altLang="nl-NL" sz="2400" dirty="0">
              <a:solidFill>
                <a:srgbClr val="FFFF00"/>
              </a:solidFill>
            </a:endParaRPr>
          </a:p>
        </p:txBody>
      </p:sp>
      <p:sp>
        <p:nvSpPr>
          <p:cNvPr id="20" name="Rectangle 19">
            <a:extLst>
              <a:ext uri="{FF2B5EF4-FFF2-40B4-BE49-F238E27FC236}">
                <a16:creationId xmlns:a16="http://schemas.microsoft.com/office/drawing/2014/main" id="{99D8918A-E080-4255-8BD9-3860EC1CF710}"/>
              </a:ext>
            </a:extLst>
          </p:cNvPr>
          <p:cNvSpPr>
            <a:spLocks noChangeArrowheads="1"/>
          </p:cNvSpPr>
          <p:nvPr/>
        </p:nvSpPr>
        <p:spPr bwMode="auto">
          <a:xfrm>
            <a:off x="8375265" y="1916832"/>
            <a:ext cx="1825404" cy="4670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5: </a:t>
            </a:r>
            <a:r>
              <a:rPr lang="en-US" altLang="nl-NL" sz="2400" dirty="0" err="1">
                <a:solidFill>
                  <a:srgbClr val="FFFF00"/>
                </a:solidFill>
              </a:rPr>
              <a:t>atalanta</a:t>
            </a:r>
            <a:endParaRPr lang="nl-NL" altLang="nl-NL" sz="2400" dirty="0">
              <a:solidFill>
                <a:srgbClr val="FFFF00"/>
              </a:solidFill>
            </a:endParaRPr>
          </a:p>
        </p:txBody>
      </p:sp>
      <p:pic>
        <p:nvPicPr>
          <p:cNvPr id="21" name="Picture 2">
            <a:extLst>
              <a:ext uri="{FF2B5EF4-FFF2-40B4-BE49-F238E27FC236}">
                <a16:creationId xmlns:a16="http://schemas.microsoft.com/office/drawing/2014/main" id="{8890CD30-66BB-43FA-88D3-58C0B4D0B6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5751" y="186956"/>
            <a:ext cx="1886680" cy="175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C:\Users\hooykaasmjd\Datanow\Home\My Documents\Promotie\Foto's dieren\Uiteindelijke selectie\Thumbnails\15 Kauw.jpg">
            <a:extLst>
              <a:ext uri="{FF2B5EF4-FFF2-40B4-BE49-F238E27FC236}">
                <a16:creationId xmlns:a16="http://schemas.microsoft.com/office/drawing/2014/main" id="{2BF90D5B-480C-4EEA-86E3-3F5BC1108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5311" y="230953"/>
            <a:ext cx="1743703" cy="174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C:\Users\hooykaasmjd\Datanow\Home\My Documents\Promotie\Foto's dieren\Uiteindelijke selectie\Thumbnails\9 Gewone pad.jpg">
            <a:extLst>
              <a:ext uri="{FF2B5EF4-FFF2-40B4-BE49-F238E27FC236}">
                <a16:creationId xmlns:a16="http://schemas.microsoft.com/office/drawing/2014/main" id="{CD28A016-2262-48CD-A18B-C8A1E426F2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457"/>
          <a:stretch/>
        </p:blipFill>
        <p:spPr bwMode="auto">
          <a:xfrm>
            <a:off x="3803081" y="2420888"/>
            <a:ext cx="2227261" cy="168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7">
            <a:extLst>
              <a:ext uri="{FF2B5EF4-FFF2-40B4-BE49-F238E27FC236}">
                <a16:creationId xmlns:a16="http://schemas.microsoft.com/office/drawing/2014/main" id="{8D27940A-5011-4443-AF6F-377AA87698A6}"/>
              </a:ext>
            </a:extLst>
          </p:cNvPr>
          <p:cNvSpPr>
            <a:spLocks noChangeArrowheads="1"/>
          </p:cNvSpPr>
          <p:nvPr/>
        </p:nvSpPr>
        <p:spPr bwMode="auto">
          <a:xfrm>
            <a:off x="3731072" y="4119463"/>
            <a:ext cx="222726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9: (</a:t>
            </a:r>
            <a:r>
              <a:rPr lang="en-US" altLang="nl-NL" sz="2400" dirty="0" err="1">
                <a:solidFill>
                  <a:srgbClr val="FFFF00"/>
                </a:solidFill>
              </a:rPr>
              <a:t>gewone</a:t>
            </a:r>
            <a:r>
              <a:rPr lang="en-US" altLang="nl-NL" sz="2400" dirty="0">
                <a:solidFill>
                  <a:srgbClr val="FFFF00"/>
                </a:solidFill>
              </a:rPr>
              <a:t>) pad</a:t>
            </a:r>
            <a:endParaRPr lang="nl-NL" altLang="nl-NL" sz="2400" dirty="0">
              <a:solidFill>
                <a:srgbClr val="FFFF00"/>
              </a:solidFill>
            </a:endParaRPr>
          </a:p>
        </p:txBody>
      </p:sp>
      <p:sp>
        <p:nvSpPr>
          <p:cNvPr id="25" name="Rectangle 20">
            <a:extLst>
              <a:ext uri="{FF2B5EF4-FFF2-40B4-BE49-F238E27FC236}">
                <a16:creationId xmlns:a16="http://schemas.microsoft.com/office/drawing/2014/main" id="{217D0778-CAFD-4542-827E-BE47855D2EB8}"/>
              </a:ext>
            </a:extLst>
          </p:cNvPr>
          <p:cNvSpPr>
            <a:spLocks noChangeArrowheads="1"/>
          </p:cNvSpPr>
          <p:nvPr/>
        </p:nvSpPr>
        <p:spPr bwMode="auto">
          <a:xfrm>
            <a:off x="6030342" y="4108810"/>
            <a:ext cx="1982787" cy="46010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10: </a:t>
            </a:r>
            <a:r>
              <a:rPr lang="en-US" altLang="nl-NL" sz="2400" dirty="0" err="1">
                <a:solidFill>
                  <a:srgbClr val="FFFF00"/>
                </a:solidFill>
              </a:rPr>
              <a:t>kruisspin</a:t>
            </a:r>
            <a:endParaRPr lang="nl-NL" altLang="nl-NL" sz="2400" dirty="0">
              <a:solidFill>
                <a:srgbClr val="FFFF00"/>
              </a:solidFill>
            </a:endParaRPr>
          </a:p>
        </p:txBody>
      </p:sp>
      <p:pic>
        <p:nvPicPr>
          <p:cNvPr id="26" name="Picture 2" descr="C:\Users\hooykaasmjd\Datanow\Home\My Documents\Promotie\Project 1\Echte test\Foto's echte test\4 Roodborst.jpg">
            <a:extLst>
              <a:ext uri="{FF2B5EF4-FFF2-40B4-BE49-F238E27FC236}">
                <a16:creationId xmlns:a16="http://schemas.microsoft.com/office/drawing/2014/main" id="{4EF1DE92-F17C-4A2A-B17F-285518D8EBB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33" t="14320" r="23204" b="5113"/>
          <a:stretch/>
        </p:blipFill>
        <p:spPr bwMode="auto">
          <a:xfrm>
            <a:off x="6174358" y="161379"/>
            <a:ext cx="2054804" cy="175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C:\Users\hooykaasmjd\Datanow\Home\My Documents\Promotie\Foto's dieren\Uiteindelijke selectie\Thumbnails\7 Merel.jpg">
            <a:extLst>
              <a:ext uri="{FF2B5EF4-FFF2-40B4-BE49-F238E27FC236}">
                <a16:creationId xmlns:a16="http://schemas.microsoft.com/office/drawing/2014/main" id="{E46CFD7B-2425-4B65-ACBA-3373B3403A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4681" y="2521916"/>
            <a:ext cx="1629397" cy="162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7">
            <a:extLst>
              <a:ext uri="{FF2B5EF4-FFF2-40B4-BE49-F238E27FC236}">
                <a16:creationId xmlns:a16="http://schemas.microsoft.com/office/drawing/2014/main" id="{53B305BD-686C-422D-901D-14EE3F100FF0}"/>
              </a:ext>
            </a:extLst>
          </p:cNvPr>
          <p:cNvSpPr>
            <a:spLocks noChangeArrowheads="1"/>
          </p:cNvSpPr>
          <p:nvPr/>
        </p:nvSpPr>
        <p:spPr bwMode="auto">
          <a:xfrm>
            <a:off x="1997894" y="4147516"/>
            <a:ext cx="1629397"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8: </a:t>
            </a:r>
            <a:r>
              <a:rPr lang="en-US" altLang="nl-NL" sz="2400" dirty="0" err="1">
                <a:solidFill>
                  <a:srgbClr val="FFFF00"/>
                </a:solidFill>
              </a:rPr>
              <a:t>merel</a:t>
            </a:r>
            <a:endParaRPr lang="nl-NL" altLang="nl-NL" sz="2400" dirty="0">
              <a:solidFill>
                <a:srgbClr val="FFFF00"/>
              </a:solidFill>
            </a:endParaRPr>
          </a:p>
        </p:txBody>
      </p:sp>
      <p:pic>
        <p:nvPicPr>
          <p:cNvPr id="29" name="Picture 3">
            <a:extLst>
              <a:ext uri="{FF2B5EF4-FFF2-40B4-BE49-F238E27FC236}">
                <a16:creationId xmlns:a16="http://schemas.microsoft.com/office/drawing/2014/main" id="{A2581247-8BA7-407C-8874-E3862D3F164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62" t="15215" r="23798" b="26283"/>
          <a:stretch/>
        </p:blipFill>
        <p:spPr bwMode="auto">
          <a:xfrm>
            <a:off x="6165523" y="2486284"/>
            <a:ext cx="1953051" cy="16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descr="C:\Users\hooykaasmjd\Datanow\Home\My Documents\Promotie\Foto's dieren\Uiteindelijke selectie\Thumbnails\2 Ekster.jpg">
            <a:extLst>
              <a:ext uri="{FF2B5EF4-FFF2-40B4-BE49-F238E27FC236}">
                <a16:creationId xmlns:a16="http://schemas.microsoft.com/office/drawing/2014/main" id="{4712F84E-7CA8-4E47-A873-48B241EAF7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305" y="4654746"/>
            <a:ext cx="1726581" cy="17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19">
            <a:extLst>
              <a:ext uri="{FF2B5EF4-FFF2-40B4-BE49-F238E27FC236}">
                <a16:creationId xmlns:a16="http://schemas.microsoft.com/office/drawing/2014/main" id="{1FB697EB-0ED1-4657-A758-FAA56A02F8FA}"/>
              </a:ext>
            </a:extLst>
          </p:cNvPr>
          <p:cNvSpPr>
            <a:spLocks noChangeArrowheads="1"/>
          </p:cNvSpPr>
          <p:nvPr/>
        </p:nvSpPr>
        <p:spPr bwMode="auto">
          <a:xfrm>
            <a:off x="59855" y="6411037"/>
            <a:ext cx="211455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13: </a:t>
            </a:r>
            <a:r>
              <a:rPr lang="en-US" altLang="nl-NL" sz="2400" dirty="0" err="1">
                <a:solidFill>
                  <a:srgbClr val="FFFF00"/>
                </a:solidFill>
              </a:rPr>
              <a:t>ekster</a:t>
            </a:r>
            <a:endParaRPr lang="nl-NL" altLang="nl-NL" sz="2400" dirty="0">
              <a:solidFill>
                <a:srgbClr val="FFFF00"/>
              </a:solidFill>
            </a:endParaRPr>
          </a:p>
        </p:txBody>
      </p:sp>
      <p:pic>
        <p:nvPicPr>
          <p:cNvPr id="32" name="Picture 2" descr="C:\Users\hooykaasmjd\Datanow\Home\My Documents\Promotie\Project 1\Echte test\Foto's echte test\12 Waterhoen.jpg">
            <a:extLst>
              <a:ext uri="{FF2B5EF4-FFF2-40B4-BE49-F238E27FC236}">
                <a16:creationId xmlns:a16="http://schemas.microsoft.com/office/drawing/2014/main" id="{D77AEE3D-641C-4EEA-BA67-92F535B7932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063" r="1028"/>
          <a:stretch/>
        </p:blipFill>
        <p:spPr bwMode="auto">
          <a:xfrm>
            <a:off x="8236272" y="2446058"/>
            <a:ext cx="2114550" cy="166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3">
            <a:extLst>
              <a:ext uri="{FF2B5EF4-FFF2-40B4-BE49-F238E27FC236}">
                <a16:creationId xmlns:a16="http://schemas.microsoft.com/office/drawing/2014/main" id="{FEC616AB-6883-4EBF-8D14-6C78D801AFCA}"/>
              </a:ext>
            </a:extLst>
          </p:cNvPr>
          <p:cNvSpPr>
            <a:spLocks noChangeArrowheads="1"/>
          </p:cNvSpPr>
          <p:nvPr/>
        </p:nvSpPr>
        <p:spPr bwMode="auto">
          <a:xfrm>
            <a:off x="8127881" y="4102322"/>
            <a:ext cx="211455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11: </a:t>
            </a:r>
            <a:r>
              <a:rPr lang="en-US" altLang="nl-NL" sz="2400" dirty="0" err="1">
                <a:solidFill>
                  <a:srgbClr val="FFFF00"/>
                </a:solidFill>
              </a:rPr>
              <a:t>waterhoen</a:t>
            </a:r>
            <a:endParaRPr lang="nl-NL" altLang="nl-NL" sz="2400" dirty="0">
              <a:solidFill>
                <a:srgbClr val="FFFF00"/>
              </a:solidFill>
            </a:endParaRPr>
          </a:p>
        </p:txBody>
      </p:sp>
      <p:sp>
        <p:nvSpPr>
          <p:cNvPr id="35" name="Rectangle 12">
            <a:extLst>
              <a:ext uri="{FF2B5EF4-FFF2-40B4-BE49-F238E27FC236}">
                <a16:creationId xmlns:a16="http://schemas.microsoft.com/office/drawing/2014/main" id="{26ADD683-609E-47C1-9D74-F2D73288160A}"/>
              </a:ext>
            </a:extLst>
          </p:cNvPr>
          <p:cNvSpPr>
            <a:spLocks noChangeArrowheads="1"/>
          </p:cNvSpPr>
          <p:nvPr/>
        </p:nvSpPr>
        <p:spPr bwMode="auto">
          <a:xfrm>
            <a:off x="10423624" y="4119463"/>
            <a:ext cx="165539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12: </a:t>
            </a:r>
            <a:r>
              <a:rPr lang="en-US" altLang="nl-NL" sz="2400" dirty="0" err="1">
                <a:solidFill>
                  <a:srgbClr val="FFFF00"/>
                </a:solidFill>
              </a:rPr>
              <a:t>haas</a:t>
            </a:r>
            <a:endParaRPr lang="nl-NL" altLang="nl-NL" sz="2400" dirty="0">
              <a:solidFill>
                <a:srgbClr val="FFFF00"/>
              </a:solidFill>
            </a:endParaRPr>
          </a:p>
        </p:txBody>
      </p:sp>
      <p:pic>
        <p:nvPicPr>
          <p:cNvPr id="37" name="Picture 3">
            <a:extLst>
              <a:ext uri="{FF2B5EF4-FFF2-40B4-BE49-F238E27FC236}">
                <a16:creationId xmlns:a16="http://schemas.microsoft.com/office/drawing/2014/main" id="{BE94E6DD-5019-48E7-9475-3C9E508333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78806" y="4654353"/>
            <a:ext cx="1791296" cy="167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14">
            <a:extLst>
              <a:ext uri="{FF2B5EF4-FFF2-40B4-BE49-F238E27FC236}">
                <a16:creationId xmlns:a16="http://schemas.microsoft.com/office/drawing/2014/main" id="{ACAEBCE6-2F9F-4143-A36D-652145E49D50}"/>
              </a:ext>
            </a:extLst>
          </p:cNvPr>
          <p:cNvSpPr>
            <a:spLocks noChangeArrowheads="1"/>
          </p:cNvSpPr>
          <p:nvPr/>
        </p:nvSpPr>
        <p:spPr bwMode="auto">
          <a:xfrm>
            <a:off x="3654078" y="6365705"/>
            <a:ext cx="213042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15: </a:t>
            </a:r>
            <a:r>
              <a:rPr lang="en-US" altLang="nl-NL" sz="2400" dirty="0" err="1">
                <a:solidFill>
                  <a:srgbClr val="FFFF00"/>
                </a:solidFill>
              </a:rPr>
              <a:t>vink</a:t>
            </a:r>
            <a:endParaRPr lang="nl-NL" altLang="nl-NL" sz="2400" dirty="0">
              <a:solidFill>
                <a:srgbClr val="FFFF00"/>
              </a:solidFill>
            </a:endParaRPr>
          </a:p>
        </p:txBody>
      </p:sp>
      <p:pic>
        <p:nvPicPr>
          <p:cNvPr id="40" name="Picture 4" descr="C:\Users\hooykaasmjd\Datanow\Home\My Documents\Promotie\Foto's dieren\Uiteindelijke selectie\Thumbnails\32 Wild Zwijn.jpg">
            <a:extLst>
              <a:ext uri="{FF2B5EF4-FFF2-40B4-BE49-F238E27FC236}">
                <a16:creationId xmlns:a16="http://schemas.microsoft.com/office/drawing/2014/main" id="{07D62F3F-5824-4122-B89D-F132FFF304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20899" y="4687709"/>
            <a:ext cx="1693619" cy="169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6">
            <a:extLst>
              <a:ext uri="{FF2B5EF4-FFF2-40B4-BE49-F238E27FC236}">
                <a16:creationId xmlns:a16="http://schemas.microsoft.com/office/drawing/2014/main" id="{8EC78D38-025F-4F20-A7A7-EE1D33262BFB}"/>
              </a:ext>
            </a:extLst>
          </p:cNvPr>
          <p:cNvSpPr>
            <a:spLocks noChangeArrowheads="1"/>
          </p:cNvSpPr>
          <p:nvPr/>
        </p:nvSpPr>
        <p:spPr bwMode="auto">
          <a:xfrm>
            <a:off x="5742310" y="6381328"/>
            <a:ext cx="1982787" cy="460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16: wild </a:t>
            </a:r>
            <a:r>
              <a:rPr lang="en-US" altLang="nl-NL" sz="2400" dirty="0" err="1">
                <a:solidFill>
                  <a:srgbClr val="FFFF00"/>
                </a:solidFill>
              </a:rPr>
              <a:t>zwijn</a:t>
            </a:r>
            <a:endParaRPr lang="nl-NL" altLang="nl-NL" sz="2400" dirty="0">
              <a:solidFill>
                <a:srgbClr val="FFFF00"/>
              </a:solidFill>
            </a:endParaRPr>
          </a:p>
        </p:txBody>
      </p:sp>
      <p:sp>
        <p:nvSpPr>
          <p:cNvPr id="43" name="Rectangle 13">
            <a:extLst>
              <a:ext uri="{FF2B5EF4-FFF2-40B4-BE49-F238E27FC236}">
                <a16:creationId xmlns:a16="http://schemas.microsoft.com/office/drawing/2014/main" id="{C3104073-CF4F-45B7-8746-210D81B35FDA}"/>
              </a:ext>
            </a:extLst>
          </p:cNvPr>
          <p:cNvSpPr>
            <a:spLocks noChangeArrowheads="1"/>
          </p:cNvSpPr>
          <p:nvPr/>
        </p:nvSpPr>
        <p:spPr bwMode="auto">
          <a:xfrm>
            <a:off x="9721930" y="6381328"/>
            <a:ext cx="2322511"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18: </a:t>
            </a:r>
            <a:r>
              <a:rPr lang="en-US" altLang="nl-NL" sz="2400" dirty="0" err="1">
                <a:solidFill>
                  <a:srgbClr val="FFFF00"/>
                </a:solidFill>
              </a:rPr>
              <a:t>pimpelmees</a:t>
            </a:r>
            <a:endParaRPr lang="nl-NL" altLang="nl-NL" sz="2400" dirty="0">
              <a:solidFill>
                <a:srgbClr val="FFFF00"/>
              </a:solidFill>
            </a:endParaRPr>
          </a:p>
        </p:txBody>
      </p:sp>
      <p:pic>
        <p:nvPicPr>
          <p:cNvPr id="47" name="Picture 4">
            <a:extLst>
              <a:ext uri="{FF2B5EF4-FFF2-40B4-BE49-F238E27FC236}">
                <a16:creationId xmlns:a16="http://schemas.microsoft.com/office/drawing/2014/main" id="{73B33C24-B32C-4820-BF51-22E757BD3CE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5061" y="4653136"/>
            <a:ext cx="1594361" cy="166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15">
            <a:extLst>
              <a:ext uri="{FF2B5EF4-FFF2-40B4-BE49-F238E27FC236}">
                <a16:creationId xmlns:a16="http://schemas.microsoft.com/office/drawing/2014/main" id="{B7DFE00D-D602-4C27-ADA4-8B74C1343C2B}"/>
              </a:ext>
            </a:extLst>
          </p:cNvPr>
          <p:cNvSpPr>
            <a:spLocks noChangeArrowheads="1"/>
          </p:cNvSpPr>
          <p:nvPr/>
        </p:nvSpPr>
        <p:spPr bwMode="auto">
          <a:xfrm>
            <a:off x="7567214" y="6381328"/>
            <a:ext cx="2043858"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17: </a:t>
            </a:r>
            <a:r>
              <a:rPr lang="en-US" altLang="nl-NL" sz="2400" dirty="0" err="1">
                <a:solidFill>
                  <a:srgbClr val="FFFF00"/>
                </a:solidFill>
              </a:rPr>
              <a:t>pissebed</a:t>
            </a:r>
            <a:endParaRPr lang="nl-NL" altLang="nl-NL" sz="2400" dirty="0">
              <a:solidFill>
                <a:srgbClr val="FFFF00"/>
              </a:solidFill>
            </a:endParaRPr>
          </a:p>
        </p:txBody>
      </p:sp>
      <p:pic>
        <p:nvPicPr>
          <p:cNvPr id="49" name="Picture 2" descr="C:\Users\hooykaasmjd\Datanow\Home\My Documents\Promotie\Project 1\Echte test\Foto's echte test\20 Pimpelmees.jpg">
            <a:extLst>
              <a:ext uri="{FF2B5EF4-FFF2-40B4-BE49-F238E27FC236}">
                <a16:creationId xmlns:a16="http://schemas.microsoft.com/office/drawing/2014/main" id="{512E73C0-9258-43CC-BEE7-B820F9167AD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484" t="14120" b="14545"/>
          <a:stretch/>
        </p:blipFill>
        <p:spPr bwMode="auto">
          <a:xfrm>
            <a:off x="9558734" y="4675833"/>
            <a:ext cx="2534022" cy="166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8">
            <a:extLst>
              <a:ext uri="{FF2B5EF4-FFF2-40B4-BE49-F238E27FC236}">
                <a16:creationId xmlns:a16="http://schemas.microsoft.com/office/drawing/2014/main" id="{79828857-A1FD-452A-A4A0-1657E92606DC}"/>
              </a:ext>
            </a:extLst>
          </p:cNvPr>
          <p:cNvSpPr>
            <a:spLocks noChangeArrowheads="1"/>
          </p:cNvSpPr>
          <p:nvPr/>
        </p:nvSpPr>
        <p:spPr bwMode="auto">
          <a:xfrm>
            <a:off x="1804294" y="6394834"/>
            <a:ext cx="2322512"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14: </a:t>
            </a:r>
            <a:r>
              <a:rPr lang="en-US" altLang="nl-NL" sz="2400" dirty="0" err="1">
                <a:solidFill>
                  <a:srgbClr val="FFFF00"/>
                </a:solidFill>
              </a:rPr>
              <a:t>kleine</a:t>
            </a:r>
            <a:r>
              <a:rPr lang="en-US" altLang="nl-NL" sz="2400" dirty="0">
                <a:solidFill>
                  <a:srgbClr val="FFFF00"/>
                </a:solidFill>
              </a:rPr>
              <a:t> </a:t>
            </a:r>
            <a:r>
              <a:rPr lang="en-US" altLang="nl-NL" sz="2400" dirty="0" err="1">
                <a:solidFill>
                  <a:srgbClr val="FFFF00"/>
                </a:solidFill>
              </a:rPr>
              <a:t>vos</a:t>
            </a:r>
            <a:endParaRPr lang="nl-NL" altLang="nl-NL" sz="2400" dirty="0">
              <a:solidFill>
                <a:srgbClr val="FFFF00"/>
              </a:solidFill>
            </a:endParaRPr>
          </a:p>
        </p:txBody>
      </p:sp>
      <p:pic>
        <p:nvPicPr>
          <p:cNvPr id="42" name="Picture 2" descr="C:\Users\hooykaasmjd\Datanow\Home\My Documents\Promotie\Project 1\Foto's dieren\Vogels\Vink man groot.jpg">
            <a:extLst>
              <a:ext uri="{FF2B5EF4-FFF2-40B4-BE49-F238E27FC236}">
                <a16:creationId xmlns:a16="http://schemas.microsoft.com/office/drawing/2014/main" id="{CB7C75F4-2E4E-4BBD-9406-824C9C1AB6C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122" r="9304"/>
          <a:stretch/>
        </p:blipFill>
        <p:spPr bwMode="auto">
          <a:xfrm>
            <a:off x="4023022" y="4660526"/>
            <a:ext cx="1791296" cy="16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Users\hooykaasmjd\Datanow\Home\My Documents\Promotie\Foto's dieren\Uiteindelijke selectie\Thumbnails\31 Haas.jpg">
            <a:extLst>
              <a:ext uri="{FF2B5EF4-FFF2-40B4-BE49-F238E27FC236}">
                <a16:creationId xmlns:a16="http://schemas.microsoft.com/office/drawing/2014/main" id="{22D40A75-FD16-4A43-92A2-65F4FEB8CE8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12422" y="2446058"/>
            <a:ext cx="1662752" cy="166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7" name="Rectangle 25">
            <a:extLst>
              <a:ext uri="{FF2B5EF4-FFF2-40B4-BE49-F238E27FC236}">
                <a16:creationId xmlns:a16="http://schemas.microsoft.com/office/drawing/2014/main" id="{6CF8743C-D939-47F6-AD26-B9036D405721}"/>
              </a:ext>
            </a:extLst>
          </p:cNvPr>
          <p:cNvSpPr>
            <a:spLocks noChangeArrowheads="1"/>
          </p:cNvSpPr>
          <p:nvPr/>
        </p:nvSpPr>
        <p:spPr bwMode="auto">
          <a:xfrm>
            <a:off x="7481705" y="2885830"/>
            <a:ext cx="2224087"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22: </a:t>
            </a:r>
            <a:r>
              <a:rPr lang="en-US" altLang="nl-NL" sz="2400" dirty="0" err="1">
                <a:solidFill>
                  <a:srgbClr val="FFFF00"/>
                </a:solidFill>
              </a:rPr>
              <a:t>ree</a:t>
            </a:r>
            <a:endParaRPr lang="nl-NL" altLang="nl-NL" sz="2400" dirty="0">
              <a:solidFill>
                <a:srgbClr val="FFFF00"/>
              </a:solidFill>
            </a:endParaRPr>
          </a:p>
        </p:txBody>
      </p:sp>
      <p:pic>
        <p:nvPicPr>
          <p:cNvPr id="62469" name="Picture 3">
            <a:extLst>
              <a:ext uri="{FF2B5EF4-FFF2-40B4-BE49-F238E27FC236}">
                <a16:creationId xmlns:a16="http://schemas.microsoft.com/office/drawing/2014/main" id="{054036A7-D40A-437E-A720-CD6C2EA97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93"/>
          <a:stretch>
            <a:fillRect/>
          </a:stretch>
        </p:blipFill>
        <p:spPr bwMode="auto">
          <a:xfrm>
            <a:off x="7508279" y="692696"/>
            <a:ext cx="2224087"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2" name="Rectangle 14">
            <a:extLst>
              <a:ext uri="{FF2B5EF4-FFF2-40B4-BE49-F238E27FC236}">
                <a16:creationId xmlns:a16="http://schemas.microsoft.com/office/drawing/2014/main" id="{D978A70A-283C-4BD1-AFFE-9C40C80BC09B}"/>
              </a:ext>
            </a:extLst>
          </p:cNvPr>
          <p:cNvSpPr>
            <a:spLocks noChangeArrowheads="1"/>
          </p:cNvSpPr>
          <p:nvPr/>
        </p:nvSpPr>
        <p:spPr bwMode="auto">
          <a:xfrm>
            <a:off x="3674381" y="5984779"/>
            <a:ext cx="21717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25: </a:t>
            </a:r>
            <a:r>
              <a:rPr lang="en-US" altLang="nl-NL" sz="2400" dirty="0" err="1">
                <a:solidFill>
                  <a:srgbClr val="FFFF00"/>
                </a:solidFill>
              </a:rPr>
              <a:t>fuut</a:t>
            </a:r>
            <a:endParaRPr lang="nl-NL" altLang="nl-NL" sz="2400" dirty="0">
              <a:solidFill>
                <a:srgbClr val="FFFF00"/>
              </a:solidFill>
            </a:endParaRPr>
          </a:p>
        </p:txBody>
      </p:sp>
      <p:pic>
        <p:nvPicPr>
          <p:cNvPr id="62474" name="Picture 3" descr="C:\Users\hooykaasmjd\Datanow\Home\My Documents\Promotie\Project 1\Echte test\Foto's echte test\28 Fuut.jpg">
            <a:extLst>
              <a:ext uri="{FF2B5EF4-FFF2-40B4-BE49-F238E27FC236}">
                <a16:creationId xmlns:a16="http://schemas.microsoft.com/office/drawing/2014/main" id="{287EAA2D-5EAA-4A48-8C5D-1C248753D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13" r="20689"/>
          <a:stretch>
            <a:fillRect/>
          </a:stretch>
        </p:blipFill>
        <p:spPr bwMode="auto">
          <a:xfrm>
            <a:off x="3550818" y="3625754"/>
            <a:ext cx="2298059" cy="23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4">
            <a:extLst>
              <a:ext uri="{FF2B5EF4-FFF2-40B4-BE49-F238E27FC236}">
                <a16:creationId xmlns:a16="http://schemas.microsoft.com/office/drawing/2014/main" id="{48F7D4BA-8615-4471-8DB3-2F2D55B25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300" y="698727"/>
            <a:ext cx="2212975"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8" name="Picture 5">
            <a:extLst>
              <a:ext uri="{FF2B5EF4-FFF2-40B4-BE49-F238E27FC236}">
                <a16:creationId xmlns:a16="http://schemas.microsoft.com/office/drawing/2014/main" id="{AE76A1C7-D88E-4ADE-BD49-5CB58ED8E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6766" y="704601"/>
            <a:ext cx="2179638"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9" name="Rectangle 29">
            <a:extLst>
              <a:ext uri="{FF2B5EF4-FFF2-40B4-BE49-F238E27FC236}">
                <a16:creationId xmlns:a16="http://schemas.microsoft.com/office/drawing/2014/main" id="{D35D783C-308D-422B-AAF0-8824964DDCA4}"/>
              </a:ext>
            </a:extLst>
          </p:cNvPr>
          <p:cNvSpPr>
            <a:spLocks noChangeArrowheads="1"/>
          </p:cNvSpPr>
          <p:nvPr/>
        </p:nvSpPr>
        <p:spPr bwMode="auto">
          <a:xfrm>
            <a:off x="9865884" y="2951390"/>
            <a:ext cx="217963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23: </a:t>
            </a:r>
            <a:r>
              <a:rPr lang="en-US" altLang="nl-NL" sz="2400" dirty="0" err="1">
                <a:solidFill>
                  <a:srgbClr val="FFFF00"/>
                </a:solidFill>
              </a:rPr>
              <a:t>grutto</a:t>
            </a:r>
            <a:endParaRPr lang="nl-NL" altLang="nl-NL" sz="2400" dirty="0">
              <a:solidFill>
                <a:srgbClr val="FFFF00"/>
              </a:solidFill>
            </a:endParaRPr>
          </a:p>
        </p:txBody>
      </p:sp>
      <p:sp>
        <p:nvSpPr>
          <p:cNvPr id="62480" name="Rectangle 30">
            <a:extLst>
              <a:ext uri="{FF2B5EF4-FFF2-40B4-BE49-F238E27FC236}">
                <a16:creationId xmlns:a16="http://schemas.microsoft.com/office/drawing/2014/main" id="{835CFDD0-7AA8-43CA-AA1D-171AC456CF33}"/>
              </a:ext>
            </a:extLst>
          </p:cNvPr>
          <p:cNvSpPr>
            <a:spLocks noChangeArrowheads="1"/>
          </p:cNvSpPr>
          <p:nvPr/>
        </p:nvSpPr>
        <p:spPr bwMode="auto">
          <a:xfrm>
            <a:off x="5067870" y="2852067"/>
            <a:ext cx="221297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21: </a:t>
            </a:r>
            <a:r>
              <a:rPr lang="en-US" altLang="nl-NL" sz="2400" dirty="0" err="1">
                <a:solidFill>
                  <a:srgbClr val="FFFF00"/>
                </a:solidFill>
              </a:rPr>
              <a:t>ijsvogel</a:t>
            </a:r>
            <a:endParaRPr lang="nl-NL" altLang="nl-NL" sz="2400" dirty="0">
              <a:solidFill>
                <a:srgbClr val="FFFF00"/>
              </a:solidFill>
            </a:endParaRPr>
          </a:p>
        </p:txBody>
      </p:sp>
      <p:sp>
        <p:nvSpPr>
          <p:cNvPr id="18" name="Rectangle 2">
            <a:extLst>
              <a:ext uri="{FF2B5EF4-FFF2-40B4-BE49-F238E27FC236}">
                <a16:creationId xmlns:a16="http://schemas.microsoft.com/office/drawing/2014/main" id="{6E7D93F5-73AB-41A3-82D1-413A607A4DA9}"/>
              </a:ext>
            </a:extLst>
          </p:cNvPr>
          <p:cNvSpPr>
            <a:spLocks noChangeArrowheads="1"/>
          </p:cNvSpPr>
          <p:nvPr/>
        </p:nvSpPr>
        <p:spPr bwMode="auto">
          <a:xfrm>
            <a:off x="1052176" y="5984779"/>
            <a:ext cx="2261706"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24: wolf</a:t>
            </a:r>
            <a:endParaRPr lang="nl-NL" altLang="nl-NL" sz="2400" dirty="0">
              <a:solidFill>
                <a:srgbClr val="FFFF00"/>
              </a:solidFill>
            </a:endParaRPr>
          </a:p>
        </p:txBody>
      </p:sp>
      <p:pic>
        <p:nvPicPr>
          <p:cNvPr id="19" name="Picture 2">
            <a:extLst>
              <a:ext uri="{FF2B5EF4-FFF2-40B4-BE49-F238E27FC236}">
                <a16:creationId xmlns:a16="http://schemas.microsoft.com/office/drawing/2014/main" id="{20D02CBD-E185-4C40-B715-864A892AA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782" y="3645024"/>
            <a:ext cx="2324100" cy="231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2">
            <a:extLst>
              <a:ext uri="{FF2B5EF4-FFF2-40B4-BE49-F238E27FC236}">
                <a16:creationId xmlns:a16="http://schemas.microsoft.com/office/drawing/2014/main" id="{6B726E08-0843-4E97-A3BA-12468B47E7B9}"/>
              </a:ext>
            </a:extLst>
          </p:cNvPr>
          <p:cNvSpPr>
            <a:spLocks noChangeArrowheads="1"/>
          </p:cNvSpPr>
          <p:nvPr/>
        </p:nvSpPr>
        <p:spPr bwMode="auto">
          <a:xfrm>
            <a:off x="8847845" y="5991374"/>
            <a:ext cx="218281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27: otter</a:t>
            </a:r>
            <a:endParaRPr lang="nl-NL" altLang="nl-NL" sz="2400" dirty="0">
              <a:solidFill>
                <a:srgbClr val="FFFF00"/>
              </a:solidFill>
            </a:endParaRPr>
          </a:p>
        </p:txBody>
      </p:sp>
      <p:pic>
        <p:nvPicPr>
          <p:cNvPr id="21" name="Picture 2">
            <a:extLst>
              <a:ext uri="{FF2B5EF4-FFF2-40B4-BE49-F238E27FC236}">
                <a16:creationId xmlns:a16="http://schemas.microsoft.com/office/drawing/2014/main" id="{953815FC-F3C7-4078-AC4D-5772A876FB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444" y="3637610"/>
            <a:ext cx="2554407" cy="232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5">
            <a:extLst>
              <a:ext uri="{FF2B5EF4-FFF2-40B4-BE49-F238E27FC236}">
                <a16:creationId xmlns:a16="http://schemas.microsoft.com/office/drawing/2014/main" id="{72BF11AC-98A8-4819-BB46-F8395689DDD1}"/>
              </a:ext>
            </a:extLst>
          </p:cNvPr>
          <p:cNvSpPr>
            <a:spLocks noChangeArrowheads="1"/>
          </p:cNvSpPr>
          <p:nvPr/>
        </p:nvSpPr>
        <p:spPr bwMode="auto">
          <a:xfrm>
            <a:off x="2643160" y="2823022"/>
            <a:ext cx="222726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20: </a:t>
            </a:r>
            <a:r>
              <a:rPr lang="en-US" altLang="nl-NL" sz="2400" dirty="0" err="1">
                <a:solidFill>
                  <a:srgbClr val="FFFF00"/>
                </a:solidFill>
              </a:rPr>
              <a:t>eekhoorn</a:t>
            </a:r>
            <a:endParaRPr lang="nl-NL" altLang="nl-NL" sz="2400" dirty="0">
              <a:solidFill>
                <a:srgbClr val="FFFF00"/>
              </a:solidFill>
            </a:endParaRPr>
          </a:p>
        </p:txBody>
      </p:sp>
      <p:pic>
        <p:nvPicPr>
          <p:cNvPr id="23" name="Picture 6">
            <a:extLst>
              <a:ext uri="{FF2B5EF4-FFF2-40B4-BE49-F238E27FC236}">
                <a16:creationId xmlns:a16="http://schemas.microsoft.com/office/drawing/2014/main" id="{33090185-2D37-4FFD-B745-CB9A9AA9A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3160" y="715294"/>
            <a:ext cx="2424710" cy="212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descr="C:\Users\hooykaasmjd\Datanow\Home\My Documents\Promotie\Foto's dieren\Uiteindelijke selectie\Thumbnails\33 Huismus.jpg">
            <a:extLst>
              <a:ext uri="{FF2B5EF4-FFF2-40B4-BE49-F238E27FC236}">
                <a16:creationId xmlns:a16="http://schemas.microsoft.com/office/drawing/2014/main" id="{F46B2932-C084-4B33-A614-ED85739A23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5813" y="3637610"/>
            <a:ext cx="2303050" cy="230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5">
            <a:extLst>
              <a:ext uri="{FF2B5EF4-FFF2-40B4-BE49-F238E27FC236}">
                <a16:creationId xmlns:a16="http://schemas.microsoft.com/office/drawing/2014/main" id="{4D3AD89C-EAF1-41DA-AD77-029CFAE5A393}"/>
              </a:ext>
            </a:extLst>
          </p:cNvPr>
          <p:cNvSpPr>
            <a:spLocks noChangeArrowheads="1"/>
          </p:cNvSpPr>
          <p:nvPr/>
        </p:nvSpPr>
        <p:spPr bwMode="auto">
          <a:xfrm>
            <a:off x="5670302" y="5967894"/>
            <a:ext cx="3044738"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26: </a:t>
            </a:r>
            <a:r>
              <a:rPr lang="en-US" altLang="nl-NL" sz="2400" dirty="0" err="1">
                <a:solidFill>
                  <a:srgbClr val="FFFF00"/>
                </a:solidFill>
              </a:rPr>
              <a:t>huismus</a:t>
            </a:r>
            <a:br>
              <a:rPr lang="en-US" altLang="nl-NL" sz="2400" dirty="0">
                <a:solidFill>
                  <a:srgbClr val="FFFF00"/>
                </a:solidFill>
              </a:rPr>
            </a:br>
            <a:r>
              <a:rPr lang="en-US" altLang="nl-NL" sz="2400" dirty="0">
                <a:solidFill>
                  <a:srgbClr val="FFFF00"/>
                </a:solidFill>
              </a:rPr>
              <a:t>(‘</a:t>
            </a:r>
            <a:r>
              <a:rPr lang="en-US" altLang="nl-NL" sz="2400" dirty="0" err="1">
                <a:solidFill>
                  <a:srgbClr val="FFFF00"/>
                </a:solidFill>
              </a:rPr>
              <a:t>mus</a:t>
            </a:r>
            <a:r>
              <a:rPr lang="en-US" altLang="nl-NL" sz="2400" dirty="0">
                <a:solidFill>
                  <a:srgbClr val="FFFF00"/>
                </a:solidFill>
              </a:rPr>
              <a:t>’ </a:t>
            </a:r>
            <a:r>
              <a:rPr lang="en-US" altLang="nl-NL" sz="2400" dirty="0" err="1">
                <a:solidFill>
                  <a:srgbClr val="FFFF00"/>
                </a:solidFill>
              </a:rPr>
              <a:t>goed</a:t>
            </a:r>
            <a:r>
              <a:rPr lang="en-US" altLang="nl-NL" sz="2400" dirty="0">
                <a:solidFill>
                  <a:srgbClr val="FFFF00"/>
                </a:solidFill>
              </a:rPr>
              <a:t> </a:t>
            </a:r>
            <a:r>
              <a:rPr lang="en-US" altLang="nl-NL" sz="2400" dirty="0" err="1">
                <a:solidFill>
                  <a:srgbClr val="FFFF00"/>
                </a:solidFill>
              </a:rPr>
              <a:t>gerekend</a:t>
            </a:r>
            <a:r>
              <a:rPr lang="en-US" altLang="nl-NL" sz="2400" dirty="0">
                <a:solidFill>
                  <a:srgbClr val="FFFF00"/>
                </a:solidFill>
              </a:rPr>
              <a:t>)</a:t>
            </a:r>
          </a:p>
        </p:txBody>
      </p:sp>
      <p:sp>
        <p:nvSpPr>
          <p:cNvPr id="26" name="Rectangle 16">
            <a:extLst>
              <a:ext uri="{FF2B5EF4-FFF2-40B4-BE49-F238E27FC236}">
                <a16:creationId xmlns:a16="http://schemas.microsoft.com/office/drawing/2014/main" id="{8A573AB2-DF12-4D98-8705-A8B491A85580}"/>
              </a:ext>
            </a:extLst>
          </p:cNvPr>
          <p:cNvSpPr>
            <a:spLocks noChangeArrowheads="1"/>
          </p:cNvSpPr>
          <p:nvPr/>
        </p:nvSpPr>
        <p:spPr bwMode="auto">
          <a:xfrm>
            <a:off x="197694" y="2812381"/>
            <a:ext cx="23241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19: </a:t>
            </a:r>
            <a:r>
              <a:rPr lang="en-US" altLang="nl-NL" sz="2400" dirty="0" err="1">
                <a:solidFill>
                  <a:srgbClr val="FFFF00"/>
                </a:solidFill>
              </a:rPr>
              <a:t>staartmees</a:t>
            </a:r>
            <a:endParaRPr lang="nl-NL" altLang="nl-NL" sz="2400" dirty="0">
              <a:solidFill>
                <a:srgbClr val="FFFF00"/>
              </a:solidFill>
            </a:endParaRPr>
          </a:p>
        </p:txBody>
      </p:sp>
      <p:pic>
        <p:nvPicPr>
          <p:cNvPr id="27" name="Picture 2">
            <a:extLst>
              <a:ext uri="{FF2B5EF4-FFF2-40B4-BE49-F238E27FC236}">
                <a16:creationId xmlns:a16="http://schemas.microsoft.com/office/drawing/2014/main" id="{60D61D6F-4D52-4368-AC53-CCAF021255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696" y="715294"/>
            <a:ext cx="23272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1FFB1EE-41DC-4EEB-B24F-5028D5B0EB62}"/>
              </a:ext>
            </a:extLst>
          </p:cNvPr>
          <p:cNvSpPr txBox="1">
            <a:spLocks/>
          </p:cNvSpPr>
          <p:nvPr/>
        </p:nvSpPr>
        <p:spPr bwMode="auto">
          <a:xfrm>
            <a:off x="1987550" y="27908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6600">
                <a:solidFill>
                  <a:srgbClr val="0070C0"/>
                </a:solidFill>
              </a:rPr>
              <a:t>Diersoortenquiz</a:t>
            </a:r>
          </a:p>
        </p:txBody>
      </p:sp>
      <p:sp>
        <p:nvSpPr>
          <p:cNvPr id="4" name="Rechthoek 5">
            <a:extLst>
              <a:ext uri="{FF2B5EF4-FFF2-40B4-BE49-F238E27FC236}">
                <a16:creationId xmlns:a16="http://schemas.microsoft.com/office/drawing/2014/main" id="{80A4A14C-5A8F-48BD-8507-DD30C38F6CFA}"/>
              </a:ext>
            </a:extLst>
          </p:cNvPr>
          <p:cNvSpPr/>
          <p:nvPr/>
        </p:nvSpPr>
        <p:spPr>
          <a:xfrm>
            <a:off x="1709740" y="2271713"/>
            <a:ext cx="8785225" cy="646112"/>
          </a:xfrm>
          <a:prstGeom prst="rect">
            <a:avLst/>
          </a:prstGeom>
        </p:spPr>
        <p:txBody>
          <a:bodyPr>
            <a:spAutoFit/>
          </a:bodyPr>
          <a:lstStyle/>
          <a:p>
            <a:pPr algn="ctr">
              <a:defRPr/>
            </a:pPr>
            <a:r>
              <a:rPr lang="nl-NL" sz="3600" dirty="0">
                <a:solidFill>
                  <a:schemeClr val="bg1">
                    <a:lumMod val="50000"/>
                  </a:schemeClr>
                </a:solidFill>
              </a:rPr>
              <a:t>Welke dieren (her)kennen jullie?</a:t>
            </a:r>
          </a:p>
        </p:txBody>
      </p:sp>
      <p:sp>
        <p:nvSpPr>
          <p:cNvPr id="6148" name="AutoShape 2" descr="Lion, Wilde Kat, Safari, Afrika, Dierenwereld">
            <a:extLst>
              <a:ext uri="{FF2B5EF4-FFF2-40B4-BE49-F238E27FC236}">
                <a16:creationId xmlns:a16="http://schemas.microsoft.com/office/drawing/2014/main" id="{B53C421E-5D1B-4C2C-A324-DAD2EEFF2FB4}"/>
              </a:ext>
            </a:extLst>
          </p:cNvPr>
          <p:cNvSpPr>
            <a:spLocks noChangeAspect="1" noChangeArrowheads="1"/>
          </p:cNvSpPr>
          <p:nvPr/>
        </p:nvSpPr>
        <p:spPr bwMode="auto">
          <a:xfrm>
            <a:off x="1685925" y="2011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3600"/>
          </a:p>
        </p:txBody>
      </p:sp>
      <p:sp>
        <p:nvSpPr>
          <p:cNvPr id="5" name="Rectangle 4">
            <a:extLst>
              <a:ext uri="{FF2B5EF4-FFF2-40B4-BE49-F238E27FC236}">
                <a16:creationId xmlns:a16="http://schemas.microsoft.com/office/drawing/2014/main" id="{28E3B80A-3605-4538-88AD-0C3E04E0E9D1}"/>
              </a:ext>
            </a:extLst>
          </p:cNvPr>
          <p:cNvSpPr/>
          <p:nvPr/>
        </p:nvSpPr>
        <p:spPr>
          <a:xfrm>
            <a:off x="0" y="6591975"/>
            <a:ext cx="1120820" cy="261610"/>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1100" b="1" dirty="0">
                <a:solidFill>
                  <a:schemeClr val="bg1"/>
                </a:solidFill>
                <a:latin typeface="+mn-lt"/>
              </a:rPr>
              <a:t>M.J.D </a:t>
            </a:r>
            <a:r>
              <a:rPr lang="nl-NL" sz="1100" b="1" dirty="0" err="1">
                <a:solidFill>
                  <a:schemeClr val="bg1"/>
                </a:solidFill>
                <a:latin typeface="+mn-lt"/>
              </a:rPr>
              <a:t>Hooykaas</a:t>
            </a:r>
            <a:endParaRPr lang="nl-NL" sz="1100" b="1" dirty="0">
              <a:solidFill>
                <a:schemeClr val="bg1"/>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4F53A-B26C-42C4-889A-A58FB7EB3BCE}"/>
              </a:ext>
            </a:extLst>
          </p:cNvPr>
          <p:cNvPicPr>
            <a:picLocks noChangeAspect="1"/>
          </p:cNvPicPr>
          <p:nvPr/>
        </p:nvPicPr>
        <p:blipFill rotWithShape="1">
          <a:blip r:embed="rId3"/>
          <a:srcRect t="9114"/>
          <a:stretch/>
        </p:blipFill>
        <p:spPr>
          <a:xfrm>
            <a:off x="1277814" y="351462"/>
            <a:ext cx="9115425" cy="5525810"/>
          </a:xfrm>
          <a:prstGeom prst="rect">
            <a:avLst/>
          </a:prstGeom>
        </p:spPr>
      </p:pic>
      <p:sp>
        <p:nvSpPr>
          <p:cNvPr id="4" name="Rectangle 3">
            <a:extLst>
              <a:ext uri="{FF2B5EF4-FFF2-40B4-BE49-F238E27FC236}">
                <a16:creationId xmlns:a16="http://schemas.microsoft.com/office/drawing/2014/main" id="{819CBCEE-EDFC-4504-9C18-2B76FBC3EBEF}"/>
              </a:ext>
            </a:extLst>
          </p:cNvPr>
          <p:cNvSpPr>
            <a:spLocks noChangeArrowheads="1"/>
          </p:cNvSpPr>
          <p:nvPr/>
        </p:nvSpPr>
        <p:spPr bwMode="auto">
          <a:xfrm>
            <a:off x="1565277" y="5877272"/>
            <a:ext cx="9115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2800" dirty="0">
                <a:solidFill>
                  <a:schemeClr val="bg1"/>
                </a:solidFill>
              </a:rPr>
              <a:t>Wat is de naam van dit dier?</a:t>
            </a:r>
          </a:p>
        </p:txBody>
      </p:sp>
      <p:sp>
        <p:nvSpPr>
          <p:cNvPr id="8197" name="Titel 1">
            <a:extLst>
              <a:ext uri="{FF2B5EF4-FFF2-40B4-BE49-F238E27FC236}">
                <a16:creationId xmlns:a16="http://schemas.microsoft.com/office/drawing/2014/main" id="{8BBC4051-D60A-4B9F-9CC5-D6B8A3687799}"/>
              </a:ext>
            </a:extLst>
          </p:cNvPr>
          <p:cNvSpPr txBox="1">
            <a:spLocks/>
          </p:cNvSpPr>
          <p:nvPr/>
        </p:nvSpPr>
        <p:spPr bwMode="auto">
          <a:xfrm>
            <a:off x="198755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4400">
                <a:solidFill>
                  <a:schemeClr val="bg1"/>
                </a:solidFill>
              </a:rPr>
              <a:t>Voorbeeld</a:t>
            </a:r>
            <a:endParaRPr lang="nl-NL" altLang="nl-NL" sz="4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47A80F05-69C7-41FB-A0F9-BD9A519B3FAB}"/>
              </a:ext>
            </a:extLst>
          </p:cNvPr>
          <p:cNvSpPr txBox="1">
            <a:spLocks/>
          </p:cNvSpPr>
          <p:nvPr/>
        </p:nvSpPr>
        <p:spPr bwMode="auto">
          <a:xfrm>
            <a:off x="1987550" y="22637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5400">
                <a:solidFill>
                  <a:srgbClr val="0070C0"/>
                </a:solidFill>
              </a:rPr>
              <a:t>Klaar voor de start?</a:t>
            </a:r>
          </a:p>
        </p:txBody>
      </p:sp>
      <p:sp>
        <p:nvSpPr>
          <p:cNvPr id="20484" name="AutoShape 2" descr="Lion, Wilde Kat, Safari, Afrika, Dierenwereld">
            <a:extLst>
              <a:ext uri="{FF2B5EF4-FFF2-40B4-BE49-F238E27FC236}">
                <a16:creationId xmlns:a16="http://schemas.microsoft.com/office/drawing/2014/main" id="{6B4F621C-92B9-4671-BD41-D45D6384D7F1}"/>
              </a:ext>
            </a:extLst>
          </p:cNvPr>
          <p:cNvSpPr>
            <a:spLocks noChangeAspect="1" noChangeArrowheads="1"/>
          </p:cNvSpPr>
          <p:nvPr/>
        </p:nvSpPr>
        <p:spPr bwMode="auto">
          <a:xfrm>
            <a:off x="1685925" y="1844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p>
        </p:txBody>
      </p:sp>
      <p:sp>
        <p:nvSpPr>
          <p:cNvPr id="6" name="Rectangle 5">
            <a:extLst>
              <a:ext uri="{FF2B5EF4-FFF2-40B4-BE49-F238E27FC236}">
                <a16:creationId xmlns:a16="http://schemas.microsoft.com/office/drawing/2014/main" id="{16E354A9-E6AE-4185-829C-2A1900E78D8F}"/>
              </a:ext>
            </a:extLst>
          </p:cNvPr>
          <p:cNvSpPr>
            <a:spLocks noChangeArrowheads="1"/>
          </p:cNvSpPr>
          <p:nvPr/>
        </p:nvSpPr>
        <p:spPr bwMode="auto">
          <a:xfrm>
            <a:off x="2214563" y="3697290"/>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nl-NL" sz="3200" dirty="0" err="1">
                <a:solidFill>
                  <a:schemeClr val="bg1"/>
                </a:solidFill>
              </a:rPr>
              <a:t>Vanaf</a:t>
            </a:r>
            <a:r>
              <a:rPr lang="en-US" altLang="nl-NL" sz="3200" dirty="0">
                <a:solidFill>
                  <a:schemeClr val="bg1"/>
                </a:solidFill>
              </a:rPr>
              <a:t> nu dus </a:t>
            </a:r>
            <a:r>
              <a:rPr lang="en-US" altLang="nl-NL" sz="3200" dirty="0" err="1">
                <a:solidFill>
                  <a:schemeClr val="bg1"/>
                </a:solidFill>
              </a:rPr>
              <a:t>niet</a:t>
            </a:r>
            <a:r>
              <a:rPr lang="en-US" altLang="nl-NL" sz="3200" dirty="0">
                <a:solidFill>
                  <a:schemeClr val="bg1"/>
                </a:solidFill>
              </a:rPr>
              <a:t> </a:t>
            </a:r>
            <a:r>
              <a:rPr lang="en-US" altLang="nl-NL" sz="3200" dirty="0" err="1">
                <a:solidFill>
                  <a:schemeClr val="bg1"/>
                </a:solidFill>
              </a:rPr>
              <a:t>overleggen</a:t>
            </a:r>
            <a:r>
              <a:rPr lang="en-US" altLang="nl-NL" sz="3200" dirty="0">
                <a:solidFill>
                  <a:schemeClr val="bg1"/>
                </a:solidFill>
              </a:rPr>
              <a:t> of </a:t>
            </a:r>
            <a:r>
              <a:rPr lang="en-US" altLang="nl-NL" sz="3200" dirty="0" err="1">
                <a:solidFill>
                  <a:schemeClr val="bg1"/>
                </a:solidFill>
              </a:rPr>
              <a:t>voorzeggen</a:t>
            </a:r>
            <a:r>
              <a:rPr lang="en-US" altLang="nl-NL" sz="3200" dirty="0">
                <a:solidFill>
                  <a:schemeClr val="bg1"/>
                </a:solidFill>
              </a:rPr>
              <a:t> </a:t>
            </a:r>
            <a:r>
              <a:rPr lang="en-US" altLang="nl-NL" sz="3200" dirty="0">
                <a:solidFill>
                  <a:schemeClr val="bg1"/>
                </a:solidFill>
                <a:sym typeface="Wingdings" panose="05000000000000000000" pitchFamily="2" charset="2"/>
              </a:rPr>
              <a:t></a:t>
            </a:r>
            <a:endParaRPr lang="nl-NL" altLang="nl-NL"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C:\Users\hooykaasmjd\Datanow\Home\My Documents\Promotie\Project 1\Echte test\Foto's echte test\1 Vos.jpg">
            <a:extLst>
              <a:ext uri="{FF2B5EF4-FFF2-40B4-BE49-F238E27FC236}">
                <a16:creationId xmlns:a16="http://schemas.microsoft.com/office/drawing/2014/main" id="{BA3BEA38-A1F7-457E-9A83-3D2C5CFE1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2"/>
            <a:ext cx="9468544" cy="631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71E5E6E-E8D6-4E15-80B5-6C2EA8B1FBBF}"/>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a:t>
            </a:r>
            <a:endParaRPr lang="nl-NL" sz="80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3" descr="C:\Users\hooykaasmjd\Datanow\Home\My Documents\Promotie\Project 1\Echte test\Foto's echte test\2 Groenling.jpg">
            <a:extLst>
              <a:ext uri="{FF2B5EF4-FFF2-40B4-BE49-F238E27FC236}">
                <a16:creationId xmlns:a16="http://schemas.microsoft.com/office/drawing/2014/main" id="{6F16D08C-0100-41C4-ADCB-7747D448E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92088"/>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87E8F97-034D-4570-9279-8D8A716EB8F3}"/>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a:t>
            </a:r>
            <a:endParaRPr lang="nl-NL" sz="80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C:\Users\hooykaasmjd\Datanow\Home\My Documents\Promotie\Project 1\Echte test\Foto's echte test\3 Das.jpg">
            <a:extLst>
              <a:ext uri="{FF2B5EF4-FFF2-40B4-BE49-F238E27FC236}">
                <a16:creationId xmlns:a16="http://schemas.microsoft.com/office/drawing/2014/main" id="{8F6AB5E5-A888-4B41-A6DC-AF6E924B9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7F6B54-19DA-4DF0-A96A-0EAC01369995}"/>
              </a:ext>
            </a:extLst>
          </p:cNvPr>
          <p:cNvSpPr/>
          <p:nvPr/>
        </p:nvSpPr>
        <p:spPr>
          <a:xfrm>
            <a:off x="1925640" y="549277"/>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3</a:t>
            </a:r>
            <a:endParaRPr lang="nl-NL" sz="8000" dirty="0">
              <a:solidFill>
                <a:schemeClr val="tx1"/>
              </a:solidFill>
            </a:endParaRPr>
          </a:p>
        </p:txBody>
      </p:sp>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488</Words>
  <Application>Microsoft Office PowerPoint</Application>
  <PresentationFormat>Custom</PresentationFormat>
  <Paragraphs>88</Paragraphs>
  <Slides>35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system-ui</vt:lpstr>
      <vt:lpstr>Wingdings</vt: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Hooykaas, M.J.D.</dc:creator>
  <cp:lastModifiedBy>Hooykaas, M.J.D. (Michiel)</cp:lastModifiedBy>
  <cp:revision>346</cp:revision>
  <dcterms:created xsi:type="dcterms:W3CDTF">2019-01-09T14:42:10Z</dcterms:created>
  <dcterms:modified xsi:type="dcterms:W3CDTF">2021-11-14T17:10:41Z</dcterms:modified>
</cp:coreProperties>
</file>