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7" r:id="rId2"/>
    <p:sldId id="258" r:id="rId3"/>
    <p:sldId id="263" r:id="rId4"/>
    <p:sldId id="264" r:id="rId5"/>
    <p:sldId id="269" r:id="rId6"/>
    <p:sldId id="270"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9" userDrawn="1">
          <p15:clr>
            <a:srgbClr val="A4A3A4"/>
          </p15:clr>
        </p15:guide>
        <p15:guide id="2" pos="5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9"/>
    <p:restoredTop sz="94718"/>
  </p:normalViewPr>
  <p:slideViewPr>
    <p:cSldViewPr snapToGrid="0" snapToObjects="1">
      <p:cViewPr>
        <p:scale>
          <a:sx n="127" d="100"/>
          <a:sy n="127" d="100"/>
        </p:scale>
        <p:origin x="672" y="-2576"/>
      </p:cViewPr>
      <p:guideLst>
        <p:guide orient="horz" pos="1009"/>
        <p:guide pos="56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B80E1-BDC1-ED4E-A695-1F46EA58CE55}" type="datetimeFigureOut">
              <a:rPr lang="en-NL" smtClean="0"/>
              <a:t>05/23/2024</a:t>
            </a:fld>
            <a:endParaRPr lang="en-NL"/>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21068-E4DE-4543-9CF2-E3AB22715AC6}" type="slidenum">
              <a:rPr lang="en-NL" smtClean="0"/>
              <a:t>‹nr.›</a:t>
            </a:fld>
            <a:endParaRPr lang="en-NL"/>
          </a:p>
        </p:txBody>
      </p:sp>
    </p:spTree>
    <p:extLst>
      <p:ext uri="{BB962C8B-B14F-4D97-AF65-F5344CB8AC3E}">
        <p14:creationId xmlns:p14="http://schemas.microsoft.com/office/powerpoint/2010/main" val="19815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321068-E4DE-4543-9CF2-E3AB22715AC6}" type="slidenum">
              <a:rPr lang="en-NL" smtClean="0"/>
              <a:t>6</a:t>
            </a:fld>
            <a:endParaRPr lang="en-NL"/>
          </a:p>
        </p:txBody>
      </p:sp>
    </p:spTree>
    <p:extLst>
      <p:ext uri="{BB962C8B-B14F-4D97-AF65-F5344CB8AC3E}">
        <p14:creationId xmlns:p14="http://schemas.microsoft.com/office/powerpoint/2010/main" val="320581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97956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10989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23508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108322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40088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3099865-F3A2-4A4B-8C03-425D0BC83808}" type="datetimeFigureOut">
              <a:rPr lang="en-NL" smtClean="0"/>
              <a:t>05/23/2024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6271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3099865-F3A2-4A4B-8C03-425D0BC83808}" type="datetimeFigureOut">
              <a:rPr lang="en-NL" smtClean="0"/>
              <a:t>05/23/2024</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54469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3099865-F3A2-4A4B-8C03-425D0BC83808}" type="datetimeFigureOut">
              <a:rPr lang="en-NL" smtClean="0"/>
              <a:t>05/23/2024</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79219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99865-F3A2-4A4B-8C03-425D0BC83808}" type="datetimeFigureOut">
              <a:rPr lang="en-NL" smtClean="0"/>
              <a:t>05/23/2024</a:t>
            </a:fld>
            <a:endParaRPr lang="en-NL"/>
          </a:p>
        </p:txBody>
      </p:sp>
      <p:sp>
        <p:nvSpPr>
          <p:cNvPr id="3" name="Footer Placeholder 2"/>
          <p:cNvSpPr>
            <a:spLocks noGrp="1"/>
          </p:cNvSpPr>
          <p:nvPr>
            <p:ph type="ftr" sz="quarter" idx="11"/>
          </p:nvPr>
        </p:nvSpPr>
        <p:spPr/>
        <p:txBody>
          <a:bodyPr/>
          <a:lstStyle/>
          <a:p>
            <a:endParaRPr lang="en-NL"/>
          </a:p>
        </p:txBody>
      </p:sp>
      <p:sp>
        <p:nvSpPr>
          <p:cNvPr id="4" name="Slide Number Placeholder 3"/>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23367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3099865-F3A2-4A4B-8C03-425D0BC83808}" type="datetimeFigureOut">
              <a:rPr lang="en-NL" smtClean="0"/>
              <a:t>05/23/2024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11476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3099865-F3A2-4A4B-8C03-425D0BC83808}" type="datetimeFigureOut">
              <a:rPr lang="en-NL" smtClean="0"/>
              <a:t>05/23/2024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292544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3099865-F3A2-4A4B-8C03-425D0BC83808}" type="datetimeFigureOut">
              <a:rPr lang="en-NL" smtClean="0"/>
              <a:t>05/23/2024</a:t>
            </a:fld>
            <a:endParaRPr lang="en-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9BF7AA7-FF96-1846-913D-887382B88091}" type="slidenum">
              <a:rPr lang="en-NL" smtClean="0"/>
              <a:t>‹nr.›</a:t>
            </a:fld>
            <a:endParaRPr lang="en-NL"/>
          </a:p>
        </p:txBody>
      </p:sp>
    </p:spTree>
    <p:extLst>
      <p:ext uri="{BB962C8B-B14F-4D97-AF65-F5344CB8AC3E}">
        <p14:creationId xmlns:p14="http://schemas.microsoft.com/office/powerpoint/2010/main" val="1174110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39999"/>
            <a:ext cx="6092586" cy="421200"/>
          </a:xfrm>
        </p:spPr>
        <p:txBody>
          <a:bodyPr lIns="0" tIns="0" rIns="0" bIns="0">
            <a:normAutofit/>
          </a:bodyPr>
          <a:lstStyle/>
          <a:p>
            <a:pPr algn="l"/>
            <a:r>
              <a:rPr lang="en-US" sz="2600" dirty="0" err="1">
                <a:solidFill>
                  <a:schemeClr val="bg1"/>
                </a:solidFill>
                <a:latin typeface="Gill Sans MT" panose="020B0502020104020203" pitchFamily="34" charset="77"/>
              </a:rPr>
              <a:t>Ontkiemen</a:t>
            </a:r>
            <a:r>
              <a:rPr lang="en-US" sz="2600" dirty="0">
                <a:solidFill>
                  <a:schemeClr val="bg1"/>
                </a:solidFill>
                <a:latin typeface="Gill Sans MT" panose="020B0502020104020203" pitchFamily="34" charset="77"/>
              </a:rPr>
              <a:t> in </a:t>
            </a:r>
            <a:r>
              <a:rPr lang="en-US" sz="2600" dirty="0" err="1">
                <a:solidFill>
                  <a:schemeClr val="bg1"/>
                </a:solidFill>
                <a:latin typeface="Gill Sans MT" panose="020B0502020104020203" pitchFamily="34" charset="77"/>
              </a:rPr>
              <a:t>een</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insteekhoes</a:t>
            </a:r>
            <a:endParaRPr lang="en-NL" sz="2600" dirty="0">
              <a:solidFill>
                <a:schemeClr val="bg1"/>
              </a:solidFill>
              <a:latin typeface="Gill Sans MT" panose="020B0502020104020203" pitchFamily="34" charset="77"/>
            </a:endParaRPr>
          </a:p>
        </p:txBody>
      </p:sp>
      <p:sp>
        <p:nvSpPr>
          <p:cNvPr id="6" name="TextBox 5">
            <a:extLst>
              <a:ext uri="{FF2B5EF4-FFF2-40B4-BE49-F238E27FC236}">
                <a16:creationId xmlns:a16="http://schemas.microsoft.com/office/drawing/2014/main" id="{8D21D88C-EDCC-3844-B63B-41C7440F8DFA}"/>
              </a:ext>
            </a:extLst>
          </p:cNvPr>
          <p:cNvSpPr txBox="1"/>
          <p:nvPr/>
        </p:nvSpPr>
        <p:spPr>
          <a:xfrm>
            <a:off x="900112" y="3600000"/>
            <a:ext cx="6048000" cy="2162847"/>
          </a:xfrm>
          <a:prstGeom prst="rect">
            <a:avLst/>
          </a:prstGeom>
          <a:noFill/>
        </p:spPr>
        <p:txBody>
          <a:bodyPr wrap="square" lIns="0" tIns="0" rIns="0" bIns="0" rtlCol="0">
            <a:noAutofit/>
          </a:bodyPr>
          <a:lstStyle/>
          <a:p>
            <a:pPr>
              <a:lnSpc>
                <a:spcPts val="1200"/>
              </a:lnSpc>
            </a:pPr>
            <a:r>
              <a:rPr lang="nl-NL" sz="1400" dirty="0">
                <a:latin typeface="Gill Sans MT" panose="020B0502020104020203" pitchFamily="34" charset="77"/>
              </a:rPr>
              <a:t>Aan het einde van deze werkvorm…</a:t>
            </a:r>
          </a:p>
          <a:p>
            <a:pPr>
              <a:lnSpc>
                <a:spcPts val="1200"/>
              </a:lnSpc>
            </a:pPr>
            <a:endParaRPr lang="nl-NL" sz="1400" dirty="0">
              <a:latin typeface="Gill Sans MT" panose="020B0502020104020203" pitchFamily="34" charset="77"/>
            </a:endParaRPr>
          </a:p>
          <a:p>
            <a:pPr>
              <a:lnSpc>
                <a:spcPts val="1200"/>
              </a:lnSpc>
            </a:pPr>
            <a:r>
              <a:rPr lang="nl-NL" sz="1400" dirty="0">
                <a:latin typeface="Gill Sans MT" panose="020B0502020104020203" pitchFamily="34" charset="77"/>
              </a:rPr>
              <a:t>… kunnen de leerlingen uitleggen wat ontkieming is.</a:t>
            </a:r>
          </a:p>
          <a:p>
            <a:pPr>
              <a:lnSpc>
                <a:spcPts val="1200"/>
              </a:lnSpc>
            </a:pPr>
            <a:r>
              <a:rPr lang="nl-NL" sz="1400" dirty="0">
                <a:latin typeface="Gill Sans MT" panose="020B0502020104020203" pitchFamily="34" charset="77"/>
              </a:rPr>
              <a:t>… kunnen leerlingen een klein onderzoek uitvoeren met betrekking tot het meten en verwerken van gegevens. </a:t>
            </a:r>
          </a:p>
          <a:p>
            <a:pPr>
              <a:lnSpc>
                <a:spcPts val="1200"/>
              </a:lnSpc>
            </a:pPr>
            <a:r>
              <a:rPr lang="nl-NL" sz="1400" dirty="0">
                <a:latin typeface="Gill Sans MT" panose="020B0502020104020203" pitchFamily="34" charset="77"/>
              </a:rPr>
              <a:t>… kunnen leerlingen een tabel bijhouden met gegevens.</a:t>
            </a:r>
          </a:p>
          <a:p>
            <a:pPr>
              <a:lnSpc>
                <a:spcPts val="1200"/>
              </a:lnSpc>
            </a:pPr>
            <a:r>
              <a:rPr lang="nl-NL" sz="1400" dirty="0">
                <a:latin typeface="Gill Sans MT" panose="020B0502020104020203" pitchFamily="34" charset="77"/>
              </a:rPr>
              <a:t>… kunnen leerlingen een juiste en volledige grafiek maken bij een tabel met gegevens.</a:t>
            </a:r>
          </a:p>
          <a:p>
            <a:pPr>
              <a:lnSpc>
                <a:spcPts val="1200"/>
              </a:lnSpc>
            </a:pPr>
            <a:endParaRPr lang="nl-NL" sz="1400" dirty="0">
              <a:latin typeface="Gill Sans MT" panose="020B0502020104020203" pitchFamily="34" charset="77"/>
            </a:endParaRPr>
          </a:p>
        </p:txBody>
      </p:sp>
      <p:sp>
        <p:nvSpPr>
          <p:cNvPr id="9" name="TextBox 8">
            <a:extLst>
              <a:ext uri="{FF2B5EF4-FFF2-40B4-BE49-F238E27FC236}">
                <a16:creationId xmlns:a16="http://schemas.microsoft.com/office/drawing/2014/main" id="{7E82B533-AA0B-934B-84FE-B3CAC012A252}"/>
              </a:ext>
            </a:extLst>
          </p:cNvPr>
          <p:cNvSpPr txBox="1"/>
          <p:nvPr/>
        </p:nvSpPr>
        <p:spPr>
          <a:xfrm>
            <a:off x="900112" y="6670472"/>
            <a:ext cx="1836000" cy="3343323"/>
          </a:xfrm>
          <a:prstGeom prst="rect">
            <a:avLst/>
          </a:prstGeom>
          <a:noFill/>
        </p:spPr>
        <p:txBody>
          <a:bodyPr wrap="square" lIns="0" tIns="0" rIns="0" bIns="0" rtlCol="0">
            <a:noAutofit/>
          </a:bodyPr>
          <a:lstStyle/>
          <a:p>
            <a:pPr>
              <a:lnSpc>
                <a:spcPts val="1200"/>
              </a:lnSpc>
            </a:pPr>
            <a:r>
              <a:rPr lang="nl-NL" sz="1400" dirty="0">
                <a:latin typeface="Gill Sans MT" panose="020B0502020104020203" pitchFamily="34" charset="77"/>
              </a:rPr>
              <a:t>- A4 insteekhoezen</a:t>
            </a:r>
          </a:p>
          <a:p>
            <a:pPr>
              <a:lnSpc>
                <a:spcPts val="1200"/>
              </a:lnSpc>
            </a:pPr>
            <a:r>
              <a:rPr lang="nl-NL" sz="1400" dirty="0">
                <a:latin typeface="Gill Sans MT" panose="020B0502020104020203" pitchFamily="34" charset="77"/>
              </a:rPr>
              <a:t>- Schaar</a:t>
            </a:r>
          </a:p>
          <a:p>
            <a:pPr>
              <a:lnSpc>
                <a:spcPts val="1200"/>
              </a:lnSpc>
            </a:pPr>
            <a:r>
              <a:rPr lang="nl-NL" sz="1400" dirty="0">
                <a:latin typeface="Gill Sans MT" panose="020B0502020104020203" pitchFamily="34" charset="77"/>
              </a:rPr>
              <a:t>- Watten</a:t>
            </a:r>
          </a:p>
          <a:p>
            <a:pPr>
              <a:lnSpc>
                <a:spcPts val="1200"/>
              </a:lnSpc>
            </a:pPr>
            <a:r>
              <a:rPr lang="nl-NL" sz="1400" dirty="0">
                <a:latin typeface="Gill Sans MT" panose="020B0502020104020203" pitchFamily="34" charset="77"/>
              </a:rPr>
              <a:t>- Water</a:t>
            </a:r>
          </a:p>
          <a:p>
            <a:pPr>
              <a:lnSpc>
                <a:spcPts val="1200"/>
              </a:lnSpc>
            </a:pPr>
            <a:r>
              <a:rPr lang="nl-NL" sz="1400" dirty="0">
                <a:latin typeface="Gill Sans MT" panose="020B0502020104020203" pitchFamily="34" charset="77"/>
              </a:rPr>
              <a:t>- Bruine bonen (eventueel al geweekt in een petrischaal met water).</a:t>
            </a:r>
          </a:p>
          <a:p>
            <a:pPr>
              <a:lnSpc>
                <a:spcPts val="1200"/>
              </a:lnSpc>
            </a:pPr>
            <a:r>
              <a:rPr lang="nl-NL" sz="1400" dirty="0">
                <a:latin typeface="Gill Sans MT" panose="020B0502020104020203" pitchFamily="34" charset="77"/>
              </a:rPr>
              <a:t>- Plakband</a:t>
            </a:r>
          </a:p>
          <a:p>
            <a:pPr>
              <a:lnSpc>
                <a:spcPts val="1200"/>
              </a:lnSpc>
            </a:pPr>
            <a:endParaRPr lang="nl-NL" sz="1400" dirty="0">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1233377" y="1566747"/>
            <a:ext cx="1303526" cy="840787"/>
          </a:xfrm>
          <a:prstGeom prst="rect">
            <a:avLst/>
          </a:prstGeom>
          <a:noFill/>
        </p:spPr>
        <p:txBody>
          <a:bodyPr wrap="square" lIns="0" tIns="0" rIns="0" bIns="0" rtlCol="0">
            <a:noAutofit/>
          </a:bodyPr>
          <a:lstStyle/>
          <a:p>
            <a:pPr algn="ctr">
              <a:lnSpc>
                <a:spcPts val="1200"/>
              </a:lnSpc>
            </a:pPr>
            <a:r>
              <a:rPr lang="nl-NL" sz="1200" dirty="0">
                <a:latin typeface="Gill Sans MT" panose="020B0502020104020203" pitchFamily="34" charset="77"/>
              </a:rPr>
              <a:t>De leerlingen bestuderen ontkieming van bruine bonen in een insteekhoes.</a:t>
            </a:r>
          </a:p>
        </p:txBody>
      </p:sp>
      <p:sp>
        <p:nvSpPr>
          <p:cNvPr id="11" name="TextBox 10">
            <a:extLst>
              <a:ext uri="{FF2B5EF4-FFF2-40B4-BE49-F238E27FC236}">
                <a16:creationId xmlns:a16="http://schemas.microsoft.com/office/drawing/2014/main" id="{F8E49A8D-0D91-534F-AD53-192CCC5D83BA}"/>
              </a:ext>
            </a:extLst>
          </p:cNvPr>
          <p:cNvSpPr txBox="1"/>
          <p:nvPr/>
        </p:nvSpPr>
        <p:spPr>
          <a:xfrm>
            <a:off x="5380954" y="1823746"/>
            <a:ext cx="1540641" cy="583788"/>
          </a:xfrm>
          <a:prstGeom prst="rect">
            <a:avLst/>
          </a:prstGeom>
          <a:noFill/>
        </p:spPr>
        <p:txBody>
          <a:bodyPr wrap="square" lIns="0" tIns="0" rIns="0" bIns="0" rtlCol="0">
            <a:noAutofit/>
          </a:bodyPr>
          <a:lstStyle/>
          <a:p>
            <a:pPr>
              <a:lnSpc>
                <a:spcPts val="1200"/>
              </a:lnSpc>
            </a:pPr>
            <a:r>
              <a:rPr lang="en-US" sz="1200" dirty="0">
                <a:latin typeface="Gill Sans MT" panose="020B0502020104020203" pitchFamily="34" charset="77"/>
              </a:rPr>
              <a:t>25 minute (</a:t>
            </a:r>
            <a:r>
              <a:rPr lang="en-US" sz="1200" dirty="0" err="1">
                <a:latin typeface="Gill Sans MT" panose="020B0502020104020203" pitchFamily="34" charset="77"/>
              </a:rPr>
              <a:t>exclusief</a:t>
            </a:r>
            <a:r>
              <a:rPr lang="en-US" sz="1200" dirty="0">
                <a:latin typeface="Gill Sans MT" panose="020B0502020104020203" pitchFamily="34" charset="77"/>
              </a:rPr>
              <a:t> </a:t>
            </a:r>
            <a:r>
              <a:rPr lang="en-US" sz="1200" dirty="0" err="1">
                <a:latin typeface="Gill Sans MT" panose="020B0502020104020203" pitchFamily="34" charset="77"/>
              </a:rPr>
              <a:t>opdrachten</a:t>
            </a:r>
            <a:r>
              <a:rPr lang="en-US" sz="1200" dirty="0">
                <a:latin typeface="Gill Sans MT" panose="020B0502020104020203" pitchFamily="34" charset="77"/>
              </a:rPr>
              <a:t>)</a:t>
            </a:r>
            <a:endParaRPr lang="en-NL" sz="1200" dirty="0">
              <a:latin typeface="Gill Sans MT" panose="020B0502020104020203" pitchFamily="34" charset="77"/>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61081" y="1694421"/>
            <a:ext cx="970649" cy="585438"/>
          </a:xfrm>
          <a:prstGeom prst="rect">
            <a:avLst/>
          </a:prstGeom>
          <a:noFill/>
        </p:spPr>
        <p:txBody>
          <a:bodyPr wrap="square" lIns="0" tIns="0" rIns="0" bIns="0" rtlCol="0">
            <a:noAutofit/>
          </a:bodyPr>
          <a:lstStyle/>
          <a:p>
            <a:pPr algn="ctr"/>
            <a:r>
              <a:rPr lang="en-GB" sz="1200" dirty="0">
                <a:effectLst/>
                <a:latin typeface="Gill Sans MT" panose="020B0502020104020203" pitchFamily="34" charset="77"/>
              </a:rPr>
              <a:t>BB / KB /GT</a:t>
            </a:r>
            <a:endParaRPr lang="en-GB" sz="1200" dirty="0">
              <a:latin typeface="Gill Sans MT" panose="020B0502020104020203" pitchFamily="34" charset="77"/>
            </a:endParaRPr>
          </a:p>
          <a:p>
            <a:pPr algn="ctr"/>
            <a:r>
              <a:rPr lang="en-GB" sz="1200" dirty="0">
                <a:effectLst/>
                <a:latin typeface="Gill Sans MT" panose="020B0502020104020203" pitchFamily="34" charset="77"/>
              </a:rPr>
              <a:t>1 / </a:t>
            </a:r>
            <a:r>
              <a:rPr lang="en-GB" sz="1200" dirty="0">
                <a:latin typeface="Gill Sans MT" panose="020B0502020104020203" pitchFamily="34" charset="77"/>
              </a:rPr>
              <a:t>2</a:t>
            </a:r>
            <a:endParaRPr lang="en-GB" sz="1200" dirty="0">
              <a:effectLst/>
              <a:latin typeface="Gill Sans MT" panose="020B0502020104020203" pitchFamily="34" charset="77"/>
            </a:endParaRPr>
          </a:p>
        </p:txBody>
      </p:sp>
    </p:spTree>
    <p:extLst>
      <p:ext uri="{BB962C8B-B14F-4D97-AF65-F5344CB8AC3E}">
        <p14:creationId xmlns:p14="http://schemas.microsoft.com/office/powerpoint/2010/main" val="35971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1"/>
            <a:ext cx="6092586" cy="415040"/>
          </a:xfrm>
        </p:spPr>
        <p:txBody>
          <a:bodyPr lIns="0" tIns="0" rIns="0" bIns="0">
            <a:normAutofit/>
          </a:bodyPr>
          <a:lstStyle/>
          <a:p>
            <a:pPr algn="l"/>
            <a:r>
              <a:rPr lang="en-US" sz="2600" dirty="0" err="1">
                <a:solidFill>
                  <a:schemeClr val="bg1"/>
                </a:solidFill>
                <a:latin typeface="Gill Sans MT" panose="020B0502020104020203" pitchFamily="34" charset="77"/>
              </a:rPr>
              <a:t>Ontkiemen</a:t>
            </a:r>
            <a:r>
              <a:rPr lang="en-US" sz="2600" dirty="0">
                <a:solidFill>
                  <a:schemeClr val="bg1"/>
                </a:solidFill>
                <a:latin typeface="Gill Sans MT" panose="020B0502020104020203" pitchFamily="34" charset="77"/>
              </a:rPr>
              <a:t> in </a:t>
            </a:r>
            <a:r>
              <a:rPr lang="en-US" sz="2600" dirty="0" err="1">
                <a:solidFill>
                  <a:schemeClr val="bg1"/>
                </a:solidFill>
                <a:latin typeface="Gill Sans MT" panose="020B0502020104020203" pitchFamily="34" charset="77"/>
              </a:rPr>
              <a:t>een</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insteekhoes</a:t>
            </a:r>
            <a:endParaRPr lang="en-NL" sz="2600" dirty="0">
              <a:solidFill>
                <a:schemeClr val="bg1"/>
              </a:solidFill>
              <a:latin typeface="Gill Sans MT" panose="020B0502020104020203" pitchFamily="34" charset="77"/>
            </a:endParaRPr>
          </a:p>
        </p:txBody>
      </p:sp>
      <p:sp>
        <p:nvSpPr>
          <p:cNvPr id="6" name="TextBox 5">
            <a:extLst>
              <a:ext uri="{FF2B5EF4-FFF2-40B4-BE49-F238E27FC236}">
                <a16:creationId xmlns:a16="http://schemas.microsoft.com/office/drawing/2014/main" id="{8D21D88C-EDCC-3844-B63B-41C7440F8DFA}"/>
              </a:ext>
            </a:extLst>
          </p:cNvPr>
          <p:cNvSpPr txBox="1"/>
          <p:nvPr/>
        </p:nvSpPr>
        <p:spPr>
          <a:xfrm>
            <a:off x="900000" y="4704522"/>
            <a:ext cx="6048000" cy="5340626"/>
          </a:xfrm>
          <a:prstGeom prst="rect">
            <a:avLst/>
          </a:prstGeom>
          <a:noFill/>
        </p:spPr>
        <p:txBody>
          <a:bodyPr wrap="square" lIns="0" tIns="0" rIns="0" bIns="0" rtlCol="0">
            <a:noAutofit/>
          </a:bodyPr>
          <a:lstStyle/>
          <a:p>
            <a:pPr>
              <a:lnSpc>
                <a:spcPts val="1200"/>
              </a:lnSpc>
            </a:pPr>
            <a:r>
              <a:rPr lang="nl-NL" sz="1400" dirty="0">
                <a:latin typeface="Gill Sans MT" panose="020B0502020104020203" pitchFamily="34" charset="77"/>
              </a:rPr>
              <a:t>Stap 1: Verzamel alle materialen.</a:t>
            </a:r>
          </a:p>
          <a:p>
            <a:pPr>
              <a:lnSpc>
                <a:spcPts val="1200"/>
              </a:lnSpc>
            </a:pPr>
            <a:endParaRPr lang="nl-NL" sz="1400" dirty="0">
              <a:latin typeface="Gill Sans MT" panose="020B0502020104020203" pitchFamily="34" charset="77"/>
            </a:endParaRPr>
          </a:p>
          <a:p>
            <a:pPr>
              <a:lnSpc>
                <a:spcPts val="1200"/>
              </a:lnSpc>
            </a:pPr>
            <a:r>
              <a:rPr lang="nl-NL" sz="1400" dirty="0">
                <a:latin typeface="Gill Sans MT" panose="020B0502020104020203" pitchFamily="34" charset="77"/>
              </a:rPr>
              <a:t>Stap 2: Bekijk het schematische voorbeeld hieronder.</a:t>
            </a:r>
          </a:p>
          <a:p>
            <a:pPr>
              <a:lnSpc>
                <a:spcPts val="1200"/>
              </a:lnSpc>
            </a:pPr>
            <a:r>
              <a:rPr lang="nl-NL" sz="1400" dirty="0">
                <a:latin typeface="Gill Sans MT" panose="020B0502020104020203" pitchFamily="34" charset="77"/>
              </a:rPr>
              <a:t>Neem een A4-insteekhoes en halveer deze.</a:t>
            </a:r>
          </a:p>
          <a:p>
            <a:pPr>
              <a:lnSpc>
                <a:spcPts val="1200"/>
              </a:lnSpc>
            </a:pPr>
            <a:endParaRPr lang="nl-NL" sz="1400" dirty="0">
              <a:latin typeface="Gill Sans MT" panose="020B0502020104020203" pitchFamily="34" charset="77"/>
            </a:endParaRPr>
          </a:p>
          <a:p>
            <a:pPr>
              <a:lnSpc>
                <a:spcPts val="1200"/>
              </a:lnSpc>
            </a:pPr>
            <a:r>
              <a:rPr lang="nl-NL" sz="1400" dirty="0">
                <a:latin typeface="Gill Sans MT" panose="020B0502020104020203" pitchFamily="34" charset="77"/>
              </a:rPr>
              <a:t>Stap 3: Vul de insteekhoes met wat vochtige watten</a:t>
            </a:r>
          </a:p>
          <a:p>
            <a:pPr>
              <a:lnSpc>
                <a:spcPts val="1200"/>
              </a:lnSpc>
            </a:pPr>
            <a:endParaRPr lang="nl-NL" sz="1400" dirty="0">
              <a:latin typeface="Gill Sans MT" panose="020B0502020104020203" pitchFamily="34" charset="77"/>
            </a:endParaRPr>
          </a:p>
          <a:p>
            <a:pPr>
              <a:lnSpc>
                <a:spcPts val="1200"/>
              </a:lnSpc>
            </a:pPr>
            <a:r>
              <a:rPr lang="nl-NL" sz="1400" dirty="0">
                <a:latin typeface="Gill Sans MT" panose="020B0502020104020203" pitchFamily="34" charset="77"/>
              </a:rPr>
              <a:t>Stap 4: Voeg een aantal bruine bonen toe.</a:t>
            </a:r>
          </a:p>
          <a:p>
            <a:pPr>
              <a:lnSpc>
                <a:spcPts val="1200"/>
              </a:lnSpc>
            </a:pPr>
            <a:endParaRPr lang="nl-NL" sz="1400" dirty="0">
              <a:latin typeface="Gill Sans MT" panose="020B0502020104020203" pitchFamily="34" charset="77"/>
            </a:endParaRPr>
          </a:p>
          <a:p>
            <a:pPr>
              <a:lnSpc>
                <a:spcPts val="1200"/>
              </a:lnSpc>
            </a:pPr>
            <a:r>
              <a:rPr lang="nl-NL" sz="1400" i="1" dirty="0">
                <a:latin typeface="Gill Sans MT" panose="020B0502020104020203" pitchFamily="34" charset="77"/>
              </a:rPr>
              <a:t>Let op: voor sneller resultaat is het aan te raden om de bruine bonen vóór de werkvorm zo’n 8 uur te weken in een schaaltje met water. Hierdoor zal ontkieming sneller zichtbaar zijn.</a:t>
            </a:r>
          </a:p>
          <a:p>
            <a:pPr>
              <a:lnSpc>
                <a:spcPts val="1200"/>
              </a:lnSpc>
            </a:pPr>
            <a:endParaRPr lang="nl-NL" sz="1400" i="1" dirty="0">
              <a:latin typeface="Gill Sans MT" panose="020B0502020104020203" pitchFamily="34" charset="77"/>
            </a:endParaRPr>
          </a:p>
          <a:p>
            <a:pPr>
              <a:lnSpc>
                <a:spcPts val="1200"/>
              </a:lnSpc>
            </a:pPr>
            <a:r>
              <a:rPr lang="nl-NL" sz="1400" dirty="0">
                <a:latin typeface="Gill Sans MT" panose="020B0502020104020203" pitchFamily="34" charset="77"/>
              </a:rPr>
              <a:t>Stap 5: Hang de insteekhoes met plakband voor het raam.</a:t>
            </a:r>
          </a:p>
          <a:p>
            <a:pPr>
              <a:lnSpc>
                <a:spcPts val="1200"/>
              </a:lnSpc>
            </a:pPr>
            <a:endParaRPr lang="nl-NL" sz="1400" dirty="0">
              <a:latin typeface="Gill Sans MT" panose="020B0502020104020203" pitchFamily="34" charset="77"/>
            </a:endParaRPr>
          </a:p>
          <a:p>
            <a:pPr>
              <a:lnSpc>
                <a:spcPts val="1200"/>
              </a:lnSpc>
            </a:pPr>
            <a:r>
              <a:rPr lang="nl-NL" sz="1400" dirty="0">
                <a:latin typeface="Gill Sans MT" panose="020B0502020104020203" pitchFamily="34" charset="77"/>
              </a:rPr>
              <a:t>Stap 6: Zorg dat de watten nat blijven en houd de kieming van de bruine boon in de gaten.</a:t>
            </a:r>
          </a:p>
          <a:p>
            <a:pPr>
              <a:lnSpc>
                <a:spcPts val="1200"/>
              </a:lnSpc>
            </a:pPr>
            <a:endParaRPr lang="nl-NL" sz="1400" dirty="0">
              <a:latin typeface="Gill Sans MT" panose="020B0502020104020203" pitchFamily="34" charset="77"/>
            </a:endParaRPr>
          </a:p>
          <a:p>
            <a:pPr>
              <a:lnSpc>
                <a:spcPts val="1200"/>
              </a:lnSpc>
            </a:pPr>
            <a:r>
              <a:rPr lang="nl-NL" sz="1400" dirty="0">
                <a:latin typeface="Gill Sans MT" panose="020B0502020104020203" pitchFamily="34" charset="77"/>
              </a:rPr>
              <a:t>Stap 7: Indien je verder wil met de bruine boon, kun je het inmiddels gegroeide plantje na ongeveer een maand in potgrond zetten.</a:t>
            </a:r>
          </a:p>
          <a:p>
            <a:pPr>
              <a:lnSpc>
                <a:spcPts val="1200"/>
              </a:lnSpc>
            </a:pPr>
            <a:endParaRPr lang="nl-NL" sz="1400" dirty="0">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900113" y="1669774"/>
            <a:ext cx="3888000" cy="2141034"/>
          </a:xfrm>
          <a:prstGeom prst="rect">
            <a:avLst/>
          </a:prstGeom>
          <a:noFill/>
        </p:spPr>
        <p:txBody>
          <a:bodyPr wrap="square" lIns="0" tIns="0" rIns="0" bIns="0" rtlCol="0">
            <a:noAutofit/>
          </a:bodyPr>
          <a:lstStyle/>
          <a:p>
            <a:pPr>
              <a:lnSpc>
                <a:spcPts val="1200"/>
              </a:lnSpc>
            </a:pPr>
            <a:r>
              <a:rPr lang="nl-NL" sz="1000" dirty="0">
                <a:latin typeface="Gill Sans MT" panose="020B0502020104020203" pitchFamily="34" charset="77"/>
              </a:rPr>
              <a:t>Leerlingen bestuderen ontkieming in een insteekhoes.</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Dit kan individueel of in tweetallen/groepjes.</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De leerlingen volgen de leerling instructie en tijdens of na het uitvoeren van de werkvorm wordt gesproken over het proces ontkiemen en wat er gebeurt. Eventueel maken leerlingen na de werkvorm enkele vragen over het proces.</a:t>
            </a: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pic>
        <p:nvPicPr>
          <p:cNvPr id="4" name="Afbeelding 3">
            <a:extLst>
              <a:ext uri="{FF2B5EF4-FFF2-40B4-BE49-F238E27FC236}">
                <a16:creationId xmlns:a16="http://schemas.microsoft.com/office/drawing/2014/main" id="{A7DAC46C-102B-F622-C214-8799EACFA719}"/>
              </a:ext>
            </a:extLst>
          </p:cNvPr>
          <p:cNvPicPr>
            <a:picLocks noChangeAspect="1"/>
          </p:cNvPicPr>
          <p:nvPr/>
        </p:nvPicPr>
        <p:blipFill>
          <a:blip r:embed="rId3"/>
          <a:stretch>
            <a:fillRect/>
          </a:stretch>
        </p:blipFill>
        <p:spPr>
          <a:xfrm>
            <a:off x="1497204" y="7882751"/>
            <a:ext cx="4737989" cy="2278575"/>
          </a:xfrm>
          <a:prstGeom prst="rect">
            <a:avLst/>
          </a:prstGeom>
        </p:spPr>
      </p:pic>
    </p:spTree>
    <p:extLst>
      <p:ext uri="{BB962C8B-B14F-4D97-AF65-F5344CB8AC3E}">
        <p14:creationId xmlns:p14="http://schemas.microsoft.com/office/powerpoint/2010/main" val="120464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1"/>
            <a:ext cx="6092586" cy="415040"/>
          </a:xfrm>
        </p:spPr>
        <p:txBody>
          <a:bodyPr lIns="0" tIns="0" rIns="0" bIns="0">
            <a:normAutofit/>
          </a:bodyPr>
          <a:lstStyle/>
          <a:p>
            <a:pPr algn="l"/>
            <a:r>
              <a:rPr lang="en-US" sz="2600" dirty="0" err="1">
                <a:solidFill>
                  <a:schemeClr val="bg1"/>
                </a:solidFill>
                <a:latin typeface="Gill Sans MT" panose="020B0502020104020203" pitchFamily="34" charset="77"/>
              </a:rPr>
              <a:t>Ontkiemen</a:t>
            </a:r>
            <a:r>
              <a:rPr lang="en-US" sz="2600" dirty="0">
                <a:solidFill>
                  <a:schemeClr val="bg1"/>
                </a:solidFill>
                <a:latin typeface="Gill Sans MT" panose="020B0502020104020203" pitchFamily="34" charset="77"/>
              </a:rPr>
              <a:t> in </a:t>
            </a:r>
            <a:r>
              <a:rPr lang="en-US" sz="2600" dirty="0" err="1">
                <a:solidFill>
                  <a:schemeClr val="bg1"/>
                </a:solidFill>
                <a:latin typeface="Gill Sans MT" panose="020B0502020104020203" pitchFamily="34" charset="77"/>
              </a:rPr>
              <a:t>insteekhoes</a:t>
            </a:r>
            <a:endParaRPr lang="en-NL" sz="2600" dirty="0">
              <a:solidFill>
                <a:schemeClr val="bg1"/>
              </a:solidFill>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899999" y="1636712"/>
            <a:ext cx="6032951" cy="3709194"/>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rPr>
              <a:t>Je gaat het proces ontkieming bestuderen bij de bruine boon. Dit doe je door een eigen mini broeikasje te maken in een insteekhoes.</a:t>
            </a:r>
          </a:p>
          <a:p>
            <a:pPr marL="0" marR="0" lvl="0" indent="0" algn="l" defTabSz="457200" rtl="0" eaLnBrk="1" fontAlgn="auto" latinLnBrk="0" hangingPunct="1">
              <a:lnSpc>
                <a:spcPts val="1200"/>
              </a:lnSpc>
              <a:spcBef>
                <a:spcPts val="0"/>
              </a:spcBef>
              <a:spcAft>
                <a:spcPts val="0"/>
              </a:spcAft>
              <a:buClrTx/>
              <a:buSzTx/>
              <a:buFontTx/>
              <a:buNone/>
              <a:tabLst/>
              <a:defRPr/>
            </a:pPr>
            <a:endParaRPr lang="nl-NL" sz="1400" dirty="0">
              <a:solidFill>
                <a:prstClr val="black"/>
              </a:solidFill>
              <a:latin typeface="Gill Sans MT" panose="020B0502020104020203" pitchFamily="34" charset="77"/>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rPr>
              <a:t>Voor het maken van zo’n mini broeikasje volg je het stappenplan zoals dat op de volgende pagina staat.</a:t>
            </a:r>
          </a:p>
          <a:p>
            <a:pPr marL="0" marR="0" lvl="0" indent="0" algn="l" defTabSz="457200" rtl="0" eaLnBrk="1" fontAlgn="auto" latinLnBrk="0" hangingPunct="1">
              <a:lnSpc>
                <a:spcPts val="1200"/>
              </a:lnSpc>
              <a:spcBef>
                <a:spcPts val="0"/>
              </a:spcBef>
              <a:spcAft>
                <a:spcPts val="0"/>
              </a:spcAft>
              <a:buClrTx/>
              <a:buSzTx/>
              <a:buFontTx/>
              <a:buNone/>
              <a:tabLst/>
              <a:defRPr/>
            </a:pPr>
            <a:endParaRPr lang="nl-NL" sz="1400" dirty="0">
              <a:solidFill>
                <a:prstClr val="black"/>
              </a:solidFill>
              <a:latin typeface="Gill Sans MT" panose="020B0502020104020203" pitchFamily="34" charset="77"/>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rPr>
              <a:t>Daarna maak je de opdrachten die bij deze werkvorm horen.</a:t>
            </a: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3" name="TextBox 8">
            <a:extLst>
              <a:ext uri="{FF2B5EF4-FFF2-40B4-BE49-F238E27FC236}">
                <a16:creationId xmlns:a16="http://schemas.microsoft.com/office/drawing/2014/main" id="{5BB42532-9422-EC41-D125-6ECC6DB85A4C}"/>
              </a:ext>
            </a:extLst>
          </p:cNvPr>
          <p:cNvSpPr txBox="1"/>
          <p:nvPr/>
        </p:nvSpPr>
        <p:spPr>
          <a:xfrm>
            <a:off x="899999" y="6298683"/>
            <a:ext cx="1836000" cy="3343323"/>
          </a:xfrm>
          <a:prstGeom prst="rect">
            <a:avLst/>
          </a:prstGeom>
          <a:noFill/>
        </p:spPr>
        <p:txBody>
          <a:bodyPr wrap="square" lIns="0" tIns="0" rIns="0" bIns="0" rtlCol="0">
            <a:noAutofit/>
          </a:bodyPr>
          <a:lstStyle/>
          <a:p>
            <a:pPr>
              <a:lnSpc>
                <a:spcPts val="1200"/>
              </a:lnSpc>
            </a:pPr>
            <a:r>
              <a:rPr lang="nl-NL" sz="1400" dirty="0">
                <a:latin typeface="Gill Sans MT" panose="020B0502020104020203" pitchFamily="34" charset="77"/>
              </a:rPr>
              <a:t>- A4 insteekhoezen</a:t>
            </a:r>
          </a:p>
          <a:p>
            <a:pPr>
              <a:lnSpc>
                <a:spcPts val="1200"/>
              </a:lnSpc>
            </a:pPr>
            <a:r>
              <a:rPr lang="nl-NL" sz="1400" dirty="0">
                <a:latin typeface="Gill Sans MT" panose="020B0502020104020203" pitchFamily="34" charset="77"/>
              </a:rPr>
              <a:t>- Schaar</a:t>
            </a:r>
          </a:p>
          <a:p>
            <a:pPr>
              <a:lnSpc>
                <a:spcPts val="1200"/>
              </a:lnSpc>
            </a:pPr>
            <a:r>
              <a:rPr lang="nl-NL" sz="1400" dirty="0">
                <a:latin typeface="Gill Sans MT" panose="020B0502020104020203" pitchFamily="34" charset="77"/>
              </a:rPr>
              <a:t>- Watten</a:t>
            </a:r>
          </a:p>
          <a:p>
            <a:pPr>
              <a:lnSpc>
                <a:spcPts val="1200"/>
              </a:lnSpc>
            </a:pPr>
            <a:r>
              <a:rPr lang="nl-NL" sz="1400" dirty="0">
                <a:latin typeface="Gill Sans MT" panose="020B0502020104020203" pitchFamily="34" charset="77"/>
              </a:rPr>
              <a:t>- Water</a:t>
            </a:r>
          </a:p>
          <a:p>
            <a:pPr>
              <a:lnSpc>
                <a:spcPts val="1200"/>
              </a:lnSpc>
            </a:pPr>
            <a:r>
              <a:rPr lang="nl-NL" sz="1400" dirty="0">
                <a:latin typeface="Gill Sans MT" panose="020B0502020104020203" pitchFamily="34" charset="77"/>
              </a:rPr>
              <a:t>- Bruine bonen (eventueel al geweekt in een petrischaal met water).</a:t>
            </a:r>
          </a:p>
          <a:p>
            <a:pPr>
              <a:lnSpc>
                <a:spcPts val="1200"/>
              </a:lnSpc>
            </a:pPr>
            <a:r>
              <a:rPr lang="nl-NL" sz="1400" dirty="0">
                <a:latin typeface="Gill Sans MT" panose="020B0502020104020203" pitchFamily="34" charset="77"/>
              </a:rPr>
              <a:t>- Plakband</a:t>
            </a:r>
          </a:p>
          <a:p>
            <a:pPr>
              <a:lnSpc>
                <a:spcPts val="1200"/>
              </a:lnSpc>
            </a:pPr>
            <a:endParaRPr lang="nl-NL" sz="1400" dirty="0">
              <a:latin typeface="Gill Sans MT" panose="020B0502020104020203" pitchFamily="34" charset="77"/>
            </a:endParaRPr>
          </a:p>
        </p:txBody>
      </p:sp>
    </p:spTree>
    <p:extLst>
      <p:ext uri="{BB962C8B-B14F-4D97-AF65-F5344CB8AC3E}">
        <p14:creationId xmlns:p14="http://schemas.microsoft.com/office/powerpoint/2010/main" val="422350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6411"/>
            <a:ext cx="6092586" cy="418789"/>
          </a:xfrm>
        </p:spPr>
        <p:txBody>
          <a:bodyPr lIns="0" tIns="0" rIns="0" bIns="0">
            <a:normAutofit/>
          </a:bodyPr>
          <a:lstStyle/>
          <a:p>
            <a:pPr algn="l"/>
            <a:r>
              <a:rPr lang="en-US" sz="2600" dirty="0" err="1">
                <a:solidFill>
                  <a:schemeClr val="bg1"/>
                </a:solidFill>
                <a:latin typeface="Gill Sans MT" panose="020B0502020104020203" pitchFamily="34" charset="77"/>
              </a:rPr>
              <a:t>Ontkiemen</a:t>
            </a:r>
            <a:r>
              <a:rPr lang="en-US" sz="2600" dirty="0">
                <a:solidFill>
                  <a:schemeClr val="bg1"/>
                </a:solidFill>
                <a:latin typeface="Gill Sans MT" panose="020B0502020104020203" pitchFamily="34" charset="77"/>
              </a:rPr>
              <a:t> in </a:t>
            </a:r>
            <a:r>
              <a:rPr lang="en-US" sz="2600" dirty="0" err="1">
                <a:solidFill>
                  <a:schemeClr val="bg1"/>
                </a:solidFill>
                <a:latin typeface="Gill Sans MT" panose="020B0502020104020203" pitchFamily="34" charset="77"/>
              </a:rPr>
              <a:t>insteekhoes</a:t>
            </a:r>
            <a:endParaRPr lang="en-NL" sz="2600" dirty="0">
              <a:solidFill>
                <a:schemeClr val="bg1"/>
              </a:solidFill>
              <a:latin typeface="Gill Sans MT" panose="020B0502020104020203" pitchFamily="34" charset="77"/>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3" name="TextBox 5">
            <a:extLst>
              <a:ext uri="{FF2B5EF4-FFF2-40B4-BE49-F238E27FC236}">
                <a16:creationId xmlns:a16="http://schemas.microsoft.com/office/drawing/2014/main" id="{FC90D602-7A8E-AA76-E9C6-D14F6D8DE5FA}"/>
              </a:ext>
            </a:extLst>
          </p:cNvPr>
          <p:cNvSpPr txBox="1"/>
          <p:nvPr/>
        </p:nvSpPr>
        <p:spPr>
          <a:xfrm>
            <a:off x="900113" y="5156697"/>
            <a:ext cx="6048000" cy="5340626"/>
          </a:xfrm>
          <a:prstGeom prst="rect">
            <a:avLst/>
          </a:prstGeom>
          <a:noFill/>
        </p:spPr>
        <p:txBody>
          <a:bodyPr wrap="square" lIns="0" tIns="0" rIns="0" bIns="0" rtlCol="0">
            <a:noAutofit/>
          </a:bodyPr>
          <a:lstStyle/>
          <a:p>
            <a:pPr>
              <a:lnSpc>
                <a:spcPts val="1200"/>
              </a:lnSpc>
            </a:pPr>
            <a:r>
              <a:rPr lang="nl-NL" sz="1400" dirty="0">
                <a:latin typeface="Gill Sans MT" panose="020B0502020104020203" pitchFamily="34" charset="77"/>
              </a:rPr>
              <a:t>Stap 1: Verzamel alle materialen.</a:t>
            </a:r>
          </a:p>
          <a:p>
            <a:pPr>
              <a:lnSpc>
                <a:spcPts val="1200"/>
              </a:lnSpc>
            </a:pPr>
            <a:endParaRPr lang="nl-NL" sz="1400" dirty="0">
              <a:latin typeface="Gill Sans MT" panose="020B0502020104020203" pitchFamily="34" charset="77"/>
            </a:endParaRPr>
          </a:p>
          <a:p>
            <a:pPr>
              <a:lnSpc>
                <a:spcPts val="1200"/>
              </a:lnSpc>
            </a:pPr>
            <a:r>
              <a:rPr lang="nl-NL" sz="1400" dirty="0">
                <a:latin typeface="Gill Sans MT" panose="020B0502020104020203" pitchFamily="34" charset="77"/>
              </a:rPr>
              <a:t>Stap 2: Bekijk het schematische voorbeeld hieronder.</a:t>
            </a:r>
          </a:p>
          <a:p>
            <a:pPr>
              <a:lnSpc>
                <a:spcPts val="1200"/>
              </a:lnSpc>
            </a:pPr>
            <a:r>
              <a:rPr lang="nl-NL" sz="1400" dirty="0">
                <a:latin typeface="Gill Sans MT" panose="020B0502020104020203" pitchFamily="34" charset="77"/>
              </a:rPr>
              <a:t>Neem een A4-insteekhoes en halveer deze.</a:t>
            </a:r>
          </a:p>
          <a:p>
            <a:pPr>
              <a:lnSpc>
                <a:spcPts val="1200"/>
              </a:lnSpc>
            </a:pPr>
            <a:endParaRPr lang="nl-NL" sz="1400" dirty="0">
              <a:latin typeface="Gill Sans MT" panose="020B0502020104020203" pitchFamily="34" charset="77"/>
            </a:endParaRPr>
          </a:p>
          <a:p>
            <a:pPr>
              <a:lnSpc>
                <a:spcPts val="1200"/>
              </a:lnSpc>
            </a:pPr>
            <a:r>
              <a:rPr lang="nl-NL" sz="1400" dirty="0">
                <a:latin typeface="Gill Sans MT" panose="020B0502020104020203" pitchFamily="34" charset="77"/>
              </a:rPr>
              <a:t>Stap 3: Vul de insteekhoes met wat vochtige watten</a:t>
            </a:r>
          </a:p>
          <a:p>
            <a:pPr>
              <a:lnSpc>
                <a:spcPts val="1200"/>
              </a:lnSpc>
            </a:pPr>
            <a:endParaRPr lang="nl-NL" sz="1400" dirty="0">
              <a:latin typeface="Gill Sans MT" panose="020B0502020104020203" pitchFamily="34" charset="77"/>
            </a:endParaRPr>
          </a:p>
          <a:p>
            <a:pPr>
              <a:lnSpc>
                <a:spcPts val="1200"/>
              </a:lnSpc>
            </a:pPr>
            <a:r>
              <a:rPr lang="nl-NL" sz="1400" dirty="0">
                <a:latin typeface="Gill Sans MT" panose="020B0502020104020203" pitchFamily="34" charset="77"/>
              </a:rPr>
              <a:t>Stap 4: Voeg een aantal bruine bonen toe.</a:t>
            </a:r>
          </a:p>
          <a:p>
            <a:pPr>
              <a:lnSpc>
                <a:spcPts val="1200"/>
              </a:lnSpc>
            </a:pPr>
            <a:endParaRPr lang="nl-NL" sz="1400" i="1" dirty="0">
              <a:latin typeface="Gill Sans MT" panose="020B0502020104020203" pitchFamily="34" charset="77"/>
            </a:endParaRPr>
          </a:p>
          <a:p>
            <a:pPr>
              <a:lnSpc>
                <a:spcPts val="1200"/>
              </a:lnSpc>
            </a:pPr>
            <a:r>
              <a:rPr lang="nl-NL" sz="1400" dirty="0">
                <a:latin typeface="Gill Sans MT" panose="020B0502020104020203" pitchFamily="34" charset="77"/>
              </a:rPr>
              <a:t>Stap 5: Hang de insteekhoes met plakband voor het raam.</a:t>
            </a:r>
          </a:p>
          <a:p>
            <a:pPr>
              <a:lnSpc>
                <a:spcPts val="1200"/>
              </a:lnSpc>
            </a:pPr>
            <a:endParaRPr lang="nl-NL" sz="1400" dirty="0">
              <a:latin typeface="Gill Sans MT" panose="020B0502020104020203" pitchFamily="34" charset="77"/>
            </a:endParaRPr>
          </a:p>
          <a:p>
            <a:pPr>
              <a:lnSpc>
                <a:spcPts val="1200"/>
              </a:lnSpc>
            </a:pPr>
            <a:r>
              <a:rPr lang="nl-NL" sz="1400" dirty="0">
                <a:latin typeface="Gill Sans MT" panose="020B0502020104020203" pitchFamily="34" charset="77"/>
              </a:rPr>
              <a:t>Stap 6: Zorg dat de watten nat blijven en houd de kieming van de bruine boon in de gaten.</a:t>
            </a:r>
          </a:p>
          <a:p>
            <a:pPr>
              <a:lnSpc>
                <a:spcPts val="1200"/>
              </a:lnSpc>
            </a:pPr>
            <a:endParaRPr lang="nl-NL" sz="1400" dirty="0">
              <a:latin typeface="Gill Sans MT" panose="020B0502020104020203" pitchFamily="34" charset="77"/>
            </a:endParaRPr>
          </a:p>
          <a:p>
            <a:pPr>
              <a:lnSpc>
                <a:spcPts val="1200"/>
              </a:lnSpc>
            </a:pPr>
            <a:r>
              <a:rPr lang="nl-NL" sz="1400" dirty="0">
                <a:latin typeface="Gill Sans MT" panose="020B0502020104020203" pitchFamily="34" charset="77"/>
              </a:rPr>
              <a:t>Stap 7: Indien je verder wil met de bruine boon, kun je het inmiddels gegroeide plantje na ongeveer een maand in potgrond zetten.</a:t>
            </a:r>
          </a:p>
          <a:p>
            <a:pPr>
              <a:lnSpc>
                <a:spcPts val="1200"/>
              </a:lnSpc>
            </a:pPr>
            <a:endParaRPr lang="nl-NL" sz="1400" dirty="0">
              <a:latin typeface="Gill Sans MT" panose="020B0502020104020203" pitchFamily="34" charset="77"/>
            </a:endParaRPr>
          </a:p>
        </p:txBody>
      </p:sp>
      <p:pic>
        <p:nvPicPr>
          <p:cNvPr id="4" name="Afbeelding 3">
            <a:extLst>
              <a:ext uri="{FF2B5EF4-FFF2-40B4-BE49-F238E27FC236}">
                <a16:creationId xmlns:a16="http://schemas.microsoft.com/office/drawing/2014/main" id="{9D8A5329-7EE1-8670-B2E4-A9CA5EA42784}"/>
              </a:ext>
            </a:extLst>
          </p:cNvPr>
          <p:cNvPicPr>
            <a:picLocks noChangeAspect="1"/>
          </p:cNvPicPr>
          <p:nvPr/>
        </p:nvPicPr>
        <p:blipFill>
          <a:blip r:embed="rId3"/>
          <a:stretch>
            <a:fillRect/>
          </a:stretch>
        </p:blipFill>
        <p:spPr>
          <a:xfrm>
            <a:off x="1410841" y="7827010"/>
            <a:ext cx="4737989" cy="2278575"/>
          </a:xfrm>
          <a:prstGeom prst="rect">
            <a:avLst/>
          </a:prstGeom>
        </p:spPr>
      </p:pic>
    </p:spTree>
    <p:extLst>
      <p:ext uri="{BB962C8B-B14F-4D97-AF65-F5344CB8AC3E}">
        <p14:creationId xmlns:p14="http://schemas.microsoft.com/office/powerpoint/2010/main" val="218986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6411"/>
            <a:ext cx="6092586" cy="408630"/>
          </a:xfrm>
        </p:spPr>
        <p:txBody>
          <a:bodyPr lIns="0" tIns="0" rIns="0" bIns="0">
            <a:normAutofit/>
          </a:bodyPr>
          <a:lstStyle/>
          <a:p>
            <a:pPr algn="l"/>
            <a:r>
              <a:rPr lang="en-US" sz="2600" dirty="0" err="1">
                <a:solidFill>
                  <a:schemeClr val="bg1"/>
                </a:solidFill>
                <a:latin typeface="Gill Sans MT" panose="020B0502020104020203" pitchFamily="34" charset="77"/>
              </a:rPr>
              <a:t>Ontkiemen</a:t>
            </a:r>
            <a:r>
              <a:rPr lang="en-US" sz="2600" dirty="0">
                <a:solidFill>
                  <a:schemeClr val="bg1"/>
                </a:solidFill>
                <a:latin typeface="Gill Sans MT" panose="020B0502020104020203" pitchFamily="34" charset="77"/>
              </a:rPr>
              <a:t> in </a:t>
            </a:r>
            <a:r>
              <a:rPr lang="en-US" sz="2600" dirty="0" err="1">
                <a:solidFill>
                  <a:schemeClr val="bg1"/>
                </a:solidFill>
                <a:latin typeface="Gill Sans MT" panose="020B0502020104020203" pitchFamily="34" charset="77"/>
              </a:rPr>
              <a:t>insteekhoes</a:t>
            </a:r>
            <a:endParaRPr lang="en-NL" sz="2600" dirty="0">
              <a:solidFill>
                <a:schemeClr val="bg1"/>
              </a:solidFill>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1259205" y="1538108"/>
            <a:ext cx="2831532" cy="265977"/>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6" name="TextBox 5">
            <a:extLst>
              <a:ext uri="{FF2B5EF4-FFF2-40B4-BE49-F238E27FC236}">
                <a16:creationId xmlns:a16="http://schemas.microsoft.com/office/drawing/2014/main" id="{485B3FAA-30F0-B246-BDA7-359468E5633C}"/>
              </a:ext>
            </a:extLst>
          </p:cNvPr>
          <p:cNvSpPr txBox="1"/>
          <p:nvPr/>
        </p:nvSpPr>
        <p:spPr>
          <a:xfrm>
            <a:off x="5302250" y="1538108"/>
            <a:ext cx="1066800" cy="26597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3" name="TextBox 6">
            <a:extLst>
              <a:ext uri="{FF2B5EF4-FFF2-40B4-BE49-F238E27FC236}">
                <a16:creationId xmlns:a16="http://schemas.microsoft.com/office/drawing/2014/main" id="{126B2651-2088-07D3-095C-1DBD91C68C5C}"/>
              </a:ext>
            </a:extLst>
          </p:cNvPr>
          <p:cNvSpPr txBox="1"/>
          <p:nvPr/>
        </p:nvSpPr>
        <p:spPr>
          <a:xfrm>
            <a:off x="900113" y="2609848"/>
            <a:ext cx="6048000" cy="7535554"/>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r>
              <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rPr>
              <a:t>Welk deel van de plant komt als eerste uit een bruine boon als deze ontkiemt?</a:t>
            </a: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r>
              <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rPr>
              <a:t>Hoe worden de eerste blaadjes van ee</a:t>
            </a:r>
            <a:r>
              <a:rPr lang="nl-NL" sz="1400" dirty="0">
                <a:solidFill>
                  <a:prstClr val="black"/>
                </a:solidFill>
                <a:latin typeface="Gill Sans MT" panose="020B0502020104020203" pitchFamily="34" charset="77"/>
              </a:rPr>
              <a:t>n ontkiemde bruine boon genoemd?</a:t>
            </a: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r>
              <a:rPr lang="nl-NL" sz="1400" dirty="0">
                <a:solidFill>
                  <a:prstClr val="black"/>
                </a:solidFill>
                <a:latin typeface="Gill Sans MT" panose="020B0502020104020203" pitchFamily="34" charset="77"/>
              </a:rPr>
              <a:t>Meet gedurende 10 </a:t>
            </a:r>
            <a:r>
              <a:rPr lang="nl-NL" sz="1400" u="sng" dirty="0">
                <a:solidFill>
                  <a:prstClr val="black"/>
                </a:solidFill>
                <a:latin typeface="Gill Sans MT" panose="020B0502020104020203" pitchFamily="34" charset="77"/>
              </a:rPr>
              <a:t>school</a:t>
            </a:r>
            <a:r>
              <a:rPr lang="nl-NL" sz="1400" dirty="0">
                <a:solidFill>
                  <a:prstClr val="black"/>
                </a:solidFill>
                <a:latin typeface="Gill Sans MT" panose="020B0502020104020203" pitchFamily="34" charset="77"/>
              </a:rPr>
              <a:t>dagen de groei van de stengel van tenminste 3 bruine bonen. </a:t>
            </a: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indent="-342900">
              <a:lnSpc>
                <a:spcPts val="1200"/>
              </a:lnSpc>
              <a:buFontTx/>
              <a:buAutoNum type="arabicPeriod"/>
              <a:defRPr/>
            </a:pPr>
            <a:r>
              <a:rPr lang="nl-NL" sz="1400" dirty="0">
                <a:solidFill>
                  <a:prstClr val="black"/>
                </a:solidFill>
                <a:latin typeface="Gill Sans MT" panose="020B0502020104020203" pitchFamily="34" charset="77"/>
              </a:rPr>
              <a:t>Maak van de verkregen gegevens vervolgens een grafiek (tijdens het weekend kun je niet meten, houd hier rekening mee in je grafiek). Maak deze grafiek op de volgende pagina.</a:t>
            </a: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endParaRPr lang="nl-NL" sz="1400" dirty="0">
              <a:solidFill>
                <a:prstClr val="black"/>
              </a:solidFill>
              <a:latin typeface="Gill Sans MT" panose="020B0502020104020203" pitchFamily="34" charset="77"/>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endParaRPr lang="nl-NL" sz="1000" dirty="0">
              <a:solidFill>
                <a:prstClr val="black"/>
              </a:solidFill>
              <a:latin typeface="Gill Sans MT" panose="020B0502020104020203" pitchFamily="34" charset="77"/>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0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p:txBody>
      </p:sp>
      <p:graphicFrame>
        <p:nvGraphicFramePr>
          <p:cNvPr id="4" name="Tabel 3">
            <a:extLst>
              <a:ext uri="{FF2B5EF4-FFF2-40B4-BE49-F238E27FC236}">
                <a16:creationId xmlns:a16="http://schemas.microsoft.com/office/drawing/2014/main" id="{71D06CEF-D183-B775-C6F6-6E59B67BC9BC}"/>
              </a:ext>
            </a:extLst>
          </p:cNvPr>
          <p:cNvGraphicFramePr>
            <a:graphicFrameLocks noGrp="1"/>
          </p:cNvGraphicFramePr>
          <p:nvPr>
            <p:extLst>
              <p:ext uri="{D42A27DB-BD31-4B8C-83A1-F6EECF244321}">
                <p14:modId xmlns:p14="http://schemas.microsoft.com/office/powerpoint/2010/main" val="4071882247"/>
              </p:ext>
            </p:extLst>
          </p:nvPr>
        </p:nvGraphicFramePr>
        <p:xfrm>
          <a:off x="1492562" y="4567951"/>
          <a:ext cx="4574548" cy="3688080"/>
        </p:xfrm>
        <a:graphic>
          <a:graphicData uri="http://schemas.openxmlformats.org/drawingml/2006/table">
            <a:tbl>
              <a:tblPr firstRow="1" bandRow="1">
                <a:tableStyleId>{93296810-A885-4BE3-A3E7-6D5BEEA58F35}</a:tableStyleId>
              </a:tblPr>
              <a:tblGrid>
                <a:gridCol w="1143637">
                  <a:extLst>
                    <a:ext uri="{9D8B030D-6E8A-4147-A177-3AD203B41FA5}">
                      <a16:colId xmlns:a16="http://schemas.microsoft.com/office/drawing/2014/main" val="4232992084"/>
                    </a:ext>
                  </a:extLst>
                </a:gridCol>
                <a:gridCol w="1143637">
                  <a:extLst>
                    <a:ext uri="{9D8B030D-6E8A-4147-A177-3AD203B41FA5}">
                      <a16:colId xmlns:a16="http://schemas.microsoft.com/office/drawing/2014/main" val="2907525011"/>
                    </a:ext>
                  </a:extLst>
                </a:gridCol>
                <a:gridCol w="1143637">
                  <a:extLst>
                    <a:ext uri="{9D8B030D-6E8A-4147-A177-3AD203B41FA5}">
                      <a16:colId xmlns:a16="http://schemas.microsoft.com/office/drawing/2014/main" val="1022000506"/>
                    </a:ext>
                  </a:extLst>
                </a:gridCol>
                <a:gridCol w="1143637">
                  <a:extLst>
                    <a:ext uri="{9D8B030D-6E8A-4147-A177-3AD203B41FA5}">
                      <a16:colId xmlns:a16="http://schemas.microsoft.com/office/drawing/2014/main" val="315542331"/>
                    </a:ext>
                  </a:extLst>
                </a:gridCol>
              </a:tblGrid>
              <a:tr h="308644">
                <a:tc>
                  <a:txBody>
                    <a:bodyPr/>
                    <a:lstStyle/>
                    <a:p>
                      <a:r>
                        <a:rPr lang="nl-NL" sz="1600" dirty="0"/>
                        <a:t>Dag</a:t>
                      </a:r>
                    </a:p>
                  </a:txBody>
                  <a:tcPr/>
                </a:tc>
                <a:tc>
                  <a:txBody>
                    <a:bodyPr/>
                    <a:lstStyle/>
                    <a:p>
                      <a:r>
                        <a:rPr lang="nl-NL" sz="1600" dirty="0"/>
                        <a:t>Boon 1</a:t>
                      </a:r>
                    </a:p>
                  </a:txBody>
                  <a:tcPr/>
                </a:tc>
                <a:tc>
                  <a:txBody>
                    <a:bodyPr/>
                    <a:lstStyle/>
                    <a:p>
                      <a:r>
                        <a:rPr lang="nl-NL" sz="1600" dirty="0"/>
                        <a:t>Boon 2</a:t>
                      </a:r>
                    </a:p>
                  </a:txBody>
                  <a:tcPr/>
                </a:tc>
                <a:tc>
                  <a:txBody>
                    <a:bodyPr/>
                    <a:lstStyle/>
                    <a:p>
                      <a:r>
                        <a:rPr lang="nl-NL" sz="1600" dirty="0"/>
                        <a:t>Boon 3</a:t>
                      </a:r>
                    </a:p>
                  </a:txBody>
                  <a:tcPr/>
                </a:tc>
                <a:extLst>
                  <a:ext uri="{0D108BD9-81ED-4DB2-BD59-A6C34878D82A}">
                    <a16:rowId xmlns:a16="http://schemas.microsoft.com/office/drawing/2014/main" val="631441124"/>
                  </a:ext>
                </a:extLst>
              </a:tr>
              <a:tr h="308644">
                <a:tc>
                  <a:txBody>
                    <a:bodyPr/>
                    <a:lstStyle/>
                    <a:p>
                      <a:r>
                        <a:rPr lang="nl-NL" sz="1600" dirty="0"/>
                        <a:t>1</a:t>
                      </a:r>
                    </a:p>
                  </a:txBody>
                  <a:tcPr/>
                </a:tc>
                <a:tc>
                  <a:txBody>
                    <a:bodyPr/>
                    <a:lstStyle/>
                    <a:p>
                      <a:endParaRPr lang="nl-NL" sz="1600"/>
                    </a:p>
                  </a:txBody>
                  <a:tcPr/>
                </a:tc>
                <a:tc>
                  <a:txBody>
                    <a:bodyPr/>
                    <a:lstStyle/>
                    <a:p>
                      <a:endParaRPr lang="nl-NL" sz="1600"/>
                    </a:p>
                  </a:txBody>
                  <a:tcPr/>
                </a:tc>
                <a:tc>
                  <a:txBody>
                    <a:bodyPr/>
                    <a:lstStyle/>
                    <a:p>
                      <a:endParaRPr lang="nl-NL" sz="1600"/>
                    </a:p>
                  </a:txBody>
                  <a:tcPr/>
                </a:tc>
                <a:extLst>
                  <a:ext uri="{0D108BD9-81ED-4DB2-BD59-A6C34878D82A}">
                    <a16:rowId xmlns:a16="http://schemas.microsoft.com/office/drawing/2014/main" val="906702372"/>
                  </a:ext>
                </a:extLst>
              </a:tr>
              <a:tr h="308644">
                <a:tc>
                  <a:txBody>
                    <a:bodyPr/>
                    <a:lstStyle/>
                    <a:p>
                      <a:r>
                        <a:rPr lang="nl-NL" sz="1600" dirty="0"/>
                        <a:t>2</a:t>
                      </a:r>
                    </a:p>
                  </a:txBody>
                  <a:tcPr/>
                </a:tc>
                <a:tc>
                  <a:txBody>
                    <a:bodyPr/>
                    <a:lstStyle/>
                    <a:p>
                      <a:endParaRPr lang="nl-NL" sz="1600"/>
                    </a:p>
                  </a:txBody>
                  <a:tcPr/>
                </a:tc>
                <a:tc>
                  <a:txBody>
                    <a:bodyPr/>
                    <a:lstStyle/>
                    <a:p>
                      <a:endParaRPr lang="nl-NL" sz="1600"/>
                    </a:p>
                  </a:txBody>
                  <a:tcPr/>
                </a:tc>
                <a:tc>
                  <a:txBody>
                    <a:bodyPr/>
                    <a:lstStyle/>
                    <a:p>
                      <a:endParaRPr lang="nl-NL" sz="1600"/>
                    </a:p>
                  </a:txBody>
                  <a:tcPr/>
                </a:tc>
                <a:extLst>
                  <a:ext uri="{0D108BD9-81ED-4DB2-BD59-A6C34878D82A}">
                    <a16:rowId xmlns:a16="http://schemas.microsoft.com/office/drawing/2014/main" val="1469055419"/>
                  </a:ext>
                </a:extLst>
              </a:tr>
              <a:tr h="308644">
                <a:tc>
                  <a:txBody>
                    <a:bodyPr/>
                    <a:lstStyle/>
                    <a:p>
                      <a:r>
                        <a:rPr lang="nl-NL" sz="1600" dirty="0"/>
                        <a:t>3</a:t>
                      </a:r>
                    </a:p>
                  </a:txBody>
                  <a:tcPr/>
                </a:tc>
                <a:tc>
                  <a:txBody>
                    <a:bodyPr/>
                    <a:lstStyle/>
                    <a:p>
                      <a:endParaRPr lang="nl-NL" sz="1600" dirty="0"/>
                    </a:p>
                  </a:txBody>
                  <a:tcPr/>
                </a:tc>
                <a:tc>
                  <a:txBody>
                    <a:bodyPr/>
                    <a:lstStyle/>
                    <a:p>
                      <a:endParaRPr lang="nl-NL" sz="1600"/>
                    </a:p>
                  </a:txBody>
                  <a:tcPr/>
                </a:tc>
                <a:tc>
                  <a:txBody>
                    <a:bodyPr/>
                    <a:lstStyle/>
                    <a:p>
                      <a:endParaRPr lang="nl-NL" sz="1600"/>
                    </a:p>
                  </a:txBody>
                  <a:tcPr/>
                </a:tc>
                <a:extLst>
                  <a:ext uri="{0D108BD9-81ED-4DB2-BD59-A6C34878D82A}">
                    <a16:rowId xmlns:a16="http://schemas.microsoft.com/office/drawing/2014/main" val="3109635766"/>
                  </a:ext>
                </a:extLst>
              </a:tr>
              <a:tr h="308644">
                <a:tc>
                  <a:txBody>
                    <a:bodyPr/>
                    <a:lstStyle/>
                    <a:p>
                      <a:r>
                        <a:rPr lang="nl-NL" sz="1600" dirty="0"/>
                        <a:t>4</a:t>
                      </a:r>
                    </a:p>
                  </a:txBody>
                  <a:tcPr/>
                </a:tc>
                <a:tc>
                  <a:txBody>
                    <a:bodyPr/>
                    <a:lstStyle/>
                    <a:p>
                      <a:endParaRPr lang="nl-NL" sz="1600" dirty="0"/>
                    </a:p>
                  </a:txBody>
                  <a:tcPr/>
                </a:tc>
                <a:tc>
                  <a:txBody>
                    <a:bodyPr/>
                    <a:lstStyle/>
                    <a:p>
                      <a:endParaRPr lang="nl-NL" sz="1600" dirty="0"/>
                    </a:p>
                  </a:txBody>
                  <a:tcPr/>
                </a:tc>
                <a:tc>
                  <a:txBody>
                    <a:bodyPr/>
                    <a:lstStyle/>
                    <a:p>
                      <a:endParaRPr lang="nl-NL" sz="1600" dirty="0"/>
                    </a:p>
                  </a:txBody>
                  <a:tcPr/>
                </a:tc>
                <a:extLst>
                  <a:ext uri="{0D108BD9-81ED-4DB2-BD59-A6C34878D82A}">
                    <a16:rowId xmlns:a16="http://schemas.microsoft.com/office/drawing/2014/main" val="3450910129"/>
                  </a:ext>
                </a:extLst>
              </a:tr>
              <a:tr h="308644">
                <a:tc>
                  <a:txBody>
                    <a:bodyPr/>
                    <a:lstStyle/>
                    <a:p>
                      <a:r>
                        <a:rPr lang="nl-NL" sz="1600" dirty="0"/>
                        <a:t>5</a:t>
                      </a:r>
                    </a:p>
                  </a:txBody>
                  <a:tcPr/>
                </a:tc>
                <a:tc>
                  <a:txBody>
                    <a:bodyPr/>
                    <a:lstStyle/>
                    <a:p>
                      <a:endParaRPr lang="nl-NL" sz="1600" dirty="0"/>
                    </a:p>
                  </a:txBody>
                  <a:tcPr/>
                </a:tc>
                <a:tc>
                  <a:txBody>
                    <a:bodyPr/>
                    <a:lstStyle/>
                    <a:p>
                      <a:endParaRPr lang="nl-NL" sz="1600" dirty="0"/>
                    </a:p>
                  </a:txBody>
                  <a:tcPr/>
                </a:tc>
                <a:tc>
                  <a:txBody>
                    <a:bodyPr/>
                    <a:lstStyle/>
                    <a:p>
                      <a:endParaRPr lang="nl-NL" sz="1600" dirty="0"/>
                    </a:p>
                  </a:txBody>
                  <a:tcPr/>
                </a:tc>
                <a:extLst>
                  <a:ext uri="{0D108BD9-81ED-4DB2-BD59-A6C34878D82A}">
                    <a16:rowId xmlns:a16="http://schemas.microsoft.com/office/drawing/2014/main" val="2595729541"/>
                  </a:ext>
                </a:extLst>
              </a:tr>
              <a:tr h="308644">
                <a:tc>
                  <a:txBody>
                    <a:bodyPr/>
                    <a:lstStyle/>
                    <a:p>
                      <a:r>
                        <a:rPr lang="nl-NL" sz="1600" dirty="0"/>
                        <a:t>6</a:t>
                      </a:r>
                    </a:p>
                  </a:txBody>
                  <a:tcPr/>
                </a:tc>
                <a:tc>
                  <a:txBody>
                    <a:bodyPr/>
                    <a:lstStyle/>
                    <a:p>
                      <a:endParaRPr lang="nl-NL" sz="1600" dirty="0"/>
                    </a:p>
                  </a:txBody>
                  <a:tcPr/>
                </a:tc>
                <a:tc>
                  <a:txBody>
                    <a:bodyPr/>
                    <a:lstStyle/>
                    <a:p>
                      <a:endParaRPr lang="nl-NL" sz="1600" dirty="0"/>
                    </a:p>
                  </a:txBody>
                  <a:tcPr/>
                </a:tc>
                <a:tc>
                  <a:txBody>
                    <a:bodyPr/>
                    <a:lstStyle/>
                    <a:p>
                      <a:endParaRPr lang="nl-NL" sz="1600" dirty="0"/>
                    </a:p>
                  </a:txBody>
                  <a:tcPr/>
                </a:tc>
                <a:extLst>
                  <a:ext uri="{0D108BD9-81ED-4DB2-BD59-A6C34878D82A}">
                    <a16:rowId xmlns:a16="http://schemas.microsoft.com/office/drawing/2014/main" val="16458297"/>
                  </a:ext>
                </a:extLst>
              </a:tr>
              <a:tr h="308644">
                <a:tc>
                  <a:txBody>
                    <a:bodyPr/>
                    <a:lstStyle/>
                    <a:p>
                      <a:r>
                        <a:rPr lang="nl-NL" sz="1600" dirty="0"/>
                        <a:t>7</a:t>
                      </a:r>
                    </a:p>
                  </a:txBody>
                  <a:tcPr/>
                </a:tc>
                <a:tc>
                  <a:txBody>
                    <a:bodyPr/>
                    <a:lstStyle/>
                    <a:p>
                      <a:endParaRPr lang="nl-NL" sz="1600" dirty="0"/>
                    </a:p>
                  </a:txBody>
                  <a:tcPr/>
                </a:tc>
                <a:tc>
                  <a:txBody>
                    <a:bodyPr/>
                    <a:lstStyle/>
                    <a:p>
                      <a:endParaRPr lang="nl-NL" sz="1600" dirty="0"/>
                    </a:p>
                  </a:txBody>
                  <a:tcPr/>
                </a:tc>
                <a:tc>
                  <a:txBody>
                    <a:bodyPr/>
                    <a:lstStyle/>
                    <a:p>
                      <a:endParaRPr lang="nl-NL" sz="1600" dirty="0"/>
                    </a:p>
                  </a:txBody>
                  <a:tcPr/>
                </a:tc>
                <a:extLst>
                  <a:ext uri="{0D108BD9-81ED-4DB2-BD59-A6C34878D82A}">
                    <a16:rowId xmlns:a16="http://schemas.microsoft.com/office/drawing/2014/main" val="3839778277"/>
                  </a:ext>
                </a:extLst>
              </a:tr>
              <a:tr h="308644">
                <a:tc>
                  <a:txBody>
                    <a:bodyPr/>
                    <a:lstStyle/>
                    <a:p>
                      <a:r>
                        <a:rPr lang="nl-NL" sz="1600" dirty="0"/>
                        <a:t>8</a:t>
                      </a:r>
                    </a:p>
                  </a:txBody>
                  <a:tcPr/>
                </a:tc>
                <a:tc>
                  <a:txBody>
                    <a:bodyPr/>
                    <a:lstStyle/>
                    <a:p>
                      <a:endParaRPr lang="nl-NL" sz="1600" dirty="0"/>
                    </a:p>
                  </a:txBody>
                  <a:tcPr/>
                </a:tc>
                <a:tc>
                  <a:txBody>
                    <a:bodyPr/>
                    <a:lstStyle/>
                    <a:p>
                      <a:endParaRPr lang="nl-NL" sz="1600" dirty="0"/>
                    </a:p>
                  </a:txBody>
                  <a:tcPr/>
                </a:tc>
                <a:tc>
                  <a:txBody>
                    <a:bodyPr/>
                    <a:lstStyle/>
                    <a:p>
                      <a:endParaRPr lang="nl-NL" sz="1600" dirty="0"/>
                    </a:p>
                  </a:txBody>
                  <a:tcPr/>
                </a:tc>
                <a:extLst>
                  <a:ext uri="{0D108BD9-81ED-4DB2-BD59-A6C34878D82A}">
                    <a16:rowId xmlns:a16="http://schemas.microsoft.com/office/drawing/2014/main" val="1964679923"/>
                  </a:ext>
                </a:extLst>
              </a:tr>
              <a:tr h="308644">
                <a:tc>
                  <a:txBody>
                    <a:bodyPr/>
                    <a:lstStyle/>
                    <a:p>
                      <a:r>
                        <a:rPr lang="nl-NL" sz="1600" dirty="0"/>
                        <a:t>9</a:t>
                      </a:r>
                    </a:p>
                  </a:txBody>
                  <a:tcPr/>
                </a:tc>
                <a:tc>
                  <a:txBody>
                    <a:bodyPr/>
                    <a:lstStyle/>
                    <a:p>
                      <a:endParaRPr lang="nl-NL" sz="1600" dirty="0"/>
                    </a:p>
                  </a:txBody>
                  <a:tcPr/>
                </a:tc>
                <a:tc>
                  <a:txBody>
                    <a:bodyPr/>
                    <a:lstStyle/>
                    <a:p>
                      <a:endParaRPr lang="nl-NL" sz="1600" dirty="0"/>
                    </a:p>
                  </a:txBody>
                  <a:tcPr/>
                </a:tc>
                <a:tc>
                  <a:txBody>
                    <a:bodyPr/>
                    <a:lstStyle/>
                    <a:p>
                      <a:endParaRPr lang="nl-NL" sz="1600" dirty="0"/>
                    </a:p>
                  </a:txBody>
                  <a:tcPr/>
                </a:tc>
                <a:extLst>
                  <a:ext uri="{0D108BD9-81ED-4DB2-BD59-A6C34878D82A}">
                    <a16:rowId xmlns:a16="http://schemas.microsoft.com/office/drawing/2014/main" val="1623699063"/>
                  </a:ext>
                </a:extLst>
              </a:tr>
              <a:tr h="308644">
                <a:tc>
                  <a:txBody>
                    <a:bodyPr/>
                    <a:lstStyle/>
                    <a:p>
                      <a:r>
                        <a:rPr lang="nl-NL" sz="1600" dirty="0"/>
                        <a:t>10</a:t>
                      </a:r>
                    </a:p>
                  </a:txBody>
                  <a:tcPr/>
                </a:tc>
                <a:tc>
                  <a:txBody>
                    <a:bodyPr/>
                    <a:lstStyle/>
                    <a:p>
                      <a:endParaRPr lang="nl-NL" sz="1600" dirty="0"/>
                    </a:p>
                  </a:txBody>
                  <a:tcPr/>
                </a:tc>
                <a:tc>
                  <a:txBody>
                    <a:bodyPr/>
                    <a:lstStyle/>
                    <a:p>
                      <a:endParaRPr lang="nl-NL" sz="1600"/>
                    </a:p>
                  </a:txBody>
                  <a:tcPr/>
                </a:tc>
                <a:tc>
                  <a:txBody>
                    <a:bodyPr/>
                    <a:lstStyle/>
                    <a:p>
                      <a:endParaRPr lang="nl-NL" sz="1600" dirty="0"/>
                    </a:p>
                  </a:txBody>
                  <a:tcPr/>
                </a:tc>
                <a:extLst>
                  <a:ext uri="{0D108BD9-81ED-4DB2-BD59-A6C34878D82A}">
                    <a16:rowId xmlns:a16="http://schemas.microsoft.com/office/drawing/2014/main" val="1720906009"/>
                  </a:ext>
                </a:extLst>
              </a:tr>
            </a:tbl>
          </a:graphicData>
        </a:graphic>
      </p:graphicFrame>
    </p:spTree>
    <p:extLst>
      <p:ext uri="{BB962C8B-B14F-4D97-AF65-F5344CB8AC3E}">
        <p14:creationId xmlns:p14="http://schemas.microsoft.com/office/powerpoint/2010/main" val="248363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6411"/>
            <a:ext cx="6092586" cy="408630"/>
          </a:xfrm>
        </p:spPr>
        <p:txBody>
          <a:bodyPr lIns="0" tIns="0" rIns="0" bIns="0">
            <a:normAutofit/>
          </a:bodyPr>
          <a:lstStyle/>
          <a:p>
            <a:pPr algn="l"/>
            <a:r>
              <a:rPr lang="en-US" sz="2600" dirty="0" err="1">
                <a:solidFill>
                  <a:schemeClr val="bg1"/>
                </a:solidFill>
                <a:latin typeface="Gill Sans MT" panose="020B0502020104020203" pitchFamily="34" charset="77"/>
              </a:rPr>
              <a:t>Ontkiemen</a:t>
            </a:r>
            <a:r>
              <a:rPr lang="en-US" sz="2600" dirty="0">
                <a:solidFill>
                  <a:schemeClr val="bg1"/>
                </a:solidFill>
                <a:latin typeface="Gill Sans MT" panose="020B0502020104020203" pitchFamily="34" charset="77"/>
              </a:rPr>
              <a:t> in </a:t>
            </a:r>
            <a:r>
              <a:rPr lang="en-US" sz="2600" dirty="0" err="1">
                <a:solidFill>
                  <a:schemeClr val="bg1"/>
                </a:solidFill>
                <a:latin typeface="Gill Sans MT" panose="020B0502020104020203" pitchFamily="34" charset="77"/>
              </a:rPr>
              <a:t>insteekhoes</a:t>
            </a:r>
            <a:endParaRPr lang="en-NL" sz="2600" dirty="0">
              <a:solidFill>
                <a:schemeClr val="bg1"/>
              </a:solidFill>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1259205" y="1538108"/>
            <a:ext cx="2831532" cy="265977"/>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6" name="TextBox 5">
            <a:extLst>
              <a:ext uri="{FF2B5EF4-FFF2-40B4-BE49-F238E27FC236}">
                <a16:creationId xmlns:a16="http://schemas.microsoft.com/office/drawing/2014/main" id="{485B3FAA-30F0-B246-BDA7-359468E5633C}"/>
              </a:ext>
            </a:extLst>
          </p:cNvPr>
          <p:cNvSpPr txBox="1"/>
          <p:nvPr/>
        </p:nvSpPr>
        <p:spPr>
          <a:xfrm>
            <a:off x="5302250" y="1538108"/>
            <a:ext cx="1066800" cy="26597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3" name="TextBox 6">
            <a:extLst>
              <a:ext uri="{FF2B5EF4-FFF2-40B4-BE49-F238E27FC236}">
                <a16:creationId xmlns:a16="http://schemas.microsoft.com/office/drawing/2014/main" id="{AE2933E6-BD98-69F9-AA05-0CB5E18CB4DE}"/>
              </a:ext>
            </a:extLst>
          </p:cNvPr>
          <p:cNvSpPr txBox="1"/>
          <p:nvPr/>
        </p:nvSpPr>
        <p:spPr>
          <a:xfrm>
            <a:off x="900113" y="2759967"/>
            <a:ext cx="6048000" cy="7535554"/>
          </a:xfrm>
          <a:prstGeom prst="rect">
            <a:avLst/>
          </a:prstGeom>
          <a:noFill/>
        </p:spPr>
        <p:txBody>
          <a:bodyPr wrap="square" lIns="0" tIns="0" rIns="0" bIns="0" rtlCol="0">
            <a:noAutofit/>
          </a:bodyPr>
          <a:lstStyle/>
          <a:p>
            <a:pPr marR="0" lvl="0" algn="l" defTabSz="457200" rtl="0" eaLnBrk="1" fontAlgn="auto" latinLnBrk="0" hangingPunct="1">
              <a:lnSpc>
                <a:spcPts val="1200"/>
              </a:lnSpc>
              <a:spcBef>
                <a:spcPts val="0"/>
              </a:spcBef>
              <a:spcAft>
                <a:spcPts val="0"/>
              </a:spcAft>
              <a:buClrTx/>
              <a:buSzTx/>
              <a:tabLst/>
              <a:defRPr/>
            </a:pPr>
            <a:r>
              <a:rPr lang="nl-NL" sz="1400" dirty="0">
                <a:solidFill>
                  <a:prstClr val="black"/>
                </a:solidFill>
                <a:latin typeface="Gill Sans MT" panose="020B0502020104020203" pitchFamily="34" charset="77"/>
              </a:rPr>
              <a:t>4. De grafiek horende bij de stengellengte van drie bruine bonen.</a:t>
            </a:r>
          </a:p>
          <a:p>
            <a:pPr marR="0" lvl="0" algn="l" defTabSz="457200" rtl="0" eaLnBrk="1" fontAlgn="auto" latinLnBrk="0" hangingPunct="1">
              <a:lnSpc>
                <a:spcPts val="1200"/>
              </a:lnSpc>
              <a:spcBef>
                <a:spcPts val="0"/>
              </a:spcBef>
              <a:spcAft>
                <a:spcPts val="0"/>
              </a:spcAft>
              <a:buClrTx/>
              <a:buSzTx/>
              <a:tabLst/>
              <a:defRPr/>
            </a:pPr>
            <a:r>
              <a:rPr lang="nl-NL" sz="1400" dirty="0">
                <a:solidFill>
                  <a:prstClr val="black"/>
                </a:solidFill>
                <a:latin typeface="Gill Sans MT" panose="020B0502020104020203" pitchFamily="34" charset="77"/>
              </a:rPr>
              <a:t>Denk ook aan de </a:t>
            </a:r>
            <a:r>
              <a:rPr lang="nl-NL" sz="1400" dirty="0" err="1">
                <a:solidFill>
                  <a:prstClr val="black"/>
                </a:solidFill>
                <a:latin typeface="Gill Sans MT" panose="020B0502020104020203" pitchFamily="34" charset="77"/>
              </a:rPr>
              <a:t>astitels</a:t>
            </a:r>
            <a:r>
              <a:rPr lang="nl-NL" sz="1400" dirty="0">
                <a:solidFill>
                  <a:prstClr val="black"/>
                </a:solidFill>
                <a:latin typeface="Gill Sans MT" panose="020B0502020104020203" pitchFamily="34" charset="77"/>
              </a:rPr>
              <a:t>, de grafiektitel en de legenda bij de grafiek.</a:t>
            </a: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lang="nl-NL" sz="1400" dirty="0">
              <a:solidFill>
                <a:prstClr val="black"/>
              </a:solidFill>
              <a:latin typeface="Gill Sans MT" panose="020B0502020104020203" pitchFamily="34" charset="77"/>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342900" marR="0" lvl="0" indent="-342900" algn="l" defTabSz="457200" rtl="0" eaLnBrk="1" fontAlgn="auto" latinLnBrk="0" hangingPunct="1">
              <a:lnSpc>
                <a:spcPts val="1200"/>
              </a:lnSpc>
              <a:spcBef>
                <a:spcPts val="0"/>
              </a:spcBef>
              <a:spcAft>
                <a:spcPts val="0"/>
              </a:spcAft>
              <a:buClrTx/>
              <a:buSzTx/>
              <a:buFontTx/>
              <a:buAutoNum type="arabicPeriod"/>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endParaRPr lang="nl-NL" sz="1400" dirty="0">
              <a:solidFill>
                <a:prstClr val="black"/>
              </a:solidFill>
              <a:latin typeface="Gill Sans MT" panose="020B0502020104020203" pitchFamily="34" charset="77"/>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4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endParaRPr lang="nl-NL" sz="1000" dirty="0">
              <a:solidFill>
                <a:prstClr val="black"/>
              </a:solidFill>
              <a:latin typeface="Gill Sans MT" panose="020B0502020104020203" pitchFamily="34" charset="77"/>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000" b="0" i="0" u="none" strike="noStrike" kern="1200" cap="none" spc="0" normalizeH="0" baseline="0" dirty="0">
              <a:ln>
                <a:noFill/>
              </a:ln>
              <a:solidFill>
                <a:prstClr val="black"/>
              </a:solidFill>
              <a:effectLst/>
              <a:uLnTx/>
              <a:uFillTx/>
              <a:latin typeface="Gill Sans MT" panose="020B0502020104020203" pitchFamily="34" charset="77"/>
              <a:ea typeface="+mn-ea"/>
              <a:cs typeface="+mn-cs"/>
            </a:endParaRPr>
          </a:p>
        </p:txBody>
      </p:sp>
      <p:pic>
        <p:nvPicPr>
          <p:cNvPr id="1026" name="Picture 2" descr="Grafiekpapier coördinaat papier raster papier vierkant papier stockvector  door ©attaphongw 154469476">
            <a:extLst>
              <a:ext uri="{FF2B5EF4-FFF2-40B4-BE49-F238E27FC236}">
                <a16:creationId xmlns:a16="http://schemas.microsoft.com/office/drawing/2014/main" id="{CE56D03C-3AB7-8948-8753-1348B16F46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957"/>
          <a:stretch/>
        </p:blipFill>
        <p:spPr bwMode="auto">
          <a:xfrm>
            <a:off x="1055505" y="3477095"/>
            <a:ext cx="5737215" cy="567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466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20510</TotalTime>
  <Words>621</Words>
  <Application>Microsoft Office PowerPoint</Application>
  <PresentationFormat>Aangepast</PresentationFormat>
  <Paragraphs>176</Paragraphs>
  <Slides>6</Slides>
  <Notes>1</Notes>
  <HiddenSlides>0</HiddenSlides>
  <MMClips>0</MMClips>
  <ScaleCrop>false</ScaleCrop>
  <HeadingPairs>
    <vt:vector size="4" baseType="variant">
      <vt:variant>
        <vt:lpstr>Thema</vt:lpstr>
      </vt:variant>
      <vt:variant>
        <vt:i4>1</vt:i4>
      </vt:variant>
      <vt:variant>
        <vt:lpstr>Diatitels</vt:lpstr>
      </vt:variant>
      <vt:variant>
        <vt:i4>6</vt:i4>
      </vt:variant>
    </vt:vector>
  </HeadingPairs>
  <TitlesOfParts>
    <vt:vector size="7" baseType="lpstr">
      <vt:lpstr>Office Theme</vt:lpstr>
      <vt:lpstr>Ontkiemen in een insteekhoes</vt:lpstr>
      <vt:lpstr>Ontkiemen in een insteekhoes</vt:lpstr>
      <vt:lpstr>Ontkiemen in insteekhoes</vt:lpstr>
      <vt:lpstr>Ontkiemen in insteekhoes</vt:lpstr>
      <vt:lpstr>Ontkiemen in insteekhoes</vt:lpstr>
      <vt:lpstr>Ontkiemen in insteekhoes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 xxxxxxxxx</dc:title>
  <dc:creator>Microsoft Office User</dc:creator>
  <cp:lastModifiedBy>Gerdien vd Veer</cp:lastModifiedBy>
  <cp:revision>19</cp:revision>
  <dcterms:created xsi:type="dcterms:W3CDTF">2024-02-13T11:42:49Z</dcterms:created>
  <dcterms:modified xsi:type="dcterms:W3CDTF">2024-05-23T08:54:11Z</dcterms:modified>
</cp:coreProperties>
</file>