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60" r:id="rId3"/>
    <p:sldId id="259" r:id="rId4"/>
    <p:sldId id="261" r:id="rId5"/>
    <p:sldId id="262"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69EF7-9FC0-49D8-9FE3-BFEA4BAA1B50}" v="4" dt="2024-03-28T10:21:05.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1"/>
    <p:restoredTop sz="94693"/>
  </p:normalViewPr>
  <p:slideViewPr>
    <p:cSldViewPr snapToGrid="0" snapToObjects="1">
      <p:cViewPr varScale="1">
        <p:scale>
          <a:sx n="70" d="100"/>
          <a:sy n="70" d="100"/>
        </p:scale>
        <p:origin x="3180" y="72"/>
      </p:cViewPr>
      <p:guideLst>
        <p:guide orient="horz" pos="1009"/>
        <p:guide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van Belle - Visser" userId="8493d937-b500-426a-9a32-2d06ac681af2" providerId="ADAL" clId="{73D69EF7-9FC0-49D8-9FE3-BFEA4BAA1B50}"/>
    <pc:docChg chg="addSld delSld modSld">
      <pc:chgData name="Kim van Belle - Visser" userId="8493d937-b500-426a-9a32-2d06ac681af2" providerId="ADAL" clId="{73D69EF7-9FC0-49D8-9FE3-BFEA4BAA1B50}" dt="2024-03-28T10:24:35.209" v="72" actId="207"/>
      <pc:docMkLst>
        <pc:docMk/>
      </pc:docMkLst>
      <pc:sldChg chg="modSp mod">
        <pc:chgData name="Kim van Belle - Visser" userId="8493d937-b500-426a-9a32-2d06ac681af2" providerId="ADAL" clId="{73D69EF7-9FC0-49D8-9FE3-BFEA4BAA1B50}" dt="2024-03-28T10:24:35.209" v="72" actId="207"/>
        <pc:sldMkLst>
          <pc:docMk/>
          <pc:sldMk cId="974896251" sldId="256"/>
        </pc:sldMkLst>
        <pc:spChg chg="mod">
          <ac:chgData name="Kim van Belle - Visser" userId="8493d937-b500-426a-9a32-2d06ac681af2" providerId="ADAL" clId="{73D69EF7-9FC0-49D8-9FE3-BFEA4BAA1B50}" dt="2024-03-28T10:24:35.209" v="72" actId="207"/>
          <ac:spMkLst>
            <pc:docMk/>
            <pc:sldMk cId="974896251" sldId="256"/>
            <ac:spMk id="2" creationId="{27488849-AAB8-F743-BDDA-B5230420FB8C}"/>
          </ac:spMkLst>
        </pc:spChg>
        <pc:spChg chg="mod">
          <ac:chgData name="Kim van Belle - Visser" userId="8493d937-b500-426a-9a32-2d06ac681af2" providerId="ADAL" clId="{73D69EF7-9FC0-49D8-9FE3-BFEA4BAA1B50}" dt="2024-03-12T13:45:24.400" v="54" actId="20577"/>
          <ac:spMkLst>
            <pc:docMk/>
            <pc:sldMk cId="974896251" sldId="256"/>
            <ac:spMk id="9" creationId="{7E82B533-AA0B-934B-84FE-B3CAC012A252}"/>
          </ac:spMkLst>
        </pc:spChg>
        <pc:spChg chg="mod">
          <ac:chgData name="Kim van Belle - Visser" userId="8493d937-b500-426a-9a32-2d06ac681af2" providerId="ADAL" clId="{73D69EF7-9FC0-49D8-9FE3-BFEA4BAA1B50}" dt="2024-03-26T13:16:43.976" v="55" actId="2711"/>
          <ac:spMkLst>
            <pc:docMk/>
            <pc:sldMk cId="974896251" sldId="256"/>
            <ac:spMk id="10" creationId="{0A5F6162-4C6C-3D4B-8C21-48C90376F864}"/>
          </ac:spMkLst>
        </pc:spChg>
        <pc:spChg chg="mod">
          <ac:chgData name="Kim van Belle - Visser" userId="8493d937-b500-426a-9a32-2d06ac681af2" providerId="ADAL" clId="{73D69EF7-9FC0-49D8-9FE3-BFEA4BAA1B50}" dt="2024-03-26T13:17:32.660" v="57" actId="2711"/>
          <ac:spMkLst>
            <pc:docMk/>
            <pc:sldMk cId="974896251" sldId="256"/>
            <ac:spMk id="11" creationId="{F8E49A8D-0D91-534F-AD53-192CCC5D83BA}"/>
          </ac:spMkLst>
        </pc:spChg>
        <pc:spChg chg="mod">
          <ac:chgData name="Kim van Belle - Visser" userId="8493d937-b500-426a-9a32-2d06ac681af2" providerId="ADAL" clId="{73D69EF7-9FC0-49D8-9FE3-BFEA4BAA1B50}" dt="2024-03-26T13:16:52.955" v="56" actId="2711"/>
          <ac:spMkLst>
            <pc:docMk/>
            <pc:sldMk cId="974896251" sldId="256"/>
            <ac:spMk id="14" creationId="{91BFF552-475A-AA46-8D2F-362A06359D2B}"/>
          </ac:spMkLst>
        </pc:spChg>
      </pc:sldChg>
      <pc:sldChg chg="del">
        <pc:chgData name="Kim van Belle - Visser" userId="8493d937-b500-426a-9a32-2d06ac681af2" providerId="ADAL" clId="{73D69EF7-9FC0-49D8-9FE3-BFEA4BAA1B50}" dt="2024-03-12T13:41:39.414" v="0" actId="47"/>
        <pc:sldMkLst>
          <pc:docMk/>
          <pc:sldMk cId="359711052" sldId="257"/>
        </pc:sldMkLst>
      </pc:sldChg>
      <pc:sldChg chg="del">
        <pc:chgData name="Kim van Belle - Visser" userId="8493d937-b500-426a-9a32-2d06ac681af2" providerId="ADAL" clId="{73D69EF7-9FC0-49D8-9FE3-BFEA4BAA1B50}" dt="2024-03-12T13:41:41.156" v="1" actId="47"/>
        <pc:sldMkLst>
          <pc:docMk/>
          <pc:sldMk cId="1204641842" sldId="258"/>
        </pc:sldMkLst>
      </pc:sldChg>
      <pc:sldChg chg="modSp mod">
        <pc:chgData name="Kim van Belle - Visser" userId="8493d937-b500-426a-9a32-2d06ac681af2" providerId="ADAL" clId="{73D69EF7-9FC0-49D8-9FE3-BFEA4BAA1B50}" dt="2024-03-28T10:24:27.610" v="71" actId="207"/>
        <pc:sldMkLst>
          <pc:docMk/>
          <pc:sldMk cId="1816136383" sldId="259"/>
        </pc:sldMkLst>
        <pc:spChg chg="mod">
          <ac:chgData name="Kim van Belle - Visser" userId="8493d937-b500-426a-9a32-2d06ac681af2" providerId="ADAL" clId="{73D69EF7-9FC0-49D8-9FE3-BFEA4BAA1B50}" dt="2024-03-28T10:24:27.610" v="71" actId="207"/>
          <ac:spMkLst>
            <pc:docMk/>
            <pc:sldMk cId="1816136383" sldId="259"/>
            <ac:spMk id="2" creationId="{27488849-AAB8-F743-BDDA-B5230420FB8C}"/>
          </ac:spMkLst>
        </pc:spChg>
      </pc:sldChg>
      <pc:sldChg chg="modSp mod">
        <pc:chgData name="Kim van Belle - Visser" userId="8493d937-b500-426a-9a32-2d06ac681af2" providerId="ADAL" clId="{73D69EF7-9FC0-49D8-9FE3-BFEA4BAA1B50}" dt="2024-03-28T10:24:21.092" v="70" actId="207"/>
        <pc:sldMkLst>
          <pc:docMk/>
          <pc:sldMk cId="2338304562" sldId="260"/>
        </pc:sldMkLst>
        <pc:spChg chg="mod">
          <ac:chgData name="Kim van Belle - Visser" userId="8493d937-b500-426a-9a32-2d06ac681af2" providerId="ADAL" clId="{73D69EF7-9FC0-49D8-9FE3-BFEA4BAA1B50}" dt="2024-03-28T10:24:21.092" v="70" actId="207"/>
          <ac:spMkLst>
            <pc:docMk/>
            <pc:sldMk cId="2338304562" sldId="260"/>
            <ac:spMk id="2" creationId="{27488849-AAB8-F743-BDDA-B5230420FB8C}"/>
          </ac:spMkLst>
        </pc:spChg>
        <pc:spChg chg="mod">
          <ac:chgData name="Kim van Belle - Visser" userId="8493d937-b500-426a-9a32-2d06ac681af2" providerId="ADAL" clId="{73D69EF7-9FC0-49D8-9FE3-BFEA4BAA1B50}" dt="2024-03-26T13:17:48.374" v="58" actId="255"/>
          <ac:spMkLst>
            <pc:docMk/>
            <pc:sldMk cId="2338304562" sldId="260"/>
            <ac:spMk id="10" creationId="{0A5F6162-4C6C-3D4B-8C21-48C90376F864}"/>
          </ac:spMkLst>
        </pc:spChg>
      </pc:sldChg>
      <pc:sldChg chg="add del setBg">
        <pc:chgData name="Kim van Belle - Visser" userId="8493d937-b500-426a-9a32-2d06ac681af2" providerId="ADAL" clId="{73D69EF7-9FC0-49D8-9FE3-BFEA4BAA1B50}" dt="2024-03-28T10:21:00.900" v="66"/>
        <pc:sldMkLst>
          <pc:docMk/>
          <pc:sldMk cId="545061048" sldId="261"/>
        </pc:sldMkLst>
      </pc:sldChg>
      <pc:sldChg chg="modSp add mod">
        <pc:chgData name="Kim van Belle - Visser" userId="8493d937-b500-426a-9a32-2d06ac681af2" providerId="ADAL" clId="{73D69EF7-9FC0-49D8-9FE3-BFEA4BAA1B50}" dt="2024-03-28T10:23:48.743" v="68" actId="255"/>
        <pc:sldMkLst>
          <pc:docMk/>
          <pc:sldMk cId="4004314134" sldId="261"/>
        </pc:sldMkLst>
        <pc:spChg chg="mod">
          <ac:chgData name="Kim van Belle - Visser" userId="8493d937-b500-426a-9a32-2d06ac681af2" providerId="ADAL" clId="{73D69EF7-9FC0-49D8-9FE3-BFEA4BAA1B50}" dt="2024-03-28T10:23:48.743" v="68" actId="255"/>
          <ac:spMkLst>
            <pc:docMk/>
            <pc:sldMk cId="4004314134" sldId="261"/>
            <ac:spMk id="2" creationId="{27488849-AAB8-F743-BDDA-B5230420FB8C}"/>
          </ac:spMkLst>
        </pc:spChg>
      </pc:sldChg>
      <pc:sldChg chg="add del setBg">
        <pc:chgData name="Kim van Belle - Visser" userId="8493d937-b500-426a-9a32-2d06ac681af2" providerId="ADAL" clId="{73D69EF7-9FC0-49D8-9FE3-BFEA4BAA1B50}" dt="2024-03-28T10:21:00.900" v="66"/>
        <pc:sldMkLst>
          <pc:docMk/>
          <pc:sldMk cId="373932079" sldId="262"/>
        </pc:sldMkLst>
      </pc:sldChg>
      <pc:sldChg chg="modSp add mod">
        <pc:chgData name="Kim van Belle - Visser" userId="8493d937-b500-426a-9a32-2d06ac681af2" providerId="ADAL" clId="{73D69EF7-9FC0-49D8-9FE3-BFEA4BAA1B50}" dt="2024-03-28T10:24:00.501" v="69" actId="255"/>
        <pc:sldMkLst>
          <pc:docMk/>
          <pc:sldMk cId="4133885571" sldId="262"/>
        </pc:sldMkLst>
        <pc:spChg chg="mod">
          <ac:chgData name="Kim van Belle - Visser" userId="8493d937-b500-426a-9a32-2d06ac681af2" providerId="ADAL" clId="{73D69EF7-9FC0-49D8-9FE3-BFEA4BAA1B50}" dt="2024-03-28T10:24:00.501" v="69" actId="255"/>
          <ac:spMkLst>
            <pc:docMk/>
            <pc:sldMk cId="4133885571" sldId="262"/>
            <ac:spMk id="2" creationId="{27488849-AAB8-F743-BDDA-B5230420FB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05/23/2024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C321068-E4DE-4543-9CF2-E3AB22715AC6}" type="slidenum">
              <a:rPr lang="en-NL" smtClean="0"/>
              <a:t>1</a:t>
            </a:fld>
            <a:endParaRPr lang="en-NL"/>
          </a:p>
        </p:txBody>
      </p:sp>
    </p:spTree>
    <p:extLst>
      <p:ext uri="{BB962C8B-B14F-4D97-AF65-F5344CB8AC3E}">
        <p14:creationId xmlns:p14="http://schemas.microsoft.com/office/powerpoint/2010/main" val="9567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05/23/2024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05/23/2024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05/23/2024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05/23/2024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000" y="540000"/>
            <a:ext cx="6092699" cy="410520"/>
          </a:xfrm>
        </p:spPr>
        <p:txBody>
          <a:bodyPr lIns="0" tIns="0" rIns="0" bIns="0">
            <a:normAutofit fontScale="90000"/>
          </a:bodyPr>
          <a:lstStyle/>
          <a:p>
            <a:pPr algn="l">
              <a:spcBef>
                <a:spcPts val="0"/>
              </a:spcBef>
              <a:spcAft>
                <a:spcPts val="800"/>
              </a:spcAft>
            </a:pPr>
            <a:r>
              <a:rPr lang="nl-NL" sz="1800" u="none" strike="noStrike" dirty="0">
                <a:solidFill>
                  <a:srgbClr val="000000"/>
                </a:solidFill>
                <a:effectLst/>
                <a:latin typeface="Arial" panose="020B0604020202020204" pitchFamily="34" charset="0"/>
              </a:rPr>
              <a:t> </a:t>
            </a:r>
            <a:br>
              <a:rPr lang="nl-NL" sz="1000" dirty="0">
                <a:effectLst/>
              </a:rPr>
            </a:br>
            <a:br>
              <a:rPr lang="nl-NL" sz="1000" dirty="0"/>
            </a:br>
            <a:r>
              <a:rPr lang="nl-NL" sz="2900" dirty="0">
                <a:solidFill>
                  <a:schemeClr val="bg1"/>
                </a:solidFill>
                <a:latin typeface="Gill Sans MT" panose="020B0502020104020203" pitchFamily="34" charset="0"/>
              </a:rPr>
              <a:t>Stuifmeel</a:t>
            </a:r>
            <a:r>
              <a:rPr lang="nl-NL" sz="2800" dirty="0">
                <a:solidFill>
                  <a:schemeClr val="bg1"/>
                </a:solidFill>
                <a:latin typeface="Gill Sans MT" panose="020B0502020104020203" pitchFamily="34" charset="0"/>
              </a:rPr>
              <a:t> onderzoeken in honing</a:t>
            </a:r>
            <a:endParaRPr lang="en-NL" sz="2600" dirty="0">
              <a:solidFill>
                <a:schemeClr val="bg1"/>
              </a:solidFill>
              <a:latin typeface="Gill Sans MT" panose="020B0502020104020203" pitchFamily="34" charset="0"/>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3600000"/>
            <a:ext cx="6048000" cy="2141035"/>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77"/>
              </a:rPr>
              <a:t>K6 Planten en Dieren en hun samenhang: de eigen omgeving verkend.</a:t>
            </a:r>
          </a:p>
          <a:p>
            <a:pPr>
              <a:lnSpc>
                <a:spcPts val="1200"/>
              </a:lnSpc>
            </a:pPr>
            <a:endParaRPr lang="nl-NL" sz="1100" dirty="0">
              <a:latin typeface="Gill Sans MT" panose="020B0502020104020203" pitchFamily="34" charset="77"/>
            </a:endParaRPr>
          </a:p>
          <a:p>
            <a:pPr>
              <a:lnSpc>
                <a:spcPts val="1200"/>
              </a:lnSpc>
            </a:pPr>
            <a:r>
              <a:rPr lang="nl-NL" sz="1100" dirty="0">
                <a:latin typeface="Gill Sans MT" panose="020B0502020104020203" pitchFamily="34" charset="77"/>
              </a:rPr>
              <a:t>Leerlingen leren systematisch te onderzoeken.</a:t>
            </a:r>
          </a:p>
          <a:p>
            <a:pPr>
              <a:lnSpc>
                <a:spcPts val="1200"/>
              </a:lnSpc>
            </a:pPr>
            <a:r>
              <a:rPr lang="nl-NL" sz="1100" dirty="0">
                <a:latin typeface="Gill Sans MT" panose="020B0502020104020203" pitchFamily="34" charset="77"/>
              </a:rPr>
              <a:t>Leerlingen leren dat stuifmeelkorrels in honing zichtbaar te vinden zijn.</a:t>
            </a:r>
          </a:p>
          <a:p>
            <a:pPr>
              <a:lnSpc>
                <a:spcPts val="1200"/>
              </a:lnSpc>
            </a:pPr>
            <a:endParaRPr lang="nl-NL" sz="1100" dirty="0">
              <a:latin typeface="Gill Sans MT" panose="020B0502020104020203" pitchFamily="34" charset="77"/>
            </a:endParaRPr>
          </a:p>
          <a:p>
            <a:pPr>
              <a:lnSpc>
                <a:spcPts val="1200"/>
              </a:lnSpc>
            </a:pPr>
            <a:endParaRPr lang="en-NL" sz="1100" dirty="0">
              <a:latin typeface="Gill Sans MT" panose="020B0502020104020203" pitchFamily="34" charset="77"/>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53541"/>
            <a:ext cx="1836000" cy="3343323"/>
          </a:xfrm>
          <a:prstGeom prst="rect">
            <a:avLst/>
          </a:prstGeom>
          <a:noFill/>
        </p:spPr>
        <p:txBody>
          <a:bodyPr wrap="square" lIns="0" tIns="0" rIns="0" bIns="0" rtlCol="0">
            <a:noAutofit/>
          </a:bodyPr>
          <a:lstStyle/>
          <a:p>
            <a:r>
              <a:rPr lang="nl-NL" sz="1100" dirty="0">
                <a:latin typeface="Gill Sans MT" panose="020B0502020104020203" pitchFamily="34" charset="77"/>
              </a:rPr>
              <a:t>Met centrifuge:</a:t>
            </a:r>
          </a:p>
          <a:p>
            <a:pPr marL="171450" indent="-171450">
              <a:buFont typeface="Arial" panose="020B0604020202020204" pitchFamily="34" charset="0"/>
              <a:buChar char="•"/>
            </a:pPr>
            <a:r>
              <a:rPr lang="nl-NL" sz="1100" dirty="0">
                <a:latin typeface="Gill Sans MT" panose="020B0502020104020203" pitchFamily="34" charset="77"/>
              </a:rPr>
              <a:t>een centrifuge met een centrifugebuis een bekerglas</a:t>
            </a:r>
          </a:p>
          <a:p>
            <a:pPr marL="171450" indent="-171450">
              <a:buFont typeface="Arial" panose="020B0604020202020204" pitchFamily="34" charset="0"/>
              <a:buChar char="•"/>
            </a:pPr>
            <a:r>
              <a:rPr lang="nl-NL" sz="1100" dirty="0">
                <a:latin typeface="Gill Sans MT" panose="020B0502020104020203" pitchFamily="34" charset="77"/>
              </a:rPr>
              <a:t>spuitje van 4 ml</a:t>
            </a:r>
          </a:p>
          <a:p>
            <a:pPr marL="171450" indent="-171450">
              <a:buFont typeface="Arial" panose="020B0604020202020204" pitchFamily="34" charset="0"/>
              <a:buChar char="•"/>
            </a:pPr>
            <a:r>
              <a:rPr lang="nl-NL" sz="1100" dirty="0">
                <a:latin typeface="Gill Sans MT" panose="020B0502020104020203" pitchFamily="34" charset="77"/>
              </a:rPr>
              <a:t>1 ml honing</a:t>
            </a:r>
          </a:p>
          <a:p>
            <a:pPr marL="171450" indent="-171450">
              <a:buFont typeface="Arial" panose="020B0604020202020204" pitchFamily="34" charset="0"/>
              <a:buChar char="•"/>
            </a:pPr>
            <a:r>
              <a:rPr lang="nl-NL" sz="1100" dirty="0">
                <a:latin typeface="Gill Sans MT" panose="020B0502020104020203" pitchFamily="34" charset="77"/>
              </a:rPr>
              <a:t>4 ml (demi)water</a:t>
            </a:r>
          </a:p>
          <a:p>
            <a:pPr marL="171450" indent="-171450">
              <a:buFont typeface="Arial" panose="020B0604020202020204" pitchFamily="34" charset="0"/>
              <a:buChar char="•"/>
            </a:pPr>
            <a:r>
              <a:rPr lang="nl-NL" sz="1100" dirty="0">
                <a:latin typeface="Gill Sans MT" panose="020B0502020104020203" pitchFamily="34" charset="77"/>
              </a:rPr>
              <a:t>een microscoop</a:t>
            </a:r>
          </a:p>
          <a:p>
            <a:pPr marL="171450" indent="-171450">
              <a:buFont typeface="Arial" panose="020B0604020202020204" pitchFamily="34" charset="0"/>
              <a:buChar char="•"/>
            </a:pPr>
            <a:r>
              <a:rPr lang="nl-NL" sz="1100" dirty="0">
                <a:latin typeface="Gill Sans MT" panose="020B0502020104020203" pitchFamily="34" charset="77"/>
              </a:rPr>
              <a:t>voorwerpglas en </a:t>
            </a:r>
            <a:r>
              <a:rPr lang="nl-NL" sz="1100" dirty="0" err="1">
                <a:latin typeface="Gill Sans MT" panose="020B0502020104020203" pitchFamily="34" charset="77"/>
              </a:rPr>
              <a:t>dekglas</a:t>
            </a:r>
            <a:endParaRPr lang="nl-NL" sz="1100" dirty="0">
              <a:latin typeface="Gill Sans MT" panose="020B0502020104020203" pitchFamily="34" charset="77"/>
            </a:endParaRPr>
          </a:p>
          <a:p>
            <a:pPr marL="171450" indent="-171450">
              <a:buFont typeface="Arial" panose="020B0604020202020204" pitchFamily="34" charset="0"/>
              <a:buChar char="•"/>
            </a:pPr>
            <a:r>
              <a:rPr lang="nl-NL" sz="1100" dirty="0">
                <a:latin typeface="Gill Sans MT" panose="020B0502020104020203" pitchFamily="34" charset="77"/>
              </a:rPr>
              <a:t>wattenstaafje/roerstaafje</a:t>
            </a:r>
          </a:p>
          <a:p>
            <a:pPr marL="171450" indent="-171450">
              <a:buFont typeface="Arial" panose="020B0604020202020204" pitchFamily="34" charset="0"/>
              <a:buChar char="•"/>
            </a:pPr>
            <a:r>
              <a:rPr lang="nl-NL" sz="1100" dirty="0">
                <a:latin typeface="Gill Sans MT" panose="020B0502020104020203" pitchFamily="34" charset="77"/>
              </a:rPr>
              <a:t>een weegschaal</a:t>
            </a:r>
          </a:p>
          <a:p>
            <a:pPr marL="171450" indent="-171450">
              <a:buFont typeface="Arial" panose="020B0604020202020204" pitchFamily="34" charset="0"/>
              <a:buChar char="•"/>
            </a:pPr>
            <a:r>
              <a:rPr lang="nl-NL" sz="1100" dirty="0">
                <a:latin typeface="Gill Sans MT" panose="020B0502020104020203" pitchFamily="34" charset="77"/>
              </a:rPr>
              <a:t>pipet</a:t>
            </a:r>
          </a:p>
          <a:p>
            <a:pPr marL="171450" indent="-171450">
              <a:buFont typeface="Arial" panose="020B0604020202020204" pitchFamily="34" charset="0"/>
              <a:buChar char="•"/>
            </a:pPr>
            <a:endParaRPr lang="nl-NL" sz="1100" dirty="0">
              <a:latin typeface="Gill Sans MT" panose="020B0502020104020203" pitchFamily="34" charset="77"/>
            </a:endParaRPr>
          </a:p>
          <a:p>
            <a:r>
              <a:rPr lang="nl-NL" sz="1100" dirty="0">
                <a:latin typeface="Gill Sans MT" panose="020B0502020104020203" pitchFamily="34" charset="77"/>
              </a:rPr>
              <a:t>Zonder centrifuge:</a:t>
            </a:r>
          </a:p>
          <a:p>
            <a:pPr marL="171450" indent="-171450">
              <a:buFont typeface="Arial" panose="020B0604020202020204" pitchFamily="34" charset="0"/>
              <a:buChar char="•"/>
            </a:pPr>
            <a:r>
              <a:rPr lang="nl-NL" sz="1100" dirty="0">
                <a:latin typeface="Gill Sans MT" panose="020B0502020104020203" pitchFamily="34" charset="77"/>
              </a:rPr>
              <a:t>een reageerbuisje</a:t>
            </a:r>
          </a:p>
          <a:p>
            <a:pPr marL="171450" indent="-171450">
              <a:buFont typeface="Arial" panose="020B0604020202020204" pitchFamily="34" charset="0"/>
              <a:buChar char="•"/>
            </a:pPr>
            <a:r>
              <a:rPr lang="nl-NL" sz="1100" dirty="0">
                <a:latin typeface="Gill Sans MT" panose="020B0502020104020203" pitchFamily="34" charset="77"/>
              </a:rPr>
              <a:t>spuitje van 4 ml</a:t>
            </a:r>
          </a:p>
          <a:p>
            <a:pPr marL="171450" indent="-171450">
              <a:buFont typeface="Arial" panose="020B0604020202020204" pitchFamily="34" charset="0"/>
              <a:buChar char="•"/>
            </a:pPr>
            <a:r>
              <a:rPr lang="nl-NL" sz="1100" dirty="0">
                <a:latin typeface="Gill Sans MT" panose="020B0502020104020203" pitchFamily="34" charset="77"/>
              </a:rPr>
              <a:t>1 ml honing</a:t>
            </a:r>
          </a:p>
          <a:p>
            <a:pPr marL="171450" indent="-171450">
              <a:buFont typeface="Arial" panose="020B0604020202020204" pitchFamily="34" charset="0"/>
              <a:buChar char="•"/>
            </a:pPr>
            <a:r>
              <a:rPr lang="nl-NL" sz="1100" dirty="0">
                <a:latin typeface="Gill Sans MT" panose="020B0502020104020203" pitchFamily="34" charset="77"/>
              </a:rPr>
              <a:t>4 ml (demi)water</a:t>
            </a:r>
          </a:p>
          <a:p>
            <a:pPr marL="171450" indent="-171450">
              <a:buFont typeface="Arial" panose="020B0604020202020204" pitchFamily="34" charset="0"/>
              <a:buChar char="•"/>
            </a:pPr>
            <a:r>
              <a:rPr lang="nl-NL" sz="1100" dirty="0">
                <a:latin typeface="Gill Sans MT" panose="020B0502020104020203" pitchFamily="34" charset="77"/>
              </a:rPr>
              <a:t>een microscoop</a:t>
            </a:r>
          </a:p>
          <a:p>
            <a:pPr marL="171450" indent="-171450">
              <a:buFont typeface="Arial" panose="020B0604020202020204" pitchFamily="34" charset="0"/>
              <a:buChar char="•"/>
            </a:pPr>
            <a:r>
              <a:rPr lang="nl-NL" sz="1100" dirty="0">
                <a:latin typeface="Gill Sans MT" panose="020B0502020104020203" pitchFamily="34" charset="77"/>
              </a:rPr>
              <a:t>voorwerpglas en </a:t>
            </a:r>
            <a:r>
              <a:rPr lang="nl-NL" sz="1100" dirty="0" err="1">
                <a:latin typeface="Gill Sans MT" panose="020B0502020104020203" pitchFamily="34" charset="77"/>
              </a:rPr>
              <a:t>dekglas</a:t>
            </a:r>
            <a:endParaRPr lang="nl-NL" sz="1100" dirty="0">
              <a:latin typeface="Gill Sans MT" panose="020B0502020104020203" pitchFamily="34" charset="77"/>
            </a:endParaRPr>
          </a:p>
          <a:p>
            <a:pPr marL="171450" indent="-171450">
              <a:buFont typeface="Arial" panose="020B0604020202020204" pitchFamily="34" charset="0"/>
              <a:buChar char="•"/>
            </a:pPr>
            <a:r>
              <a:rPr lang="nl-NL" sz="1100" dirty="0">
                <a:latin typeface="Gill Sans MT" panose="020B0502020104020203" pitchFamily="34" charset="77"/>
              </a:rPr>
              <a:t>wattenstaafje/roerstaafje</a:t>
            </a:r>
          </a:p>
          <a:p>
            <a:pPr marL="171450" indent="-171450">
              <a:buFont typeface="Arial" panose="020B0604020202020204" pitchFamily="34" charset="0"/>
              <a:buChar char="•"/>
            </a:pPr>
            <a:r>
              <a:rPr lang="nl-NL" sz="1100" dirty="0">
                <a:latin typeface="Gill Sans MT" panose="020B0502020104020203" pitchFamily="34" charset="77"/>
              </a:rPr>
              <a:t>pipet </a:t>
            </a:r>
          </a:p>
          <a:p>
            <a:endParaRPr lang="nl-NL" sz="1100" dirty="0">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19790" y="1548618"/>
            <a:ext cx="1878252" cy="1015041"/>
          </a:xfrm>
          <a:prstGeom prst="rect">
            <a:avLst/>
          </a:prstGeom>
          <a:noFill/>
        </p:spPr>
        <p:txBody>
          <a:bodyPr wrap="square" lIns="0" tIns="0" rIns="0" bIns="0" rtlCol="0">
            <a:noAutofit/>
          </a:bodyPr>
          <a:lstStyle/>
          <a:p>
            <a:pPr>
              <a:lnSpc>
                <a:spcPts val="1200"/>
              </a:lnSpc>
            </a:pPr>
            <a:r>
              <a:rPr lang="nl-NL" sz="1100" b="0" i="0" u="none" strike="noStrike" dirty="0">
                <a:solidFill>
                  <a:srgbClr val="000000"/>
                </a:solidFill>
                <a:effectLst/>
                <a:latin typeface="Gill Sans MT" panose="020B0502020104020203" pitchFamily="34" charset="0"/>
              </a:rPr>
              <a:t>Tijdens dit practicum ga je met de klas de stuifmeelkorrels uit honing bekijken. Je kunt de stuifmeelkorrels vervolgens ook nog determineren met een determineertabel/zoekkaart.</a:t>
            </a:r>
            <a:endParaRPr lang="en-NL" sz="1100" dirty="0">
              <a:latin typeface="Gill Sans MT" panose="020B0502020104020203" pitchFamily="34" charset="0"/>
            </a:endParaRPr>
          </a:p>
        </p:txBody>
      </p:sp>
      <p:sp>
        <p:nvSpPr>
          <p:cNvPr id="11" name="TextBox 10">
            <a:extLst>
              <a:ext uri="{FF2B5EF4-FFF2-40B4-BE49-F238E27FC236}">
                <a16:creationId xmlns:a16="http://schemas.microsoft.com/office/drawing/2014/main" id="{F8E49A8D-0D91-534F-AD53-192CCC5D83BA}"/>
              </a:ext>
            </a:extLst>
          </p:cNvPr>
          <p:cNvSpPr txBox="1"/>
          <p:nvPr/>
        </p:nvSpPr>
        <p:spPr>
          <a:xfrm>
            <a:off x="5244151" y="1547522"/>
            <a:ext cx="1109382" cy="1077218"/>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cs typeface="Arial" panose="020B0604020202020204" pitchFamily="34" charset="0"/>
              </a:rPr>
              <a:t>Met centrifuge: 2 lesuren</a:t>
            </a:r>
          </a:p>
          <a:p>
            <a:pPr>
              <a:lnSpc>
                <a:spcPts val="1200"/>
              </a:lnSpc>
            </a:pPr>
            <a:endParaRPr lang="nl-NL" sz="1100" dirty="0">
              <a:latin typeface="Gill Sans MT" panose="020B0502020104020203" pitchFamily="34" charset="0"/>
              <a:cs typeface="Arial" panose="020B0604020202020204" pitchFamily="34" charset="0"/>
            </a:endParaRPr>
          </a:p>
          <a:p>
            <a:pPr>
              <a:lnSpc>
                <a:spcPts val="1200"/>
              </a:lnSpc>
            </a:pPr>
            <a:r>
              <a:rPr lang="nl-NL" sz="1100" dirty="0">
                <a:latin typeface="Gill Sans MT" panose="020B0502020104020203" pitchFamily="34" charset="0"/>
                <a:cs typeface="Arial" panose="020B0604020202020204" pitchFamily="34" charset="0"/>
              </a:rPr>
              <a:t>Zonder centrifuge:</a:t>
            </a:r>
          </a:p>
          <a:p>
            <a:pPr>
              <a:lnSpc>
                <a:spcPts val="1200"/>
              </a:lnSpc>
            </a:pPr>
            <a:r>
              <a:rPr lang="nl-NL" sz="1100" dirty="0">
                <a:latin typeface="Gill Sans MT" panose="020B0502020104020203" pitchFamily="34" charset="0"/>
                <a:cs typeface="Arial" panose="020B0604020202020204" pitchFamily="34" charset="0"/>
              </a:rPr>
              <a:t>2 lessen van 15 min en 1 lesuur als afronding.</a:t>
            </a:r>
            <a:endParaRPr lang="en-NL" sz="1100" dirty="0">
              <a:latin typeface="Gill Sans MT" panose="020B050202010402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4729" y="1548618"/>
            <a:ext cx="970649" cy="589361"/>
          </a:xfrm>
          <a:prstGeom prst="rect">
            <a:avLst/>
          </a:prstGeom>
          <a:noFill/>
        </p:spPr>
        <p:txBody>
          <a:bodyPr wrap="square" lIns="0" tIns="0" rIns="0" bIns="0" rtlCol="0">
            <a:noAutofit/>
          </a:bodyPr>
          <a:lstStyle/>
          <a:p>
            <a:r>
              <a:rPr lang="en-GB" sz="1100" dirty="0">
                <a:effectLst/>
                <a:latin typeface="Gill Sans MT" panose="020B0502020104020203" pitchFamily="34" charset="77"/>
              </a:rPr>
              <a:t>BB, KB/GT  </a:t>
            </a:r>
          </a:p>
          <a:p>
            <a:endParaRPr lang="en-GB" sz="1100" dirty="0">
              <a:latin typeface="Gill Sans MT" panose="020B0502020104020203" pitchFamily="34" charset="77"/>
            </a:endParaRPr>
          </a:p>
          <a:p>
            <a:r>
              <a:rPr lang="en-GB" sz="1100" dirty="0" err="1">
                <a:latin typeface="Gill Sans MT" panose="020B0502020104020203" pitchFamily="34" charset="0"/>
                <a:cs typeface="Arial" panose="020B0604020202020204" pitchFamily="34" charset="0"/>
              </a:rPr>
              <a:t>Vanaf</a:t>
            </a:r>
            <a:r>
              <a:rPr lang="en-GB" sz="1100" dirty="0">
                <a:latin typeface="Gill Sans MT" panose="020B0502020104020203" pitchFamily="34" charset="0"/>
                <a:cs typeface="Arial" panose="020B0604020202020204" pitchFamily="34" charset="0"/>
              </a:rPr>
              <a:t> </a:t>
            </a:r>
            <a:r>
              <a:rPr lang="en-GB" sz="1100" dirty="0" err="1">
                <a:latin typeface="Gill Sans MT" panose="020B0502020104020203" pitchFamily="34" charset="0"/>
                <a:cs typeface="Arial" panose="020B0604020202020204" pitchFamily="34" charset="0"/>
              </a:rPr>
              <a:t>klas</a:t>
            </a:r>
            <a:r>
              <a:rPr lang="en-GB" sz="1100" dirty="0">
                <a:latin typeface="Gill Sans MT" panose="020B0502020104020203" pitchFamily="34" charset="0"/>
                <a:cs typeface="Arial" panose="020B0604020202020204" pitchFamily="34" charset="0"/>
              </a:rPr>
              <a:t> 2 t/m </a:t>
            </a:r>
            <a:r>
              <a:rPr lang="en-GB" sz="1100" dirty="0" err="1">
                <a:latin typeface="Gill Sans MT" panose="020B0502020104020203" pitchFamily="34" charset="0"/>
                <a:cs typeface="Arial" panose="020B0604020202020204" pitchFamily="34" charset="0"/>
              </a:rPr>
              <a:t>klas</a:t>
            </a:r>
            <a:r>
              <a:rPr lang="en-GB" sz="1100" dirty="0">
                <a:latin typeface="Gill Sans MT" panose="020B0502020104020203" pitchFamily="34" charset="0"/>
                <a:cs typeface="Arial" panose="020B0604020202020204" pitchFamily="34" charset="0"/>
              </a:rPr>
              <a:t> 4</a:t>
            </a:r>
            <a:endParaRPr lang="en-GB" sz="1100" dirty="0">
              <a:effectLst/>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9748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08630"/>
          </a:xfrm>
        </p:spPr>
        <p:txBody>
          <a:bodyPr lIns="0" tIns="0" rIns="0" bIns="0">
            <a:normAutofit/>
          </a:bodyPr>
          <a:lstStyle/>
          <a:p>
            <a:pPr algn="l"/>
            <a:r>
              <a:rPr lang="nl-NL" sz="2600" dirty="0">
                <a:solidFill>
                  <a:schemeClr val="bg1"/>
                </a:solidFill>
                <a:latin typeface="Gill Sans MT" panose="020B0502020104020203" pitchFamily="34" charset="0"/>
              </a:rPr>
              <a:t>Stuifmeel</a:t>
            </a:r>
            <a:r>
              <a:rPr lang="nl-NL" sz="2500" dirty="0">
                <a:solidFill>
                  <a:schemeClr val="bg1"/>
                </a:solidFill>
                <a:latin typeface="Gill Sans MT" panose="020B0502020104020203" pitchFamily="34" charset="0"/>
              </a:rPr>
              <a:t> onderzoeken in honing</a:t>
            </a:r>
            <a:endParaRPr lang="en-NL" sz="2500" dirty="0">
              <a:solidFill>
                <a:schemeClr val="bg1"/>
              </a:solidFill>
              <a:latin typeface="Gill Sans MT" panose="020B0502020104020203" pitchFamily="34" charset="0"/>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900112" y="3937000"/>
            <a:ext cx="6048000" cy="6106802"/>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77"/>
              </a:rPr>
              <a:t>Je kunt zelf bepalen hoever je wilt gaan met dit practicum. Voor dit practicum heb je een laboratorium centrifuge nodig. Wanneer je die niet hebt, kan dit practicum nog steeds doorgaan 😊 Dan heb je alleen meer tijd nodig. Ik omschrijf twee werkwijzen:  één voor met centrifuge en één voor zonder.</a:t>
            </a:r>
          </a:p>
          <a:p>
            <a:pPr>
              <a:lnSpc>
                <a:spcPts val="1200"/>
              </a:lnSpc>
            </a:pPr>
            <a:endParaRPr lang="nl-NL" sz="1100" dirty="0">
              <a:latin typeface="Gill Sans MT" panose="020B0502020104020203" pitchFamily="34" charset="77"/>
            </a:endParaRPr>
          </a:p>
          <a:p>
            <a:pPr>
              <a:lnSpc>
                <a:spcPts val="1200"/>
              </a:lnSpc>
            </a:pPr>
            <a:r>
              <a:rPr lang="nl-NL" sz="1100" dirty="0">
                <a:latin typeface="Gill Sans MT" panose="020B0502020104020203" pitchFamily="34" charset="77"/>
              </a:rPr>
              <a:t>Honing bevat stuifmeel, afkomstig van de bloemen waar de bijen nectar gehaald hebben. Stuifmeelanalyse van honing (wat we nu gaan doen tijdens dit practicum) wordt gebruikt om de naamgeving van honing te checken (is het echt klaverhoning, is het echt Nederlandse honing). Je kunt soms ook stuifmeel van windbloemen vinden in de honing. Deze zijn dan per ongeluk op de bij gewaaid en zo in de honing terecht gekomen. Gemiddeld zitten er in honing tussen de 10.000 en 150.000 stuifmeelkorrels per 10 ml!</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233830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18789"/>
          </a:xfrm>
        </p:spPr>
        <p:txBody>
          <a:bodyPr lIns="0" tIns="0" rIns="0" bIns="0">
            <a:normAutofit/>
          </a:bodyPr>
          <a:lstStyle/>
          <a:p>
            <a:pPr algn="l"/>
            <a:r>
              <a:rPr lang="nl-NL" sz="2600" dirty="0">
                <a:solidFill>
                  <a:schemeClr val="bg1"/>
                </a:solidFill>
                <a:latin typeface="Gill Sans MT" panose="020B0502020104020203" pitchFamily="34" charset="0"/>
              </a:rPr>
              <a:t>Stuifmeel onderzoeken in honing</a:t>
            </a:r>
            <a:endParaRPr lang="en-NL" sz="2600" dirty="0">
              <a:solidFill>
                <a:schemeClr val="bg1"/>
              </a:solidFill>
              <a:latin typeface="Gill Sans MT" panose="020B0502020104020203" pitchFamily="34" charset="0"/>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6998649"/>
            <a:ext cx="2844000" cy="3073400"/>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77"/>
              </a:rPr>
              <a:t>Volg de bovenstaande werkwijze.</a:t>
            </a:r>
          </a:p>
          <a:p>
            <a:pPr>
              <a:lnSpc>
                <a:spcPts val="1200"/>
              </a:lnSpc>
            </a:pPr>
            <a:endParaRPr lang="nl-NL" sz="1100" dirty="0">
              <a:latin typeface="Gill Sans MT" panose="020B0502020104020203" pitchFamily="34" charset="77"/>
            </a:endParaRPr>
          </a:p>
          <a:p>
            <a:pPr>
              <a:lnSpc>
                <a:spcPts val="1200"/>
              </a:lnSpc>
            </a:pPr>
            <a:r>
              <a:rPr lang="nl-NL" sz="1100" dirty="0">
                <a:latin typeface="Gill Sans MT" panose="020B0502020104020203" pitchFamily="34" charset="77"/>
              </a:rPr>
              <a:t>Je kunt de leerlingen achteraf een aantal stuifmeelkorrels laten tekenen en eventueel zelfs laten determineren. Op internet staan simpele zoekkaarten voor het bepalen van de typen stuifmeelkorrels. (Bron: thuisexperimenteren.nl) Het doel ervan is natuurlijk niet dat het helemaal klopt en de leerlingen stuifmeel-experts worden; het moet vooral boeiend en leuk zijn!</a:t>
            </a:r>
          </a:p>
        </p:txBody>
      </p:sp>
      <p:sp>
        <p:nvSpPr>
          <p:cNvPr id="10" name="TextBox 9">
            <a:extLst>
              <a:ext uri="{FF2B5EF4-FFF2-40B4-BE49-F238E27FC236}">
                <a16:creationId xmlns:a16="http://schemas.microsoft.com/office/drawing/2014/main" id="{0A5F6162-4C6C-3D4B-8C21-48C90376F864}"/>
              </a:ext>
            </a:extLst>
          </p:cNvPr>
          <p:cNvSpPr txBox="1"/>
          <p:nvPr/>
        </p:nvSpPr>
        <p:spPr>
          <a:xfrm>
            <a:off x="900000" y="1671541"/>
            <a:ext cx="6092586" cy="4426226"/>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77"/>
              </a:rPr>
              <a:t>Werkwijze met centrifuge:</a:t>
            </a:r>
          </a:p>
          <a:p>
            <a:pPr>
              <a:lnSpc>
                <a:spcPts val="1200"/>
              </a:lnSpc>
            </a:pPr>
            <a:endParaRPr lang="nl-NL" sz="1100" dirty="0">
              <a:latin typeface="Gill Sans MT" panose="020B0502020104020203" pitchFamily="34" charset="77"/>
            </a:endParaRPr>
          </a:p>
          <a:p>
            <a:pPr marL="171450" indent="-171450">
              <a:lnSpc>
                <a:spcPts val="1200"/>
              </a:lnSpc>
              <a:buFont typeface="Arial" panose="020B0604020202020204" pitchFamily="34" charset="0"/>
              <a:buChar char="•"/>
            </a:pPr>
            <a:r>
              <a:rPr lang="nl-NL" sz="1100" dirty="0">
                <a:latin typeface="Gill Sans MT" panose="020B0502020104020203" pitchFamily="34" charset="77"/>
              </a:rPr>
              <a:t>Los 1 ml honing op in 4 ml demiwater.</a:t>
            </a:r>
          </a:p>
          <a:p>
            <a:pPr marL="171450" indent="-171450">
              <a:lnSpc>
                <a:spcPts val="1200"/>
              </a:lnSpc>
              <a:buFont typeface="Arial" panose="020B0604020202020204" pitchFamily="34" charset="0"/>
              <a:buChar char="•"/>
            </a:pPr>
            <a:r>
              <a:rPr lang="nl-NL" sz="1100" dirty="0">
                <a:latin typeface="Gill Sans MT" panose="020B0502020104020203" pitchFamily="34" charset="77"/>
              </a:rPr>
              <a:t>Breng de oplossing over in een centrifugebuis van ca 40 ml en centrifugeer 10 minuten in een laboratorium- centrifuge bij ongeveer 2000 omwentelingen per minuut. </a:t>
            </a:r>
          </a:p>
          <a:p>
            <a:pPr marL="171450" indent="-171450">
              <a:lnSpc>
                <a:spcPts val="1200"/>
              </a:lnSpc>
              <a:buFont typeface="Arial" panose="020B0604020202020204" pitchFamily="34" charset="0"/>
              <a:buChar char="•"/>
            </a:pPr>
            <a:r>
              <a:rPr lang="nl-NL" sz="1100" dirty="0">
                <a:latin typeface="Gill Sans MT" panose="020B0502020104020203" pitchFamily="34" charset="77"/>
              </a:rPr>
              <a:t>Giet daarna de oplossing voorzichtig - maar wel in één handomdraai - weg, voeg aan het residu 10 ml demiwater en centrifugeer weer op dezelfde manier.</a:t>
            </a:r>
          </a:p>
          <a:p>
            <a:pPr marL="171450" indent="-171450">
              <a:lnSpc>
                <a:spcPts val="1200"/>
              </a:lnSpc>
              <a:buFont typeface="Arial" panose="020B0604020202020204" pitchFamily="34" charset="0"/>
              <a:buChar char="•"/>
            </a:pPr>
            <a:r>
              <a:rPr lang="nl-NL" sz="1100" dirty="0">
                <a:latin typeface="Gill Sans MT" panose="020B0502020104020203" pitchFamily="34" charset="77"/>
              </a:rPr>
              <a:t>Giet daarna de oplossing weer in één handomdraai weg en neem het residu op in een zeer klein druppeltje water. </a:t>
            </a:r>
          </a:p>
          <a:p>
            <a:pPr marL="171450" indent="-171450">
              <a:lnSpc>
                <a:spcPts val="1200"/>
              </a:lnSpc>
              <a:buFont typeface="Arial" panose="020B0604020202020204" pitchFamily="34" charset="0"/>
              <a:buChar char="•"/>
            </a:pPr>
            <a:r>
              <a:rPr lang="nl-NL" sz="1100" dirty="0">
                <a:latin typeface="Gill Sans MT" panose="020B0502020104020203" pitchFamily="34" charset="77"/>
              </a:rPr>
              <a:t>Bekijk het preparaat bij een vergroting van in totaal 400x. </a:t>
            </a:r>
          </a:p>
          <a:p>
            <a:pPr>
              <a:lnSpc>
                <a:spcPts val="1200"/>
              </a:lnSpc>
            </a:pPr>
            <a:endParaRPr lang="nl-NL" sz="1100" dirty="0">
              <a:latin typeface="Gill Sans MT" panose="020B0502020104020203" pitchFamily="34" charset="77"/>
            </a:endParaRPr>
          </a:p>
          <a:p>
            <a:pPr>
              <a:lnSpc>
                <a:spcPts val="1200"/>
              </a:lnSpc>
            </a:pPr>
            <a:r>
              <a:rPr lang="nl-NL" sz="1100" dirty="0">
                <a:latin typeface="Gill Sans MT" panose="020B0502020104020203" pitchFamily="34" charset="77"/>
              </a:rPr>
              <a:t>Werkwijze zonder centrifuge: </a:t>
            </a:r>
          </a:p>
          <a:p>
            <a:pPr>
              <a:lnSpc>
                <a:spcPts val="1200"/>
              </a:lnSpc>
            </a:pPr>
            <a:r>
              <a:rPr lang="nl-NL" sz="1100" dirty="0">
                <a:latin typeface="Gill Sans MT" panose="020B0502020104020203" pitchFamily="34" charset="77"/>
              </a:rPr>
              <a:t>Let vooral op de tijd die het mengsel steeds nodig heeft om te bezinken. Voor deze werkwijze moet je rekenen op 2 lessen 15 minuten bezig zijn en 1 vol lesuur aan het einde.</a:t>
            </a:r>
          </a:p>
          <a:p>
            <a:pPr marL="171450" indent="-171450">
              <a:lnSpc>
                <a:spcPts val="1200"/>
              </a:lnSpc>
              <a:buFont typeface="Wingdings" panose="05000000000000000000" pitchFamily="2" charset="2"/>
              <a:buChar char="q"/>
            </a:pPr>
            <a:endParaRPr lang="nl-NL" sz="1100" dirty="0">
              <a:latin typeface="Gill Sans MT" panose="020B0502020104020203" pitchFamily="34" charset="77"/>
            </a:endParaRPr>
          </a:p>
          <a:p>
            <a:pPr marL="171450" indent="-171450">
              <a:lnSpc>
                <a:spcPts val="1200"/>
              </a:lnSpc>
              <a:buFont typeface="Arial" panose="020B0604020202020204" pitchFamily="34" charset="0"/>
              <a:buChar char="•"/>
            </a:pPr>
            <a:r>
              <a:rPr lang="nl-NL" sz="1100" dirty="0">
                <a:latin typeface="Gill Sans MT" panose="020B0502020104020203" pitchFamily="34" charset="77"/>
              </a:rPr>
              <a:t>Spuit 1 ml honing in een reageerbuis.</a:t>
            </a:r>
          </a:p>
          <a:p>
            <a:pPr marL="171450" indent="-171450">
              <a:lnSpc>
                <a:spcPts val="1200"/>
              </a:lnSpc>
              <a:buFont typeface="Arial" panose="020B0604020202020204" pitchFamily="34" charset="0"/>
              <a:buChar char="•"/>
            </a:pPr>
            <a:r>
              <a:rPr lang="nl-NL" sz="1100" dirty="0">
                <a:latin typeface="Gill Sans MT" panose="020B0502020104020203" pitchFamily="34" charset="77"/>
              </a:rPr>
              <a:t>Voeg 4 ml water toe en schud goed totdat de oplossing homogeen (goed gemengd) is.</a:t>
            </a:r>
          </a:p>
          <a:p>
            <a:pPr marL="171450" indent="-171450">
              <a:lnSpc>
                <a:spcPts val="1200"/>
              </a:lnSpc>
              <a:buFont typeface="Arial" panose="020B0604020202020204" pitchFamily="34" charset="0"/>
              <a:buChar char="•"/>
            </a:pPr>
            <a:r>
              <a:rPr lang="nl-NL" sz="1100" dirty="0">
                <a:latin typeface="Gill Sans MT" panose="020B0502020104020203" pitchFamily="34" charset="77"/>
              </a:rPr>
              <a:t>Zet de buis weg en laat deze gedurende 48 uur staan.</a:t>
            </a:r>
          </a:p>
          <a:p>
            <a:pPr marL="171450" indent="-171450">
              <a:lnSpc>
                <a:spcPts val="1200"/>
              </a:lnSpc>
              <a:buFont typeface="Arial" panose="020B0604020202020204" pitchFamily="34" charset="0"/>
              <a:buChar char="•"/>
            </a:pPr>
            <a:r>
              <a:rPr lang="nl-NL" sz="1100" dirty="0">
                <a:latin typeface="Gill Sans MT" panose="020B0502020104020203" pitchFamily="34" charset="77"/>
              </a:rPr>
              <a:t>Giet het water-honing mengsel in één keer af.</a:t>
            </a:r>
          </a:p>
          <a:p>
            <a:pPr marL="171450" indent="-171450">
              <a:lnSpc>
                <a:spcPts val="1200"/>
              </a:lnSpc>
              <a:buFont typeface="Arial" panose="020B0604020202020204" pitchFamily="34" charset="0"/>
              <a:buChar char="•"/>
            </a:pPr>
            <a:r>
              <a:rPr lang="nl-NL" sz="1100" dirty="0">
                <a:latin typeface="Gill Sans MT" panose="020B0502020104020203" pitchFamily="34" charset="77"/>
              </a:rPr>
              <a:t>Voeg weer 4 ml water toe aan de buis en meng goed.</a:t>
            </a:r>
          </a:p>
          <a:p>
            <a:pPr marL="171450" indent="-171450">
              <a:lnSpc>
                <a:spcPts val="1200"/>
              </a:lnSpc>
              <a:buFont typeface="Arial" panose="020B0604020202020204" pitchFamily="34" charset="0"/>
              <a:buChar char="•"/>
            </a:pPr>
            <a:r>
              <a:rPr lang="nl-NL" sz="1100" dirty="0">
                <a:latin typeface="Gill Sans MT" panose="020B0502020104020203" pitchFamily="34" charset="77"/>
              </a:rPr>
              <a:t>Zet de buis weer voor 48 uur weg.</a:t>
            </a:r>
          </a:p>
          <a:p>
            <a:pPr marL="171450" indent="-171450">
              <a:lnSpc>
                <a:spcPts val="1200"/>
              </a:lnSpc>
              <a:buFont typeface="Arial" panose="020B0604020202020204" pitchFamily="34" charset="0"/>
              <a:buChar char="•"/>
            </a:pPr>
            <a:r>
              <a:rPr lang="nl-NL" sz="1100" dirty="0">
                <a:latin typeface="Gill Sans MT" panose="020B0502020104020203" pitchFamily="34" charset="77"/>
              </a:rPr>
              <a:t>Giet de waterlaag in één keer af.</a:t>
            </a:r>
          </a:p>
          <a:p>
            <a:pPr marL="171450" indent="-171450">
              <a:lnSpc>
                <a:spcPts val="1200"/>
              </a:lnSpc>
              <a:buFont typeface="Arial" panose="020B0604020202020204" pitchFamily="34" charset="0"/>
              <a:buChar char="•"/>
            </a:pPr>
            <a:r>
              <a:rPr lang="nl-NL" sz="1100" dirty="0">
                <a:latin typeface="Gill Sans MT" panose="020B0502020104020203" pitchFamily="34" charset="77"/>
              </a:rPr>
              <a:t>Op de bodem van de buis is een kleine hoeveelheid residu te zien.</a:t>
            </a:r>
          </a:p>
          <a:p>
            <a:pPr marL="171450" indent="-171450">
              <a:lnSpc>
                <a:spcPts val="1200"/>
              </a:lnSpc>
              <a:buFont typeface="Arial" panose="020B0604020202020204" pitchFamily="34" charset="0"/>
              <a:buChar char="•"/>
            </a:pPr>
            <a:r>
              <a:rPr lang="nl-NL" sz="1100" dirty="0">
                <a:latin typeface="Gill Sans MT" panose="020B0502020104020203" pitchFamily="34" charset="77"/>
              </a:rPr>
              <a:t>Neem daarvan een beetje uit en plaats het op een objectglaasje.</a:t>
            </a:r>
          </a:p>
          <a:p>
            <a:pPr marL="171450" indent="-171450">
              <a:lnSpc>
                <a:spcPts val="1200"/>
              </a:lnSpc>
              <a:buFont typeface="Arial" panose="020B0604020202020204" pitchFamily="34" charset="0"/>
              <a:buChar char="•"/>
            </a:pPr>
            <a:r>
              <a:rPr lang="nl-NL" sz="1100" dirty="0">
                <a:latin typeface="Gill Sans MT" panose="020B0502020104020203" pitchFamily="34" charset="77"/>
              </a:rPr>
              <a:t>Plaats er een dekglaasje op en bekijk het onder de microscoop bij een vergroting van 400x.</a:t>
            </a:r>
          </a:p>
          <a:p>
            <a:pPr>
              <a:lnSpc>
                <a:spcPts val="1200"/>
              </a:lnSpc>
            </a:pPr>
            <a:endParaRPr lang="nl-NL" sz="1100" dirty="0">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181613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000" y="540000"/>
            <a:ext cx="6187156" cy="410520"/>
          </a:xfrm>
        </p:spPr>
        <p:txBody>
          <a:bodyPr lIns="0" tIns="0" rIns="0" bIns="0">
            <a:normAutofit/>
          </a:bodyPr>
          <a:lstStyle/>
          <a:p>
            <a:pPr algn="l"/>
            <a:r>
              <a:rPr lang="nl-NL" sz="2600" dirty="0">
                <a:solidFill>
                  <a:schemeClr val="bg1"/>
                </a:solidFill>
                <a:latin typeface="Gill Sans MT" panose="020B0502020104020203" pitchFamily="34" charset="77"/>
              </a:rPr>
              <a:t>Stuifmeel onderzoeken in honing</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112" y="3298283"/>
            <a:ext cx="3897287" cy="2304000"/>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Je gaat stuifmeelkorrels uit honing halen en ze bekijken onder de microscoop. Als je tijd hebt, kun je ze ook nog determineren.</a:t>
            </a: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489563"/>
            <a:ext cx="1741488" cy="357894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Met centrifuge: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een centrifuge met een centrifugebuis een bekerglas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s</a:t>
            </a: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puitje van 4 ml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1 ml honing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4 ml (demi)water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een microscoop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voorwerpglas en </a:t>
            </a:r>
            <a:r>
              <a:rPr kumimoji="0" lang="nl-NL" sz="11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dekglas</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wattenstaafje/roerstaafje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pipetje</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Zonder centrifuge: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een reageerbuisje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spuitje van 4 ml</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1 ml honing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4 ml (d</a:t>
            </a:r>
            <a:r>
              <a:rPr kumimoji="0" lang="nl-NL" sz="11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emi</a:t>
            </a: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)water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een microscoop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voorwerpglas en </a:t>
            </a:r>
            <a:r>
              <a:rPr kumimoji="0" lang="nl-NL" sz="11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dekglas</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wattenstaafje/roerstaafje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pipetje</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900000" y="1608398"/>
            <a:ext cx="4013081" cy="1202021"/>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Honing bevat stuifmeel, afkomstig van de bloemen waar de bijen nectar gehaald hebben. Stuifmeelanalyse van honing (wat we nu gaan doen tijdens dit practicum) wordt gebruikt om te checken of de verpakkingen van de honing wel echt kloppen met wat er daadwerkelijk in zit. Je kunt dus checken of de honing dan wel echt “klaverhoning” is door te bekijken of er stuifmeel van klaver te vinden is. Gemiddeld zitten er in honing tussen de 10.000 en 150.000 stuifmeelkorrels per 10 ml!</a:t>
            </a:r>
          </a:p>
        </p:txBody>
      </p:sp>
      <p:sp>
        <p:nvSpPr>
          <p:cNvPr id="12" name="TextBox 11">
            <a:extLst>
              <a:ext uri="{FF2B5EF4-FFF2-40B4-BE49-F238E27FC236}">
                <a16:creationId xmlns:a16="http://schemas.microsoft.com/office/drawing/2014/main" id="{95A4A34D-BDAD-7A40-A377-D1EF6026BF93}"/>
              </a:ext>
            </a:extLst>
          </p:cNvPr>
          <p:cNvSpPr txBox="1"/>
          <p:nvPr/>
        </p:nvSpPr>
        <p:spPr>
          <a:xfrm>
            <a:off x="3093653" y="6499773"/>
            <a:ext cx="3852000" cy="357894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Verzamel al je materiaal eerst.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Let op: hebben jullie een centrifuge op school of niet? Hou de benodigdheden aan die hiernaast staan.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Volg daarna de instructies op de volgende bladzijde.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p>
        </p:txBody>
      </p:sp>
    </p:spTree>
    <p:extLst>
      <p:ext uri="{BB962C8B-B14F-4D97-AF65-F5344CB8AC3E}">
        <p14:creationId xmlns:p14="http://schemas.microsoft.com/office/powerpoint/2010/main" val="400431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18789"/>
          </a:xfrm>
        </p:spPr>
        <p:txBody>
          <a:bodyPr lIns="0" tIns="0" rIns="0" bIns="0">
            <a:normAutofit/>
          </a:bodyPr>
          <a:lstStyle/>
          <a:p>
            <a:pPr algn="l"/>
            <a:r>
              <a:rPr lang="nl-NL" sz="2600" dirty="0">
                <a:solidFill>
                  <a:schemeClr val="bg1"/>
                </a:solidFill>
                <a:latin typeface="Gill Sans MT" panose="020B0502020104020203" pitchFamily="34" charset="77"/>
              </a:rPr>
              <a:t>Stuifmeel onderzoeken in honing</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899999" y="5168349"/>
            <a:ext cx="6048000" cy="487017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Werkwijze met centrifuge:</a:t>
            </a:r>
          </a:p>
          <a:p>
            <a:pPr marL="171450" marR="0" lvl="0" indent="-171450" algn="l" defTabSz="4572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Los in je bekerglas 1 ml honing op in </a:t>
            </a:r>
            <a:r>
              <a:rPr lang="nl-NL" sz="1100" dirty="0">
                <a:solidFill>
                  <a:prstClr val="black"/>
                </a:solidFill>
                <a:latin typeface="Gill Sans MT" panose="020B0502020104020203" pitchFamily="34" charset="77"/>
              </a:rPr>
              <a:t>4</a:t>
            </a: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ml demiwater.</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Breng de oplossing over in een centrifugebuis van ca 40 ml en centrifugeer 10 minuten in een laboratorium- centrifuge bij ongeveer 2000 omwentelingen per minuut. </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Giet daarna de oplossing voorzichtig - maar wel in één handomdraai - weg, voeg aan het residu </a:t>
            </a:r>
            <a:r>
              <a:rPr lang="nl-NL" sz="1100" dirty="0">
                <a:solidFill>
                  <a:prstClr val="black"/>
                </a:solidFill>
                <a:latin typeface="Gill Sans MT" panose="020B0502020104020203" pitchFamily="34" charset="77"/>
              </a:rPr>
              <a:t>4</a:t>
            </a: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ml demiwater en centrifugeer weer op dezelfde manier.</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Giet daarna de oplossing weer in één handomdraai weg en neem het residu op in een zeer klein druppeltje water. </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Maak een preparaat volgens de uitleg van de docent.</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Bekijk het preparaat bij een vergroting van in totaal 400x. </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Je kunt op internet misschien zelfs vinden welke stuifmeelkorrels je hebt gevonden 🙂 </a:t>
            </a:r>
          </a:p>
          <a:p>
            <a:pPr marL="171450" marR="0" lvl="0" indent="-171450" algn="l" defTabSz="4572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Werkwijze zonder centrifuge:</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lang="nl-NL" sz="1100" dirty="0">
                <a:solidFill>
                  <a:prstClr val="black"/>
                </a:solidFill>
                <a:latin typeface="Gill Sans MT" panose="020B0502020104020203" pitchFamily="34" charset="77"/>
              </a:rPr>
              <a:t>Spuit met het spuitje </a:t>
            </a: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1 ml honing in een reageerbuis.</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Voeg 4 ml water toe en schud goed totdat de oplossing homogeen (goed gemengd) is.</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Zet de buis weg en laat deze gedurende 48 uur staan. De docent plant in wanneer je verder gaat.</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Na minimaal 48 uur…de docent bepaalt wanneer…</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Giet het water-honing mengsel in één keer af.</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Voeg weer 4 ml water toe aan de buis en meng goed.</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Zet de buis weer voor 48 uur weg. De docent plant dit weer in.</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Na minimaal 48 uur…de docent bepaalt wanneer…</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Giet de waterlaag in één keer af.</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Op de bodem van de buis is een kleine hoeveelheid residu te zien.</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Neem daarvan een beetje uit en plaats het op een voorwerpglaasje.</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Plaats er een dekglaasje op en bekijk het onder de microscoop bij een vergroting van 400x.</a:t>
            </a:r>
          </a:p>
          <a:p>
            <a:pPr marL="171450" marR="0" lvl="0" indent="-171450" algn="l" defTabSz="4572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Je kunt op internet misschien zelfs vinden welke stuifmeelkorrels je hebt gevonden 🙂</a:t>
            </a:r>
          </a:p>
          <a:p>
            <a:pPr marL="171450" marR="0" lvl="0" indent="-171450" algn="l" defTabSz="4572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Tree>
    <p:extLst>
      <p:ext uri="{BB962C8B-B14F-4D97-AF65-F5344CB8AC3E}">
        <p14:creationId xmlns:p14="http://schemas.microsoft.com/office/powerpoint/2010/main" val="4133885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20221</TotalTime>
  <Words>1162</Words>
  <Application>Microsoft Office PowerPoint</Application>
  <PresentationFormat>Aangepast</PresentationFormat>
  <Paragraphs>139</Paragraphs>
  <Slides>5</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Gill Sans MT</vt:lpstr>
      <vt:lpstr>Wingdings</vt:lpstr>
      <vt:lpstr>Office Theme</vt:lpstr>
      <vt:lpstr>   Stuifmeel onderzoeken in honing</vt:lpstr>
      <vt:lpstr>Stuifmeel onderzoeken in honing</vt:lpstr>
      <vt:lpstr>Stuifmeel onderzoeken in honing</vt:lpstr>
      <vt:lpstr>Stuifmeel onderzoeken in honing</vt:lpstr>
      <vt:lpstr>Stuifmeel onderzoeken in honing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Milena Vlot</cp:lastModifiedBy>
  <cp:revision>17</cp:revision>
  <dcterms:created xsi:type="dcterms:W3CDTF">2024-02-13T11:42:49Z</dcterms:created>
  <dcterms:modified xsi:type="dcterms:W3CDTF">2024-05-23T10:12:55Z</dcterms:modified>
</cp:coreProperties>
</file>