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60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9" userDrawn="1">
          <p15:clr>
            <a:srgbClr val="A4A3A4"/>
          </p15:clr>
        </p15:guide>
        <p15:guide id="2" pos="5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1"/>
    <p:restoredTop sz="94693"/>
  </p:normalViewPr>
  <p:slideViewPr>
    <p:cSldViewPr snapToGrid="0" snapToObjects="1">
      <p:cViewPr>
        <p:scale>
          <a:sx n="70" d="100"/>
          <a:sy n="70" d="100"/>
        </p:scale>
        <p:origin x="2198" y="38"/>
      </p:cViewPr>
      <p:guideLst>
        <p:guide orient="horz" pos="1009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van Belle - Visser" userId="8493d937-b500-426a-9a32-2d06ac681af2" providerId="ADAL" clId="{EF87738D-EA8A-4D0D-B713-F555432B8B77}"/>
    <pc:docChg chg="delSld modSld">
      <pc:chgData name="Kim van Belle - Visser" userId="8493d937-b500-426a-9a32-2d06ac681af2" providerId="ADAL" clId="{EF87738D-EA8A-4D0D-B713-F555432B8B77}" dt="2024-03-28T10:27:48.290" v="24" actId="14100"/>
      <pc:docMkLst>
        <pc:docMk/>
      </pc:docMkLst>
      <pc:sldChg chg="modSp mod">
        <pc:chgData name="Kim van Belle - Visser" userId="8493d937-b500-426a-9a32-2d06ac681af2" providerId="ADAL" clId="{EF87738D-EA8A-4D0D-B713-F555432B8B77}" dt="2024-03-28T10:27:48.290" v="24" actId="14100"/>
        <pc:sldMkLst>
          <pc:docMk/>
          <pc:sldMk cId="974896251" sldId="256"/>
        </pc:sldMkLst>
        <pc:spChg chg="mod">
          <ac:chgData name="Kim van Belle - Visser" userId="8493d937-b500-426a-9a32-2d06ac681af2" providerId="ADAL" clId="{EF87738D-EA8A-4D0D-B713-F555432B8B77}" dt="2024-03-28T10:25:54.373" v="11" actId="255"/>
          <ac:spMkLst>
            <pc:docMk/>
            <pc:sldMk cId="974896251" sldId="256"/>
            <ac:spMk id="2" creationId="{27488849-AAB8-F743-BDDA-B5230420FB8C}"/>
          </ac:spMkLst>
        </pc:spChg>
        <pc:spChg chg="mod">
          <ac:chgData name="Kim van Belle - Visser" userId="8493d937-b500-426a-9a32-2d06ac681af2" providerId="ADAL" clId="{EF87738D-EA8A-4D0D-B713-F555432B8B77}" dt="2024-03-25T13:16:44.598" v="3" actId="12"/>
          <ac:spMkLst>
            <pc:docMk/>
            <pc:sldMk cId="974896251" sldId="256"/>
            <ac:spMk id="9" creationId="{7E82B533-AA0B-934B-84FE-B3CAC012A252}"/>
          </ac:spMkLst>
        </pc:spChg>
        <pc:spChg chg="mod">
          <ac:chgData name="Kim van Belle - Visser" userId="8493d937-b500-426a-9a32-2d06ac681af2" providerId="ADAL" clId="{EF87738D-EA8A-4D0D-B713-F555432B8B77}" dt="2024-03-25T13:16:56.798" v="5" actId="1076"/>
          <ac:spMkLst>
            <pc:docMk/>
            <pc:sldMk cId="974896251" sldId="256"/>
            <ac:spMk id="10" creationId="{0A5F6162-4C6C-3D4B-8C21-48C90376F864}"/>
          </ac:spMkLst>
        </pc:spChg>
        <pc:spChg chg="mod">
          <ac:chgData name="Kim van Belle - Visser" userId="8493d937-b500-426a-9a32-2d06ac681af2" providerId="ADAL" clId="{EF87738D-EA8A-4D0D-B713-F555432B8B77}" dt="2024-03-28T10:27:48.290" v="24" actId="14100"/>
          <ac:spMkLst>
            <pc:docMk/>
            <pc:sldMk cId="974896251" sldId="256"/>
            <ac:spMk id="11" creationId="{F8E49A8D-0D91-534F-AD53-192CCC5D83BA}"/>
          </ac:spMkLst>
        </pc:spChg>
      </pc:sldChg>
      <pc:sldChg chg="del">
        <pc:chgData name="Kim van Belle - Visser" userId="8493d937-b500-426a-9a32-2d06ac681af2" providerId="ADAL" clId="{EF87738D-EA8A-4D0D-B713-F555432B8B77}" dt="2024-03-28T10:27:25.010" v="23" actId="47"/>
        <pc:sldMkLst>
          <pc:docMk/>
          <pc:sldMk cId="359711052" sldId="257"/>
        </pc:sldMkLst>
      </pc:sldChg>
      <pc:sldChg chg="del">
        <pc:chgData name="Kim van Belle - Visser" userId="8493d937-b500-426a-9a32-2d06ac681af2" providerId="ADAL" clId="{EF87738D-EA8A-4D0D-B713-F555432B8B77}" dt="2024-03-28T10:27:22.986" v="22" actId="47"/>
        <pc:sldMkLst>
          <pc:docMk/>
          <pc:sldMk cId="1204641842" sldId="258"/>
        </pc:sldMkLst>
      </pc:sldChg>
      <pc:sldChg chg="del">
        <pc:chgData name="Kim van Belle - Visser" userId="8493d937-b500-426a-9a32-2d06ac681af2" providerId="ADAL" clId="{EF87738D-EA8A-4D0D-B713-F555432B8B77}" dt="2024-03-28T10:27:22.036" v="21" actId="47"/>
        <pc:sldMkLst>
          <pc:docMk/>
          <pc:sldMk cId="1816136383" sldId="259"/>
        </pc:sldMkLst>
      </pc:sldChg>
      <pc:sldChg chg="modSp mod">
        <pc:chgData name="Kim van Belle - Visser" userId="8493d937-b500-426a-9a32-2d06ac681af2" providerId="ADAL" clId="{EF87738D-EA8A-4D0D-B713-F555432B8B77}" dt="2024-03-28T10:27:11.706" v="20" actId="20577"/>
        <pc:sldMkLst>
          <pc:docMk/>
          <pc:sldMk cId="2338304562" sldId="260"/>
        </pc:sldMkLst>
        <pc:spChg chg="mod">
          <ac:chgData name="Kim van Belle - Visser" userId="8493d937-b500-426a-9a32-2d06ac681af2" providerId="ADAL" clId="{EF87738D-EA8A-4D0D-B713-F555432B8B77}" dt="2024-03-25T13:17:43.407" v="8"/>
          <ac:spMkLst>
            <pc:docMk/>
            <pc:sldMk cId="2338304562" sldId="260"/>
            <ac:spMk id="2" creationId="{27488849-AAB8-F743-BDDA-B5230420FB8C}"/>
          </ac:spMkLst>
        </pc:spChg>
        <pc:spChg chg="mod">
          <ac:chgData name="Kim van Belle - Visser" userId="8493d937-b500-426a-9a32-2d06ac681af2" providerId="ADAL" clId="{EF87738D-EA8A-4D0D-B713-F555432B8B77}" dt="2024-03-28T10:27:11.706" v="20" actId="20577"/>
          <ac:spMkLst>
            <pc:docMk/>
            <pc:sldMk cId="2338304562" sldId="260"/>
            <ac:spMk id="10" creationId="{0A5F6162-4C6C-3D4B-8C21-48C90376F86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80E1-BDC1-ED4E-A695-1F46EA58CE55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21068-E4DE-4543-9CF2-E3AB22715AC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15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21068-E4DE-4543-9CF2-E3AB22715AC6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679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7956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0989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508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32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088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271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469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219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367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1476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2544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9865-F3A2-4A4B-8C03-425D0BC83808}" type="datetimeFigureOut">
              <a:rPr lang="en-NL" smtClean="0"/>
              <a:t>03/28/2024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7AA7-FF96-1846-913D-887382B88091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41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8849-AAB8-F743-BDDA-B5230420F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540000"/>
            <a:ext cx="6092586" cy="410520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nl-NL" sz="2500" dirty="0">
                <a:solidFill>
                  <a:schemeClr val="bg1"/>
                </a:solidFill>
                <a:latin typeface="Gill Sans MT" panose="020B0502020104020203" pitchFamily="34" charset="77"/>
              </a:rPr>
              <a:t>Tuinkers ontkiemen, maar dan anders!</a:t>
            </a:r>
            <a:endParaRPr lang="en-NL" sz="25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21D88C-EDCC-3844-B63B-41C7440F8DFA}"/>
              </a:ext>
            </a:extLst>
          </p:cNvPr>
          <p:cNvSpPr txBox="1"/>
          <p:nvPr/>
        </p:nvSpPr>
        <p:spPr>
          <a:xfrm>
            <a:off x="900000" y="3600000"/>
            <a:ext cx="6048000" cy="21410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K3 Leervaardigheden in het vak biologie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K6 Planten en dieren en hun samenhang: de eigen omgeving verkend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V3 Verwerven, verwerken en verstrekken van informatie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V4 Vaardigheden in samenhang</a:t>
            </a:r>
            <a:endParaRPr lang="en-NL" sz="1000" dirty="0">
              <a:latin typeface="Gill Sans MT" panose="020B050202010402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2B533-AA0B-934B-84FE-B3CAC012A252}"/>
              </a:ext>
            </a:extLst>
          </p:cNvPr>
          <p:cNvSpPr txBox="1"/>
          <p:nvPr/>
        </p:nvSpPr>
        <p:spPr>
          <a:xfrm>
            <a:off x="831439" y="6670472"/>
            <a:ext cx="1836000" cy="33433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000" dirty="0">
                <a:latin typeface="Gill Sans MT" panose="020B0502020104020203" pitchFamily="34" charset="77"/>
              </a:rPr>
              <a:t>2 Petrischaaltjes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000" dirty="0">
                <a:latin typeface="Gill Sans MT" panose="020B0502020104020203" pitchFamily="34" charset="77"/>
              </a:rPr>
              <a:t>3 Watjes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000" dirty="0">
                <a:latin typeface="Gill Sans MT" panose="020B0502020104020203" pitchFamily="34" charset="77"/>
              </a:rPr>
              <a:t>20 Tuinkerszaadjes (10 per schaaltje)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000" dirty="0">
                <a:latin typeface="Gill Sans MT" panose="020B0502020104020203" pitchFamily="34" charset="77"/>
              </a:rPr>
              <a:t>Water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000" dirty="0">
                <a:latin typeface="Gill Sans MT" panose="020B0502020104020203" pitchFamily="34" charset="77"/>
              </a:rPr>
              <a:t>benodigdheden die de leerlingen nodig hebben voor hun eigen unieke onderzoek.</a:t>
            </a:r>
          </a:p>
          <a:p>
            <a:endParaRPr lang="nl-NL" sz="1000" dirty="0">
              <a:latin typeface="Gill Sans MT" panose="020B0502020104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F6162-4C6C-3D4B-8C21-48C90376F864}"/>
              </a:ext>
            </a:extLst>
          </p:cNvPr>
          <p:cNvSpPr txBox="1"/>
          <p:nvPr/>
        </p:nvSpPr>
        <p:spPr>
          <a:xfrm>
            <a:off x="1218168" y="1540268"/>
            <a:ext cx="1577434" cy="8315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In dit practicum ga je het met je leerlingen op een andere manier aanpakken. Je gaat de leerlingen heel veel vrijheid geven in het opstellen van hun eigen onderzoeksvraag. </a:t>
            </a:r>
            <a:endParaRPr lang="en-NL" sz="1000" dirty="0">
              <a:latin typeface="Gill Sans MT" panose="020B050202010402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49A8D-0D91-534F-AD53-192CCC5D83BA}"/>
              </a:ext>
            </a:extLst>
          </p:cNvPr>
          <p:cNvSpPr txBox="1"/>
          <p:nvPr/>
        </p:nvSpPr>
        <p:spPr>
          <a:xfrm>
            <a:off x="5257799" y="1568397"/>
            <a:ext cx="1317171" cy="1077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1 lesuur voor de opzet.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2 weken resultaten noteren.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1 lesuur conclusie trekken en opstarten verslag.</a:t>
            </a:r>
            <a:endParaRPr lang="en-NL" sz="1000" dirty="0">
              <a:latin typeface="Gill Sans MT" panose="020B05020201040202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BFF552-475A-AA46-8D2F-362A06359D2B}"/>
              </a:ext>
            </a:extLst>
          </p:cNvPr>
          <p:cNvSpPr txBox="1"/>
          <p:nvPr/>
        </p:nvSpPr>
        <p:spPr>
          <a:xfrm>
            <a:off x="3473604" y="1562823"/>
            <a:ext cx="970649" cy="5893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effectLst/>
                <a:latin typeface="Gill Sans MT" panose="020B0502020104020203" pitchFamily="34" charset="77"/>
              </a:rPr>
              <a:t>BB / KB /GT </a:t>
            </a:r>
            <a:endParaRPr lang="en-GB" sz="1000" dirty="0">
              <a:latin typeface="Gill Sans MT" panose="020B0502020104020203" pitchFamily="34" charset="77"/>
            </a:endParaRPr>
          </a:p>
          <a:p>
            <a:endParaRPr lang="en-GB" sz="1000" dirty="0">
              <a:latin typeface="Gill Sans MT" panose="020B0502020104020203" pitchFamily="34" charset="77"/>
            </a:endParaRPr>
          </a:p>
          <a:p>
            <a:r>
              <a:rPr lang="en-GB" sz="1000" dirty="0" err="1">
                <a:latin typeface="Gill Sans MT" panose="020B0502020104020203" pitchFamily="34" charset="77"/>
              </a:rPr>
              <a:t>Vanaf</a:t>
            </a:r>
            <a:r>
              <a:rPr lang="en-GB" sz="1000" dirty="0">
                <a:latin typeface="Gill Sans MT" panose="020B0502020104020203" pitchFamily="34" charset="77"/>
              </a:rPr>
              <a:t> </a:t>
            </a:r>
            <a:r>
              <a:rPr lang="en-GB" sz="1000" dirty="0" err="1">
                <a:latin typeface="Gill Sans MT" panose="020B0502020104020203" pitchFamily="34" charset="77"/>
              </a:rPr>
              <a:t>leerjaar</a:t>
            </a:r>
            <a:r>
              <a:rPr lang="en-GB" sz="1000" dirty="0">
                <a:latin typeface="Gill Sans MT" panose="020B0502020104020203" pitchFamily="34" charset="77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7489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8849-AAB8-F743-BDDA-B5230420F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546411"/>
            <a:ext cx="6092586" cy="408630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nl-NL" sz="2600" dirty="0">
                <a:solidFill>
                  <a:schemeClr val="bg1"/>
                </a:solidFill>
                <a:latin typeface="Gill Sans MT" panose="020B0502020104020203" pitchFamily="34" charset="77"/>
              </a:rPr>
              <a:t>Tuinkers ontkiemen, maar dan anders!</a:t>
            </a:r>
            <a:endParaRPr lang="en-NL" sz="26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F6162-4C6C-3D4B-8C21-48C90376F864}"/>
              </a:ext>
            </a:extLst>
          </p:cNvPr>
          <p:cNvSpPr txBox="1"/>
          <p:nvPr/>
        </p:nvSpPr>
        <p:spPr>
          <a:xfrm>
            <a:off x="900112" y="3937000"/>
            <a:ext cx="6048000" cy="61068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Het bekende practicum, de tuinkerszaadjes ontkieming. Tuinkers kan binnen 14 dagen al 5 cm lang zijn, dus het is een practicum dat snel resultaat geeft voor de leerlingen.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Maar in dit practicum ga je het met je leerlingen op een andere manier aanpakken. Je gaat de leerlingen heel veel vrijheid geven in het opstellen van hun eigen onderzoeksvraag. 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Natuurlijk moet elk onderzoek een duidelijke opzet hebben. </a:t>
            </a:r>
          </a:p>
          <a:p>
            <a:pPr>
              <a:lnSpc>
                <a:spcPts val="1200"/>
              </a:lnSpc>
            </a:pPr>
            <a:endParaRPr lang="nl-NL" sz="1000" dirty="0">
              <a:latin typeface="Gill Sans MT" panose="020B0502020104020203" pitchFamily="34" charset="77"/>
            </a:endParaRP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In het kort: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Er moeten twee groepen zijn. Dus 1 groep gewone ontkieming (controlegroep) en 1 groep de “gekke” ontkieming (proefgroep). De omstandigheden moeten zoveel mogelijk gelijk zijn.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Er moeten resultaten worden genoteerd. Hierover maak je dus afspraken met de leerlingen over wanneer dit kan en waar het staat.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Uiteindelijk wordt er een duidelijke conclusie getrokken.</a:t>
            </a:r>
          </a:p>
          <a:p>
            <a:pPr>
              <a:lnSpc>
                <a:spcPts val="1200"/>
              </a:lnSpc>
            </a:pPr>
            <a:endParaRPr lang="nl-NL" sz="1000" dirty="0">
              <a:latin typeface="Gill Sans MT" panose="020B0502020104020203" pitchFamily="34" charset="77"/>
            </a:endParaRP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Je kunt er zelf voor kiezen om de leerlingen er een verslag van te laten maken of niet.</a:t>
            </a:r>
            <a:endParaRPr lang="nl-NL" sz="1000">
              <a:latin typeface="Gill Sans MT" panose="020B0502020104020203" pitchFamily="34" charset="77"/>
            </a:endParaRPr>
          </a:p>
          <a:p>
            <a:pPr>
              <a:lnSpc>
                <a:spcPts val="1200"/>
              </a:lnSpc>
            </a:pPr>
            <a:endParaRPr lang="nl-NL" sz="1000" dirty="0">
              <a:latin typeface="Gill Sans MT" panose="020B0502020104020203" pitchFamily="34" charset="77"/>
            </a:endParaRPr>
          </a:p>
          <a:p>
            <a:pPr>
              <a:lnSpc>
                <a:spcPts val="1200"/>
              </a:lnSpc>
            </a:pPr>
            <a:endParaRPr lang="nl-NL" sz="1000" dirty="0">
              <a:latin typeface="Gill Sans MT" panose="020B0502020104020203" pitchFamily="34" charset="77"/>
            </a:endParaRP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Gill Sans MT" panose="020B0502020104020203" pitchFamily="34" charset="77"/>
              </a:rPr>
              <a:t>Leerlingen kunnen bijvoorbeeld komen met ideeën als: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Gill Sans MT" panose="020B0502020104020203" pitchFamily="34" charset="77"/>
              </a:rPr>
              <a:t>Ontkiemt tuinkers ook op cola? (of andere vloeistoffen)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Gill Sans MT" panose="020B0502020104020203" pitchFamily="34" charset="77"/>
              </a:rPr>
              <a:t>Kan tuinkers in het donker ontkiemen?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Gill Sans MT" panose="020B0502020104020203" pitchFamily="34" charset="77"/>
              </a:rPr>
              <a:t>Wat gebeurt er als ik tuinkers laat ontkiemen naast een modem of een computer?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Gill Sans MT" panose="020B0502020104020203" pitchFamily="34" charset="77"/>
              </a:rPr>
              <a:t>Wat gebeurt er als ik de tuinkers op de wc laat ontkiemen?</a:t>
            </a:r>
          </a:p>
          <a:p>
            <a:pPr marL="171450" indent="-171450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nl-NL" sz="1000" dirty="0">
                <a:latin typeface="Gill Sans MT" panose="020B0502020104020203" pitchFamily="34" charset="77"/>
              </a:rPr>
              <a:t>Kan tuinkers ontkiemen buiten, in de wind?</a:t>
            </a: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Enzovoorts. Er is van alles mogelijk; gebruik je fantasie en flexibiliteit.</a:t>
            </a:r>
          </a:p>
          <a:p>
            <a:pPr>
              <a:lnSpc>
                <a:spcPts val="1200"/>
              </a:lnSpc>
            </a:pPr>
            <a:endParaRPr lang="nl-NL" sz="1000" dirty="0">
              <a:latin typeface="Gill Sans MT" panose="020B0502020104020203" pitchFamily="34" charset="77"/>
            </a:endParaRPr>
          </a:p>
          <a:p>
            <a:pPr>
              <a:lnSpc>
                <a:spcPts val="1200"/>
              </a:lnSpc>
            </a:pPr>
            <a:r>
              <a:rPr lang="nl-NL" sz="1000" dirty="0">
                <a:latin typeface="Gill Sans MT" panose="020B0502020104020203" pitchFamily="34" charset="77"/>
              </a:rPr>
              <a:t>Uiteraard moeten de leerlingen bij deze ideeën zelf een, door jou goedgekeurde, onderzoeksvraag opstellen.</a:t>
            </a:r>
          </a:p>
          <a:p>
            <a:pPr>
              <a:lnSpc>
                <a:spcPts val="1200"/>
              </a:lnSpc>
            </a:pPr>
            <a:endParaRPr lang="nl-NL" sz="1100" dirty="0">
              <a:latin typeface="Gill Sans MT" panose="020B0502020104020203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BFF552-475A-AA46-8D2F-362A06359D2B}"/>
              </a:ext>
            </a:extLst>
          </p:cNvPr>
          <p:cNvSpPr txBox="1"/>
          <p:nvPr/>
        </p:nvSpPr>
        <p:spPr>
          <a:xfrm>
            <a:off x="3473604" y="1562823"/>
            <a:ext cx="970649" cy="589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000" dirty="0">
              <a:effectLst/>
              <a:latin typeface="Gill Sans MT" panose="020B050202010402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D86C5-E481-D04D-BF24-5645E8708B79}"/>
              </a:ext>
            </a:extLst>
          </p:cNvPr>
          <p:cNvSpPr txBox="1"/>
          <p:nvPr/>
        </p:nvSpPr>
        <p:spPr>
          <a:xfrm>
            <a:off x="3294512" y="1898878"/>
            <a:ext cx="970649" cy="5893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000" dirty="0">
              <a:effectLst/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830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20158</TotalTime>
  <Words>381</Words>
  <Application>Microsoft Office PowerPoint</Application>
  <PresentationFormat>Aangepast</PresentationFormat>
  <Paragraphs>40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Wingdings</vt:lpstr>
      <vt:lpstr>Office Theme</vt:lpstr>
      <vt:lpstr>Tuinkers ontkiemen, maar dan anders!</vt:lpstr>
      <vt:lpstr>Tuinkers ontkiemen, maar dan anders!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 xxxxxxxxx</dc:title>
  <dc:creator>Microsoft Office User</dc:creator>
  <cp:lastModifiedBy>Kim van Belle - Visser</cp:lastModifiedBy>
  <cp:revision>12</cp:revision>
  <dcterms:created xsi:type="dcterms:W3CDTF">2024-02-13T11:42:49Z</dcterms:created>
  <dcterms:modified xsi:type="dcterms:W3CDTF">2024-03-28T10:28:06Z</dcterms:modified>
</cp:coreProperties>
</file>