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8"/>
  </p:notesMasterIdLst>
  <p:sldIdLst>
    <p:sldId id="256" r:id="rId2"/>
    <p:sldId id="258" r:id="rId3"/>
    <p:sldId id="259" r:id="rId4"/>
    <p:sldId id="260" r:id="rId5"/>
    <p:sldId id="265" r:id="rId6"/>
    <p:sldId id="266" r:id="rId7"/>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9" userDrawn="1">
          <p15:clr>
            <a:srgbClr val="A4A3A4"/>
          </p15:clr>
        </p15:guide>
        <p15:guide id="2" pos="5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19"/>
    <p:restoredTop sz="94718"/>
  </p:normalViewPr>
  <p:slideViewPr>
    <p:cSldViewPr snapToGrid="0" snapToObjects="1">
      <p:cViewPr varScale="1">
        <p:scale>
          <a:sx n="70" d="100"/>
          <a:sy n="70" d="100"/>
        </p:scale>
        <p:origin x="3180" y="72"/>
      </p:cViewPr>
      <p:guideLst>
        <p:guide orient="horz" pos="1009"/>
        <p:guide pos="56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B80E1-BDC1-ED4E-A695-1F46EA58CE55}" type="datetimeFigureOut">
              <a:rPr lang="en-NL" smtClean="0"/>
              <a:t>05/23/2024</a:t>
            </a:fld>
            <a:endParaRPr lang="en-NL"/>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21068-E4DE-4543-9CF2-E3AB22715AC6}" type="slidenum">
              <a:rPr lang="en-NL" smtClean="0"/>
              <a:t>‹nr.›</a:t>
            </a:fld>
            <a:endParaRPr lang="en-NL"/>
          </a:p>
        </p:txBody>
      </p:sp>
    </p:spTree>
    <p:extLst>
      <p:ext uri="{BB962C8B-B14F-4D97-AF65-F5344CB8AC3E}">
        <p14:creationId xmlns:p14="http://schemas.microsoft.com/office/powerpoint/2010/main" val="1981573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FC321068-E4DE-4543-9CF2-E3AB22715AC6}" type="slidenum">
              <a:rPr lang="en-NL" smtClean="0"/>
              <a:t>1</a:t>
            </a:fld>
            <a:endParaRPr lang="en-NL"/>
          </a:p>
        </p:txBody>
      </p:sp>
    </p:spTree>
    <p:extLst>
      <p:ext uri="{BB962C8B-B14F-4D97-AF65-F5344CB8AC3E}">
        <p14:creationId xmlns:p14="http://schemas.microsoft.com/office/powerpoint/2010/main" val="95679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GB"/>
              <a:t>Click to edit Master title style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3099865-F3A2-4A4B-8C03-425D0BC83808}" type="datetimeFigureOut">
              <a:rPr lang="en-NL" smtClean="0"/>
              <a:t>05/23/2024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3979567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099865-F3A2-4A4B-8C03-425D0BC83808}" type="datetimeFigureOut">
              <a:rPr lang="en-NL" smtClean="0"/>
              <a:t>05/23/2024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4109895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099865-F3A2-4A4B-8C03-425D0BC83808}" type="datetimeFigureOut">
              <a:rPr lang="en-NL" smtClean="0"/>
              <a:t>05/23/2024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323508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099865-F3A2-4A4B-8C03-425D0BC83808}" type="datetimeFigureOut">
              <a:rPr lang="en-NL" smtClean="0"/>
              <a:t>05/23/2024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108322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GB"/>
              <a:t>Click to edit Master title style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3099865-F3A2-4A4B-8C03-425D0BC83808}" type="datetimeFigureOut">
              <a:rPr lang="en-NL" smtClean="0"/>
              <a:t>05/23/2024</a:t>
            </a:fld>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340088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3099865-F3A2-4A4B-8C03-425D0BC83808}" type="datetimeFigureOut">
              <a:rPr lang="en-NL" smtClean="0"/>
              <a:t>05/23/2024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46271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GB"/>
              <a:t>Click to edit Master title style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GB"/>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3099865-F3A2-4A4B-8C03-425D0BC83808}" type="datetimeFigureOut">
              <a:rPr lang="en-NL" smtClean="0"/>
              <a:t>05/23/2024</a:t>
            </a:fld>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354469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3099865-F3A2-4A4B-8C03-425D0BC83808}" type="datetimeFigureOut">
              <a:rPr lang="en-NL" smtClean="0"/>
              <a:t>05/23/2024</a:t>
            </a:fld>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792194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99865-F3A2-4A4B-8C03-425D0BC83808}" type="datetimeFigureOut">
              <a:rPr lang="en-NL" smtClean="0"/>
              <a:t>05/23/2024</a:t>
            </a:fld>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3233677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03099865-F3A2-4A4B-8C03-425D0BC83808}" type="datetimeFigureOut">
              <a:rPr lang="en-NL" smtClean="0"/>
              <a:t>05/23/2024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4114760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GB"/>
              <a:t>Click to edit Master title style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GB"/>
              <a:t>Click icon to add picture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GB"/>
              <a:t>Click to edit Master text styles</a:t>
            </a:r>
          </a:p>
        </p:txBody>
      </p:sp>
      <p:sp>
        <p:nvSpPr>
          <p:cNvPr id="5" name="Date Placeholder 4"/>
          <p:cNvSpPr>
            <a:spLocks noGrp="1"/>
          </p:cNvSpPr>
          <p:nvPr>
            <p:ph type="dt" sz="half" idx="10"/>
          </p:nvPr>
        </p:nvSpPr>
        <p:spPr/>
        <p:txBody>
          <a:bodyPr/>
          <a:lstStyle/>
          <a:p>
            <a:fld id="{03099865-F3A2-4A4B-8C03-425D0BC83808}" type="datetimeFigureOut">
              <a:rPr lang="en-NL" smtClean="0"/>
              <a:t>05/23/2024</a:t>
            </a:fld>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59BF7AA7-FF96-1846-913D-887382B88091}" type="slidenum">
              <a:rPr lang="en-NL" smtClean="0"/>
              <a:t>‹nr.›</a:t>
            </a:fld>
            <a:endParaRPr lang="en-NL"/>
          </a:p>
        </p:txBody>
      </p:sp>
    </p:spTree>
    <p:extLst>
      <p:ext uri="{BB962C8B-B14F-4D97-AF65-F5344CB8AC3E}">
        <p14:creationId xmlns:p14="http://schemas.microsoft.com/office/powerpoint/2010/main" val="2925445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03099865-F3A2-4A4B-8C03-425D0BC83808}" type="datetimeFigureOut">
              <a:rPr lang="en-NL" smtClean="0"/>
              <a:t>05/23/2024</a:t>
            </a:fld>
            <a:endParaRPr lang="en-NL"/>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NL"/>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59BF7AA7-FF96-1846-913D-887382B88091}" type="slidenum">
              <a:rPr lang="en-NL" smtClean="0"/>
              <a:t>‹nr.›</a:t>
            </a:fld>
            <a:endParaRPr lang="en-NL"/>
          </a:p>
        </p:txBody>
      </p:sp>
    </p:spTree>
    <p:extLst>
      <p:ext uri="{BB962C8B-B14F-4D97-AF65-F5344CB8AC3E}">
        <p14:creationId xmlns:p14="http://schemas.microsoft.com/office/powerpoint/2010/main" val="1174110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8849-AAB8-F743-BDDA-B5230420FB8C}"/>
              </a:ext>
            </a:extLst>
          </p:cNvPr>
          <p:cNvSpPr>
            <a:spLocks noGrp="1"/>
          </p:cNvSpPr>
          <p:nvPr>
            <p:ph type="ctrTitle"/>
          </p:nvPr>
        </p:nvSpPr>
        <p:spPr>
          <a:xfrm>
            <a:off x="900113" y="540000"/>
            <a:ext cx="6092586" cy="410520"/>
          </a:xfrm>
        </p:spPr>
        <p:txBody>
          <a:bodyPr lIns="0" tIns="0" rIns="0" bIns="0">
            <a:normAutofit/>
          </a:bodyPr>
          <a:lstStyle/>
          <a:p>
            <a:pPr algn="l"/>
            <a:r>
              <a:rPr lang="nl-NL" sz="2600">
                <a:solidFill>
                  <a:schemeClr val="bg1"/>
                </a:solidFill>
                <a:latin typeface="Gill Sans MT" panose="020B0502020104020203" pitchFamily="34" charset="77"/>
              </a:rPr>
              <a:t>Ecosysteem in een pot</a:t>
            </a:r>
          </a:p>
        </p:txBody>
      </p:sp>
      <p:sp>
        <p:nvSpPr>
          <p:cNvPr id="6" name="TextBox 5">
            <a:extLst>
              <a:ext uri="{FF2B5EF4-FFF2-40B4-BE49-F238E27FC236}">
                <a16:creationId xmlns:a16="http://schemas.microsoft.com/office/drawing/2014/main" id="{8D21D88C-EDCC-3844-B63B-41C7440F8DFA}"/>
              </a:ext>
            </a:extLst>
          </p:cNvPr>
          <p:cNvSpPr txBox="1"/>
          <p:nvPr/>
        </p:nvSpPr>
        <p:spPr>
          <a:xfrm>
            <a:off x="900000" y="3600000"/>
            <a:ext cx="6048000" cy="2141035"/>
          </a:xfrm>
          <a:prstGeom prst="rect">
            <a:avLst/>
          </a:prstGeom>
          <a:noFill/>
        </p:spPr>
        <p:txBody>
          <a:bodyPr wrap="square" lIns="0" tIns="0" rIns="0" bIns="0" rtlCol="0">
            <a:noAutofit/>
          </a:bodyPr>
          <a:lstStyle/>
          <a:p>
            <a:pPr>
              <a:lnSpc>
                <a:spcPts val="1200"/>
              </a:lnSpc>
            </a:pPr>
            <a:r>
              <a:rPr lang="nl-NL" sz="1100" dirty="0">
                <a:latin typeface="Gill Sans MT" panose="020B0502020104020203" pitchFamily="34" charset="77"/>
              </a:rPr>
              <a:t>Aan het einde van deze werkvorm…</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 kunnen leerlingen uitleggen wat een ecosysteem is.</a:t>
            </a:r>
          </a:p>
          <a:p>
            <a:pPr>
              <a:lnSpc>
                <a:spcPts val="1200"/>
              </a:lnSpc>
            </a:pPr>
            <a:r>
              <a:rPr lang="nl-NL" sz="1100" dirty="0">
                <a:latin typeface="Gill Sans MT" panose="020B0502020104020203" pitchFamily="34" charset="77"/>
              </a:rPr>
              <a:t>… kunnen leerlingen diverse voorbeelden noemen van abiotische en biotische factoren uit hun eigen ecosysteem.</a:t>
            </a:r>
          </a:p>
          <a:p>
            <a:pPr>
              <a:lnSpc>
                <a:spcPts val="1200"/>
              </a:lnSpc>
            </a:pPr>
            <a:r>
              <a:rPr lang="nl-NL" sz="1100" dirty="0">
                <a:latin typeface="Gill Sans MT" panose="020B0502020104020203" pitchFamily="34" charset="77"/>
              </a:rPr>
              <a:t>… kunnen leerlingen uitleggen welke rol fotosynthese en verbranding hebben in dit mini ecosysteem.</a:t>
            </a:r>
          </a:p>
          <a:p>
            <a:pPr>
              <a:lnSpc>
                <a:spcPts val="1200"/>
              </a:lnSpc>
            </a:pPr>
            <a:endParaRPr lang="nl-NL" sz="1100" dirty="0">
              <a:latin typeface="Gill Sans MT" panose="020B0502020104020203" pitchFamily="34" charset="77"/>
            </a:endParaRPr>
          </a:p>
          <a:p>
            <a:pPr>
              <a:lnSpc>
                <a:spcPts val="1200"/>
              </a:lnSpc>
            </a:pPr>
            <a:r>
              <a:rPr lang="nl-NL" sz="1100" i="1" dirty="0">
                <a:latin typeface="Gill Sans MT" panose="020B0502020104020203" pitchFamily="34" charset="77"/>
              </a:rPr>
              <a:t>Vele andere leerdoelen zijn mogelijk. Dit is afhankelijk van de manier waarop je de werkvorm inzet.</a:t>
            </a:r>
          </a:p>
        </p:txBody>
      </p:sp>
      <p:sp>
        <p:nvSpPr>
          <p:cNvPr id="9" name="TextBox 8">
            <a:extLst>
              <a:ext uri="{FF2B5EF4-FFF2-40B4-BE49-F238E27FC236}">
                <a16:creationId xmlns:a16="http://schemas.microsoft.com/office/drawing/2014/main" id="{7E82B533-AA0B-934B-84FE-B3CAC012A252}"/>
              </a:ext>
            </a:extLst>
          </p:cNvPr>
          <p:cNvSpPr txBox="1"/>
          <p:nvPr/>
        </p:nvSpPr>
        <p:spPr>
          <a:xfrm>
            <a:off x="900000" y="6637545"/>
            <a:ext cx="1836000" cy="3684811"/>
          </a:xfrm>
          <a:prstGeom prst="rect">
            <a:avLst/>
          </a:prstGeom>
          <a:noFill/>
        </p:spPr>
        <p:txBody>
          <a:bodyPr wrap="square" lIns="0" tIns="0" rIns="0" bIns="0" rtlCol="0">
            <a:noAutofit/>
          </a:bodyPr>
          <a:lstStyle/>
          <a:p>
            <a:pPr marL="171450" indent="-171450">
              <a:buFont typeface="Arial" panose="020B0604020202020204" pitchFamily="34" charset="0"/>
              <a:buChar char="•"/>
            </a:pPr>
            <a:r>
              <a:rPr lang="nl-NL" sz="1100" dirty="0">
                <a:effectLst/>
                <a:latin typeface="Gill Sans MT" panose="020B0502020104020203" pitchFamily="34" charset="77"/>
              </a:rPr>
              <a:t>glazen potten met deksels (bijv. </a:t>
            </a:r>
            <a:r>
              <a:rPr lang="nl-NL" sz="1100" dirty="0">
                <a:latin typeface="Gill Sans MT" panose="020B0502020104020203" pitchFamily="34" charset="77"/>
              </a:rPr>
              <a:t>een lege, schone </a:t>
            </a:r>
            <a:r>
              <a:rPr lang="nl-NL" sz="1100" dirty="0" err="1">
                <a:latin typeface="Gill Sans MT" panose="020B0502020104020203" pitchFamily="34" charset="77"/>
              </a:rPr>
              <a:t>pastasauspot</a:t>
            </a:r>
            <a:r>
              <a:rPr lang="nl-NL" sz="1100" dirty="0">
                <a:latin typeface="Gill Sans MT" panose="020B0502020104020203" pitchFamily="34" charset="77"/>
              </a:rPr>
              <a:t> of </a:t>
            </a:r>
            <a:r>
              <a:rPr lang="nl-NL" sz="1100" dirty="0" err="1">
                <a:latin typeface="Gill Sans MT" panose="020B0502020104020203" pitchFamily="34" charset="77"/>
              </a:rPr>
              <a:t>augurkenpot</a:t>
            </a:r>
            <a:r>
              <a:rPr lang="nl-NL" sz="1100" dirty="0">
                <a:latin typeface="Gill Sans MT" panose="020B0502020104020203" pitchFamily="34" charset="77"/>
              </a:rPr>
              <a:t>)</a:t>
            </a:r>
            <a:endParaRPr lang="nl-NL" sz="1100" dirty="0">
              <a:effectLst/>
              <a:latin typeface="Gill Sans MT" panose="020B0502020104020203" pitchFamily="34" charset="77"/>
            </a:endParaRPr>
          </a:p>
          <a:p>
            <a:pPr marL="171450" indent="-171450">
              <a:buFont typeface="Arial" panose="020B0604020202020204" pitchFamily="34" charset="0"/>
              <a:buChar char="•"/>
            </a:pPr>
            <a:r>
              <a:rPr lang="nl-NL" sz="1100" dirty="0" err="1">
                <a:effectLst/>
                <a:latin typeface="Gill Sans MT" panose="020B0502020104020203" pitchFamily="34" charset="77"/>
              </a:rPr>
              <a:t>hydrokorrels</a:t>
            </a:r>
            <a:endParaRPr lang="nl-NL" sz="1100" dirty="0">
              <a:effectLst/>
              <a:latin typeface="Gill Sans MT" panose="020B0502020104020203" pitchFamily="34" charset="77"/>
            </a:endParaRPr>
          </a:p>
          <a:p>
            <a:pPr marL="171450" indent="-171450">
              <a:buFont typeface="Arial" panose="020B0604020202020204" pitchFamily="34" charset="0"/>
              <a:buChar char="•"/>
            </a:pPr>
            <a:r>
              <a:rPr lang="nl-NL" sz="1100" dirty="0">
                <a:effectLst/>
                <a:latin typeface="Gill Sans MT" panose="020B0502020104020203" pitchFamily="34" charset="77"/>
              </a:rPr>
              <a:t>potgrond (eventueel ook een emmer hiervoor)</a:t>
            </a:r>
          </a:p>
          <a:p>
            <a:pPr marL="171450" indent="-171450">
              <a:buFont typeface="Arial" panose="020B0604020202020204" pitchFamily="34" charset="0"/>
              <a:buChar char="•"/>
            </a:pPr>
            <a:r>
              <a:rPr lang="nl-NL" sz="1100" dirty="0">
                <a:latin typeface="Gill Sans MT" panose="020B0502020104020203" pitchFamily="34" charset="77"/>
              </a:rPr>
              <a:t>grote lepel </a:t>
            </a:r>
            <a:endParaRPr lang="nl-NL" sz="1100" dirty="0">
              <a:effectLst/>
              <a:latin typeface="Gill Sans MT" panose="020B0502020104020203" pitchFamily="34" charset="77"/>
            </a:endParaRPr>
          </a:p>
          <a:p>
            <a:pPr marL="171450" indent="-171450">
              <a:buFont typeface="Arial" panose="020B0604020202020204" pitchFamily="34" charset="0"/>
              <a:buChar char="•"/>
            </a:pPr>
            <a:r>
              <a:rPr lang="nl-NL" sz="1100" dirty="0">
                <a:effectLst/>
                <a:latin typeface="Gill Sans MT" panose="020B0502020104020203" pitchFamily="34" charset="77"/>
              </a:rPr>
              <a:t>plantjes</a:t>
            </a:r>
          </a:p>
          <a:p>
            <a:pPr marL="171450" indent="-171450">
              <a:buFont typeface="Arial" panose="020B0604020202020204" pitchFamily="34" charset="0"/>
              <a:buChar char="•"/>
            </a:pPr>
            <a:r>
              <a:rPr lang="nl-NL" sz="1100" dirty="0">
                <a:effectLst/>
                <a:latin typeface="Gill Sans MT" panose="020B0502020104020203" pitchFamily="34" charset="77"/>
              </a:rPr>
              <a:t>mos</a:t>
            </a:r>
          </a:p>
          <a:p>
            <a:pPr marL="171450" indent="-171450">
              <a:buFont typeface="Arial" panose="020B0604020202020204" pitchFamily="34" charset="0"/>
              <a:buChar char="•"/>
            </a:pPr>
            <a:r>
              <a:rPr lang="nl-NL" sz="1100" dirty="0">
                <a:effectLst/>
                <a:latin typeface="Gill Sans MT" panose="020B0502020104020203" pitchFamily="34" charset="77"/>
              </a:rPr>
              <a:t>stenen</a:t>
            </a:r>
          </a:p>
          <a:p>
            <a:pPr marL="171450" indent="-171450">
              <a:buFont typeface="Arial" panose="020B0604020202020204" pitchFamily="34" charset="0"/>
              <a:buChar char="•"/>
            </a:pPr>
            <a:r>
              <a:rPr lang="nl-NL" sz="1100" dirty="0">
                <a:effectLst/>
                <a:latin typeface="Gill Sans MT" panose="020B0502020104020203" pitchFamily="34" charset="77"/>
              </a:rPr>
              <a:t>hulpmiddelen: kwast + vorkje of lepeltje*</a:t>
            </a:r>
          </a:p>
          <a:p>
            <a:pPr marL="171450" indent="-171450">
              <a:buFont typeface="Arial" panose="020B0604020202020204" pitchFamily="34" charset="0"/>
              <a:buChar char="•"/>
            </a:pPr>
            <a:r>
              <a:rPr lang="nl-NL" sz="1100" dirty="0">
                <a:effectLst/>
                <a:latin typeface="Gill Sans MT" panose="020B0502020104020203" pitchFamily="34" charset="77"/>
              </a:rPr>
              <a:t>plantenspuit</a:t>
            </a:r>
          </a:p>
          <a:p>
            <a:pPr marL="171450" indent="-171450">
              <a:buFont typeface="Arial" panose="020B0604020202020204" pitchFamily="34" charset="0"/>
              <a:buChar char="•"/>
            </a:pPr>
            <a:r>
              <a:rPr lang="nl-NL" sz="1100" dirty="0">
                <a:effectLst/>
                <a:latin typeface="Gill Sans MT" panose="020B0502020104020203" pitchFamily="34" charset="77"/>
              </a:rPr>
              <a:t>kraanwater</a:t>
            </a:r>
          </a:p>
          <a:p>
            <a:endParaRPr lang="nl-NL" sz="1100" dirty="0">
              <a:latin typeface="Gill Sans MT" panose="020B0502020104020203" pitchFamily="34" charset="77"/>
            </a:endParaRPr>
          </a:p>
          <a:p>
            <a:r>
              <a:rPr lang="nl-NL" sz="1100" dirty="0">
                <a:latin typeface="Gill Sans MT" panose="020B0502020104020203" pitchFamily="34" charset="77"/>
              </a:rPr>
              <a:t>*) Tip: bevestig met </a:t>
            </a:r>
            <a:r>
              <a:rPr lang="nl-NL" sz="1100" dirty="0" err="1">
                <a:latin typeface="Gill Sans MT" panose="020B0502020104020203" pitchFamily="34" charset="77"/>
              </a:rPr>
              <a:t>ductape</a:t>
            </a:r>
            <a:r>
              <a:rPr lang="nl-NL" sz="1100" dirty="0">
                <a:latin typeface="Gill Sans MT" panose="020B0502020104020203" pitchFamily="34" charset="77"/>
              </a:rPr>
              <a:t> een koffielepeltje of gebaksvorkje aan een kwast. Hiermee maak je gemakkelijke hulpmiddelen.</a:t>
            </a: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endParaRPr lang="nl-NL" sz="1100" dirty="0">
              <a:latin typeface="Gill Sans MT" panose="020B0502020104020203" pitchFamily="34" charset="77"/>
            </a:endParaRPr>
          </a:p>
          <a:p>
            <a:r>
              <a:rPr lang="nl-NL" sz="1100" dirty="0">
                <a:latin typeface="Gill Sans MT" panose="020B0502020104020203" pitchFamily="34" charset="77"/>
              </a:rPr>
              <a:t>    </a:t>
            </a:r>
          </a:p>
        </p:txBody>
      </p:sp>
      <p:sp>
        <p:nvSpPr>
          <p:cNvPr id="10" name="TextBox 9">
            <a:extLst>
              <a:ext uri="{FF2B5EF4-FFF2-40B4-BE49-F238E27FC236}">
                <a16:creationId xmlns:a16="http://schemas.microsoft.com/office/drawing/2014/main" id="{0A5F6162-4C6C-3D4B-8C21-48C90376F864}"/>
              </a:ext>
            </a:extLst>
          </p:cNvPr>
          <p:cNvSpPr txBox="1"/>
          <p:nvPr/>
        </p:nvSpPr>
        <p:spPr>
          <a:xfrm>
            <a:off x="1232211" y="1566748"/>
            <a:ext cx="1304692" cy="831588"/>
          </a:xfrm>
          <a:prstGeom prst="rect">
            <a:avLst/>
          </a:prstGeom>
          <a:noFill/>
        </p:spPr>
        <p:txBody>
          <a:bodyPr wrap="square" lIns="0" tIns="0" rIns="0" bIns="0" rtlCol="0">
            <a:noAutofit/>
          </a:bodyPr>
          <a:lstStyle/>
          <a:p>
            <a:pPr>
              <a:lnSpc>
                <a:spcPts val="1200"/>
              </a:lnSpc>
            </a:pPr>
            <a:r>
              <a:rPr lang="nl-NL" sz="1100" dirty="0">
                <a:latin typeface="Gill Sans MT" panose="020B0502020104020203" pitchFamily="34" charset="77"/>
              </a:rPr>
              <a:t>De leerlingen maken een eigen ecosysteem in een pot en leren over ecologie.</a:t>
            </a:r>
          </a:p>
        </p:txBody>
      </p:sp>
      <p:sp>
        <p:nvSpPr>
          <p:cNvPr id="11" name="TextBox 10">
            <a:extLst>
              <a:ext uri="{FF2B5EF4-FFF2-40B4-BE49-F238E27FC236}">
                <a16:creationId xmlns:a16="http://schemas.microsoft.com/office/drawing/2014/main" id="{F8E49A8D-0D91-534F-AD53-192CCC5D83BA}"/>
              </a:ext>
            </a:extLst>
          </p:cNvPr>
          <p:cNvSpPr txBox="1"/>
          <p:nvPr/>
        </p:nvSpPr>
        <p:spPr>
          <a:xfrm>
            <a:off x="5257800" y="1568397"/>
            <a:ext cx="1109382" cy="1077218"/>
          </a:xfrm>
          <a:prstGeom prst="rect">
            <a:avLst/>
          </a:prstGeom>
          <a:noFill/>
        </p:spPr>
        <p:txBody>
          <a:bodyPr wrap="square" lIns="0" tIns="0" rIns="0" bIns="0" rtlCol="0">
            <a:noAutofit/>
          </a:bodyPr>
          <a:lstStyle/>
          <a:p>
            <a:pPr>
              <a:lnSpc>
                <a:spcPts val="1200"/>
              </a:lnSpc>
            </a:pPr>
            <a:r>
              <a:rPr lang="nl-NL" sz="1100" dirty="0">
                <a:latin typeface="Gill Sans MT" panose="020B0502020104020203" pitchFamily="34" charset="77"/>
              </a:rPr>
              <a:t>50 minuten (exclusief voorbereiden en klaarzetten van de materialen)</a:t>
            </a:r>
          </a:p>
        </p:txBody>
      </p:sp>
      <p:sp>
        <p:nvSpPr>
          <p:cNvPr id="14" name="TextBox 13">
            <a:extLst>
              <a:ext uri="{FF2B5EF4-FFF2-40B4-BE49-F238E27FC236}">
                <a16:creationId xmlns:a16="http://schemas.microsoft.com/office/drawing/2014/main" id="{91BFF552-475A-AA46-8D2F-362A06359D2B}"/>
              </a:ext>
            </a:extLst>
          </p:cNvPr>
          <p:cNvSpPr txBox="1"/>
          <p:nvPr/>
        </p:nvSpPr>
        <p:spPr>
          <a:xfrm>
            <a:off x="3473604" y="1562823"/>
            <a:ext cx="970649" cy="589361"/>
          </a:xfrm>
          <a:prstGeom prst="rect">
            <a:avLst/>
          </a:prstGeom>
          <a:noFill/>
        </p:spPr>
        <p:txBody>
          <a:bodyPr wrap="square" lIns="0" tIns="0" rIns="0" bIns="0" rtlCol="0">
            <a:noAutofit/>
          </a:bodyPr>
          <a:lstStyle/>
          <a:p>
            <a:r>
              <a:rPr lang="nl-NL" sz="1100" dirty="0">
                <a:effectLst/>
                <a:latin typeface="Gill Sans MT" panose="020B0502020104020203" pitchFamily="34" charset="77"/>
              </a:rPr>
              <a:t>GT / havo</a:t>
            </a:r>
            <a:endParaRPr lang="nl-NL" sz="1100" dirty="0">
              <a:latin typeface="Gill Sans MT" panose="020B0502020104020203" pitchFamily="34" charset="77"/>
            </a:endParaRPr>
          </a:p>
          <a:p>
            <a:endParaRPr lang="nl-NL" sz="1100" dirty="0">
              <a:effectLst/>
              <a:latin typeface="Gill Sans MT" panose="020B0502020104020203" pitchFamily="34" charset="77"/>
            </a:endParaRPr>
          </a:p>
          <a:p>
            <a:r>
              <a:rPr lang="nl-NL" sz="1100" dirty="0">
                <a:effectLst/>
                <a:latin typeface="Gill Sans MT" panose="020B0502020104020203" pitchFamily="34" charset="77"/>
              </a:rPr>
              <a:t>3 / 4</a:t>
            </a:r>
          </a:p>
        </p:txBody>
      </p:sp>
      <p:pic>
        <p:nvPicPr>
          <p:cNvPr id="4" name="Afbeelding 3" descr="Afbeelding met gereedschap, Keukengerei, lepel, zilver&#10;&#10;Automatisch gegenereerde beschrijving">
            <a:extLst>
              <a:ext uri="{FF2B5EF4-FFF2-40B4-BE49-F238E27FC236}">
                <a16:creationId xmlns:a16="http://schemas.microsoft.com/office/drawing/2014/main" id="{9141CF6D-086C-1006-0C19-129F9BEC94A5}"/>
              </a:ext>
            </a:extLst>
          </p:cNvPr>
          <p:cNvPicPr>
            <a:picLocks noChangeAspect="1"/>
          </p:cNvPicPr>
          <p:nvPr/>
        </p:nvPicPr>
        <p:blipFill>
          <a:blip r:embed="rId4"/>
          <a:stretch>
            <a:fillRect/>
          </a:stretch>
        </p:blipFill>
        <p:spPr>
          <a:xfrm>
            <a:off x="844154" y="10018015"/>
            <a:ext cx="1891846" cy="499497"/>
          </a:xfrm>
          <a:prstGeom prst="rect">
            <a:avLst/>
          </a:prstGeom>
        </p:spPr>
      </p:pic>
    </p:spTree>
    <p:extLst>
      <p:ext uri="{BB962C8B-B14F-4D97-AF65-F5344CB8AC3E}">
        <p14:creationId xmlns:p14="http://schemas.microsoft.com/office/powerpoint/2010/main" val="974896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8849-AAB8-F743-BDDA-B5230420FB8C}"/>
              </a:ext>
            </a:extLst>
          </p:cNvPr>
          <p:cNvSpPr>
            <a:spLocks noGrp="1"/>
          </p:cNvSpPr>
          <p:nvPr>
            <p:ph type="ctrTitle"/>
          </p:nvPr>
        </p:nvSpPr>
        <p:spPr>
          <a:xfrm>
            <a:off x="900113" y="540001"/>
            <a:ext cx="6092586" cy="415040"/>
          </a:xfrm>
        </p:spPr>
        <p:txBody>
          <a:bodyPr lIns="0" tIns="0" rIns="0" bIns="0">
            <a:normAutofit/>
          </a:bodyPr>
          <a:lstStyle/>
          <a:p>
            <a:pPr algn="l"/>
            <a:r>
              <a:rPr lang="en-US" sz="2600" dirty="0" err="1">
                <a:solidFill>
                  <a:schemeClr val="bg1"/>
                </a:solidFill>
                <a:latin typeface="Gill Sans MT" panose="020B0502020104020203" pitchFamily="34" charset="77"/>
              </a:rPr>
              <a:t>Ecosysteem</a:t>
            </a:r>
            <a:r>
              <a:rPr lang="en-US" sz="2600" dirty="0">
                <a:solidFill>
                  <a:schemeClr val="bg1"/>
                </a:solidFill>
                <a:latin typeface="Gill Sans MT" panose="020B0502020104020203" pitchFamily="34" charset="77"/>
              </a:rPr>
              <a:t> in </a:t>
            </a:r>
            <a:r>
              <a:rPr lang="en-US" sz="2600" dirty="0" err="1">
                <a:solidFill>
                  <a:schemeClr val="bg1"/>
                </a:solidFill>
                <a:latin typeface="Gill Sans MT" panose="020B0502020104020203" pitchFamily="34" charset="77"/>
              </a:rPr>
              <a:t>een</a:t>
            </a:r>
            <a:r>
              <a:rPr lang="en-US" sz="2600" dirty="0">
                <a:solidFill>
                  <a:schemeClr val="bg1"/>
                </a:solidFill>
                <a:latin typeface="Gill Sans MT" panose="020B0502020104020203" pitchFamily="34" charset="77"/>
              </a:rPr>
              <a:t> pot</a:t>
            </a:r>
            <a:endParaRPr lang="en-NL" sz="2600" dirty="0">
              <a:solidFill>
                <a:schemeClr val="bg1"/>
              </a:solidFill>
              <a:latin typeface="Gill Sans MT" panose="020B0502020104020203" pitchFamily="34" charset="77"/>
            </a:endParaRPr>
          </a:p>
        </p:txBody>
      </p:sp>
      <p:sp>
        <p:nvSpPr>
          <p:cNvPr id="6" name="TextBox 5">
            <a:extLst>
              <a:ext uri="{FF2B5EF4-FFF2-40B4-BE49-F238E27FC236}">
                <a16:creationId xmlns:a16="http://schemas.microsoft.com/office/drawing/2014/main" id="{8D21D88C-EDCC-3844-B63B-41C7440F8DFA}"/>
              </a:ext>
            </a:extLst>
          </p:cNvPr>
          <p:cNvSpPr txBox="1"/>
          <p:nvPr/>
        </p:nvSpPr>
        <p:spPr>
          <a:xfrm>
            <a:off x="900000" y="4704522"/>
            <a:ext cx="6048000" cy="5340626"/>
          </a:xfrm>
          <a:prstGeom prst="rect">
            <a:avLst/>
          </a:prstGeom>
          <a:noFill/>
        </p:spPr>
        <p:txBody>
          <a:bodyPr wrap="square" lIns="0" tIns="0" rIns="0" bIns="0" rtlCol="0">
            <a:noAutofit/>
          </a:bodyPr>
          <a:lstStyle/>
          <a:p>
            <a:r>
              <a:rPr lang="nl-NL" sz="1100" dirty="0">
                <a:effectLst/>
                <a:latin typeface="Gill Sans MT" panose="020B0502020104020203" pitchFamily="34" charset="77"/>
              </a:rPr>
              <a:t>Belangrijk vóó</a:t>
            </a:r>
            <a:r>
              <a:rPr lang="nl-NL" sz="1100" dirty="0">
                <a:latin typeface="Gill Sans MT" panose="020B0502020104020203" pitchFamily="34" charset="77"/>
              </a:rPr>
              <a:t>r de uitvoering van de werkvorm:</a:t>
            </a:r>
          </a:p>
          <a:p>
            <a:pPr marL="171450" indent="-171450">
              <a:buFont typeface="Arial" panose="020B0604020202020204" pitchFamily="34" charset="0"/>
              <a:buChar char="•"/>
            </a:pPr>
            <a:endParaRPr lang="nl-NL" sz="1100" dirty="0">
              <a:effectLst/>
              <a:latin typeface="Gill Sans MT" panose="020B0502020104020203" pitchFamily="34" charset="77"/>
            </a:endParaRPr>
          </a:p>
          <a:p>
            <a:pPr marL="171450" indent="-171450">
              <a:buFont typeface="Arial" panose="020B0604020202020204" pitchFamily="34" charset="0"/>
              <a:buChar char="•"/>
            </a:pPr>
            <a:r>
              <a:rPr lang="nl-NL" sz="1100" dirty="0">
                <a:latin typeface="Gill Sans MT" panose="020B0502020104020203" pitchFamily="34" charset="77"/>
              </a:rPr>
              <a:t>Zorg ervoor dat alle materialen ruim klaarstaan. 30 leerlingen die uit 1 bak zand halen kost veel tijd. Verspreid dus waar mogelijk de materialen.</a:t>
            </a:r>
          </a:p>
          <a:p>
            <a:pPr marL="171450" indent="-171450">
              <a:buFont typeface="Arial" panose="020B0604020202020204" pitchFamily="34" charset="0"/>
              <a:buChar char="•"/>
            </a:pPr>
            <a:r>
              <a:rPr lang="nl-NL" sz="1100" dirty="0">
                <a:effectLst/>
                <a:latin typeface="Gill Sans MT" panose="020B0502020104020203" pitchFamily="34" charset="77"/>
              </a:rPr>
              <a:t>Zorg ervoor dat de plantjes die gebruikt worden </a:t>
            </a:r>
            <a:r>
              <a:rPr lang="nl-NL" sz="1100" dirty="0">
                <a:latin typeface="Gill Sans MT" panose="020B0502020104020203" pitchFamily="34" charset="77"/>
              </a:rPr>
              <a:t>al enige tijd voor de werkvorm geworteld zijn. Op de volgende pagina wordt een uitleg gegeven van dit proces.</a:t>
            </a:r>
          </a:p>
          <a:p>
            <a:endParaRPr lang="nl-NL" sz="1100" dirty="0">
              <a:latin typeface="Gill Sans MT" panose="020B0502020104020203" pitchFamily="34" charset="77"/>
            </a:endParaRPr>
          </a:p>
          <a:p>
            <a:r>
              <a:rPr lang="nl-NL" sz="1100" b="1" dirty="0">
                <a:effectLst/>
                <a:latin typeface="Gill Sans MT" panose="020B0502020104020203" pitchFamily="34" charset="77"/>
              </a:rPr>
              <a:t>Het stappenplan is als volgt:</a:t>
            </a:r>
          </a:p>
          <a:p>
            <a:endParaRPr lang="nl-NL" sz="1100" dirty="0">
              <a:latin typeface="Gill Sans MT" panose="020B0502020104020203" pitchFamily="34" charset="77"/>
            </a:endParaRPr>
          </a:p>
          <a:p>
            <a:r>
              <a:rPr lang="nl-NL" sz="1100" dirty="0">
                <a:effectLst/>
                <a:latin typeface="Gill Sans MT" panose="020B0502020104020203" pitchFamily="34" charset="77"/>
              </a:rPr>
              <a:t>Stap 1: Leerlingen zorgen er ten eerste voor dat ze een schone pot hebben. De pot</a:t>
            </a:r>
          </a:p>
          <a:p>
            <a:r>
              <a:rPr lang="nl-NL" sz="1100" dirty="0">
                <a:effectLst/>
                <a:latin typeface="Gill Sans MT" panose="020B0502020104020203" pitchFamily="34" charset="77"/>
              </a:rPr>
              <a:t>dient ook droog te zijn van binnen.</a:t>
            </a:r>
          </a:p>
          <a:p>
            <a:endParaRPr lang="nl-NL" sz="1100" dirty="0">
              <a:effectLst/>
              <a:latin typeface="Gill Sans MT" panose="020B0502020104020203" pitchFamily="34" charset="77"/>
            </a:endParaRPr>
          </a:p>
          <a:p>
            <a:r>
              <a:rPr lang="nl-NL" sz="1100" dirty="0">
                <a:effectLst/>
                <a:latin typeface="Gill Sans MT" panose="020B0502020104020203" pitchFamily="34" charset="77"/>
              </a:rPr>
              <a:t>Stap 2: Als eerste gaan de </a:t>
            </a:r>
            <a:r>
              <a:rPr lang="nl-NL" sz="1100" dirty="0" err="1">
                <a:effectLst/>
                <a:latin typeface="Gill Sans MT" panose="020B0502020104020203" pitchFamily="34" charset="77"/>
              </a:rPr>
              <a:t>hydrokorrels</a:t>
            </a:r>
            <a:r>
              <a:rPr lang="nl-NL" sz="1100" dirty="0">
                <a:effectLst/>
                <a:latin typeface="Gill Sans MT" panose="020B0502020104020203" pitchFamily="34" charset="77"/>
              </a:rPr>
              <a:t> in de pot. Zorg dat dit maar (ongeveer) 1/10</a:t>
            </a:r>
          </a:p>
          <a:p>
            <a:r>
              <a:rPr lang="nl-NL" sz="1100" dirty="0">
                <a:effectLst/>
                <a:latin typeface="Gill Sans MT" panose="020B0502020104020203" pitchFamily="34" charset="77"/>
              </a:rPr>
              <a:t>van de pot is.</a:t>
            </a:r>
          </a:p>
          <a:p>
            <a:endParaRPr lang="nl-NL" sz="1100" dirty="0">
              <a:effectLst/>
              <a:latin typeface="Gill Sans MT" panose="020B0502020104020203" pitchFamily="34" charset="77"/>
            </a:endParaRPr>
          </a:p>
          <a:p>
            <a:r>
              <a:rPr lang="nl-NL" sz="1100" dirty="0">
                <a:effectLst/>
                <a:latin typeface="Gill Sans MT" panose="020B0502020104020203" pitchFamily="34" charset="77"/>
              </a:rPr>
              <a:t>Stap 3: Er komt een laagje potgrond op de </a:t>
            </a:r>
            <a:r>
              <a:rPr lang="nl-NL" sz="1100" dirty="0" err="1">
                <a:effectLst/>
                <a:latin typeface="Gill Sans MT" panose="020B0502020104020203" pitchFamily="34" charset="77"/>
              </a:rPr>
              <a:t>hydrokorrels</a:t>
            </a:r>
            <a:r>
              <a:rPr lang="nl-NL" sz="1100" dirty="0">
                <a:effectLst/>
                <a:latin typeface="Gill Sans MT" panose="020B0502020104020203" pitchFamily="34" charset="77"/>
              </a:rPr>
              <a:t> (tip: doe dit als docent zelf of</a:t>
            </a:r>
          </a:p>
          <a:p>
            <a:r>
              <a:rPr lang="nl-NL" sz="1100" dirty="0">
                <a:effectLst/>
                <a:latin typeface="Gill Sans MT" panose="020B0502020104020203" pitchFamily="34" charset="77"/>
              </a:rPr>
              <a:t>laat leerlingen langskomen bij een centrale plek. Dit in verband met de rotzooi die het</a:t>
            </a:r>
          </a:p>
          <a:p>
            <a:r>
              <a:rPr lang="nl-NL" sz="1100" dirty="0">
                <a:effectLst/>
                <a:latin typeface="Gill Sans MT" panose="020B0502020104020203" pitchFamily="34" charset="77"/>
              </a:rPr>
              <a:t>geeft).</a:t>
            </a:r>
          </a:p>
          <a:p>
            <a:endParaRPr lang="nl-NL" sz="1100" dirty="0">
              <a:effectLst/>
              <a:latin typeface="Gill Sans MT" panose="020B0502020104020203" pitchFamily="34" charset="77"/>
            </a:endParaRPr>
          </a:p>
          <a:p>
            <a:r>
              <a:rPr lang="nl-NL" sz="1100" dirty="0">
                <a:effectLst/>
                <a:latin typeface="Gill Sans MT" panose="020B0502020104020203" pitchFamily="34" charset="77"/>
              </a:rPr>
              <a:t>Stap 4: Neem een reeds geworteld plantje. Leerlingen graven de wortels van het</a:t>
            </a:r>
          </a:p>
          <a:p>
            <a:r>
              <a:rPr lang="nl-NL" sz="1100" dirty="0">
                <a:effectLst/>
                <a:latin typeface="Gill Sans MT" panose="020B0502020104020203" pitchFamily="34" charset="77"/>
              </a:rPr>
              <a:t>plantje in.</a:t>
            </a:r>
          </a:p>
          <a:p>
            <a:endParaRPr lang="nl-NL" sz="1100" dirty="0">
              <a:effectLst/>
              <a:latin typeface="Gill Sans MT" panose="020B0502020104020203" pitchFamily="34" charset="77"/>
            </a:endParaRPr>
          </a:p>
          <a:p>
            <a:r>
              <a:rPr lang="nl-NL" sz="1100" dirty="0">
                <a:effectLst/>
                <a:latin typeface="Gill Sans MT" panose="020B0502020104020203" pitchFamily="34" charset="77"/>
              </a:rPr>
              <a:t>Stap 5: Om het plantje heen komt wat mos, wat steentjes en/of wat kurk of gedroogd</a:t>
            </a:r>
          </a:p>
          <a:p>
            <a:r>
              <a:rPr lang="nl-NL" sz="1100" dirty="0">
                <a:effectLst/>
                <a:latin typeface="Gill Sans MT" panose="020B0502020104020203" pitchFamily="34" charset="77"/>
              </a:rPr>
              <a:t>hout (neem geen houtsnippers! Die gaan schimmelen).</a:t>
            </a:r>
          </a:p>
          <a:p>
            <a:endParaRPr lang="nl-NL" sz="1100" dirty="0">
              <a:effectLst/>
              <a:latin typeface="Gill Sans MT" panose="020B0502020104020203" pitchFamily="34" charset="77"/>
            </a:endParaRPr>
          </a:p>
          <a:p>
            <a:r>
              <a:rPr lang="nl-NL" sz="1100" dirty="0">
                <a:effectLst/>
                <a:latin typeface="Gill Sans MT" panose="020B0502020104020203" pitchFamily="34" charset="77"/>
              </a:rPr>
              <a:t>Stap 6: Met een plantenspuit spuit je langs de wanden, zodat het glas meteen</a:t>
            </a:r>
          </a:p>
          <a:p>
            <a:r>
              <a:rPr lang="nl-NL" sz="1100" dirty="0">
                <a:effectLst/>
                <a:latin typeface="Gill Sans MT" panose="020B0502020104020203" pitchFamily="34" charset="77"/>
              </a:rPr>
              <a:t>schoon is.</a:t>
            </a:r>
          </a:p>
          <a:p>
            <a:endParaRPr lang="nl-NL" sz="1100" dirty="0">
              <a:effectLst/>
              <a:latin typeface="Gill Sans MT" panose="020B0502020104020203" pitchFamily="34" charset="77"/>
            </a:endParaRPr>
          </a:p>
          <a:p>
            <a:r>
              <a:rPr lang="nl-NL" sz="1100" dirty="0">
                <a:effectLst/>
                <a:latin typeface="Gill Sans MT" panose="020B0502020104020203" pitchFamily="34" charset="77"/>
              </a:rPr>
              <a:t>Stap 7: De pot blijft 24h open en wordt daarna afgesloten.</a:t>
            </a:r>
          </a:p>
          <a:p>
            <a:endParaRPr lang="nl-NL" sz="1100" dirty="0">
              <a:effectLst/>
              <a:latin typeface="Gill Sans MT" panose="020B0502020104020203" pitchFamily="34" charset="77"/>
            </a:endParaRPr>
          </a:p>
          <a:p>
            <a:r>
              <a:rPr lang="nl-NL" sz="1100" dirty="0">
                <a:effectLst/>
                <a:latin typeface="Gill Sans MT" panose="020B0502020104020203" pitchFamily="34" charset="77"/>
              </a:rPr>
              <a:t>Stap 8: Na een paar dagen controleren of er niet te veel condens is (dan weer een</a:t>
            </a:r>
          </a:p>
          <a:p>
            <a:r>
              <a:rPr lang="nl-NL" sz="1100" dirty="0">
                <a:effectLst/>
                <a:latin typeface="Gill Sans MT" panose="020B0502020104020203" pitchFamily="34" charset="77"/>
              </a:rPr>
              <a:t>paar uur open zetten) of dat het te droog is in de pot (dan wat water </a:t>
            </a:r>
            <a:r>
              <a:rPr lang="nl-NL" sz="1100" dirty="0" err="1">
                <a:effectLst/>
                <a:latin typeface="Gill Sans MT" panose="020B0502020104020203" pitchFamily="34" charset="77"/>
              </a:rPr>
              <a:t>bijspuiten</a:t>
            </a:r>
            <a:r>
              <a:rPr lang="nl-NL" sz="1100" dirty="0">
                <a:effectLst/>
                <a:latin typeface="Gill Sans MT" panose="020B0502020104020203" pitchFamily="34" charset="77"/>
              </a:rPr>
              <a:t>).</a:t>
            </a:r>
          </a:p>
          <a:p>
            <a:endParaRPr lang="nl-NL" sz="1100" dirty="0">
              <a:latin typeface="Gill Sans MT" panose="020B0502020104020203" pitchFamily="34" charset="77"/>
            </a:endParaRPr>
          </a:p>
          <a:p>
            <a:endParaRPr lang="nl-NL" sz="1100" dirty="0">
              <a:effectLst/>
              <a:latin typeface="Gill Sans MT" panose="020B0502020104020203" pitchFamily="34" charset="77"/>
            </a:endParaRPr>
          </a:p>
        </p:txBody>
      </p:sp>
      <p:sp>
        <p:nvSpPr>
          <p:cNvPr id="10" name="TextBox 9">
            <a:extLst>
              <a:ext uri="{FF2B5EF4-FFF2-40B4-BE49-F238E27FC236}">
                <a16:creationId xmlns:a16="http://schemas.microsoft.com/office/drawing/2014/main" id="{0A5F6162-4C6C-3D4B-8C21-48C90376F864}"/>
              </a:ext>
            </a:extLst>
          </p:cNvPr>
          <p:cNvSpPr txBox="1"/>
          <p:nvPr/>
        </p:nvSpPr>
        <p:spPr>
          <a:xfrm>
            <a:off x="900113" y="1669774"/>
            <a:ext cx="3888000" cy="2141034"/>
          </a:xfrm>
          <a:prstGeom prst="rect">
            <a:avLst/>
          </a:prstGeom>
          <a:noFill/>
        </p:spPr>
        <p:txBody>
          <a:bodyPr wrap="square" lIns="0" tIns="0" rIns="0" bIns="0" rtlCol="0">
            <a:noAutofit/>
          </a:bodyPr>
          <a:lstStyle/>
          <a:p>
            <a:pPr>
              <a:lnSpc>
                <a:spcPts val="1200"/>
              </a:lnSpc>
            </a:pPr>
            <a:r>
              <a:rPr lang="nl-NL" sz="1100" dirty="0">
                <a:latin typeface="Gill Sans MT" panose="020B0502020104020203" pitchFamily="34" charset="77"/>
              </a:rPr>
              <a:t>Leerlingen maken een </a:t>
            </a:r>
            <a:r>
              <a:rPr lang="nl-NL" sz="1100" dirty="0" err="1">
                <a:latin typeface="Gill Sans MT" panose="020B0502020104020203" pitchFamily="34" charset="77"/>
              </a:rPr>
              <a:t>ecosystem</a:t>
            </a:r>
            <a:r>
              <a:rPr lang="nl-NL" sz="1100" dirty="0">
                <a:latin typeface="Gill Sans MT" panose="020B0502020104020203" pitchFamily="34" charset="77"/>
              </a:rPr>
              <a:t>.</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Dit doen ze in tweetallen of in groepjes.</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De leerlingen volgen de </a:t>
            </a:r>
            <a:r>
              <a:rPr lang="nl-NL" sz="1100" dirty="0" err="1">
                <a:latin typeface="Gill Sans MT" panose="020B0502020104020203" pitchFamily="34" charset="77"/>
              </a:rPr>
              <a:t>leerlinginstructie</a:t>
            </a:r>
            <a:r>
              <a:rPr lang="nl-NL" sz="1100" dirty="0">
                <a:latin typeface="Gill Sans MT" panose="020B0502020104020203" pitchFamily="34" charset="77"/>
              </a:rPr>
              <a:t> en tijdens of na het maken van het ecosysteem worden tenminste de processen fotosynthese en verbranding besproken.</a:t>
            </a:r>
          </a:p>
          <a:p>
            <a:pPr>
              <a:lnSpc>
                <a:spcPts val="1200"/>
              </a:lnSpc>
            </a:pPr>
            <a:r>
              <a:rPr lang="nl-NL" sz="1100" dirty="0">
                <a:latin typeface="Gill Sans MT" panose="020B0502020104020203" pitchFamily="34" charset="77"/>
              </a:rPr>
              <a:t>Daarnaast kunnen de volgende begrippen behandeld worden:</a:t>
            </a:r>
          </a:p>
          <a:p>
            <a:pPr>
              <a:lnSpc>
                <a:spcPts val="1200"/>
              </a:lnSpc>
            </a:pPr>
            <a:r>
              <a:rPr lang="nl-NL" sz="1100" dirty="0">
                <a:latin typeface="Gill Sans MT" panose="020B0502020104020203" pitchFamily="34" charset="77"/>
              </a:rPr>
              <a:t>Ecosysteem, levensgemeenschap, populatie, individu, (a)biotische factoren, (</a:t>
            </a:r>
            <a:r>
              <a:rPr lang="nl-NL" sz="1100" dirty="0" err="1">
                <a:latin typeface="Gill Sans MT" panose="020B0502020104020203" pitchFamily="34" charset="77"/>
              </a:rPr>
              <a:t>an</a:t>
            </a:r>
            <a:r>
              <a:rPr lang="nl-NL" sz="1100" dirty="0">
                <a:latin typeface="Gill Sans MT" panose="020B0502020104020203" pitchFamily="34" charset="77"/>
              </a:rPr>
              <a:t>)organische stoffen </a:t>
            </a:r>
          </a:p>
          <a:p>
            <a:pPr>
              <a:lnSpc>
                <a:spcPts val="1200"/>
              </a:lnSpc>
            </a:pPr>
            <a:endParaRPr lang="nl-NL" sz="1100" dirty="0">
              <a:latin typeface="Gill Sans MT" panose="020B0502020104020203" pitchFamily="34" charset="77"/>
            </a:endParaRPr>
          </a:p>
          <a:p>
            <a:pPr>
              <a:lnSpc>
                <a:spcPts val="1200"/>
              </a:lnSpc>
            </a:pPr>
            <a:endParaRPr lang="nl-NL" sz="1100" dirty="0">
              <a:latin typeface="Gill Sans MT" panose="020B0502020104020203" pitchFamily="34" charset="77"/>
            </a:endParaRPr>
          </a:p>
        </p:txBody>
      </p:sp>
      <p:sp>
        <p:nvSpPr>
          <p:cNvPr id="14" name="TextBox 13">
            <a:extLst>
              <a:ext uri="{FF2B5EF4-FFF2-40B4-BE49-F238E27FC236}">
                <a16:creationId xmlns:a16="http://schemas.microsoft.com/office/drawing/2014/main" id="{91BFF552-475A-AA46-8D2F-362A06359D2B}"/>
              </a:ext>
            </a:extLst>
          </p:cNvPr>
          <p:cNvSpPr txBox="1"/>
          <p:nvPr/>
        </p:nvSpPr>
        <p:spPr>
          <a:xfrm>
            <a:off x="3473604" y="1562823"/>
            <a:ext cx="970649" cy="589362"/>
          </a:xfrm>
          <a:prstGeom prst="rect">
            <a:avLst/>
          </a:prstGeom>
          <a:noFill/>
        </p:spPr>
        <p:txBody>
          <a:bodyPr wrap="square" lIns="0" tIns="0" rIns="0" bIns="0" rtlCol="0">
            <a:noAutofit/>
          </a:bodyPr>
          <a:lstStyle/>
          <a:p>
            <a:endParaRPr lang="en-GB" sz="1000" dirty="0">
              <a:effectLst/>
              <a:latin typeface="Gill Sans MT" panose="020B0502020104020203" pitchFamily="34" charset="77"/>
            </a:endParaRPr>
          </a:p>
        </p:txBody>
      </p:sp>
      <p:sp>
        <p:nvSpPr>
          <p:cNvPr id="8" name="TextBox 7">
            <a:extLst>
              <a:ext uri="{FF2B5EF4-FFF2-40B4-BE49-F238E27FC236}">
                <a16:creationId xmlns:a16="http://schemas.microsoft.com/office/drawing/2014/main" id="{9F9D86C5-E481-D04D-BF24-5645E8708B79}"/>
              </a:ext>
            </a:extLst>
          </p:cNvPr>
          <p:cNvSpPr txBox="1"/>
          <p:nvPr/>
        </p:nvSpPr>
        <p:spPr>
          <a:xfrm>
            <a:off x="3294512" y="1898878"/>
            <a:ext cx="970649" cy="589362"/>
          </a:xfrm>
          <a:prstGeom prst="rect">
            <a:avLst/>
          </a:prstGeom>
          <a:noFill/>
        </p:spPr>
        <p:txBody>
          <a:bodyPr wrap="square" lIns="0" tIns="0" rIns="0" bIns="0" rtlCol="0">
            <a:noAutofit/>
          </a:bodyPr>
          <a:lstStyle/>
          <a:p>
            <a:endParaRPr lang="en-GB" sz="1000" dirty="0">
              <a:effectLst/>
              <a:latin typeface="Gill Sans MT" panose="020B0502020104020203" pitchFamily="34" charset="77"/>
            </a:endParaRPr>
          </a:p>
        </p:txBody>
      </p:sp>
    </p:spTree>
    <p:extLst>
      <p:ext uri="{BB962C8B-B14F-4D97-AF65-F5344CB8AC3E}">
        <p14:creationId xmlns:p14="http://schemas.microsoft.com/office/powerpoint/2010/main" val="120464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8849-AAB8-F743-BDDA-B5230420FB8C}"/>
              </a:ext>
            </a:extLst>
          </p:cNvPr>
          <p:cNvSpPr>
            <a:spLocks noGrp="1"/>
          </p:cNvSpPr>
          <p:nvPr>
            <p:ph type="ctrTitle"/>
          </p:nvPr>
        </p:nvSpPr>
        <p:spPr>
          <a:xfrm>
            <a:off x="900113" y="546411"/>
            <a:ext cx="6092586" cy="418789"/>
          </a:xfrm>
        </p:spPr>
        <p:txBody>
          <a:bodyPr lIns="0" tIns="0" rIns="0" bIns="0">
            <a:normAutofit/>
          </a:bodyPr>
          <a:lstStyle/>
          <a:p>
            <a:pPr algn="l"/>
            <a:r>
              <a:rPr lang="en-US" sz="2600" dirty="0" err="1">
                <a:solidFill>
                  <a:schemeClr val="bg1"/>
                </a:solidFill>
                <a:latin typeface="Gill Sans MT" panose="020B0502020104020203" pitchFamily="34" charset="77"/>
              </a:rPr>
              <a:t>Ecosysteem</a:t>
            </a:r>
            <a:r>
              <a:rPr lang="en-US" sz="2600" dirty="0">
                <a:solidFill>
                  <a:schemeClr val="bg1"/>
                </a:solidFill>
                <a:latin typeface="Gill Sans MT" panose="020B0502020104020203" pitchFamily="34" charset="77"/>
              </a:rPr>
              <a:t> in </a:t>
            </a:r>
            <a:r>
              <a:rPr lang="en-US" sz="2600" dirty="0" err="1">
                <a:solidFill>
                  <a:schemeClr val="bg1"/>
                </a:solidFill>
                <a:latin typeface="Gill Sans MT" panose="020B0502020104020203" pitchFamily="34" charset="77"/>
              </a:rPr>
              <a:t>een</a:t>
            </a:r>
            <a:r>
              <a:rPr lang="en-US" sz="2600" dirty="0">
                <a:solidFill>
                  <a:schemeClr val="bg1"/>
                </a:solidFill>
                <a:latin typeface="Gill Sans MT" panose="020B0502020104020203" pitchFamily="34" charset="77"/>
              </a:rPr>
              <a:t> pot</a:t>
            </a:r>
            <a:endParaRPr lang="en-NL" sz="2600" dirty="0">
              <a:solidFill>
                <a:schemeClr val="bg1"/>
              </a:solidFill>
              <a:latin typeface="Gill Sans MT" panose="020B0502020104020203" pitchFamily="34" charset="77"/>
            </a:endParaRPr>
          </a:p>
        </p:txBody>
      </p:sp>
      <p:sp>
        <p:nvSpPr>
          <p:cNvPr id="6" name="TextBox 5">
            <a:extLst>
              <a:ext uri="{FF2B5EF4-FFF2-40B4-BE49-F238E27FC236}">
                <a16:creationId xmlns:a16="http://schemas.microsoft.com/office/drawing/2014/main" id="{8D21D88C-EDCC-3844-B63B-41C7440F8DFA}"/>
              </a:ext>
            </a:extLst>
          </p:cNvPr>
          <p:cNvSpPr txBox="1"/>
          <p:nvPr/>
        </p:nvSpPr>
        <p:spPr>
          <a:xfrm>
            <a:off x="900000" y="6985001"/>
            <a:ext cx="2844000" cy="3073400"/>
          </a:xfrm>
          <a:prstGeom prst="rect">
            <a:avLst/>
          </a:prstGeom>
          <a:noFill/>
        </p:spPr>
        <p:txBody>
          <a:bodyPr wrap="square" lIns="0" tIns="0" rIns="0" bIns="0" rtlCol="0">
            <a:noAutofit/>
          </a:bodyPr>
          <a:lstStyle/>
          <a:p>
            <a:pPr>
              <a:lnSpc>
                <a:spcPts val="1200"/>
              </a:lnSpc>
            </a:pPr>
            <a:r>
              <a:rPr lang="nl-NL" sz="1100" b="1" dirty="0">
                <a:latin typeface="Gill Sans MT" panose="020B0502020104020203" pitchFamily="34" charset="77"/>
              </a:rPr>
              <a:t>Scheuren van de </a:t>
            </a:r>
            <a:r>
              <a:rPr lang="nl-NL" sz="1100" b="1" i="1" dirty="0" err="1">
                <a:latin typeface="Gill Sans MT" panose="020B0502020104020203" pitchFamily="34" charset="77"/>
              </a:rPr>
              <a:t>fittonia</a:t>
            </a:r>
            <a:endParaRPr lang="nl-NL" sz="1100" b="1" i="1" dirty="0">
              <a:latin typeface="Gill Sans MT" panose="020B0502020104020203" pitchFamily="34" charset="77"/>
            </a:endParaRPr>
          </a:p>
          <a:p>
            <a:pPr>
              <a:lnSpc>
                <a:spcPts val="1200"/>
              </a:lnSpc>
            </a:pPr>
            <a:endParaRPr lang="nl-NL" sz="1100" b="1" i="1" dirty="0">
              <a:latin typeface="Gill Sans MT" panose="020B0502020104020203" pitchFamily="34" charset="77"/>
            </a:endParaRPr>
          </a:p>
          <a:p>
            <a:pPr>
              <a:lnSpc>
                <a:spcPts val="1200"/>
              </a:lnSpc>
            </a:pPr>
            <a:r>
              <a:rPr lang="nl-NL" sz="1100" dirty="0">
                <a:latin typeface="Gill Sans MT" panose="020B0502020104020203" pitchFamily="34" charset="77"/>
              </a:rPr>
              <a:t>Scheur de grote kluit uit elkaar.</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Scheur vervolgens per stengeltje een stuk wortels uit de massa en zet dit in een bakje met potgrond.</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Houd de grond goed nat.</a:t>
            </a:r>
          </a:p>
          <a:p>
            <a:pPr>
              <a:lnSpc>
                <a:spcPts val="1200"/>
              </a:lnSpc>
            </a:pPr>
            <a:endParaRPr lang="nl-NL" sz="1100" dirty="0">
              <a:latin typeface="Gill Sans MT" panose="020B0502020104020203" pitchFamily="34" charset="77"/>
            </a:endParaRPr>
          </a:p>
          <a:p>
            <a:pPr>
              <a:lnSpc>
                <a:spcPts val="1200"/>
              </a:lnSpc>
            </a:pPr>
            <a:endParaRPr lang="nl-NL" sz="1100" b="1" dirty="0">
              <a:latin typeface="Gill Sans MT" panose="020B0502020104020203" pitchFamily="34" charset="77"/>
            </a:endParaRPr>
          </a:p>
          <a:p>
            <a:pPr>
              <a:lnSpc>
                <a:spcPts val="1200"/>
              </a:lnSpc>
            </a:pPr>
            <a:endParaRPr lang="nl-NL" sz="1100" b="1" dirty="0">
              <a:latin typeface="Gill Sans MT" panose="020B0502020104020203" pitchFamily="34" charset="77"/>
            </a:endParaRPr>
          </a:p>
        </p:txBody>
      </p:sp>
      <p:sp>
        <p:nvSpPr>
          <p:cNvPr id="10" name="TextBox 9">
            <a:extLst>
              <a:ext uri="{FF2B5EF4-FFF2-40B4-BE49-F238E27FC236}">
                <a16:creationId xmlns:a16="http://schemas.microsoft.com/office/drawing/2014/main" id="{0A5F6162-4C6C-3D4B-8C21-48C90376F864}"/>
              </a:ext>
            </a:extLst>
          </p:cNvPr>
          <p:cNvSpPr txBox="1"/>
          <p:nvPr/>
        </p:nvSpPr>
        <p:spPr>
          <a:xfrm>
            <a:off x="900000" y="1611717"/>
            <a:ext cx="6048000" cy="4614912"/>
          </a:xfrm>
          <a:prstGeom prst="rect">
            <a:avLst/>
          </a:prstGeom>
          <a:noFill/>
        </p:spPr>
        <p:txBody>
          <a:bodyPr wrap="square" lIns="0" tIns="0" rIns="0" bIns="0" rtlCol="0">
            <a:noAutofit/>
          </a:bodyPr>
          <a:lstStyle/>
          <a:p>
            <a:pPr>
              <a:lnSpc>
                <a:spcPts val="1200"/>
              </a:lnSpc>
            </a:pPr>
            <a:r>
              <a:rPr lang="nl-NL" sz="1100" dirty="0">
                <a:latin typeface="Gill Sans MT" panose="020B0502020104020203" pitchFamily="34" charset="77"/>
              </a:rPr>
              <a:t>Het voorbereiden van de plantjes voor het ecosysteem.</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Optie 1: Gebruik geen plantjes, maar alleen mos. Dit is een makkelijke optie, want het scheelt tijd in de voorbereiding en het scheelt kosten.</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Optie 2: Gebruik wel plantjes. </a:t>
            </a:r>
          </a:p>
          <a:p>
            <a:pPr>
              <a:lnSpc>
                <a:spcPts val="1200"/>
              </a:lnSpc>
            </a:pPr>
            <a:r>
              <a:rPr lang="nl-NL" sz="1100" dirty="0">
                <a:latin typeface="Gill Sans MT" panose="020B0502020104020203" pitchFamily="34" charset="77"/>
              </a:rPr>
              <a:t>In de lijst met benodigdheden wordt het plantje </a:t>
            </a:r>
            <a:r>
              <a:rPr lang="nl-NL" sz="1100" i="1" dirty="0" err="1">
                <a:latin typeface="Gill Sans MT" panose="020B0502020104020203" pitchFamily="34" charset="77"/>
              </a:rPr>
              <a:t>fittonia</a:t>
            </a:r>
            <a:r>
              <a:rPr lang="nl-NL" sz="1100" dirty="0">
                <a:latin typeface="Gill Sans MT" panose="020B0502020104020203" pitchFamily="34" charset="77"/>
              </a:rPr>
              <a:t> genoemd. Ook wel het mozaïekplantje.</a:t>
            </a:r>
          </a:p>
          <a:p>
            <a:pPr>
              <a:lnSpc>
                <a:spcPts val="1200"/>
              </a:lnSpc>
            </a:pPr>
            <a:r>
              <a:rPr lang="nl-NL" sz="1100" dirty="0">
                <a:latin typeface="Gill Sans MT" panose="020B0502020104020203" pitchFamily="34" charset="77"/>
              </a:rPr>
              <a:t>Uit ervaring is gebleken dat dit plantje ideaal is voor een ecosysteem. Het plantje is niet duur, groeit niet snel, is algemeen verkrijgbaar bij een plantenwinkel en kan goed tegen het vochtige milieu in een gesloten systeem,.</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Het plantje is er in allerlei kleurvariaties (zoals groen, roze en wit). </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Je kunt een grote </a:t>
            </a:r>
            <a:r>
              <a:rPr lang="nl-NL" sz="1100" i="1" dirty="0" err="1">
                <a:latin typeface="Gill Sans MT" panose="020B0502020104020203" pitchFamily="34" charset="77"/>
              </a:rPr>
              <a:t>fittonia</a:t>
            </a:r>
            <a:r>
              <a:rPr lang="nl-NL" sz="1100" dirty="0">
                <a:latin typeface="Gill Sans MT" panose="020B0502020104020203" pitchFamily="34" charset="77"/>
              </a:rPr>
              <a:t> kopen en deze zelf ‘scheuren’. Trek de grond met wortels uit elkaar en zorg dat je zo kleine plantjes krijgt met elk een eigen wortelstelsel. Zet deze in bakjes met potgrond en houd de grond goed nat.</a:t>
            </a:r>
          </a:p>
          <a:p>
            <a:pPr>
              <a:lnSpc>
                <a:spcPts val="1200"/>
              </a:lnSpc>
            </a:pPr>
            <a:endParaRPr lang="nl-NL" sz="1100" dirty="0">
              <a:latin typeface="Gill Sans MT" panose="020B0502020104020203" pitchFamily="34" charset="77"/>
            </a:endParaRPr>
          </a:p>
          <a:p>
            <a:pPr>
              <a:lnSpc>
                <a:spcPts val="1200"/>
              </a:lnSpc>
            </a:pPr>
            <a:r>
              <a:rPr lang="nl-NL" sz="1100" dirty="0">
                <a:latin typeface="Gill Sans MT" panose="020B0502020104020203" pitchFamily="34" charset="77"/>
              </a:rPr>
              <a:t>Doe dit ruim voor de uitvoering van de werkvorm. Reken hiervoor zo’n 4-6 weken voor de werkvorm. Direct na het scheuren kan de </a:t>
            </a:r>
            <a:r>
              <a:rPr lang="nl-NL" sz="1100" i="1" dirty="0" err="1">
                <a:latin typeface="Gill Sans MT" panose="020B0502020104020203" pitchFamily="34" charset="77"/>
              </a:rPr>
              <a:t>fittonia</a:t>
            </a:r>
            <a:r>
              <a:rPr lang="nl-NL" sz="1100" dirty="0">
                <a:latin typeface="Gill Sans MT" panose="020B0502020104020203" pitchFamily="34" charset="77"/>
              </a:rPr>
              <a:t> er wat slap uit gaan zien. Als de wortels eenmaal aansterken heb je prima (kleine) plantjes voor de ecosystemen.</a:t>
            </a:r>
          </a:p>
          <a:p>
            <a:pPr>
              <a:lnSpc>
                <a:spcPts val="1200"/>
              </a:lnSpc>
            </a:pPr>
            <a:endParaRPr lang="nl-NL" sz="1100" dirty="0">
              <a:latin typeface="Gill Sans MT" panose="020B0502020104020203" pitchFamily="34" charset="77"/>
            </a:endParaRPr>
          </a:p>
          <a:p>
            <a:pPr>
              <a:lnSpc>
                <a:spcPts val="1200"/>
              </a:lnSpc>
            </a:pPr>
            <a:endParaRPr lang="nl-NL" sz="1100" dirty="0">
              <a:latin typeface="Gill Sans MT" panose="020B0502020104020203" pitchFamily="34" charset="77"/>
            </a:endParaRPr>
          </a:p>
          <a:p>
            <a:pPr>
              <a:lnSpc>
                <a:spcPts val="1200"/>
              </a:lnSpc>
            </a:pPr>
            <a:endParaRPr lang="nl-NL" sz="1100" dirty="0">
              <a:latin typeface="Gill Sans MT" panose="020B0502020104020203" pitchFamily="34" charset="77"/>
            </a:endParaRPr>
          </a:p>
          <a:p>
            <a:pPr>
              <a:lnSpc>
                <a:spcPts val="1200"/>
              </a:lnSpc>
            </a:pPr>
            <a:endParaRPr lang="nl-NL" sz="1100" dirty="0">
              <a:latin typeface="Gill Sans MT" panose="020B0502020104020203" pitchFamily="34" charset="77"/>
            </a:endParaRPr>
          </a:p>
          <a:p>
            <a:r>
              <a:rPr lang="nl-NL" sz="1100" dirty="0">
                <a:effectLst/>
                <a:latin typeface="Gill Sans MT" panose="020B0502020104020203" pitchFamily="34" charset="77"/>
              </a:rPr>
              <a:t>En wat kun je verder nog gebruiken wat planten betreft?</a:t>
            </a:r>
          </a:p>
          <a:p>
            <a:pPr marL="171450" indent="-171450">
              <a:buFont typeface="Arial" panose="020B0604020202020204" pitchFamily="34" charset="0"/>
              <a:buChar char="•"/>
            </a:pPr>
            <a:r>
              <a:rPr lang="nl-NL" sz="1100" dirty="0" err="1">
                <a:effectLst/>
                <a:latin typeface="Gill Sans MT" panose="020B0502020104020203" pitchFamily="34" charset="77"/>
              </a:rPr>
              <a:t>Areca</a:t>
            </a:r>
            <a:r>
              <a:rPr lang="nl-NL" sz="1100" dirty="0">
                <a:effectLst/>
                <a:latin typeface="Gill Sans MT" panose="020B0502020104020203" pitchFamily="34" charset="77"/>
              </a:rPr>
              <a:t> (soort palm, gebruik dan wel de hele kleine variant).</a:t>
            </a:r>
          </a:p>
          <a:p>
            <a:pPr marL="171450" indent="-171450">
              <a:buFont typeface="Arial" panose="020B0604020202020204" pitchFamily="34" charset="0"/>
              <a:buChar char="•"/>
            </a:pPr>
            <a:r>
              <a:rPr lang="nl-NL" sz="1100" dirty="0" err="1">
                <a:effectLst/>
                <a:latin typeface="Gill Sans MT" panose="020B0502020104020203" pitchFamily="34" charset="77"/>
              </a:rPr>
              <a:t>Tradescantia</a:t>
            </a:r>
            <a:r>
              <a:rPr lang="nl-NL" sz="1100" dirty="0">
                <a:effectLst/>
                <a:latin typeface="Gill Sans MT" panose="020B0502020104020203" pitchFamily="34" charset="77"/>
              </a:rPr>
              <a:t> (maar deze groeit veel sneller dan </a:t>
            </a:r>
            <a:r>
              <a:rPr lang="nl-NL" sz="1100" dirty="0" err="1">
                <a:effectLst/>
                <a:latin typeface="Gill Sans MT" panose="020B0502020104020203" pitchFamily="34" charset="77"/>
              </a:rPr>
              <a:t>fittonia</a:t>
            </a:r>
            <a:r>
              <a:rPr lang="nl-NL" sz="1100" dirty="0">
                <a:effectLst/>
                <a:latin typeface="Gill Sans MT" panose="020B0502020104020203" pitchFamily="34" charset="77"/>
              </a:rPr>
              <a:t> en dien je dus af en toe bij te knippen).</a:t>
            </a:r>
          </a:p>
          <a:p>
            <a:pPr marL="171450" indent="-171450">
              <a:buFont typeface="Arial" panose="020B0604020202020204" pitchFamily="34" charset="0"/>
              <a:buChar char="•"/>
            </a:pPr>
            <a:r>
              <a:rPr lang="nl-NL" sz="1100" dirty="0">
                <a:effectLst/>
                <a:latin typeface="Gill Sans MT" panose="020B0502020104020203" pitchFamily="34" charset="77"/>
              </a:rPr>
              <a:t>Andere planten die het goed doen in tropische omstandigheden.</a:t>
            </a:r>
          </a:p>
          <a:p>
            <a:pPr>
              <a:lnSpc>
                <a:spcPts val="1200"/>
              </a:lnSpc>
            </a:pPr>
            <a:endParaRPr lang="nl-NL" sz="1100" dirty="0">
              <a:latin typeface="Gill Sans MT" panose="020B0502020104020203" pitchFamily="34" charset="77"/>
            </a:endParaRPr>
          </a:p>
          <a:p>
            <a:pPr>
              <a:lnSpc>
                <a:spcPts val="1200"/>
              </a:lnSpc>
            </a:pPr>
            <a:endParaRPr lang="nl-NL" sz="1100" dirty="0">
              <a:latin typeface="Gill Sans MT" panose="020B0502020104020203" pitchFamily="34" charset="77"/>
            </a:endParaRPr>
          </a:p>
          <a:p>
            <a:pPr>
              <a:lnSpc>
                <a:spcPts val="1200"/>
              </a:lnSpc>
            </a:pPr>
            <a:endParaRPr lang="nl-NL" sz="1100" dirty="0">
              <a:latin typeface="Gill Sans MT" panose="020B0502020104020203" pitchFamily="34" charset="77"/>
            </a:endParaRPr>
          </a:p>
        </p:txBody>
      </p:sp>
      <p:sp>
        <p:nvSpPr>
          <p:cNvPr id="8" name="TextBox 7">
            <a:extLst>
              <a:ext uri="{FF2B5EF4-FFF2-40B4-BE49-F238E27FC236}">
                <a16:creationId xmlns:a16="http://schemas.microsoft.com/office/drawing/2014/main" id="{9F9D86C5-E481-D04D-BF24-5645E8708B79}"/>
              </a:ext>
            </a:extLst>
          </p:cNvPr>
          <p:cNvSpPr txBox="1"/>
          <p:nvPr/>
        </p:nvSpPr>
        <p:spPr>
          <a:xfrm>
            <a:off x="3294512" y="1898878"/>
            <a:ext cx="970649" cy="589362"/>
          </a:xfrm>
          <a:prstGeom prst="rect">
            <a:avLst/>
          </a:prstGeom>
          <a:noFill/>
        </p:spPr>
        <p:txBody>
          <a:bodyPr wrap="square" lIns="0" tIns="0" rIns="0" bIns="0" rtlCol="0">
            <a:noAutofit/>
          </a:bodyPr>
          <a:lstStyle/>
          <a:p>
            <a:endParaRPr lang="en-GB" sz="1000" dirty="0">
              <a:effectLst/>
              <a:latin typeface="Gill Sans MT" panose="020B0502020104020203" pitchFamily="34" charset="77"/>
            </a:endParaRPr>
          </a:p>
        </p:txBody>
      </p:sp>
      <p:pic>
        <p:nvPicPr>
          <p:cNvPr id="7" name="Afbeelding 6">
            <a:extLst>
              <a:ext uri="{FF2B5EF4-FFF2-40B4-BE49-F238E27FC236}">
                <a16:creationId xmlns:a16="http://schemas.microsoft.com/office/drawing/2014/main" id="{ABAA261D-B59F-8E59-9A07-F2BBA9088B16}"/>
              </a:ext>
            </a:extLst>
          </p:cNvPr>
          <p:cNvPicPr>
            <a:picLocks noChangeAspect="1"/>
          </p:cNvPicPr>
          <p:nvPr/>
        </p:nvPicPr>
        <p:blipFill>
          <a:blip r:embed="rId3"/>
          <a:stretch>
            <a:fillRect/>
          </a:stretch>
        </p:blipFill>
        <p:spPr>
          <a:xfrm>
            <a:off x="900000" y="8419495"/>
            <a:ext cx="2844000" cy="1435621"/>
          </a:xfrm>
          <a:prstGeom prst="rect">
            <a:avLst/>
          </a:prstGeom>
        </p:spPr>
      </p:pic>
    </p:spTree>
    <p:extLst>
      <p:ext uri="{BB962C8B-B14F-4D97-AF65-F5344CB8AC3E}">
        <p14:creationId xmlns:p14="http://schemas.microsoft.com/office/powerpoint/2010/main" val="1816136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8849-AAB8-F743-BDDA-B5230420FB8C}"/>
              </a:ext>
            </a:extLst>
          </p:cNvPr>
          <p:cNvSpPr>
            <a:spLocks noGrp="1"/>
          </p:cNvSpPr>
          <p:nvPr>
            <p:ph type="ctrTitle"/>
          </p:nvPr>
        </p:nvSpPr>
        <p:spPr>
          <a:xfrm>
            <a:off x="900113" y="540000"/>
            <a:ext cx="6092586" cy="410520"/>
          </a:xfrm>
        </p:spPr>
        <p:txBody>
          <a:bodyPr lIns="0" tIns="0" rIns="0" bIns="0">
            <a:normAutofit/>
          </a:bodyPr>
          <a:lstStyle/>
          <a:p>
            <a:pPr algn="l"/>
            <a:r>
              <a:rPr lang="en-US" sz="2600" dirty="0" err="1">
                <a:solidFill>
                  <a:schemeClr val="bg1"/>
                </a:solidFill>
                <a:latin typeface="Gill Sans MT" panose="020B0502020104020203" pitchFamily="34" charset="77"/>
              </a:rPr>
              <a:t>Ecosysteem</a:t>
            </a:r>
            <a:r>
              <a:rPr lang="en-US" sz="2600" dirty="0">
                <a:solidFill>
                  <a:schemeClr val="bg1"/>
                </a:solidFill>
                <a:latin typeface="Gill Sans MT" panose="020B0502020104020203" pitchFamily="34" charset="77"/>
              </a:rPr>
              <a:t> in </a:t>
            </a:r>
            <a:r>
              <a:rPr lang="en-US" sz="2600" dirty="0" err="1">
                <a:solidFill>
                  <a:schemeClr val="bg1"/>
                </a:solidFill>
                <a:latin typeface="Gill Sans MT" panose="020B0502020104020203" pitchFamily="34" charset="77"/>
              </a:rPr>
              <a:t>een</a:t>
            </a:r>
            <a:r>
              <a:rPr lang="en-US" sz="2600" dirty="0">
                <a:solidFill>
                  <a:schemeClr val="bg1"/>
                </a:solidFill>
                <a:latin typeface="Gill Sans MT" panose="020B0502020104020203" pitchFamily="34" charset="77"/>
              </a:rPr>
              <a:t> pot</a:t>
            </a:r>
            <a:endParaRPr lang="en-NL" sz="2600" dirty="0">
              <a:solidFill>
                <a:schemeClr val="bg1"/>
              </a:solidFill>
              <a:latin typeface="Gill Sans MT" panose="020B0502020104020203" pitchFamily="34" charset="77"/>
            </a:endParaRPr>
          </a:p>
        </p:txBody>
      </p:sp>
      <p:sp>
        <p:nvSpPr>
          <p:cNvPr id="6" name="TextBox 5">
            <a:extLst>
              <a:ext uri="{FF2B5EF4-FFF2-40B4-BE49-F238E27FC236}">
                <a16:creationId xmlns:a16="http://schemas.microsoft.com/office/drawing/2014/main" id="{8D21D88C-EDCC-3844-B63B-41C7440F8DFA}"/>
              </a:ext>
            </a:extLst>
          </p:cNvPr>
          <p:cNvSpPr txBox="1"/>
          <p:nvPr/>
        </p:nvSpPr>
        <p:spPr>
          <a:xfrm>
            <a:off x="900000" y="3327816"/>
            <a:ext cx="3897287" cy="2304000"/>
          </a:xfrm>
          <a:prstGeom prst="rect">
            <a:avLst/>
          </a:prstGeom>
          <a:noFill/>
        </p:spPr>
        <p:txBody>
          <a:bodyPr wrap="square" lIns="0" tIns="0" rIns="0" bIns="0" rtlCol="0">
            <a:no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Je gaat in </a:t>
            </a:r>
            <a:r>
              <a:rPr kumimoji="0" lang="nl-NL" sz="1100" b="0"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tweetalle</a:t>
            </a:r>
            <a:r>
              <a:rPr lang="nl-NL" sz="1100" dirty="0">
                <a:solidFill>
                  <a:prstClr val="black"/>
                </a:solidFill>
                <a:latin typeface="Gill Sans MT" panose="020B0502020104020203" pitchFamily="34" charset="77"/>
              </a:rPr>
              <a:t>n of in groepjes aan de slag met het maken van een eigen ecosysteem.</a:t>
            </a:r>
          </a:p>
          <a:p>
            <a:pPr marL="0" marR="0" lvl="0" indent="0" algn="l" defTabSz="457200" rtl="0" eaLnBrk="1" fontAlgn="auto" latinLnBrk="0" hangingPunct="1">
              <a:lnSpc>
                <a:spcPts val="1200"/>
              </a:lnSpc>
              <a:spcBef>
                <a:spcPts val="0"/>
              </a:spcBef>
              <a:spcAft>
                <a:spcPts val="0"/>
              </a:spcAft>
              <a:buClrTx/>
              <a:buSzTx/>
              <a:buFontTx/>
              <a:buNone/>
              <a:tabLst/>
              <a:defRPr/>
            </a:pPr>
            <a:endParaRPr lang="nl-NL" sz="1100" dirty="0">
              <a:solidFill>
                <a:prstClr val="black"/>
              </a:solidFill>
              <a:latin typeface="Gill Sans MT" panose="020B0502020104020203" pitchFamily="34" charset="77"/>
            </a:endParaRPr>
          </a:p>
          <a:p>
            <a:pPr marL="0" marR="0" lvl="0" indent="0" algn="l" defTabSz="457200" rtl="0" eaLnBrk="1" fontAlgn="auto" latinLnBrk="0" hangingPunct="1">
              <a:lnSpc>
                <a:spcPts val="1200"/>
              </a:lnSpc>
              <a:spcBef>
                <a:spcPts val="0"/>
              </a:spcBef>
              <a:spcAft>
                <a:spcPts val="0"/>
              </a:spcAft>
              <a:buClrTx/>
              <a:buSzTx/>
              <a:buFontTx/>
              <a:buNone/>
              <a:tabLst/>
              <a:defRPr/>
            </a:pPr>
            <a:r>
              <a:rPr lang="nl-NL" sz="1100" dirty="0">
                <a:solidFill>
                  <a:prstClr val="black"/>
                </a:solidFill>
                <a:latin typeface="Gill Sans MT" panose="020B0502020104020203" pitchFamily="34" charset="77"/>
              </a:rPr>
              <a:t>Volg onderstaande stappenplan en beantwoord de vragen op de volgende pagina.</a:t>
            </a: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ts val="12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
        <p:nvSpPr>
          <p:cNvPr id="9" name="TextBox 8">
            <a:extLst>
              <a:ext uri="{FF2B5EF4-FFF2-40B4-BE49-F238E27FC236}">
                <a16:creationId xmlns:a16="http://schemas.microsoft.com/office/drawing/2014/main" id="{7E82B533-AA0B-934B-84FE-B3CAC012A252}"/>
              </a:ext>
            </a:extLst>
          </p:cNvPr>
          <p:cNvSpPr txBox="1"/>
          <p:nvPr/>
        </p:nvSpPr>
        <p:spPr>
          <a:xfrm>
            <a:off x="900112" y="6499773"/>
            <a:ext cx="1741488" cy="3578947"/>
          </a:xfrm>
          <a:prstGeom prst="rect">
            <a:avLst/>
          </a:prstGeom>
          <a:noFill/>
        </p:spPr>
        <p:txBody>
          <a:bodyPr wrap="square" lIns="0" tIns="0" rIns="0" bIns="0" rtlCol="0">
            <a:noAutofit/>
          </a:bodyPr>
          <a:lstStyle/>
          <a:p>
            <a:pPr marL="171450" indent="-171450">
              <a:buFont typeface="Arial" panose="020B0604020202020204" pitchFamily="34" charset="0"/>
              <a:buChar char="•"/>
            </a:pPr>
            <a:r>
              <a:rPr lang="nl-NL" sz="1100" dirty="0">
                <a:effectLst/>
                <a:latin typeface="Gill Sans MT" panose="020B0502020104020203" pitchFamily="34" charset="77"/>
              </a:rPr>
              <a:t>1 Glazen pot met deksel per tweetal</a:t>
            </a:r>
          </a:p>
          <a:p>
            <a:pPr marL="171450" indent="-171450">
              <a:buFont typeface="Arial" panose="020B0604020202020204" pitchFamily="34" charset="0"/>
              <a:buChar char="•"/>
            </a:pPr>
            <a:r>
              <a:rPr lang="nl-NL" sz="1100" dirty="0" err="1">
                <a:latin typeface="Gill Sans MT" panose="020B0502020104020203" pitchFamily="34" charset="77"/>
              </a:rPr>
              <a:t>h</a:t>
            </a:r>
            <a:r>
              <a:rPr lang="nl-NL" sz="1100" dirty="0" err="1">
                <a:effectLst/>
                <a:latin typeface="Gill Sans MT" panose="020B0502020104020203" pitchFamily="34" charset="77"/>
              </a:rPr>
              <a:t>ydrokorrels</a:t>
            </a:r>
            <a:endParaRPr lang="nl-NL" sz="1100" dirty="0">
              <a:effectLst/>
              <a:latin typeface="Gill Sans MT" panose="020B0502020104020203" pitchFamily="34" charset="77"/>
            </a:endParaRPr>
          </a:p>
          <a:p>
            <a:pPr marL="171450" indent="-171450">
              <a:buFont typeface="Arial" panose="020B0604020202020204" pitchFamily="34" charset="0"/>
              <a:buChar char="•"/>
            </a:pPr>
            <a:r>
              <a:rPr lang="nl-NL" sz="1100" dirty="0">
                <a:latin typeface="Gill Sans MT" panose="020B0502020104020203" pitchFamily="34" charset="77"/>
              </a:rPr>
              <a:t>p</a:t>
            </a:r>
            <a:r>
              <a:rPr lang="nl-NL" sz="1100" dirty="0">
                <a:effectLst/>
                <a:latin typeface="Gill Sans MT" panose="020B0502020104020203" pitchFamily="34" charset="77"/>
              </a:rPr>
              <a:t>otgrond</a:t>
            </a:r>
          </a:p>
          <a:p>
            <a:pPr marL="171450" indent="-171450">
              <a:buFont typeface="Arial" panose="020B0604020202020204" pitchFamily="34" charset="0"/>
              <a:buChar char="•"/>
            </a:pPr>
            <a:r>
              <a:rPr lang="nl-NL" sz="1100" dirty="0">
                <a:latin typeface="Gill Sans MT" panose="020B0502020104020203" pitchFamily="34" charset="77"/>
              </a:rPr>
              <a:t>grote lepel</a:t>
            </a:r>
            <a:r>
              <a:rPr lang="nl-NL" sz="1100" dirty="0">
                <a:effectLst/>
                <a:latin typeface="Gill Sans MT" panose="020B0502020104020203" pitchFamily="34" charset="77"/>
              </a:rPr>
              <a:t> </a:t>
            </a:r>
          </a:p>
          <a:p>
            <a:pPr marL="171450" indent="-171450">
              <a:buFont typeface="Arial" panose="020B0604020202020204" pitchFamily="34" charset="0"/>
              <a:buChar char="•"/>
            </a:pPr>
            <a:r>
              <a:rPr lang="nl-NL" sz="1100" dirty="0">
                <a:latin typeface="Gill Sans MT" panose="020B0502020104020203" pitchFamily="34" charset="77"/>
              </a:rPr>
              <a:t>p</a:t>
            </a:r>
            <a:r>
              <a:rPr lang="nl-NL" sz="1100" dirty="0">
                <a:effectLst/>
                <a:latin typeface="Gill Sans MT" panose="020B0502020104020203" pitchFamily="34" charset="77"/>
              </a:rPr>
              <a:t>lantje</a:t>
            </a:r>
          </a:p>
          <a:p>
            <a:pPr marL="171450" indent="-171450">
              <a:buFont typeface="Arial" panose="020B0604020202020204" pitchFamily="34" charset="0"/>
              <a:buChar char="•"/>
            </a:pPr>
            <a:r>
              <a:rPr lang="nl-NL" sz="1100" dirty="0">
                <a:latin typeface="Gill Sans MT" panose="020B0502020104020203" pitchFamily="34" charset="77"/>
              </a:rPr>
              <a:t>m</a:t>
            </a:r>
            <a:r>
              <a:rPr lang="nl-NL" sz="1100" dirty="0">
                <a:effectLst/>
                <a:latin typeface="Gill Sans MT" panose="020B0502020104020203" pitchFamily="34" charset="77"/>
              </a:rPr>
              <a:t>os</a:t>
            </a:r>
          </a:p>
          <a:p>
            <a:pPr marL="171450" indent="-171450">
              <a:buFont typeface="Arial" panose="020B0604020202020204" pitchFamily="34" charset="0"/>
              <a:buChar char="•"/>
            </a:pPr>
            <a:r>
              <a:rPr lang="nl-NL" sz="1100" dirty="0">
                <a:latin typeface="Gill Sans MT" panose="020B0502020104020203" pitchFamily="34" charset="77"/>
              </a:rPr>
              <a:t>s</a:t>
            </a:r>
            <a:r>
              <a:rPr lang="nl-NL" sz="1100" dirty="0">
                <a:effectLst/>
                <a:latin typeface="Gill Sans MT" panose="020B0502020104020203" pitchFamily="34" charset="77"/>
              </a:rPr>
              <a:t>tenen</a:t>
            </a:r>
          </a:p>
          <a:p>
            <a:pPr marL="171450" indent="-171450">
              <a:buFont typeface="Arial" panose="020B0604020202020204" pitchFamily="34" charset="0"/>
              <a:buChar char="•"/>
            </a:pPr>
            <a:r>
              <a:rPr lang="nl-NL" sz="1100" dirty="0">
                <a:latin typeface="Gill Sans MT" panose="020B0502020104020203" pitchFamily="34" charset="77"/>
              </a:rPr>
              <a:t>h</a:t>
            </a:r>
            <a:r>
              <a:rPr lang="nl-NL" sz="1100" dirty="0">
                <a:effectLst/>
                <a:latin typeface="Gill Sans MT" panose="020B0502020104020203" pitchFamily="34" charset="77"/>
              </a:rPr>
              <a:t>ulpmiddel (kwast met vorkje/lepeltje)</a:t>
            </a:r>
          </a:p>
          <a:p>
            <a:pPr marL="171450" indent="-171450">
              <a:buFont typeface="Arial" panose="020B0604020202020204" pitchFamily="34" charset="0"/>
              <a:buChar char="•"/>
            </a:pPr>
            <a:r>
              <a:rPr lang="nl-NL" sz="1100" dirty="0">
                <a:latin typeface="Gill Sans MT" panose="020B0502020104020203" pitchFamily="34" charset="77"/>
              </a:rPr>
              <a:t>p</a:t>
            </a:r>
            <a:r>
              <a:rPr lang="nl-NL" sz="1100" dirty="0">
                <a:effectLst/>
                <a:latin typeface="Gill Sans MT" panose="020B0502020104020203" pitchFamily="34" charset="77"/>
              </a:rPr>
              <a:t>lantenspuit</a:t>
            </a:r>
          </a:p>
          <a:p>
            <a:pPr marL="171450" indent="-171450">
              <a:buFont typeface="Arial" panose="020B0604020202020204" pitchFamily="34" charset="0"/>
              <a:buChar char="•"/>
            </a:pPr>
            <a:r>
              <a:rPr lang="nl-NL" sz="1100" dirty="0">
                <a:latin typeface="Gill Sans MT" panose="020B0502020104020203" pitchFamily="34" charset="77"/>
              </a:rPr>
              <a:t>k</a:t>
            </a:r>
            <a:r>
              <a:rPr lang="nl-NL" sz="1100" dirty="0">
                <a:effectLst/>
                <a:latin typeface="Gill Sans MT" panose="020B0502020104020203" pitchFamily="34" charset="77"/>
              </a:rPr>
              <a:t>raanwater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p>
        </p:txBody>
      </p:sp>
      <p:sp>
        <p:nvSpPr>
          <p:cNvPr id="10" name="TextBox 9">
            <a:extLst>
              <a:ext uri="{FF2B5EF4-FFF2-40B4-BE49-F238E27FC236}">
                <a16:creationId xmlns:a16="http://schemas.microsoft.com/office/drawing/2014/main" id="{0A5F6162-4C6C-3D4B-8C21-48C90376F864}"/>
              </a:ext>
            </a:extLst>
          </p:cNvPr>
          <p:cNvSpPr txBox="1"/>
          <p:nvPr/>
        </p:nvSpPr>
        <p:spPr>
          <a:xfrm>
            <a:off x="900113" y="1636713"/>
            <a:ext cx="3814294" cy="1080729"/>
          </a:xfrm>
          <a:prstGeom prst="rect">
            <a:avLst/>
          </a:prstGeom>
          <a:noFill/>
        </p:spPr>
        <p:txBody>
          <a:bodyPr wrap="square" lIns="0" tIns="0" rIns="0" bIns="0" rtlCol="0">
            <a:noAutofit/>
          </a:bodyPr>
          <a:lstStyle/>
          <a:p>
            <a:pPr rtl="0">
              <a:spcBef>
                <a:spcPts val="0"/>
              </a:spcBef>
              <a:spcAft>
                <a:spcPts val="0"/>
              </a:spcAft>
            </a:pPr>
            <a:r>
              <a:rPr lang="nl-NL" sz="1100" b="0" i="0" u="none" strike="noStrike" dirty="0">
                <a:solidFill>
                  <a:srgbClr val="000000"/>
                </a:solidFill>
                <a:effectLst/>
                <a:latin typeface="Gill Sans MT" panose="020B0502020104020203" pitchFamily="34" charset="0"/>
                <a:cs typeface="Gill Sans" panose="020B0502020104020203" pitchFamily="34" charset="-79"/>
              </a:rPr>
              <a:t>Tassen onder je stoel of tafel. </a:t>
            </a:r>
            <a:endParaRPr lang="nl-NL" sz="1100" b="0" dirty="0">
              <a:effectLst/>
              <a:latin typeface="Gill Sans MT" panose="020B0502020104020203" pitchFamily="34" charset="0"/>
            </a:endParaRPr>
          </a:p>
          <a:p>
            <a:pPr rtl="0">
              <a:spcBef>
                <a:spcPts val="800"/>
              </a:spcBef>
              <a:spcAft>
                <a:spcPts val="0"/>
              </a:spcAft>
            </a:pPr>
            <a:r>
              <a:rPr lang="nl-NL" sz="1100" b="0" i="0" u="none" strike="noStrike" dirty="0">
                <a:solidFill>
                  <a:srgbClr val="000000"/>
                </a:solidFill>
                <a:effectLst/>
                <a:latin typeface="Gill Sans MT" panose="020B0502020104020203" pitchFamily="34" charset="0"/>
                <a:cs typeface="Gill Sans" panose="020B0502020104020203" pitchFamily="34" charset="-79"/>
              </a:rPr>
              <a:t>Tijdens het practicum ga je niet lopen door de klas, vraag het eerst even aan de docent.</a:t>
            </a:r>
            <a:endParaRPr lang="nl-NL" sz="1100" b="0" dirty="0">
              <a:effectLst/>
              <a:latin typeface="Gill Sans MT" panose="020B0502020104020203" pitchFamily="34" charset="0"/>
            </a:endParaRPr>
          </a:p>
          <a:p>
            <a:pPr rtl="0">
              <a:spcBef>
                <a:spcPts val="800"/>
              </a:spcBef>
              <a:spcAft>
                <a:spcPts val="0"/>
              </a:spcAft>
            </a:pPr>
            <a:r>
              <a:rPr lang="nl-NL" sz="1100" b="0" i="0" u="none" strike="noStrike" dirty="0">
                <a:solidFill>
                  <a:srgbClr val="000000"/>
                </a:solidFill>
                <a:effectLst/>
                <a:latin typeface="Gill Sans MT" panose="020B0502020104020203" pitchFamily="34" charset="0"/>
                <a:cs typeface="Gill Sans" panose="020B0502020104020203" pitchFamily="34" charset="-79"/>
              </a:rPr>
              <a:t>Op aanwijzing van docent/TOA ga je de benodigdheden halen die nodig zijn voor dit practicum. Wat je nodig hebt lees je hieronder.</a:t>
            </a:r>
            <a:endParaRPr lang="nl-NL" sz="1100" b="0" dirty="0">
              <a:effectLst/>
              <a:latin typeface="Gill Sans MT" panose="020B0502020104020203" pitchFamily="34" charset="0"/>
            </a:endParaRPr>
          </a:p>
          <a:p>
            <a:br>
              <a:rPr lang="nl-NL" sz="1100" dirty="0">
                <a:latin typeface="Gill Sans MT" panose="020B0502020104020203" pitchFamily="34" charset="0"/>
              </a:rPr>
            </a:b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0"/>
            </a:endParaRPr>
          </a:p>
        </p:txBody>
      </p:sp>
      <p:sp>
        <p:nvSpPr>
          <p:cNvPr id="12" name="TextBox 11">
            <a:extLst>
              <a:ext uri="{FF2B5EF4-FFF2-40B4-BE49-F238E27FC236}">
                <a16:creationId xmlns:a16="http://schemas.microsoft.com/office/drawing/2014/main" id="{95A4A34D-BDAD-7A40-A377-D1EF6026BF93}"/>
              </a:ext>
            </a:extLst>
          </p:cNvPr>
          <p:cNvSpPr txBox="1"/>
          <p:nvPr/>
        </p:nvSpPr>
        <p:spPr>
          <a:xfrm>
            <a:off x="3093653" y="6499773"/>
            <a:ext cx="3852000" cy="3578947"/>
          </a:xfrm>
          <a:prstGeom prst="rect">
            <a:avLst/>
          </a:prstGeom>
          <a:noFill/>
        </p:spPr>
        <p:txBody>
          <a:bodyPr wrap="square" lIns="0" tIns="0" rIns="0" bIns="0" rtlCol="0">
            <a:noAutofit/>
          </a:bodyPr>
          <a:lstStyle/>
          <a:p>
            <a:pPr>
              <a:spcAft>
                <a:spcPts val="600"/>
              </a:spcAft>
            </a:pPr>
            <a:r>
              <a:rPr lang="nl-NL" sz="1100" dirty="0">
                <a:effectLst/>
                <a:latin typeface="Gill Sans MT" panose="020B0502020104020203" pitchFamily="34" charset="77"/>
              </a:rPr>
              <a:t>Stap 1: Zet de (schone) glazen pot met deksel voor je neer.</a:t>
            </a:r>
          </a:p>
          <a:p>
            <a:pPr>
              <a:spcAft>
                <a:spcPts val="600"/>
              </a:spcAft>
            </a:pPr>
            <a:r>
              <a:rPr lang="nl-NL" sz="1100" dirty="0">
                <a:effectLst/>
                <a:latin typeface="Gill Sans MT" panose="020B0502020104020203" pitchFamily="34" charset="77"/>
              </a:rPr>
              <a:t>Stap 2: Als eerste gaan de </a:t>
            </a:r>
            <a:r>
              <a:rPr lang="nl-NL" sz="1100" dirty="0" err="1">
                <a:effectLst/>
                <a:latin typeface="Gill Sans MT" panose="020B0502020104020203" pitchFamily="34" charset="77"/>
              </a:rPr>
              <a:t>hydrokorrels</a:t>
            </a:r>
            <a:r>
              <a:rPr lang="nl-NL" sz="1100" dirty="0">
                <a:effectLst/>
                <a:latin typeface="Gill Sans MT" panose="020B0502020104020203" pitchFamily="34" charset="77"/>
              </a:rPr>
              <a:t> in de pot. Zorg dat dit maar (ongeveer) 1/10 van de pot is.</a:t>
            </a:r>
          </a:p>
          <a:p>
            <a:pPr>
              <a:spcAft>
                <a:spcPts val="600"/>
              </a:spcAft>
            </a:pPr>
            <a:r>
              <a:rPr lang="nl-NL" sz="1100" dirty="0">
                <a:effectLst/>
                <a:latin typeface="Gill Sans MT" panose="020B0502020104020203" pitchFamily="34" charset="77"/>
              </a:rPr>
              <a:t>Stap 3: Schep met de grote lepel wat potgrond op de </a:t>
            </a:r>
            <a:r>
              <a:rPr lang="nl-NL" sz="1100" dirty="0" err="1">
                <a:effectLst/>
                <a:latin typeface="Gill Sans MT" panose="020B0502020104020203" pitchFamily="34" charset="77"/>
              </a:rPr>
              <a:t>hydrokorrels</a:t>
            </a:r>
            <a:r>
              <a:rPr lang="nl-NL" sz="1100" dirty="0">
                <a:effectLst/>
                <a:latin typeface="Gill Sans MT" panose="020B0502020104020203" pitchFamily="34" charset="77"/>
              </a:rPr>
              <a:t>. Let op: luister goed of je dit zelf doet of dat de docent/TOA dit doet.</a:t>
            </a:r>
          </a:p>
          <a:p>
            <a:pPr>
              <a:spcAft>
                <a:spcPts val="600"/>
              </a:spcAft>
            </a:pPr>
            <a:r>
              <a:rPr lang="nl-NL" sz="1100" dirty="0">
                <a:effectLst/>
                <a:latin typeface="Gill Sans MT" panose="020B0502020104020203" pitchFamily="34" charset="77"/>
              </a:rPr>
              <a:t>Stap 4: Stop het plantje in de potgrond en graaf de worteltjes in.</a:t>
            </a:r>
          </a:p>
          <a:p>
            <a:pPr>
              <a:spcAft>
                <a:spcPts val="600"/>
              </a:spcAft>
            </a:pPr>
            <a:r>
              <a:rPr lang="nl-NL" sz="1100" dirty="0">
                <a:effectLst/>
                <a:latin typeface="Gill Sans MT" panose="020B0502020104020203" pitchFamily="34" charset="77"/>
              </a:rPr>
              <a:t>Stap 5: Versier de bodem verder met wat stenen en mos.</a:t>
            </a:r>
          </a:p>
          <a:p>
            <a:pPr>
              <a:spcAft>
                <a:spcPts val="600"/>
              </a:spcAft>
            </a:pPr>
            <a:r>
              <a:rPr lang="nl-NL" sz="1100" dirty="0">
                <a:effectLst/>
                <a:latin typeface="Gill Sans MT" panose="020B0502020104020203" pitchFamily="34" charset="77"/>
              </a:rPr>
              <a:t>Stap 6: Met een plantenspuit spuit je langs de wanden, zodat het glas meteen schoon is en het plantje water heeft.</a:t>
            </a:r>
          </a:p>
          <a:p>
            <a:pPr>
              <a:spcAft>
                <a:spcPts val="600"/>
              </a:spcAft>
            </a:pPr>
            <a:r>
              <a:rPr lang="nl-NL" sz="1100" dirty="0">
                <a:effectLst/>
                <a:latin typeface="Gill Sans MT" panose="020B0502020104020203" pitchFamily="34" charset="77"/>
              </a:rPr>
              <a:t>Stap 7: De pot blijft 24h open en wordt daarna afgesloten.</a:t>
            </a:r>
          </a:p>
          <a:p>
            <a:pPr>
              <a:spcAft>
                <a:spcPts val="600"/>
              </a:spcAft>
            </a:pPr>
            <a:r>
              <a:rPr lang="nl-NL" sz="1100" dirty="0">
                <a:effectLst/>
                <a:latin typeface="Gill Sans MT" panose="020B0502020104020203" pitchFamily="34" charset="77"/>
              </a:rPr>
              <a:t>Stap 8: Blijf nog een paar dagen goed kijken of er niet teveel condens is of dat het plantje er slap uit gaat zien.</a:t>
            </a:r>
          </a:p>
          <a:p>
            <a:pPr>
              <a:spcAft>
                <a:spcPts val="600"/>
              </a:spcAft>
            </a:pPr>
            <a:r>
              <a:rPr lang="nl-NL" sz="1100" dirty="0">
                <a:latin typeface="Gill Sans MT" panose="020B0502020104020203" pitchFamily="34" charset="77"/>
              </a:rPr>
              <a:t>Teveel condens? Zet de pot nog een paar uur open.</a:t>
            </a:r>
          </a:p>
          <a:p>
            <a:pPr>
              <a:spcAft>
                <a:spcPts val="600"/>
              </a:spcAft>
            </a:pPr>
            <a:r>
              <a:rPr lang="nl-NL" sz="1100" dirty="0">
                <a:effectLst/>
                <a:latin typeface="Gill Sans MT" panose="020B0502020104020203" pitchFamily="34" charset="77"/>
              </a:rPr>
              <a:t>Plantje slap? Geef het plantje wat water en sluit de pot goe</a:t>
            </a:r>
            <a:r>
              <a:rPr lang="nl-NL" sz="1100" dirty="0">
                <a:latin typeface="Gill Sans MT" panose="020B0502020104020203" pitchFamily="34" charset="77"/>
              </a:rPr>
              <a:t>d af.</a:t>
            </a:r>
          </a:p>
          <a:p>
            <a:endParaRPr lang="nl-NL" sz="1100" dirty="0">
              <a:latin typeface="Gill Sans MT" panose="020B0502020104020203" pitchFamily="34" charset="77"/>
            </a:endParaRPr>
          </a:p>
          <a:p>
            <a:pPr>
              <a:spcAft>
                <a:spcPts val="600"/>
              </a:spcAft>
            </a:pPr>
            <a:r>
              <a:rPr lang="nl-NL" sz="1100" dirty="0">
                <a:latin typeface="Gill Sans MT" panose="020B0502020104020203" pitchFamily="34" charset="77"/>
              </a:rPr>
              <a:t>Beantwoord nu de vragen op de volgende pagina.</a:t>
            </a:r>
            <a:endParaRPr lang="nl-NL" sz="1100" dirty="0">
              <a:effectLst/>
              <a:latin typeface="Gill Sans MT" panose="020B0502020104020203" pitchFamily="34" charset="77"/>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p>
        </p:txBody>
      </p:sp>
    </p:spTree>
    <p:extLst>
      <p:ext uri="{BB962C8B-B14F-4D97-AF65-F5344CB8AC3E}">
        <p14:creationId xmlns:p14="http://schemas.microsoft.com/office/powerpoint/2010/main" val="3417501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8849-AAB8-F743-BDDA-B5230420FB8C}"/>
              </a:ext>
            </a:extLst>
          </p:cNvPr>
          <p:cNvSpPr>
            <a:spLocks noGrp="1"/>
          </p:cNvSpPr>
          <p:nvPr>
            <p:ph type="ctrTitle"/>
          </p:nvPr>
        </p:nvSpPr>
        <p:spPr>
          <a:xfrm>
            <a:off x="900113" y="546411"/>
            <a:ext cx="6092586" cy="408630"/>
          </a:xfrm>
        </p:spPr>
        <p:txBody>
          <a:bodyPr lIns="0" tIns="0" rIns="0" bIns="0">
            <a:normAutofit/>
          </a:bodyPr>
          <a:lstStyle/>
          <a:p>
            <a:pPr algn="l"/>
            <a:r>
              <a:rPr lang="en-US" sz="2600" dirty="0" err="1">
                <a:solidFill>
                  <a:schemeClr val="bg1"/>
                </a:solidFill>
                <a:latin typeface="Gill Sans MT" panose="020B0502020104020203" pitchFamily="34" charset="77"/>
              </a:rPr>
              <a:t>Ecosysteem</a:t>
            </a:r>
            <a:r>
              <a:rPr lang="en-US" sz="2600" dirty="0">
                <a:solidFill>
                  <a:schemeClr val="bg1"/>
                </a:solidFill>
                <a:latin typeface="Gill Sans MT" panose="020B0502020104020203" pitchFamily="34" charset="77"/>
              </a:rPr>
              <a:t> in </a:t>
            </a:r>
            <a:r>
              <a:rPr lang="en-US" sz="2600" dirty="0" err="1">
                <a:solidFill>
                  <a:schemeClr val="bg1"/>
                </a:solidFill>
                <a:latin typeface="Gill Sans MT" panose="020B0502020104020203" pitchFamily="34" charset="77"/>
              </a:rPr>
              <a:t>een</a:t>
            </a:r>
            <a:r>
              <a:rPr lang="en-US" sz="2600" dirty="0">
                <a:solidFill>
                  <a:schemeClr val="bg1"/>
                </a:solidFill>
                <a:latin typeface="Gill Sans MT" panose="020B0502020104020203" pitchFamily="34" charset="77"/>
              </a:rPr>
              <a:t> pot - </a:t>
            </a:r>
            <a:r>
              <a:rPr lang="en-US" sz="2600" dirty="0" err="1">
                <a:solidFill>
                  <a:schemeClr val="bg1"/>
                </a:solidFill>
                <a:latin typeface="Gill Sans MT" panose="020B0502020104020203" pitchFamily="34" charset="77"/>
              </a:rPr>
              <a:t>vragen</a:t>
            </a:r>
            <a:endParaRPr lang="en-NL" sz="2600" dirty="0">
              <a:solidFill>
                <a:schemeClr val="bg1"/>
              </a:solidFill>
              <a:latin typeface="Gill Sans MT" panose="020B0502020104020203" pitchFamily="34" charset="77"/>
            </a:endParaRPr>
          </a:p>
        </p:txBody>
      </p:sp>
      <p:sp>
        <p:nvSpPr>
          <p:cNvPr id="10" name="TextBox 9">
            <a:extLst>
              <a:ext uri="{FF2B5EF4-FFF2-40B4-BE49-F238E27FC236}">
                <a16:creationId xmlns:a16="http://schemas.microsoft.com/office/drawing/2014/main" id="{0A5F6162-4C6C-3D4B-8C21-48C90376F864}"/>
              </a:ext>
            </a:extLst>
          </p:cNvPr>
          <p:cNvSpPr txBox="1"/>
          <p:nvPr/>
        </p:nvSpPr>
        <p:spPr>
          <a:xfrm>
            <a:off x="1259205" y="1538108"/>
            <a:ext cx="2831532" cy="265977"/>
          </a:xfrm>
          <a:prstGeom prst="rect">
            <a:avLst/>
          </a:prstGeom>
          <a:noFill/>
        </p:spPr>
        <p:txBody>
          <a:bodyPr wrap="square" lIns="0" tIns="0" rIns="0" bIns="0" rtlCol="0">
            <a:noAutofit/>
          </a:bodyPr>
          <a:lstStyle/>
          <a:p>
            <a:pPr marL="0" marR="0" lvl="0" indent="0" algn="l" defTabSz="457200" rtl="0" eaLnBrk="1" fontAlgn="auto" latinLnBrk="0" hangingPunct="1">
              <a:lnSpc>
                <a:spcPts val="1200"/>
              </a:lnSpc>
              <a:spcBef>
                <a:spcPts val="0"/>
              </a:spcBef>
              <a:spcAft>
                <a:spcPts val="0"/>
              </a:spcAft>
              <a:buClrTx/>
              <a:buSzTx/>
              <a:buFontTx/>
              <a:buNone/>
              <a:tabLst/>
              <a:defRPr/>
            </a:pPr>
            <a:endParaRPr kumimoji="0" lang="nl-NL" sz="10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
        <p:nvSpPr>
          <p:cNvPr id="14" name="TextBox 13">
            <a:extLst>
              <a:ext uri="{FF2B5EF4-FFF2-40B4-BE49-F238E27FC236}">
                <a16:creationId xmlns:a16="http://schemas.microsoft.com/office/drawing/2014/main" id="{91BFF552-475A-AA46-8D2F-362A06359D2B}"/>
              </a:ext>
            </a:extLst>
          </p:cNvPr>
          <p:cNvSpPr txBox="1"/>
          <p:nvPr/>
        </p:nvSpPr>
        <p:spPr>
          <a:xfrm>
            <a:off x="3473604" y="1562823"/>
            <a:ext cx="970649" cy="58936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
        <p:nvSpPr>
          <p:cNvPr id="8" name="TextBox 7">
            <a:extLst>
              <a:ext uri="{FF2B5EF4-FFF2-40B4-BE49-F238E27FC236}">
                <a16:creationId xmlns:a16="http://schemas.microsoft.com/office/drawing/2014/main" id="{9F9D86C5-E481-D04D-BF24-5645E8708B79}"/>
              </a:ext>
            </a:extLst>
          </p:cNvPr>
          <p:cNvSpPr txBox="1"/>
          <p:nvPr/>
        </p:nvSpPr>
        <p:spPr>
          <a:xfrm>
            <a:off x="3294512" y="1898878"/>
            <a:ext cx="970649" cy="58936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
        <p:nvSpPr>
          <p:cNvPr id="6" name="TextBox 5">
            <a:extLst>
              <a:ext uri="{FF2B5EF4-FFF2-40B4-BE49-F238E27FC236}">
                <a16:creationId xmlns:a16="http://schemas.microsoft.com/office/drawing/2014/main" id="{485B3FAA-30F0-B246-BDA7-359468E5633C}"/>
              </a:ext>
            </a:extLst>
          </p:cNvPr>
          <p:cNvSpPr txBox="1"/>
          <p:nvPr/>
        </p:nvSpPr>
        <p:spPr>
          <a:xfrm>
            <a:off x="5302250" y="1538108"/>
            <a:ext cx="1066800" cy="265977"/>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0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
        <p:nvSpPr>
          <p:cNvPr id="7" name="TextBox 6">
            <a:extLst>
              <a:ext uri="{FF2B5EF4-FFF2-40B4-BE49-F238E27FC236}">
                <a16:creationId xmlns:a16="http://schemas.microsoft.com/office/drawing/2014/main" id="{A1E19D30-2B53-4D4C-AAAE-905F9734622D}"/>
              </a:ext>
            </a:extLst>
          </p:cNvPr>
          <p:cNvSpPr txBox="1"/>
          <p:nvPr/>
        </p:nvSpPr>
        <p:spPr>
          <a:xfrm>
            <a:off x="900113" y="2741678"/>
            <a:ext cx="4059065" cy="7344000"/>
          </a:xfrm>
          <a:prstGeom prst="rect">
            <a:avLst/>
          </a:prstGeom>
          <a:noFill/>
        </p:spPr>
        <p:txBody>
          <a:bodyPr wrap="square" lIns="0" tIns="0" rIns="0" bIns="0" rtlCol="0">
            <a:noAutofit/>
          </a:bodyPr>
          <a:lstStyle/>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r>
              <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rPr>
              <a:t>In het ecosysteem zitten verschillen organismen. Noteer ee</a:t>
            </a:r>
            <a:r>
              <a:rPr lang="nl-NL" sz="1100" dirty="0">
                <a:solidFill>
                  <a:prstClr val="black"/>
                </a:solidFill>
                <a:latin typeface="Gill Sans MT" panose="020B0502020104020203" pitchFamily="34" charset="77"/>
              </a:rPr>
              <a:t>n voorbeeld van een organisme uit het ecosysteem</a:t>
            </a:r>
            <a:r>
              <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rPr>
              <a:t> en noteer drie levenskenmerken.</a:t>
            </a: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r>
              <a:rPr lang="nl-NL" sz="1100" dirty="0">
                <a:solidFill>
                  <a:prstClr val="black"/>
                </a:solidFill>
                <a:latin typeface="Gill Sans MT" panose="020B0502020104020203" pitchFamily="34" charset="77"/>
              </a:rPr>
              <a:t>Leg uit waarom het gemaakte ecosysteem nu dicht kan blijven, zonder dat bijvoorbeeld het plantje dood gaat. Gebruik in je antwoord tenminste de begrippen fotosynthese en verbranding.</a:t>
            </a: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r>
              <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rPr>
              <a:t>Noteer drie abiotische factoren uit het gemaakte ecosysteem. </a:t>
            </a:r>
            <a:endParaRPr lang="nl-NL" sz="1100" dirty="0">
              <a:solidFill>
                <a:prstClr val="black"/>
              </a:solidFill>
              <a:latin typeface="Gill Sans MT" panose="020B0502020104020203" pitchFamily="34" charset="77"/>
            </a:endParaRPr>
          </a:p>
          <a:p>
            <a:pPr marL="685800" lvl="1" indent="-228600">
              <a:lnSpc>
                <a:spcPct val="200000"/>
              </a:lnSpc>
              <a:buFontTx/>
              <a:buAutoNum type="arabicPeriod"/>
            </a:pPr>
            <a:r>
              <a:rPr lang="nl-NL" sz="1100" dirty="0">
                <a:solidFill>
                  <a:prstClr val="black"/>
                </a:solidFill>
                <a:latin typeface="Gill Sans MT" panose="020B0502020104020203" pitchFamily="34" charset="0"/>
              </a:rPr>
              <a:t>…………………………………………………………</a:t>
            </a:r>
            <a:endParaRPr kumimoji="0" lang="nl-NL" sz="1100" b="0" i="0" u="none" strike="noStrike" kern="1200" cap="none" spc="0" normalizeH="0" baseline="0" dirty="0">
              <a:ln>
                <a:noFill/>
              </a:ln>
              <a:solidFill>
                <a:prstClr val="black"/>
              </a:solidFill>
              <a:effectLst/>
              <a:uLnTx/>
              <a:uFillTx/>
              <a:latin typeface="Gill Sans MT" panose="020B0502020104020203" pitchFamily="34" charset="0"/>
            </a:endParaRPr>
          </a:p>
          <a:p>
            <a:pPr marL="685800" lvl="1" indent="-228600">
              <a:lnSpc>
                <a:spcPct val="200000"/>
              </a:lnSpc>
              <a:buFontTx/>
              <a:buAutoNum type="arabicPeriod"/>
            </a:pPr>
            <a:r>
              <a:rPr lang="nl-NL" sz="1100" dirty="0">
                <a:solidFill>
                  <a:prstClr val="black"/>
                </a:solidFill>
                <a:latin typeface="Gill Sans MT" panose="020B0502020104020203" pitchFamily="34" charset="77"/>
              </a:rPr>
              <a:t>…………………………………………………………</a:t>
            </a:r>
          </a:p>
          <a:p>
            <a:pPr marL="685800" lvl="1" indent="-228600">
              <a:lnSpc>
                <a:spcPct val="200000"/>
              </a:lnSpc>
              <a:buFontTx/>
              <a:buAutoNum type="arabicPeriod"/>
            </a:pPr>
            <a:r>
              <a:rPr lang="nl-NL" sz="1100" dirty="0">
                <a:solidFill>
                  <a:prstClr val="black"/>
                </a:solidFill>
                <a:latin typeface="Gill Sans MT" panose="020B0502020104020203" pitchFamily="34" charset="77"/>
              </a:rPr>
              <a:t>…………………………………………………………</a:t>
            </a:r>
            <a:endPar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r>
              <a:rPr lang="nl-NL" sz="1100" dirty="0">
                <a:solidFill>
                  <a:prstClr val="black"/>
                </a:solidFill>
                <a:latin typeface="Gill Sans MT" panose="020B0502020104020203" pitchFamily="34" charset="77"/>
              </a:rPr>
              <a:t>Deze vraag gaat over producenten, consumenten en </a:t>
            </a:r>
            <a:r>
              <a:rPr lang="nl-NL" sz="1100" dirty="0" err="1">
                <a:solidFill>
                  <a:prstClr val="black"/>
                </a:solidFill>
                <a:latin typeface="Gill Sans MT" panose="020B0502020104020203" pitchFamily="34" charset="77"/>
              </a:rPr>
              <a:t>reducenten</a:t>
            </a:r>
            <a:r>
              <a:rPr lang="nl-NL" sz="1100" dirty="0">
                <a:solidFill>
                  <a:prstClr val="black"/>
                </a:solidFill>
                <a:latin typeface="Gill Sans MT" panose="020B0502020104020203" pitchFamily="34" charset="77"/>
              </a:rPr>
              <a:t>. Is er volgens jou een producent aanwezig in het ecosysteem? En een consument? En een </a:t>
            </a:r>
            <a:r>
              <a:rPr lang="nl-NL" sz="1100" dirty="0" err="1">
                <a:solidFill>
                  <a:prstClr val="black"/>
                </a:solidFill>
                <a:latin typeface="Gill Sans MT" panose="020B0502020104020203" pitchFamily="34" charset="77"/>
              </a:rPr>
              <a:t>reducent</a:t>
            </a:r>
            <a:r>
              <a:rPr lang="nl-NL" sz="1100" dirty="0">
                <a:solidFill>
                  <a:prstClr val="black"/>
                </a:solidFill>
                <a:latin typeface="Gill Sans MT" panose="020B0502020104020203" pitchFamily="34" charset="77"/>
              </a:rPr>
              <a:t>? Geef ook een voorbeeld.</a:t>
            </a: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r>
              <a:rPr lang="nl-NL" sz="1100" dirty="0">
                <a:solidFill>
                  <a:prstClr val="black"/>
                </a:solidFill>
                <a:latin typeface="Gill Sans MT" panose="020B0502020104020203" pitchFamily="34" charset="77"/>
              </a:rPr>
              <a:t>De stikstofkringloop speelt een rol in het gemaakte ecosysteem. In welke vorm neemt het plantje stikstof op uit de grond?</a:t>
            </a: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kumimoji="0" lang="nl-NL" sz="1100" b="0" i="0" u="none" strike="noStrike" kern="1200" cap="none" spc="0" normalizeH="0" baseline="0" dirty="0">
              <a:ln>
                <a:noFill/>
              </a:ln>
              <a:solidFill>
                <a:prstClr val="black"/>
              </a:solidFill>
              <a:effectLst/>
              <a:uLnTx/>
              <a:uFillTx/>
              <a:latin typeface="Gill Sans MT" panose="020B0502020104020203" pitchFamily="34" charset="77"/>
              <a:ea typeface="+mn-ea"/>
              <a:cs typeface="+mn-cs"/>
            </a:endParaRPr>
          </a:p>
        </p:txBody>
      </p:sp>
      <p:graphicFrame>
        <p:nvGraphicFramePr>
          <p:cNvPr id="3" name="Tabel 2">
            <a:extLst>
              <a:ext uri="{FF2B5EF4-FFF2-40B4-BE49-F238E27FC236}">
                <a16:creationId xmlns:a16="http://schemas.microsoft.com/office/drawing/2014/main" id="{3F44BCA4-E4ED-E1A9-3026-09633DE9A4F5}"/>
              </a:ext>
            </a:extLst>
          </p:cNvPr>
          <p:cNvGraphicFramePr>
            <a:graphicFrameLocks noGrp="1"/>
          </p:cNvGraphicFramePr>
          <p:nvPr>
            <p:extLst>
              <p:ext uri="{D42A27DB-BD31-4B8C-83A1-F6EECF244321}">
                <p14:modId xmlns:p14="http://schemas.microsoft.com/office/powerpoint/2010/main" val="664021917"/>
              </p:ext>
            </p:extLst>
          </p:nvPr>
        </p:nvGraphicFramePr>
        <p:xfrm>
          <a:off x="949499" y="7022540"/>
          <a:ext cx="3960291" cy="1526496"/>
        </p:xfrm>
        <a:graphic>
          <a:graphicData uri="http://schemas.openxmlformats.org/drawingml/2006/table">
            <a:tbl>
              <a:tblPr firstRow="1" bandRow="1">
                <a:tableStyleId>{93296810-A885-4BE3-A3E7-6D5BEEA58F35}</a:tableStyleId>
              </a:tblPr>
              <a:tblGrid>
                <a:gridCol w="1320097">
                  <a:extLst>
                    <a:ext uri="{9D8B030D-6E8A-4147-A177-3AD203B41FA5}">
                      <a16:colId xmlns:a16="http://schemas.microsoft.com/office/drawing/2014/main" val="2895675173"/>
                    </a:ext>
                  </a:extLst>
                </a:gridCol>
                <a:gridCol w="787503">
                  <a:extLst>
                    <a:ext uri="{9D8B030D-6E8A-4147-A177-3AD203B41FA5}">
                      <a16:colId xmlns:a16="http://schemas.microsoft.com/office/drawing/2014/main" val="3751913209"/>
                    </a:ext>
                  </a:extLst>
                </a:gridCol>
                <a:gridCol w="1852691">
                  <a:extLst>
                    <a:ext uri="{9D8B030D-6E8A-4147-A177-3AD203B41FA5}">
                      <a16:colId xmlns:a16="http://schemas.microsoft.com/office/drawing/2014/main" val="1049839022"/>
                    </a:ext>
                  </a:extLst>
                </a:gridCol>
              </a:tblGrid>
              <a:tr h="366592">
                <a:tc>
                  <a:txBody>
                    <a:bodyPr/>
                    <a:lstStyle/>
                    <a:p>
                      <a:endParaRPr lang="nl-NL" sz="1100" dirty="0">
                        <a:latin typeface="Gill Sans MT" panose="020B0502020104020203" pitchFamily="34" charset="0"/>
                      </a:endParaRPr>
                    </a:p>
                  </a:txBody>
                  <a:tcPr/>
                </a:tc>
                <a:tc>
                  <a:txBody>
                    <a:bodyPr/>
                    <a:lstStyle/>
                    <a:p>
                      <a:r>
                        <a:rPr lang="nl-NL" sz="1100" dirty="0">
                          <a:latin typeface="Gill Sans MT" panose="020B0502020104020203" pitchFamily="34" charset="0"/>
                        </a:rPr>
                        <a:t>Ja of nee</a:t>
                      </a:r>
                    </a:p>
                  </a:txBody>
                  <a:tcPr/>
                </a:tc>
                <a:tc>
                  <a:txBody>
                    <a:bodyPr/>
                    <a:lstStyle/>
                    <a:p>
                      <a:r>
                        <a:rPr lang="nl-NL" sz="1100" dirty="0">
                          <a:latin typeface="Gill Sans MT" panose="020B0502020104020203" pitchFamily="34" charset="0"/>
                        </a:rPr>
                        <a:t>Voorbeeld uit ecosysteem</a:t>
                      </a:r>
                    </a:p>
                  </a:txBody>
                  <a:tcPr/>
                </a:tc>
                <a:extLst>
                  <a:ext uri="{0D108BD9-81ED-4DB2-BD59-A6C34878D82A}">
                    <a16:rowId xmlns:a16="http://schemas.microsoft.com/office/drawing/2014/main" val="4080458717"/>
                  </a:ext>
                </a:extLst>
              </a:tr>
              <a:tr h="366592">
                <a:tc>
                  <a:txBody>
                    <a:bodyPr/>
                    <a:lstStyle/>
                    <a:p>
                      <a:r>
                        <a:rPr lang="nl-NL" sz="1100" dirty="0">
                          <a:latin typeface="Gill Sans MT" panose="020B0502020104020203" pitchFamily="34" charset="0"/>
                        </a:rPr>
                        <a:t>Producent</a:t>
                      </a:r>
                    </a:p>
                  </a:txBody>
                  <a:tcPr/>
                </a:tc>
                <a:tc>
                  <a:txBody>
                    <a:bodyPr/>
                    <a:lstStyle/>
                    <a:p>
                      <a:endParaRPr lang="nl-NL" sz="1100" dirty="0">
                        <a:latin typeface="Gill Sans MT" panose="020B0502020104020203" pitchFamily="34" charset="0"/>
                      </a:endParaRPr>
                    </a:p>
                  </a:txBody>
                  <a:tcPr/>
                </a:tc>
                <a:tc>
                  <a:txBody>
                    <a:bodyPr/>
                    <a:lstStyle/>
                    <a:p>
                      <a:endParaRPr lang="nl-NL" sz="1100" dirty="0">
                        <a:latin typeface="Gill Sans MT" panose="020B0502020104020203" pitchFamily="34" charset="0"/>
                      </a:endParaRPr>
                    </a:p>
                  </a:txBody>
                  <a:tcPr/>
                </a:tc>
                <a:extLst>
                  <a:ext uri="{0D108BD9-81ED-4DB2-BD59-A6C34878D82A}">
                    <a16:rowId xmlns:a16="http://schemas.microsoft.com/office/drawing/2014/main" val="155954576"/>
                  </a:ext>
                </a:extLst>
              </a:tr>
              <a:tr h="366592">
                <a:tc>
                  <a:txBody>
                    <a:bodyPr/>
                    <a:lstStyle/>
                    <a:p>
                      <a:r>
                        <a:rPr lang="nl-NL" sz="1100" dirty="0">
                          <a:latin typeface="Gill Sans MT" panose="020B0502020104020203" pitchFamily="34" charset="0"/>
                        </a:rPr>
                        <a:t>Consument</a:t>
                      </a:r>
                    </a:p>
                  </a:txBody>
                  <a:tcPr/>
                </a:tc>
                <a:tc>
                  <a:txBody>
                    <a:bodyPr/>
                    <a:lstStyle/>
                    <a:p>
                      <a:endParaRPr lang="nl-NL" sz="1100">
                        <a:latin typeface="Gill Sans MT" panose="020B0502020104020203" pitchFamily="34" charset="0"/>
                      </a:endParaRPr>
                    </a:p>
                  </a:txBody>
                  <a:tcPr/>
                </a:tc>
                <a:tc>
                  <a:txBody>
                    <a:bodyPr/>
                    <a:lstStyle/>
                    <a:p>
                      <a:endParaRPr lang="nl-NL" sz="1100" dirty="0">
                        <a:latin typeface="Gill Sans MT" panose="020B0502020104020203" pitchFamily="34" charset="0"/>
                      </a:endParaRPr>
                    </a:p>
                  </a:txBody>
                  <a:tcPr/>
                </a:tc>
                <a:extLst>
                  <a:ext uri="{0D108BD9-81ED-4DB2-BD59-A6C34878D82A}">
                    <a16:rowId xmlns:a16="http://schemas.microsoft.com/office/drawing/2014/main" val="1454926276"/>
                  </a:ext>
                </a:extLst>
              </a:tr>
              <a:tr h="366592">
                <a:tc>
                  <a:txBody>
                    <a:bodyPr/>
                    <a:lstStyle/>
                    <a:p>
                      <a:r>
                        <a:rPr lang="nl-NL" sz="1100" dirty="0" err="1">
                          <a:latin typeface="Gill Sans MT" panose="020B0502020104020203" pitchFamily="34" charset="0"/>
                        </a:rPr>
                        <a:t>Reducent</a:t>
                      </a:r>
                      <a:endParaRPr lang="nl-NL" sz="1100" dirty="0">
                        <a:latin typeface="Gill Sans MT" panose="020B0502020104020203" pitchFamily="34" charset="0"/>
                      </a:endParaRPr>
                    </a:p>
                  </a:txBody>
                  <a:tcPr/>
                </a:tc>
                <a:tc>
                  <a:txBody>
                    <a:bodyPr/>
                    <a:lstStyle/>
                    <a:p>
                      <a:endParaRPr lang="nl-NL" sz="1100">
                        <a:latin typeface="Gill Sans MT" panose="020B0502020104020203" pitchFamily="34" charset="0"/>
                      </a:endParaRPr>
                    </a:p>
                  </a:txBody>
                  <a:tcPr/>
                </a:tc>
                <a:tc>
                  <a:txBody>
                    <a:bodyPr/>
                    <a:lstStyle/>
                    <a:p>
                      <a:endParaRPr lang="nl-NL" sz="1100" dirty="0">
                        <a:latin typeface="Gill Sans MT" panose="020B0502020104020203" pitchFamily="34" charset="0"/>
                      </a:endParaRPr>
                    </a:p>
                  </a:txBody>
                  <a:tcPr/>
                </a:tc>
                <a:extLst>
                  <a:ext uri="{0D108BD9-81ED-4DB2-BD59-A6C34878D82A}">
                    <a16:rowId xmlns:a16="http://schemas.microsoft.com/office/drawing/2014/main" val="1282184181"/>
                  </a:ext>
                </a:extLst>
              </a:tr>
            </a:tbl>
          </a:graphicData>
        </a:graphic>
      </p:graphicFrame>
    </p:spTree>
    <p:extLst>
      <p:ext uri="{BB962C8B-B14F-4D97-AF65-F5344CB8AC3E}">
        <p14:creationId xmlns:p14="http://schemas.microsoft.com/office/powerpoint/2010/main" val="248458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8849-AAB8-F743-BDDA-B5230420FB8C}"/>
              </a:ext>
            </a:extLst>
          </p:cNvPr>
          <p:cNvSpPr>
            <a:spLocks noGrp="1"/>
          </p:cNvSpPr>
          <p:nvPr>
            <p:ph type="ctrTitle"/>
          </p:nvPr>
        </p:nvSpPr>
        <p:spPr>
          <a:xfrm>
            <a:off x="900113" y="546411"/>
            <a:ext cx="6092586" cy="408630"/>
          </a:xfrm>
        </p:spPr>
        <p:txBody>
          <a:bodyPr lIns="0" tIns="0" rIns="0" bIns="0">
            <a:normAutofit/>
          </a:bodyPr>
          <a:lstStyle/>
          <a:p>
            <a:pPr algn="l"/>
            <a:r>
              <a:rPr lang="en-US" sz="2600" dirty="0" err="1">
                <a:solidFill>
                  <a:schemeClr val="bg1"/>
                </a:solidFill>
                <a:latin typeface="Gill Sans MT" panose="020B0502020104020203" pitchFamily="34" charset="77"/>
              </a:rPr>
              <a:t>Ecosysteem</a:t>
            </a:r>
            <a:r>
              <a:rPr lang="en-US" sz="2600" dirty="0">
                <a:solidFill>
                  <a:schemeClr val="bg1"/>
                </a:solidFill>
                <a:latin typeface="Gill Sans MT" panose="020B0502020104020203" pitchFamily="34" charset="77"/>
              </a:rPr>
              <a:t> in </a:t>
            </a:r>
            <a:r>
              <a:rPr lang="en-US" sz="2600" dirty="0" err="1">
                <a:solidFill>
                  <a:schemeClr val="bg1"/>
                </a:solidFill>
                <a:latin typeface="Gill Sans MT" panose="020B0502020104020203" pitchFamily="34" charset="77"/>
              </a:rPr>
              <a:t>een</a:t>
            </a:r>
            <a:r>
              <a:rPr lang="en-US" sz="2600" dirty="0">
                <a:solidFill>
                  <a:schemeClr val="bg1"/>
                </a:solidFill>
                <a:latin typeface="Gill Sans MT" panose="020B0502020104020203" pitchFamily="34" charset="77"/>
              </a:rPr>
              <a:t> pot - </a:t>
            </a:r>
            <a:r>
              <a:rPr lang="en-US" sz="2600" dirty="0" err="1">
                <a:solidFill>
                  <a:schemeClr val="bg1"/>
                </a:solidFill>
                <a:latin typeface="Gill Sans MT" panose="020B0502020104020203" pitchFamily="34" charset="77"/>
              </a:rPr>
              <a:t>antwoorden</a:t>
            </a:r>
            <a:endParaRPr lang="en-NL" sz="2600" dirty="0">
              <a:solidFill>
                <a:schemeClr val="bg1"/>
              </a:solidFill>
              <a:latin typeface="Gill Sans MT" panose="020B0502020104020203" pitchFamily="34" charset="77"/>
            </a:endParaRPr>
          </a:p>
        </p:txBody>
      </p:sp>
      <p:sp>
        <p:nvSpPr>
          <p:cNvPr id="10" name="TextBox 9">
            <a:extLst>
              <a:ext uri="{FF2B5EF4-FFF2-40B4-BE49-F238E27FC236}">
                <a16:creationId xmlns:a16="http://schemas.microsoft.com/office/drawing/2014/main" id="{0A5F6162-4C6C-3D4B-8C21-48C90376F864}"/>
              </a:ext>
            </a:extLst>
          </p:cNvPr>
          <p:cNvSpPr txBox="1"/>
          <p:nvPr/>
        </p:nvSpPr>
        <p:spPr>
          <a:xfrm>
            <a:off x="1259205" y="1538108"/>
            <a:ext cx="2831532" cy="265977"/>
          </a:xfrm>
          <a:prstGeom prst="rect">
            <a:avLst/>
          </a:prstGeom>
          <a:noFill/>
        </p:spPr>
        <p:txBody>
          <a:bodyPr wrap="square" lIns="0" tIns="0" rIns="0" bIns="0" rtlCol="0">
            <a:noAutofit/>
          </a:bodyPr>
          <a:lstStyle/>
          <a:p>
            <a:pPr marL="0" marR="0" lvl="0" indent="0" algn="l" defTabSz="457200" rtl="0" eaLnBrk="1" fontAlgn="auto" latinLnBrk="0" hangingPunct="1">
              <a:lnSpc>
                <a:spcPts val="1200"/>
              </a:lnSpc>
              <a:spcBef>
                <a:spcPts val="0"/>
              </a:spcBef>
              <a:spcAft>
                <a:spcPts val="0"/>
              </a:spcAft>
              <a:buClrTx/>
              <a:buSzTx/>
              <a:buFontTx/>
              <a:buNone/>
              <a:tabLst/>
              <a:defRPr/>
            </a:pPr>
            <a:r>
              <a:rPr kumimoji="0" lang="nl-NL" b="1" i="1"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Antwoordmodel</a:t>
            </a:r>
          </a:p>
        </p:txBody>
      </p:sp>
      <p:sp>
        <p:nvSpPr>
          <p:cNvPr id="14" name="TextBox 13">
            <a:extLst>
              <a:ext uri="{FF2B5EF4-FFF2-40B4-BE49-F238E27FC236}">
                <a16:creationId xmlns:a16="http://schemas.microsoft.com/office/drawing/2014/main" id="{91BFF552-475A-AA46-8D2F-362A06359D2B}"/>
              </a:ext>
            </a:extLst>
          </p:cNvPr>
          <p:cNvSpPr txBox="1"/>
          <p:nvPr/>
        </p:nvSpPr>
        <p:spPr>
          <a:xfrm>
            <a:off x="3473604" y="1562823"/>
            <a:ext cx="970649" cy="58936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
        <p:nvSpPr>
          <p:cNvPr id="8" name="TextBox 7">
            <a:extLst>
              <a:ext uri="{FF2B5EF4-FFF2-40B4-BE49-F238E27FC236}">
                <a16:creationId xmlns:a16="http://schemas.microsoft.com/office/drawing/2014/main" id="{9F9D86C5-E481-D04D-BF24-5645E8708B79}"/>
              </a:ext>
            </a:extLst>
          </p:cNvPr>
          <p:cNvSpPr txBox="1"/>
          <p:nvPr/>
        </p:nvSpPr>
        <p:spPr>
          <a:xfrm>
            <a:off x="3294512" y="1898878"/>
            <a:ext cx="970649" cy="58936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
        <p:nvSpPr>
          <p:cNvPr id="6" name="TextBox 5">
            <a:extLst>
              <a:ext uri="{FF2B5EF4-FFF2-40B4-BE49-F238E27FC236}">
                <a16:creationId xmlns:a16="http://schemas.microsoft.com/office/drawing/2014/main" id="{485B3FAA-30F0-B246-BDA7-359468E5633C}"/>
              </a:ext>
            </a:extLst>
          </p:cNvPr>
          <p:cNvSpPr txBox="1"/>
          <p:nvPr/>
        </p:nvSpPr>
        <p:spPr>
          <a:xfrm>
            <a:off x="5302250" y="1538108"/>
            <a:ext cx="1066800" cy="265977"/>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L" sz="10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sp>
        <p:nvSpPr>
          <p:cNvPr id="7" name="TextBox 6">
            <a:extLst>
              <a:ext uri="{FF2B5EF4-FFF2-40B4-BE49-F238E27FC236}">
                <a16:creationId xmlns:a16="http://schemas.microsoft.com/office/drawing/2014/main" id="{A1E19D30-2B53-4D4C-AAAE-905F9734622D}"/>
              </a:ext>
            </a:extLst>
          </p:cNvPr>
          <p:cNvSpPr txBox="1"/>
          <p:nvPr/>
        </p:nvSpPr>
        <p:spPr>
          <a:xfrm>
            <a:off x="900113" y="2741678"/>
            <a:ext cx="6048000" cy="5259322"/>
          </a:xfrm>
          <a:prstGeom prst="rect">
            <a:avLst/>
          </a:prstGeom>
          <a:noFill/>
        </p:spPr>
        <p:txBody>
          <a:bodyPr wrap="square" lIns="0" tIns="0" rIns="0" bIns="0" rtlCol="0">
            <a:noAutofit/>
          </a:bodyPr>
          <a:lstStyle/>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r>
              <a:rPr kumimoji="0" lang="nl-NL" sz="11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Voorbeelden van mogelijke organismen:</a:t>
            </a: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r>
              <a:rPr lang="nl-NL" sz="1100" dirty="0">
                <a:solidFill>
                  <a:prstClr val="black"/>
                </a:solidFill>
                <a:latin typeface="Gill Sans MT" panose="020B0502020104020203" pitchFamily="34" charset="77"/>
              </a:rPr>
              <a:t>Het plantje</a:t>
            </a:r>
          </a:p>
          <a:p>
            <a:pPr marR="0" lvl="0" algn="l" defTabSz="457200" rtl="0" eaLnBrk="1" fontAlgn="auto" latinLnBrk="0" hangingPunct="1">
              <a:lnSpc>
                <a:spcPts val="1200"/>
              </a:lnSpc>
              <a:spcBef>
                <a:spcPts val="0"/>
              </a:spcBef>
              <a:spcAft>
                <a:spcPts val="0"/>
              </a:spcAft>
              <a:buClrTx/>
              <a:buSzTx/>
              <a:tabLst/>
              <a:defRPr/>
            </a:pPr>
            <a:r>
              <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Mos</a:t>
            </a: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r>
              <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Voorbeelden van mogelijke levenskenmerken:</a:t>
            </a: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r>
              <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Voeden</a:t>
            </a:r>
            <a:r>
              <a:rPr lang="nl-NL" sz="1100" dirty="0">
                <a:solidFill>
                  <a:prstClr val="black"/>
                </a:solidFill>
                <a:latin typeface="Gill Sans MT" panose="020B0502020104020203" pitchFamily="34" charset="77"/>
              </a:rPr>
              <a:t>, Bewegen, </a:t>
            </a:r>
            <a:r>
              <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Groeien</a:t>
            </a:r>
            <a:r>
              <a:rPr lang="nl-NL" sz="1100" dirty="0">
                <a:solidFill>
                  <a:prstClr val="black"/>
                </a:solidFill>
                <a:latin typeface="Gill Sans MT" panose="020B0502020104020203" pitchFamily="34" charset="77"/>
              </a:rPr>
              <a:t>, </a:t>
            </a:r>
            <a:r>
              <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Ademen</a:t>
            </a:r>
            <a:r>
              <a:rPr lang="nl-NL" sz="1100" dirty="0">
                <a:solidFill>
                  <a:prstClr val="black"/>
                </a:solidFill>
                <a:latin typeface="Gill Sans MT" panose="020B0502020104020203" pitchFamily="34" charset="77"/>
              </a:rPr>
              <a:t>, Uitscheiden, </a:t>
            </a:r>
            <a:r>
              <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Waarnemen</a:t>
            </a:r>
            <a:r>
              <a:rPr lang="nl-NL" sz="1100" dirty="0">
                <a:solidFill>
                  <a:prstClr val="black"/>
                </a:solidFill>
                <a:latin typeface="Gill Sans MT" panose="020B0502020104020203" pitchFamily="34" charset="77"/>
              </a:rPr>
              <a:t>, Voortplanten</a:t>
            </a:r>
          </a:p>
          <a:p>
            <a:pPr marR="0" lvl="0" algn="l" defTabSz="457200" rtl="0" eaLnBrk="1" fontAlgn="auto" latinLnBrk="0" hangingPunct="1">
              <a:lnSpc>
                <a:spcPts val="1200"/>
              </a:lnSpc>
              <a:spcBef>
                <a:spcPts val="0"/>
              </a:spcBef>
              <a:spcAft>
                <a:spcPts val="0"/>
              </a:spcAft>
              <a:buClrTx/>
              <a:buSzTx/>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R="0" lvl="0" algn="l" defTabSz="457200" rtl="0" eaLnBrk="1" fontAlgn="auto" latinLnBrk="0" hangingPunct="1">
              <a:lnSpc>
                <a:spcPts val="1200"/>
              </a:lnSpc>
              <a:spcBef>
                <a:spcPts val="0"/>
              </a:spcBef>
              <a:spcAft>
                <a:spcPts val="0"/>
              </a:spcAft>
              <a:buClrTx/>
              <a:buSzTx/>
              <a:tabLst/>
              <a:defRPr/>
            </a:pPr>
            <a:r>
              <a:rPr lang="nl-NL" sz="1100" b="1" dirty="0">
                <a:solidFill>
                  <a:prstClr val="black"/>
                </a:solidFill>
                <a:latin typeface="Gill Sans MT" panose="020B0502020104020203" pitchFamily="34" charset="77"/>
              </a:rPr>
              <a:t>2. Een antwoord met de volgende strekking:</a:t>
            </a: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R="0" lvl="0" algn="l" defTabSz="457200" rtl="0" eaLnBrk="1" fontAlgn="auto" latinLnBrk="0" hangingPunct="1">
              <a:lnSpc>
                <a:spcPts val="1200"/>
              </a:lnSpc>
              <a:spcBef>
                <a:spcPts val="0"/>
              </a:spcBef>
              <a:spcAft>
                <a:spcPts val="0"/>
              </a:spcAft>
              <a:buClrTx/>
              <a:buSzTx/>
              <a:tabLst/>
              <a:defRPr/>
            </a:pPr>
            <a:r>
              <a:rPr lang="nl-NL" sz="1100" dirty="0">
                <a:solidFill>
                  <a:prstClr val="black"/>
                </a:solidFill>
                <a:latin typeface="Gill Sans MT" panose="020B0502020104020203" pitchFamily="34" charset="77"/>
              </a:rPr>
              <a:t>Doordat het ecosysteem overdag, onder invloed van licht, aan fotosynthese kan doen worden er glucose en zuurstof geproduceerd. Deze stoffen kunnen vervolgens weer gebruikt worden voor verbranding. Verbranding vindt zowel overdag als ‘s nachts plaats. Hierbij worden water en koolstofdioxide gevormd en hierdoor kan fotosynthese weer plaatsvinden als er licht is.</a:t>
            </a:r>
          </a:p>
          <a:p>
            <a:pPr marR="0" lvl="0" algn="l" defTabSz="457200" rtl="0" eaLnBrk="1" fontAlgn="auto" latinLnBrk="0" hangingPunct="1">
              <a:lnSpc>
                <a:spcPts val="1200"/>
              </a:lnSpc>
              <a:spcBef>
                <a:spcPts val="0"/>
              </a:spcBef>
              <a:spcAft>
                <a:spcPts val="0"/>
              </a:spcAft>
              <a:buClrTx/>
              <a:buSzTx/>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R="0" lvl="0" algn="l" defTabSz="457200" rtl="0" eaLnBrk="1" fontAlgn="auto" latinLnBrk="0" hangingPunct="1">
              <a:lnSpc>
                <a:spcPts val="1200"/>
              </a:lnSpc>
              <a:spcBef>
                <a:spcPts val="0"/>
              </a:spcBef>
              <a:spcAft>
                <a:spcPts val="0"/>
              </a:spcAft>
              <a:buClrTx/>
              <a:buSzTx/>
              <a:tabLst/>
              <a:defRPr/>
            </a:pPr>
            <a:r>
              <a:rPr lang="nl-NL" sz="1100" b="1" dirty="0">
                <a:solidFill>
                  <a:prstClr val="black"/>
                </a:solidFill>
                <a:latin typeface="Gill Sans MT" panose="020B0502020104020203" pitchFamily="34" charset="77"/>
              </a:rPr>
              <a:t>3. Mogelijke voorbeelden van abiotische factoren:</a:t>
            </a:r>
          </a:p>
          <a:p>
            <a:pPr marR="0" lvl="0" algn="l" defTabSz="457200" rtl="0" eaLnBrk="1" fontAlgn="auto" latinLnBrk="0" hangingPunct="1">
              <a:lnSpc>
                <a:spcPts val="1200"/>
              </a:lnSpc>
              <a:spcBef>
                <a:spcPts val="0"/>
              </a:spcBef>
              <a:spcAft>
                <a:spcPts val="0"/>
              </a:spcAft>
              <a:buClrTx/>
              <a:buSzTx/>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R="0" lvl="0" algn="l" defTabSz="457200" rtl="0" eaLnBrk="1" fontAlgn="auto" latinLnBrk="0" hangingPunct="1">
              <a:lnSpc>
                <a:spcPts val="1200"/>
              </a:lnSpc>
              <a:spcBef>
                <a:spcPts val="0"/>
              </a:spcBef>
              <a:spcAft>
                <a:spcPts val="0"/>
              </a:spcAft>
              <a:buClrTx/>
              <a:buSzTx/>
              <a:tabLst/>
              <a:defRPr/>
            </a:pPr>
            <a:r>
              <a:rPr lang="nl-NL" sz="1100" dirty="0">
                <a:solidFill>
                  <a:prstClr val="black"/>
                </a:solidFill>
                <a:latin typeface="Gill Sans MT" panose="020B0502020104020203" pitchFamily="34" charset="77"/>
              </a:rPr>
              <a:t>Samenstelling van de bodem, </a:t>
            </a:r>
            <a:r>
              <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p</a:t>
            </a:r>
            <a:r>
              <a:rPr lang="nl-NL" sz="1100" dirty="0">
                <a:solidFill>
                  <a:prstClr val="black"/>
                </a:solidFill>
                <a:latin typeface="Gill Sans MT" panose="020B0502020104020203" pitchFamily="34" charset="77"/>
              </a:rPr>
              <a:t>H (zuurgraad) van de bodem, Vochtgehalte, T</a:t>
            </a:r>
            <a:r>
              <a:rPr kumimoji="0" lang="nl-NL" sz="1100" b="0"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emperatuur</a:t>
            </a:r>
            <a:r>
              <a:rPr lang="nl-NL" sz="1100" dirty="0">
                <a:solidFill>
                  <a:prstClr val="black"/>
                </a:solidFill>
                <a:latin typeface="Gill Sans MT" panose="020B0502020104020203" pitchFamily="34" charset="77"/>
              </a:rPr>
              <a:t>, Licht</a:t>
            </a: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r>
              <a:rPr lang="nl-NL" sz="1100" dirty="0">
                <a:solidFill>
                  <a:prstClr val="black"/>
                </a:solidFill>
                <a:latin typeface="Gill Sans MT" panose="020B0502020104020203" pitchFamily="34" charset="77"/>
              </a:rPr>
              <a:t>4. </a:t>
            </a: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endParaRPr lang="nl-NL" sz="1100" dirty="0">
              <a:solidFill>
                <a:prstClr val="black"/>
              </a:solidFill>
              <a:latin typeface="Gill Sans MT" panose="020B0502020104020203" pitchFamily="34" charset="77"/>
            </a:endParaRPr>
          </a:p>
          <a:p>
            <a:pPr marR="0" lvl="0" algn="l" defTabSz="457200" rtl="0" eaLnBrk="1" fontAlgn="auto" latinLnBrk="0" hangingPunct="1">
              <a:lnSpc>
                <a:spcPts val="1200"/>
              </a:lnSpc>
              <a:spcBef>
                <a:spcPts val="0"/>
              </a:spcBef>
              <a:spcAft>
                <a:spcPts val="0"/>
              </a:spcAft>
              <a:buClrTx/>
              <a:buSzTx/>
              <a:tabLst/>
              <a:defRPr/>
            </a:pPr>
            <a:r>
              <a:rPr lang="nl-NL" sz="1100" b="1" dirty="0">
                <a:solidFill>
                  <a:prstClr val="black"/>
                </a:solidFill>
                <a:latin typeface="Gill Sans MT" panose="020B0502020104020203" pitchFamily="34" charset="77"/>
              </a:rPr>
              <a:t>5. Het plantje neemt stikstof op in de vorm van nitraat.</a:t>
            </a:r>
          </a:p>
          <a:p>
            <a:pPr marR="0" lvl="0" algn="l" defTabSz="457200" rtl="0" eaLnBrk="1" fontAlgn="auto" latinLnBrk="0" hangingPunct="1">
              <a:lnSpc>
                <a:spcPts val="1200"/>
              </a:lnSpc>
              <a:spcBef>
                <a:spcPts val="0"/>
              </a:spcBef>
              <a:spcAft>
                <a:spcPts val="0"/>
              </a:spcAft>
              <a:buClrTx/>
              <a:buSzTx/>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R="0" lvl="0" algn="l" defTabSz="457200" rtl="0" eaLnBrk="1" fontAlgn="auto" latinLnBrk="0" hangingPunct="1">
              <a:lnSpc>
                <a:spcPts val="1200"/>
              </a:lnSpc>
              <a:spcBef>
                <a:spcPts val="0"/>
              </a:spcBef>
              <a:spcAft>
                <a:spcPts val="0"/>
              </a:spcAft>
              <a:buClrTx/>
              <a:buSzTx/>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R="0" lvl="0" algn="l" defTabSz="457200" rtl="0" eaLnBrk="1" fontAlgn="auto" latinLnBrk="0" hangingPunct="1">
              <a:lnSpc>
                <a:spcPts val="1200"/>
              </a:lnSpc>
              <a:spcBef>
                <a:spcPts val="0"/>
              </a:spcBef>
              <a:spcAft>
                <a:spcPts val="0"/>
              </a:spcAft>
              <a:buClrTx/>
              <a:buSzTx/>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lang="nl-NL" sz="1100" dirty="0">
              <a:solidFill>
                <a:prstClr val="black"/>
              </a:solidFill>
              <a:latin typeface="Gill Sans MT" panose="020B0502020104020203" pitchFamily="34" charset="77"/>
            </a:endParaRPr>
          </a:p>
          <a:p>
            <a:pPr marL="228600" marR="0" lvl="0" indent="-228600" algn="l" defTabSz="457200" rtl="0" eaLnBrk="1" fontAlgn="auto" latinLnBrk="0" hangingPunct="1">
              <a:lnSpc>
                <a:spcPts val="1200"/>
              </a:lnSpc>
              <a:spcBef>
                <a:spcPts val="0"/>
              </a:spcBef>
              <a:spcAft>
                <a:spcPts val="0"/>
              </a:spcAft>
              <a:buClrTx/>
              <a:buSzTx/>
              <a:buFontTx/>
              <a:buAutoNum type="arabicPeriod"/>
              <a:tabLst/>
              <a:defRPr/>
            </a:pPr>
            <a:endParaRPr kumimoji="0" lang="nl-NL" sz="1100" b="0"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p:txBody>
      </p:sp>
      <p:graphicFrame>
        <p:nvGraphicFramePr>
          <p:cNvPr id="3" name="Tabel 2">
            <a:extLst>
              <a:ext uri="{FF2B5EF4-FFF2-40B4-BE49-F238E27FC236}">
                <a16:creationId xmlns:a16="http://schemas.microsoft.com/office/drawing/2014/main" id="{8FF2AFFA-1780-A34C-8FFA-D4C5DA9F85BE}"/>
              </a:ext>
            </a:extLst>
          </p:cNvPr>
          <p:cNvGraphicFramePr>
            <a:graphicFrameLocks noGrp="1"/>
          </p:cNvGraphicFramePr>
          <p:nvPr>
            <p:extLst>
              <p:ext uri="{D42A27DB-BD31-4B8C-83A1-F6EECF244321}">
                <p14:modId xmlns:p14="http://schemas.microsoft.com/office/powerpoint/2010/main" val="27323863"/>
              </p:ext>
            </p:extLst>
          </p:nvPr>
        </p:nvGraphicFramePr>
        <p:xfrm>
          <a:off x="1153067" y="5566030"/>
          <a:ext cx="5687118" cy="1595120"/>
        </p:xfrm>
        <a:graphic>
          <a:graphicData uri="http://schemas.openxmlformats.org/drawingml/2006/table">
            <a:tbl>
              <a:tblPr firstRow="1" bandRow="1">
                <a:tableStyleId>{93296810-A885-4BE3-A3E7-6D5BEEA58F35}</a:tableStyleId>
              </a:tblPr>
              <a:tblGrid>
                <a:gridCol w="1895706">
                  <a:extLst>
                    <a:ext uri="{9D8B030D-6E8A-4147-A177-3AD203B41FA5}">
                      <a16:colId xmlns:a16="http://schemas.microsoft.com/office/drawing/2014/main" val="1486021523"/>
                    </a:ext>
                  </a:extLst>
                </a:gridCol>
                <a:gridCol w="1895706">
                  <a:extLst>
                    <a:ext uri="{9D8B030D-6E8A-4147-A177-3AD203B41FA5}">
                      <a16:colId xmlns:a16="http://schemas.microsoft.com/office/drawing/2014/main" val="2366302105"/>
                    </a:ext>
                  </a:extLst>
                </a:gridCol>
                <a:gridCol w="1895706">
                  <a:extLst>
                    <a:ext uri="{9D8B030D-6E8A-4147-A177-3AD203B41FA5}">
                      <a16:colId xmlns:a16="http://schemas.microsoft.com/office/drawing/2014/main" val="1482482265"/>
                    </a:ext>
                  </a:extLst>
                </a:gridCol>
              </a:tblGrid>
              <a:tr h="370840">
                <a:tc>
                  <a:txBody>
                    <a:bodyPr/>
                    <a:lstStyle/>
                    <a:p>
                      <a:endParaRPr lang="nl-NL" sz="1100" dirty="0"/>
                    </a:p>
                  </a:txBody>
                  <a:tcPr/>
                </a:tc>
                <a:tc>
                  <a:txBody>
                    <a:bodyPr/>
                    <a:lstStyle/>
                    <a:p>
                      <a:r>
                        <a:rPr lang="nl-NL" sz="1100" dirty="0"/>
                        <a:t>Ja of Nee</a:t>
                      </a:r>
                    </a:p>
                  </a:txBody>
                  <a:tcPr/>
                </a:tc>
                <a:tc>
                  <a:txBody>
                    <a:bodyPr/>
                    <a:lstStyle/>
                    <a:p>
                      <a:r>
                        <a:rPr lang="nl-NL" sz="1100" dirty="0"/>
                        <a:t>Voorbeeld uit ecosysteem</a:t>
                      </a:r>
                    </a:p>
                  </a:txBody>
                  <a:tcPr/>
                </a:tc>
                <a:extLst>
                  <a:ext uri="{0D108BD9-81ED-4DB2-BD59-A6C34878D82A}">
                    <a16:rowId xmlns:a16="http://schemas.microsoft.com/office/drawing/2014/main" val="2703947738"/>
                  </a:ext>
                </a:extLst>
              </a:tr>
              <a:tr h="370840">
                <a:tc>
                  <a:txBody>
                    <a:bodyPr/>
                    <a:lstStyle/>
                    <a:p>
                      <a:r>
                        <a:rPr lang="nl-NL" sz="1100" dirty="0"/>
                        <a:t>Producent</a:t>
                      </a:r>
                    </a:p>
                  </a:txBody>
                  <a:tcPr/>
                </a:tc>
                <a:tc>
                  <a:txBody>
                    <a:bodyPr/>
                    <a:lstStyle/>
                    <a:p>
                      <a:r>
                        <a:rPr lang="nl-NL" sz="1100" dirty="0"/>
                        <a:t>Ja</a:t>
                      </a:r>
                    </a:p>
                  </a:txBody>
                  <a:tcPr/>
                </a:tc>
                <a:tc>
                  <a:txBody>
                    <a:bodyPr/>
                    <a:lstStyle/>
                    <a:p>
                      <a:r>
                        <a:rPr lang="nl-NL" sz="1100" dirty="0"/>
                        <a:t>Plantje / mos</a:t>
                      </a:r>
                    </a:p>
                  </a:txBody>
                  <a:tcPr/>
                </a:tc>
                <a:extLst>
                  <a:ext uri="{0D108BD9-81ED-4DB2-BD59-A6C34878D82A}">
                    <a16:rowId xmlns:a16="http://schemas.microsoft.com/office/drawing/2014/main" val="2933027832"/>
                  </a:ext>
                </a:extLst>
              </a:tr>
              <a:tr h="370840">
                <a:tc>
                  <a:txBody>
                    <a:bodyPr/>
                    <a:lstStyle/>
                    <a:p>
                      <a:r>
                        <a:rPr lang="nl-NL" sz="1100" dirty="0"/>
                        <a:t>Consument</a:t>
                      </a:r>
                    </a:p>
                  </a:txBody>
                  <a:tcPr/>
                </a:tc>
                <a:tc>
                  <a:txBody>
                    <a:bodyPr/>
                    <a:lstStyle/>
                    <a:p>
                      <a:r>
                        <a:rPr lang="nl-NL" sz="1100" dirty="0"/>
                        <a:t>Ja of Nee</a:t>
                      </a:r>
                    </a:p>
                  </a:txBody>
                  <a:tcPr/>
                </a:tc>
                <a:tc>
                  <a:txBody>
                    <a:bodyPr/>
                    <a:lstStyle/>
                    <a:p>
                      <a:r>
                        <a:rPr lang="nl-NL" sz="1100" i="1" dirty="0"/>
                        <a:t>Elk dierlijk organisme dat eventueel toegevoegd is.</a:t>
                      </a:r>
                    </a:p>
                  </a:txBody>
                  <a:tcPr/>
                </a:tc>
                <a:extLst>
                  <a:ext uri="{0D108BD9-81ED-4DB2-BD59-A6C34878D82A}">
                    <a16:rowId xmlns:a16="http://schemas.microsoft.com/office/drawing/2014/main" val="270670338"/>
                  </a:ext>
                </a:extLst>
              </a:tr>
              <a:tr h="370840">
                <a:tc>
                  <a:txBody>
                    <a:bodyPr/>
                    <a:lstStyle/>
                    <a:p>
                      <a:r>
                        <a:rPr lang="nl-NL" sz="1100" dirty="0" err="1"/>
                        <a:t>Reducent</a:t>
                      </a:r>
                      <a:endParaRPr lang="nl-NL" sz="1100" dirty="0"/>
                    </a:p>
                  </a:txBody>
                  <a:tcPr/>
                </a:tc>
                <a:tc>
                  <a:txBody>
                    <a:bodyPr/>
                    <a:lstStyle/>
                    <a:p>
                      <a:r>
                        <a:rPr lang="nl-NL" sz="1100" dirty="0"/>
                        <a:t>Ja</a:t>
                      </a:r>
                    </a:p>
                  </a:txBody>
                  <a:tcPr/>
                </a:tc>
                <a:tc>
                  <a:txBody>
                    <a:bodyPr/>
                    <a:lstStyle/>
                    <a:p>
                      <a:r>
                        <a:rPr lang="nl-NL" sz="1100" dirty="0"/>
                        <a:t>Schimmels en bacteriën in de potgrond.</a:t>
                      </a:r>
                    </a:p>
                  </a:txBody>
                  <a:tcPr/>
                </a:tc>
                <a:extLst>
                  <a:ext uri="{0D108BD9-81ED-4DB2-BD59-A6C34878D82A}">
                    <a16:rowId xmlns:a16="http://schemas.microsoft.com/office/drawing/2014/main" val="2634697672"/>
                  </a:ext>
                </a:extLst>
              </a:tr>
            </a:tbl>
          </a:graphicData>
        </a:graphic>
      </p:graphicFrame>
    </p:spTree>
    <p:extLst>
      <p:ext uri="{BB962C8B-B14F-4D97-AF65-F5344CB8AC3E}">
        <p14:creationId xmlns:p14="http://schemas.microsoft.com/office/powerpoint/2010/main" val="5643644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36018</TotalTime>
  <Words>1434</Words>
  <Application>Microsoft Office PowerPoint</Application>
  <PresentationFormat>Aangepast</PresentationFormat>
  <Paragraphs>271</Paragraphs>
  <Slides>6</Slides>
  <Notes>1</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vt:i4>
      </vt:variant>
    </vt:vector>
  </HeadingPairs>
  <TitlesOfParts>
    <vt:vector size="11" baseType="lpstr">
      <vt:lpstr>Arial</vt:lpstr>
      <vt:lpstr>Calibri</vt:lpstr>
      <vt:lpstr>Calibri Light</vt:lpstr>
      <vt:lpstr>Gill Sans MT</vt:lpstr>
      <vt:lpstr>Office Theme</vt:lpstr>
      <vt:lpstr>Ecosysteem in een pot</vt:lpstr>
      <vt:lpstr>Ecosysteem in een pot</vt:lpstr>
      <vt:lpstr>Ecosysteem in een pot</vt:lpstr>
      <vt:lpstr>Ecosysteem in een pot</vt:lpstr>
      <vt:lpstr>Ecosysteem in een pot - vragen</vt:lpstr>
      <vt:lpstr>Ecosysteem in een pot - antwoorden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Kop xxxxxxxxx</dc:title>
  <dc:creator>Microsoft Office User</dc:creator>
  <cp:lastModifiedBy>Milena Vlot</cp:lastModifiedBy>
  <cp:revision>25</cp:revision>
  <dcterms:created xsi:type="dcterms:W3CDTF">2024-02-13T11:42:49Z</dcterms:created>
  <dcterms:modified xsi:type="dcterms:W3CDTF">2024-05-23T10:14:51Z</dcterms:modified>
</cp:coreProperties>
</file>