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257" r:id="rId2"/>
    <p:sldId id="258" r:id="rId3"/>
    <p:sldId id="260" r:id="rId4"/>
    <p:sldId id="263" r:id="rId5"/>
    <p:sldId id="264" r:id="rId6"/>
    <p:sldId id="268" r:id="rId7"/>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9" userDrawn="1">
          <p15:clr>
            <a:srgbClr val="A4A3A4"/>
          </p15:clr>
        </p15:guide>
        <p15:guide id="2" pos="5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19"/>
    <p:restoredTop sz="94718"/>
  </p:normalViewPr>
  <p:slideViewPr>
    <p:cSldViewPr snapToGrid="0" snapToObjects="1">
      <p:cViewPr varScale="1">
        <p:scale>
          <a:sx n="70" d="100"/>
          <a:sy n="70" d="100"/>
        </p:scale>
        <p:origin x="3180" y="72"/>
      </p:cViewPr>
      <p:guideLst>
        <p:guide orient="horz" pos="1009"/>
        <p:guide pos="56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B80E1-BDC1-ED4E-A695-1F46EA58CE55}" type="datetimeFigureOut">
              <a:rPr lang="en-NL" smtClean="0"/>
              <a:t>05/23/2024</a:t>
            </a:fld>
            <a:endParaRPr lang="en-NL"/>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321068-E4DE-4543-9CF2-E3AB22715AC6}" type="slidenum">
              <a:rPr lang="en-NL" smtClean="0"/>
              <a:t>‹nr.›</a:t>
            </a:fld>
            <a:endParaRPr lang="en-NL"/>
          </a:p>
        </p:txBody>
      </p:sp>
    </p:spTree>
    <p:extLst>
      <p:ext uri="{BB962C8B-B14F-4D97-AF65-F5344CB8AC3E}">
        <p14:creationId xmlns:p14="http://schemas.microsoft.com/office/powerpoint/2010/main" val="1981573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321068-E4DE-4543-9CF2-E3AB22715AC6}" type="slidenum">
              <a:rPr lang="en-NL" smtClean="0"/>
              <a:t>6</a:t>
            </a:fld>
            <a:endParaRPr lang="en-NL"/>
          </a:p>
        </p:txBody>
      </p:sp>
    </p:spTree>
    <p:extLst>
      <p:ext uri="{BB962C8B-B14F-4D97-AF65-F5344CB8AC3E}">
        <p14:creationId xmlns:p14="http://schemas.microsoft.com/office/powerpoint/2010/main" val="423550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3099865-F3A2-4A4B-8C03-425D0BC83808}" type="datetimeFigureOut">
              <a:rPr lang="en-NL" smtClean="0"/>
              <a:t>05/23/2024</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3979567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3099865-F3A2-4A4B-8C03-425D0BC83808}" type="datetimeFigureOut">
              <a:rPr lang="en-NL" smtClean="0"/>
              <a:t>05/23/2024</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4109895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3099865-F3A2-4A4B-8C03-425D0BC83808}" type="datetimeFigureOut">
              <a:rPr lang="en-NL" smtClean="0"/>
              <a:t>05/23/2024</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3235083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3099865-F3A2-4A4B-8C03-425D0BC83808}" type="datetimeFigureOut">
              <a:rPr lang="en-NL" smtClean="0"/>
              <a:t>05/23/2024</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108322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3099865-F3A2-4A4B-8C03-425D0BC83808}" type="datetimeFigureOut">
              <a:rPr lang="en-NL" smtClean="0"/>
              <a:t>05/23/2024</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3400889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3099865-F3A2-4A4B-8C03-425D0BC83808}" type="datetimeFigureOut">
              <a:rPr lang="en-NL" smtClean="0"/>
              <a:t>05/23/2024</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46271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3099865-F3A2-4A4B-8C03-425D0BC83808}" type="datetimeFigureOut">
              <a:rPr lang="en-NL" smtClean="0"/>
              <a:t>05/23/2024</a:t>
            </a:fld>
            <a:endParaRPr lang="en-NL"/>
          </a:p>
        </p:txBody>
      </p:sp>
      <p:sp>
        <p:nvSpPr>
          <p:cNvPr id="8" name="Footer Placeholder 7"/>
          <p:cNvSpPr>
            <a:spLocks noGrp="1"/>
          </p:cNvSpPr>
          <p:nvPr>
            <p:ph type="ftr" sz="quarter" idx="11"/>
          </p:nvPr>
        </p:nvSpPr>
        <p:spPr/>
        <p:txBody>
          <a:bodyPr/>
          <a:lstStyle/>
          <a:p>
            <a:endParaRPr lang="en-NL"/>
          </a:p>
        </p:txBody>
      </p:sp>
      <p:sp>
        <p:nvSpPr>
          <p:cNvPr id="9" name="Slide Number Placeholder 8"/>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3544696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3099865-F3A2-4A4B-8C03-425D0BC83808}" type="datetimeFigureOut">
              <a:rPr lang="en-NL" smtClean="0"/>
              <a:t>05/23/2024</a:t>
            </a:fld>
            <a:endParaRPr lang="en-NL"/>
          </a:p>
        </p:txBody>
      </p:sp>
      <p:sp>
        <p:nvSpPr>
          <p:cNvPr id="4" name="Footer Placeholder 3"/>
          <p:cNvSpPr>
            <a:spLocks noGrp="1"/>
          </p:cNvSpPr>
          <p:nvPr>
            <p:ph type="ftr" sz="quarter" idx="11"/>
          </p:nvPr>
        </p:nvSpPr>
        <p:spPr/>
        <p:txBody>
          <a:bodyPr/>
          <a:lstStyle/>
          <a:p>
            <a:endParaRPr lang="en-NL"/>
          </a:p>
        </p:txBody>
      </p:sp>
      <p:sp>
        <p:nvSpPr>
          <p:cNvPr id="5" name="Slide Number Placeholder 4"/>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792194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99865-F3A2-4A4B-8C03-425D0BC83808}" type="datetimeFigureOut">
              <a:rPr lang="en-NL" smtClean="0"/>
              <a:t>05/23/2024</a:t>
            </a:fld>
            <a:endParaRPr lang="en-NL"/>
          </a:p>
        </p:txBody>
      </p:sp>
      <p:sp>
        <p:nvSpPr>
          <p:cNvPr id="3" name="Footer Placeholder 2"/>
          <p:cNvSpPr>
            <a:spLocks noGrp="1"/>
          </p:cNvSpPr>
          <p:nvPr>
            <p:ph type="ftr" sz="quarter" idx="11"/>
          </p:nvPr>
        </p:nvSpPr>
        <p:spPr/>
        <p:txBody>
          <a:bodyPr/>
          <a:lstStyle/>
          <a:p>
            <a:endParaRPr lang="en-NL"/>
          </a:p>
        </p:txBody>
      </p:sp>
      <p:sp>
        <p:nvSpPr>
          <p:cNvPr id="4" name="Slide Number Placeholder 3"/>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3233677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03099865-F3A2-4A4B-8C03-425D0BC83808}" type="datetimeFigureOut">
              <a:rPr lang="en-NL" smtClean="0"/>
              <a:t>05/23/2024</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4114760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03099865-F3A2-4A4B-8C03-425D0BC83808}" type="datetimeFigureOut">
              <a:rPr lang="en-NL" smtClean="0"/>
              <a:t>05/23/2024</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59BF7AA7-FF96-1846-913D-887382B88091}" type="slidenum">
              <a:rPr lang="en-NL" smtClean="0"/>
              <a:t>‹nr.›</a:t>
            </a:fld>
            <a:endParaRPr lang="en-NL"/>
          </a:p>
        </p:txBody>
      </p:sp>
    </p:spTree>
    <p:extLst>
      <p:ext uri="{BB962C8B-B14F-4D97-AF65-F5344CB8AC3E}">
        <p14:creationId xmlns:p14="http://schemas.microsoft.com/office/powerpoint/2010/main" val="2925445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03099865-F3A2-4A4B-8C03-425D0BC83808}" type="datetimeFigureOut">
              <a:rPr lang="en-NL" smtClean="0"/>
              <a:t>05/23/2024</a:t>
            </a:fld>
            <a:endParaRPr lang="en-NL"/>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NL"/>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9BF7AA7-FF96-1846-913D-887382B88091}" type="slidenum">
              <a:rPr lang="en-NL" smtClean="0"/>
              <a:t>‹nr.›</a:t>
            </a:fld>
            <a:endParaRPr lang="en-NL"/>
          </a:p>
        </p:txBody>
      </p:sp>
    </p:spTree>
    <p:extLst>
      <p:ext uri="{BB962C8B-B14F-4D97-AF65-F5344CB8AC3E}">
        <p14:creationId xmlns:p14="http://schemas.microsoft.com/office/powerpoint/2010/main" val="1174110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8849-AAB8-F743-BDDA-B5230420FB8C}"/>
              </a:ext>
            </a:extLst>
          </p:cNvPr>
          <p:cNvSpPr>
            <a:spLocks noGrp="1"/>
          </p:cNvSpPr>
          <p:nvPr>
            <p:ph type="ctrTitle"/>
          </p:nvPr>
        </p:nvSpPr>
        <p:spPr>
          <a:xfrm>
            <a:off x="900113" y="539999"/>
            <a:ext cx="6092586" cy="421200"/>
          </a:xfrm>
        </p:spPr>
        <p:txBody>
          <a:bodyPr lIns="0" tIns="0" rIns="0" bIns="0">
            <a:normAutofit/>
          </a:bodyPr>
          <a:lstStyle/>
          <a:p>
            <a:pPr algn="l"/>
            <a:r>
              <a:rPr lang="en-US" sz="2600" dirty="0" err="1">
                <a:solidFill>
                  <a:schemeClr val="bg1"/>
                </a:solidFill>
                <a:latin typeface="Gill Sans MT" panose="020B0502020104020203" pitchFamily="34" charset="77"/>
              </a:rPr>
              <a:t>Zalfjes</a:t>
            </a:r>
            <a:r>
              <a:rPr lang="en-US" sz="2600" dirty="0">
                <a:solidFill>
                  <a:schemeClr val="bg1"/>
                </a:solidFill>
                <a:latin typeface="Gill Sans MT" panose="020B0502020104020203" pitchFamily="34" charset="77"/>
              </a:rPr>
              <a:t> </a:t>
            </a:r>
            <a:r>
              <a:rPr lang="en-US" sz="2600" dirty="0" err="1">
                <a:solidFill>
                  <a:schemeClr val="bg1"/>
                </a:solidFill>
                <a:latin typeface="Gill Sans MT" panose="020B0502020104020203" pitchFamily="34" charset="77"/>
              </a:rPr>
              <a:t>maken</a:t>
            </a:r>
            <a:r>
              <a:rPr lang="en-US" sz="2600" dirty="0">
                <a:solidFill>
                  <a:schemeClr val="bg1"/>
                </a:solidFill>
                <a:latin typeface="Gill Sans MT" panose="020B0502020104020203" pitchFamily="34" charset="77"/>
              </a:rPr>
              <a:t> met </a:t>
            </a:r>
            <a:r>
              <a:rPr lang="en-US" sz="2600" dirty="0" err="1">
                <a:solidFill>
                  <a:schemeClr val="bg1"/>
                </a:solidFill>
                <a:latin typeface="Gill Sans MT" panose="020B0502020104020203" pitchFamily="34" charset="77"/>
              </a:rPr>
              <a:t>kruiden</a:t>
            </a:r>
            <a:endParaRPr lang="en-NL" sz="2600" dirty="0">
              <a:solidFill>
                <a:schemeClr val="bg1"/>
              </a:solidFill>
              <a:latin typeface="Gill Sans MT" panose="020B0502020104020203" pitchFamily="34" charset="77"/>
            </a:endParaRPr>
          </a:p>
        </p:txBody>
      </p:sp>
      <p:sp>
        <p:nvSpPr>
          <p:cNvPr id="9" name="TextBox 8">
            <a:extLst>
              <a:ext uri="{FF2B5EF4-FFF2-40B4-BE49-F238E27FC236}">
                <a16:creationId xmlns:a16="http://schemas.microsoft.com/office/drawing/2014/main" id="{7E82B533-AA0B-934B-84FE-B3CAC012A252}"/>
              </a:ext>
            </a:extLst>
          </p:cNvPr>
          <p:cNvSpPr txBox="1"/>
          <p:nvPr/>
        </p:nvSpPr>
        <p:spPr>
          <a:xfrm>
            <a:off x="900112" y="6670472"/>
            <a:ext cx="1836000" cy="3343323"/>
          </a:xfrm>
          <a:prstGeom prst="rect">
            <a:avLst/>
          </a:prstGeom>
          <a:noFill/>
        </p:spPr>
        <p:txBody>
          <a:bodyPr wrap="square" lIns="0" tIns="0" rIns="0" bIns="0" rtlCol="0">
            <a:noAutofit/>
          </a:bodyPr>
          <a:lstStyle/>
          <a:p>
            <a:r>
              <a:rPr lang="nl-NL" sz="1100" b="0" dirty="0">
                <a:effectLst/>
                <a:latin typeface="Gill Sans MT" panose="020B0502020104020203" pitchFamily="34" charset="0"/>
                <a:ea typeface="Times New Roman" panose="02020603050405020304" pitchFamily="18" charset="0"/>
                <a:cs typeface="Times New Roman" panose="02020603050405020304" pitchFamily="18" charset="0"/>
              </a:rPr>
              <a:t>Algemeen: een (aantal) kooktoestellen </a:t>
            </a:r>
          </a:p>
          <a:p>
            <a:endParaRPr lang="nl-NL" sz="1100" b="1" dirty="0">
              <a:effectLst/>
              <a:latin typeface="Gill Sans MT" panose="020B0502020104020203" pitchFamily="34" charset="0"/>
              <a:ea typeface="Times New Roman" panose="02020603050405020304" pitchFamily="18" charset="0"/>
            </a:endParaRPr>
          </a:p>
          <a:p>
            <a:r>
              <a:rPr lang="nl-NL" sz="1100" b="0" dirty="0">
                <a:effectLst/>
                <a:latin typeface="Gill Sans MT" panose="020B0502020104020203" pitchFamily="34" charset="0"/>
                <a:ea typeface="Times New Roman" panose="02020603050405020304" pitchFamily="18" charset="0"/>
                <a:cs typeface="Times New Roman" panose="02020603050405020304" pitchFamily="18" charset="0"/>
              </a:rPr>
              <a:t>Per groepje:</a:t>
            </a:r>
            <a:endParaRPr lang="nl-NL" sz="1100" b="1" dirty="0">
              <a:effectLst/>
              <a:latin typeface="Gill Sans MT" panose="020B0502020104020203" pitchFamily="34" charset="0"/>
              <a:ea typeface="Times New Roman" panose="02020603050405020304" pitchFamily="18" charset="0"/>
            </a:endParaRPr>
          </a:p>
          <a:p>
            <a:pPr marL="171450" indent="-171450">
              <a:buFont typeface="Arial" panose="020B0604020202020204" pitchFamily="34" charset="0"/>
              <a:buChar char="•"/>
            </a:pPr>
            <a:r>
              <a:rPr lang="nl-NL" sz="1100" b="0" dirty="0">
                <a:effectLst/>
                <a:latin typeface="Gill Sans MT" panose="020B0502020104020203" pitchFamily="34" charset="0"/>
                <a:ea typeface="Times New Roman" panose="02020603050405020304" pitchFamily="18" charset="0"/>
                <a:cs typeface="Times New Roman" panose="02020603050405020304" pitchFamily="18" charset="0"/>
              </a:rPr>
              <a:t>als basis zuivere vaseline, </a:t>
            </a:r>
            <a:r>
              <a:rPr lang="nl-NL" sz="1100" b="0" dirty="0" err="1">
                <a:effectLst/>
                <a:latin typeface="Gill Sans MT" panose="020B0502020104020203" pitchFamily="34" charset="0"/>
                <a:ea typeface="Times New Roman" panose="02020603050405020304" pitchFamily="18" charset="0"/>
                <a:cs typeface="Times New Roman" panose="02020603050405020304" pitchFamily="18" charset="0"/>
              </a:rPr>
              <a:t>palmvet</a:t>
            </a:r>
            <a:r>
              <a:rPr lang="nl-NL" sz="1100" b="0" dirty="0">
                <a:effectLst/>
                <a:latin typeface="Gill Sans MT" panose="020B0502020104020203" pitchFamily="34" charset="0"/>
                <a:ea typeface="Times New Roman" panose="02020603050405020304" pitchFamily="18" charset="0"/>
                <a:cs typeface="Times New Roman" panose="02020603050405020304" pitchFamily="18" charset="0"/>
              </a:rPr>
              <a:t> of olijfolie </a:t>
            </a:r>
            <a:endParaRPr lang="nl-NL" sz="1100" b="1" dirty="0">
              <a:effectLst/>
              <a:latin typeface="Gill Sans MT" panose="020B0502020104020203" pitchFamily="34" charset="0"/>
              <a:ea typeface="Times New Roman" panose="02020603050405020304" pitchFamily="18" charset="0"/>
            </a:endParaRPr>
          </a:p>
          <a:p>
            <a:pPr marL="171450" indent="-171450">
              <a:buFont typeface="Arial" panose="020B0604020202020204" pitchFamily="34" charset="0"/>
              <a:buChar char="•"/>
            </a:pPr>
            <a:r>
              <a:rPr lang="nl-NL" sz="1100" b="0" dirty="0">
                <a:effectLst/>
                <a:latin typeface="Gill Sans MT" panose="020B0502020104020203" pitchFamily="34" charset="0"/>
                <a:ea typeface="Times New Roman" panose="02020603050405020304" pitchFamily="18" charset="0"/>
                <a:cs typeface="Times New Roman" panose="02020603050405020304" pitchFamily="18" charset="0"/>
              </a:rPr>
              <a:t>benodigde delen van het kruid, eventueel gedroogd </a:t>
            </a:r>
            <a:endParaRPr lang="nl-NL" sz="1100" b="1" dirty="0">
              <a:effectLst/>
              <a:latin typeface="Gill Sans MT" panose="020B0502020104020203" pitchFamily="34" charset="0"/>
              <a:ea typeface="Times New Roman" panose="02020603050405020304" pitchFamily="18" charset="0"/>
            </a:endParaRPr>
          </a:p>
          <a:p>
            <a:pPr marL="171450" indent="-171450">
              <a:buFont typeface="Arial" panose="020B0604020202020204" pitchFamily="34" charset="0"/>
              <a:buChar char="•"/>
            </a:pPr>
            <a:r>
              <a:rPr lang="nl-NL" sz="1100" b="0" dirty="0">
                <a:effectLst/>
                <a:latin typeface="Gill Sans MT" panose="020B0502020104020203" pitchFamily="34" charset="0"/>
                <a:ea typeface="Times New Roman" panose="02020603050405020304" pitchFamily="18" charset="0"/>
                <a:cs typeface="Times New Roman" panose="02020603050405020304" pitchFamily="18" charset="0"/>
              </a:rPr>
              <a:t>mesjes met snijplank en/of scharen </a:t>
            </a:r>
            <a:endParaRPr lang="nl-NL" sz="1100" b="1" dirty="0">
              <a:effectLst/>
              <a:latin typeface="Gill Sans MT" panose="020B0502020104020203" pitchFamily="34" charset="0"/>
              <a:ea typeface="Times New Roman" panose="02020603050405020304" pitchFamily="18" charset="0"/>
            </a:endParaRPr>
          </a:p>
          <a:p>
            <a:pPr marL="171450" indent="-171450">
              <a:buFont typeface="Arial" panose="020B0604020202020204" pitchFamily="34" charset="0"/>
              <a:buChar char="•"/>
            </a:pPr>
            <a:r>
              <a:rPr lang="nl-NL" sz="1100" b="0" dirty="0">
                <a:effectLst/>
                <a:latin typeface="Gill Sans MT" panose="020B0502020104020203" pitchFamily="34" charset="0"/>
                <a:ea typeface="Times New Roman" panose="02020603050405020304" pitchFamily="18" charset="0"/>
                <a:cs typeface="Times New Roman" panose="02020603050405020304" pitchFamily="18" charset="0"/>
              </a:rPr>
              <a:t>vijzel</a:t>
            </a:r>
            <a:endParaRPr lang="nl-NL" sz="1100" b="1" dirty="0">
              <a:effectLst/>
              <a:latin typeface="Gill Sans MT" panose="020B0502020104020203" pitchFamily="34" charset="0"/>
              <a:ea typeface="Times New Roman" panose="02020603050405020304" pitchFamily="18" charset="0"/>
            </a:endParaRPr>
          </a:p>
          <a:p>
            <a:pPr marL="171450" indent="-171450">
              <a:buFont typeface="Arial" panose="020B0604020202020204" pitchFamily="34" charset="0"/>
              <a:buChar char="•"/>
            </a:pPr>
            <a:r>
              <a:rPr lang="nl-NL" sz="1100" b="0" dirty="0">
                <a:effectLst/>
                <a:latin typeface="Gill Sans MT" panose="020B0502020104020203" pitchFamily="34" charset="0"/>
                <a:ea typeface="Times New Roman" panose="02020603050405020304" pitchFamily="18" charset="0"/>
                <a:cs typeface="Times New Roman" panose="02020603050405020304" pitchFamily="18" charset="0"/>
              </a:rPr>
              <a:t>kleine steelpan / eventueel pan met water</a:t>
            </a:r>
            <a:endParaRPr lang="nl-NL" sz="1100" b="1" dirty="0">
              <a:effectLst/>
              <a:latin typeface="Gill Sans MT" panose="020B0502020104020203" pitchFamily="34" charset="0"/>
              <a:ea typeface="Times New Roman" panose="02020603050405020304" pitchFamily="18" charset="0"/>
            </a:endParaRPr>
          </a:p>
          <a:p>
            <a:pPr marL="171450" indent="-171450">
              <a:buFont typeface="Arial" panose="020B0604020202020204" pitchFamily="34" charset="0"/>
              <a:buChar char="•"/>
            </a:pPr>
            <a:r>
              <a:rPr lang="nl-NL" sz="1100" b="0" dirty="0">
                <a:effectLst/>
                <a:latin typeface="Gill Sans MT" panose="020B0502020104020203" pitchFamily="34" charset="0"/>
                <a:ea typeface="Times New Roman" panose="02020603050405020304" pitchFamily="18" charset="0"/>
                <a:cs typeface="Times New Roman" panose="02020603050405020304" pitchFamily="18" charset="0"/>
              </a:rPr>
              <a:t>schoon katoenen doekje om te zeven (b.v. stuk oud laken) </a:t>
            </a:r>
            <a:endParaRPr lang="nl-NL" sz="1100" b="1" dirty="0">
              <a:effectLst/>
              <a:latin typeface="Gill Sans MT" panose="020B0502020104020203" pitchFamily="34" charset="0"/>
              <a:ea typeface="Times New Roman" panose="02020603050405020304" pitchFamily="18" charset="0"/>
            </a:endParaRPr>
          </a:p>
          <a:p>
            <a:pPr marL="171450" indent="-171450">
              <a:buFont typeface="Arial" panose="020B0604020202020204" pitchFamily="34" charset="0"/>
              <a:buChar char="•"/>
            </a:pPr>
            <a:r>
              <a:rPr lang="nl-NL" sz="1100" b="0" dirty="0">
                <a:effectLst/>
                <a:latin typeface="Gill Sans MT" panose="020B0502020104020203" pitchFamily="34" charset="0"/>
                <a:ea typeface="Times New Roman" panose="02020603050405020304" pitchFamily="18" charset="0"/>
                <a:cs typeface="Times New Roman" panose="02020603050405020304" pitchFamily="18" charset="0"/>
              </a:rPr>
              <a:t>potjes (door leerlingen mee laten nemen) </a:t>
            </a:r>
            <a:endParaRPr lang="nl-NL" sz="1100" b="1" dirty="0">
              <a:effectLst/>
              <a:latin typeface="Gill Sans MT" panose="020B0502020104020203" pitchFamily="34" charset="0"/>
              <a:ea typeface="Times New Roman" panose="02020603050405020304" pitchFamily="18" charset="0"/>
            </a:endParaRPr>
          </a:p>
          <a:p>
            <a:pPr marL="171450" indent="-171450">
              <a:buFont typeface="Arial" panose="020B0604020202020204" pitchFamily="34" charset="0"/>
              <a:buChar char="•"/>
            </a:pPr>
            <a:r>
              <a:rPr lang="nl-NL" sz="1100" b="0" dirty="0">
                <a:effectLst/>
                <a:latin typeface="Gill Sans MT" panose="020B0502020104020203" pitchFamily="34" charset="0"/>
                <a:ea typeface="Times New Roman" panose="02020603050405020304" pitchFamily="18" charset="0"/>
                <a:cs typeface="Times New Roman" panose="02020603050405020304" pitchFamily="18" charset="0"/>
              </a:rPr>
              <a:t>eventueel etiketten </a:t>
            </a:r>
          </a:p>
          <a:p>
            <a:pPr marL="171450" indent="-171450">
              <a:buFont typeface="Arial" panose="020B0604020202020204" pitchFamily="34" charset="0"/>
              <a:buChar char="•"/>
            </a:pPr>
            <a:r>
              <a:rPr lang="nl-NL" sz="1100" dirty="0">
                <a:latin typeface="Gill Sans MT" panose="020B0502020104020203" pitchFamily="34" charset="0"/>
                <a:ea typeface="Times New Roman" panose="02020603050405020304" pitchFamily="18" charset="0"/>
                <a:cs typeface="Times New Roman" panose="02020603050405020304" pitchFamily="18" charset="0"/>
              </a:rPr>
              <a:t>keukenrol</a:t>
            </a:r>
            <a:endParaRPr lang="nl-NL" sz="1100" b="1" dirty="0">
              <a:effectLst/>
              <a:latin typeface="Gill Sans MT" panose="020B0502020104020203" pitchFamily="34" charset="0"/>
              <a:ea typeface="Times New Roman" panose="02020603050405020304" pitchFamily="18" charset="0"/>
            </a:endParaRPr>
          </a:p>
          <a:p>
            <a:pPr>
              <a:lnSpc>
                <a:spcPts val="1200"/>
              </a:lnSpc>
            </a:pPr>
            <a:endParaRPr lang="en-NL" sz="1100" dirty="0">
              <a:latin typeface="Gill Sans MT" panose="020B0502020104020203" pitchFamily="34" charset="0"/>
            </a:endParaRPr>
          </a:p>
        </p:txBody>
      </p:sp>
      <p:sp>
        <p:nvSpPr>
          <p:cNvPr id="3" name="TextBox 10">
            <a:extLst>
              <a:ext uri="{FF2B5EF4-FFF2-40B4-BE49-F238E27FC236}">
                <a16:creationId xmlns:a16="http://schemas.microsoft.com/office/drawing/2014/main" id="{CAC27BB4-2102-BED4-E444-159D8CB48DA6}"/>
              </a:ext>
            </a:extLst>
          </p:cNvPr>
          <p:cNvSpPr txBox="1"/>
          <p:nvPr/>
        </p:nvSpPr>
        <p:spPr>
          <a:xfrm>
            <a:off x="5257799" y="1568397"/>
            <a:ext cx="1734895" cy="1077218"/>
          </a:xfrm>
          <a:prstGeom prst="rect">
            <a:avLst/>
          </a:prstGeom>
          <a:noFill/>
        </p:spPr>
        <p:txBody>
          <a:bodyPr wrap="square" lIns="0" tIns="0" rIns="0" bIns="0" rtlCol="0">
            <a:noAutofit/>
          </a:bodyPr>
          <a:lstStyle/>
          <a:p>
            <a:pPr>
              <a:lnSpc>
                <a:spcPts val="1200"/>
              </a:lnSpc>
            </a:pPr>
            <a:r>
              <a:rPr lang="nl-NL" sz="1100" dirty="0">
                <a:latin typeface="Gill Sans MT" panose="020B0502020104020203" pitchFamily="34" charset="0"/>
              </a:rPr>
              <a:t>50 minuten (Exclusief voorbereiden en klaarzetten van materialen)</a:t>
            </a:r>
          </a:p>
        </p:txBody>
      </p:sp>
      <p:sp>
        <p:nvSpPr>
          <p:cNvPr id="4" name="TextBox 13">
            <a:extLst>
              <a:ext uri="{FF2B5EF4-FFF2-40B4-BE49-F238E27FC236}">
                <a16:creationId xmlns:a16="http://schemas.microsoft.com/office/drawing/2014/main" id="{7858C464-0D9D-4C10-F5AE-3A94E820DDDB}"/>
              </a:ext>
            </a:extLst>
          </p:cNvPr>
          <p:cNvSpPr txBox="1"/>
          <p:nvPr/>
        </p:nvSpPr>
        <p:spPr>
          <a:xfrm>
            <a:off x="3473604" y="1562823"/>
            <a:ext cx="970649" cy="589361"/>
          </a:xfrm>
          <a:prstGeom prst="rect">
            <a:avLst/>
          </a:prstGeom>
          <a:noFill/>
        </p:spPr>
        <p:txBody>
          <a:bodyPr wrap="square" lIns="0" tIns="0" rIns="0" bIns="0" rtlCol="0">
            <a:noAutofit/>
          </a:bodyPr>
          <a:lstStyle/>
          <a:p>
            <a:r>
              <a:rPr lang="en-GB" sz="1100" dirty="0">
                <a:latin typeface="Gill Sans MT" panose="020B0502020104020203" pitchFamily="34" charset="0"/>
              </a:rPr>
              <a:t>GT /</a:t>
            </a:r>
            <a:r>
              <a:rPr lang="en-GB" sz="1100" dirty="0" err="1">
                <a:effectLst/>
                <a:latin typeface="Gill Sans MT" panose="020B0502020104020203" pitchFamily="34" charset="0"/>
              </a:rPr>
              <a:t>havo</a:t>
            </a:r>
            <a:r>
              <a:rPr lang="en-GB" sz="1100" dirty="0">
                <a:effectLst/>
                <a:latin typeface="Gill Sans MT" panose="020B0502020104020203" pitchFamily="34" charset="0"/>
              </a:rPr>
              <a:t> / </a:t>
            </a:r>
            <a:r>
              <a:rPr lang="en-GB" sz="1100" dirty="0" err="1">
                <a:effectLst/>
                <a:latin typeface="Gill Sans MT" panose="020B0502020104020203" pitchFamily="34" charset="0"/>
              </a:rPr>
              <a:t>vwo</a:t>
            </a:r>
            <a:endParaRPr lang="en-GB" sz="1100" dirty="0">
              <a:effectLst/>
              <a:latin typeface="Gill Sans MT" panose="020B0502020104020203" pitchFamily="34" charset="0"/>
            </a:endParaRPr>
          </a:p>
          <a:p>
            <a:endParaRPr lang="en-GB" sz="1100" dirty="0">
              <a:latin typeface="Gill Sans MT" panose="020B0502020104020203" pitchFamily="34" charset="0"/>
            </a:endParaRPr>
          </a:p>
          <a:p>
            <a:r>
              <a:rPr lang="en-GB" sz="1100" dirty="0">
                <a:effectLst/>
                <a:latin typeface="Gill Sans MT" panose="020B0502020104020203" pitchFamily="34" charset="0"/>
              </a:rPr>
              <a:t>3 </a:t>
            </a:r>
          </a:p>
        </p:txBody>
      </p:sp>
      <p:sp>
        <p:nvSpPr>
          <p:cNvPr id="5" name="TextBox 9">
            <a:extLst>
              <a:ext uri="{FF2B5EF4-FFF2-40B4-BE49-F238E27FC236}">
                <a16:creationId xmlns:a16="http://schemas.microsoft.com/office/drawing/2014/main" id="{9B004280-67A2-5374-9D4F-A217977CFB77}"/>
              </a:ext>
            </a:extLst>
          </p:cNvPr>
          <p:cNvSpPr txBox="1"/>
          <p:nvPr/>
        </p:nvSpPr>
        <p:spPr>
          <a:xfrm>
            <a:off x="1232211" y="1566748"/>
            <a:ext cx="1304692" cy="831588"/>
          </a:xfrm>
          <a:prstGeom prst="rect">
            <a:avLst/>
          </a:prstGeom>
          <a:noFill/>
        </p:spPr>
        <p:txBody>
          <a:bodyPr wrap="square" lIns="0" tIns="0" rIns="0" bIns="0" rtlCol="0">
            <a:noAutofit/>
          </a:bodyPr>
          <a:lstStyle/>
          <a:p>
            <a:pPr>
              <a:lnSpc>
                <a:spcPts val="1200"/>
              </a:lnSpc>
            </a:pPr>
            <a:r>
              <a:rPr lang="nl-NL" sz="1100" dirty="0">
                <a:latin typeface="Gill Sans MT" panose="020B0502020104020203" pitchFamily="34" charset="0"/>
              </a:rPr>
              <a:t>De leerlingen maken zalfjes met kruiden en leren over planten. </a:t>
            </a:r>
          </a:p>
        </p:txBody>
      </p:sp>
      <p:sp>
        <p:nvSpPr>
          <p:cNvPr id="8" name="Tekstvak 7">
            <a:extLst>
              <a:ext uri="{FF2B5EF4-FFF2-40B4-BE49-F238E27FC236}">
                <a16:creationId xmlns:a16="http://schemas.microsoft.com/office/drawing/2014/main" id="{C4389869-A8A4-4945-EEA5-D5882EC98173}"/>
              </a:ext>
            </a:extLst>
          </p:cNvPr>
          <p:cNvSpPr txBox="1"/>
          <p:nvPr/>
        </p:nvSpPr>
        <p:spPr>
          <a:xfrm>
            <a:off x="900110" y="3587826"/>
            <a:ext cx="6092585" cy="1107996"/>
          </a:xfrm>
          <a:prstGeom prst="rect">
            <a:avLst/>
          </a:prstGeom>
          <a:noFill/>
        </p:spPr>
        <p:txBody>
          <a:bodyPr wrap="square">
            <a:spAutoFit/>
          </a:bodyPr>
          <a:lstStyle/>
          <a:p>
            <a:pPr rtl="0">
              <a:spcBef>
                <a:spcPts val="0"/>
              </a:spcBef>
              <a:spcAft>
                <a:spcPts val="0"/>
              </a:spcAft>
            </a:pPr>
            <a:r>
              <a:rPr lang="nl-NL" sz="1100" b="0" i="0" u="none" strike="noStrike" dirty="0">
                <a:solidFill>
                  <a:srgbClr val="000000"/>
                </a:solidFill>
                <a:effectLst/>
                <a:latin typeface="Gill Sans MT" panose="020B0502020104020203" pitchFamily="34" charset="0"/>
                <a:cs typeface="Gill Sans" panose="020B0502020104020203" pitchFamily="34" charset="-79"/>
              </a:rPr>
              <a:t>Aan het einde van deze werkvorm…</a:t>
            </a:r>
            <a:endParaRPr lang="nl-NL" sz="1100" b="0" dirty="0">
              <a:effectLst/>
              <a:latin typeface="Gill Sans MT" panose="020B0502020104020203" pitchFamily="34" charset="0"/>
            </a:endParaRPr>
          </a:p>
          <a:p>
            <a:pPr rtl="0">
              <a:spcBef>
                <a:spcPts val="0"/>
              </a:spcBef>
              <a:spcAft>
                <a:spcPts val="0"/>
              </a:spcAft>
            </a:pPr>
            <a:br>
              <a:rPr lang="nl-NL" sz="1100" b="0" dirty="0">
                <a:effectLst/>
                <a:latin typeface="Gill Sans MT" panose="020B0502020104020203" pitchFamily="34" charset="0"/>
              </a:rPr>
            </a:br>
            <a:r>
              <a:rPr lang="nl-NL" sz="1100" b="0" i="0" u="none" strike="noStrike" dirty="0">
                <a:solidFill>
                  <a:srgbClr val="000000"/>
                </a:solidFill>
                <a:effectLst/>
                <a:latin typeface="Gill Sans MT" panose="020B0502020104020203" pitchFamily="34" charset="0"/>
                <a:cs typeface="Gill Sans" panose="020B0502020104020203" pitchFamily="34" charset="-79"/>
              </a:rPr>
              <a:t>… kunnen leerlingen stapsgewijs hun eigen kruidenzalfjes maken.</a:t>
            </a:r>
          </a:p>
          <a:p>
            <a:pPr rtl="0">
              <a:spcBef>
                <a:spcPts val="0"/>
              </a:spcBef>
              <a:spcAft>
                <a:spcPts val="0"/>
              </a:spcAft>
            </a:pPr>
            <a:r>
              <a:rPr lang="nl-NL" sz="1100" dirty="0">
                <a:solidFill>
                  <a:srgbClr val="000000"/>
                </a:solidFill>
                <a:latin typeface="Gill Sans MT" panose="020B0502020104020203" pitchFamily="34" charset="0"/>
                <a:cs typeface="Gill Sans" panose="020B0502020104020203" pitchFamily="34" charset="-79"/>
              </a:rPr>
              <a:t>… kunnen leerlingen toelichten dat kruiden verschillende functies kunnen hebben.</a:t>
            </a:r>
          </a:p>
          <a:p>
            <a:br>
              <a:rPr lang="nl-NL" sz="1100" dirty="0">
                <a:latin typeface="Gill Sans MT" panose="020B0502020104020203" pitchFamily="34" charset="0"/>
              </a:rPr>
            </a:br>
            <a:endParaRPr lang="nl-NL" sz="1100" dirty="0">
              <a:latin typeface="Gill Sans MT" panose="020B0502020104020203" pitchFamily="34" charset="0"/>
            </a:endParaRPr>
          </a:p>
        </p:txBody>
      </p:sp>
    </p:spTree>
    <p:extLst>
      <p:ext uri="{BB962C8B-B14F-4D97-AF65-F5344CB8AC3E}">
        <p14:creationId xmlns:p14="http://schemas.microsoft.com/office/powerpoint/2010/main" val="359711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8849-AAB8-F743-BDDA-B5230420FB8C}"/>
              </a:ext>
            </a:extLst>
          </p:cNvPr>
          <p:cNvSpPr>
            <a:spLocks noGrp="1"/>
          </p:cNvSpPr>
          <p:nvPr>
            <p:ph type="ctrTitle"/>
          </p:nvPr>
        </p:nvSpPr>
        <p:spPr>
          <a:xfrm>
            <a:off x="900113" y="540001"/>
            <a:ext cx="6092586" cy="415040"/>
          </a:xfrm>
        </p:spPr>
        <p:txBody>
          <a:bodyPr lIns="0" tIns="0" rIns="0" bIns="0">
            <a:normAutofit/>
          </a:bodyPr>
          <a:lstStyle/>
          <a:p>
            <a:pPr algn="l"/>
            <a:r>
              <a:rPr lang="en-US" sz="2600" dirty="0" err="1">
                <a:solidFill>
                  <a:schemeClr val="bg1"/>
                </a:solidFill>
                <a:latin typeface="Gill Sans MT" panose="020B0502020104020203" pitchFamily="34" charset="77"/>
              </a:rPr>
              <a:t>Zalfjes</a:t>
            </a:r>
            <a:r>
              <a:rPr lang="en-US" sz="2600" dirty="0">
                <a:solidFill>
                  <a:schemeClr val="bg1"/>
                </a:solidFill>
                <a:latin typeface="Gill Sans MT" panose="020B0502020104020203" pitchFamily="34" charset="77"/>
              </a:rPr>
              <a:t> </a:t>
            </a:r>
            <a:r>
              <a:rPr lang="en-US" sz="2600" dirty="0" err="1">
                <a:solidFill>
                  <a:schemeClr val="bg1"/>
                </a:solidFill>
                <a:latin typeface="Gill Sans MT" panose="020B0502020104020203" pitchFamily="34" charset="77"/>
              </a:rPr>
              <a:t>maken</a:t>
            </a:r>
            <a:r>
              <a:rPr lang="en-US" sz="2600" dirty="0">
                <a:solidFill>
                  <a:schemeClr val="bg1"/>
                </a:solidFill>
                <a:latin typeface="Gill Sans MT" panose="020B0502020104020203" pitchFamily="34" charset="77"/>
              </a:rPr>
              <a:t> met </a:t>
            </a:r>
            <a:r>
              <a:rPr lang="en-US" sz="2600" dirty="0" err="1">
                <a:solidFill>
                  <a:schemeClr val="bg1"/>
                </a:solidFill>
                <a:latin typeface="Gill Sans MT" panose="020B0502020104020203" pitchFamily="34" charset="77"/>
              </a:rPr>
              <a:t>kruiden</a:t>
            </a:r>
            <a:endParaRPr lang="en-NL" sz="2600" dirty="0">
              <a:solidFill>
                <a:schemeClr val="bg1"/>
              </a:solidFill>
              <a:latin typeface="Gill Sans MT" panose="020B0502020104020203" pitchFamily="34" charset="77"/>
            </a:endParaRPr>
          </a:p>
        </p:txBody>
      </p:sp>
      <p:sp>
        <p:nvSpPr>
          <p:cNvPr id="6" name="TextBox 5">
            <a:extLst>
              <a:ext uri="{FF2B5EF4-FFF2-40B4-BE49-F238E27FC236}">
                <a16:creationId xmlns:a16="http://schemas.microsoft.com/office/drawing/2014/main" id="{8D21D88C-EDCC-3844-B63B-41C7440F8DFA}"/>
              </a:ext>
            </a:extLst>
          </p:cNvPr>
          <p:cNvSpPr txBox="1"/>
          <p:nvPr/>
        </p:nvSpPr>
        <p:spPr>
          <a:xfrm>
            <a:off x="900000" y="4704522"/>
            <a:ext cx="6048000" cy="5340626"/>
          </a:xfrm>
          <a:prstGeom prst="rect">
            <a:avLst/>
          </a:prstGeom>
          <a:noFill/>
        </p:spPr>
        <p:txBody>
          <a:bodyPr wrap="square" lIns="0" tIns="0" rIns="0" bIns="0" rtlCol="0">
            <a:noAutofit/>
          </a:bodyPr>
          <a:lstStyle/>
          <a:p>
            <a:pPr>
              <a:lnSpc>
                <a:spcPts val="1200"/>
              </a:lnSpc>
            </a:pPr>
            <a:endParaRPr lang="nl-NL" sz="1100" dirty="0">
              <a:latin typeface="Gill Sans MT" panose="020B0502020104020203" pitchFamily="34" charset="0"/>
            </a:endParaRPr>
          </a:p>
          <a:p>
            <a:pPr>
              <a:lnSpc>
                <a:spcPts val="1200"/>
              </a:lnSpc>
            </a:pPr>
            <a:r>
              <a:rPr lang="nl-NL" sz="1100" b="1" dirty="0">
                <a:latin typeface="Gill Sans MT" panose="020B0502020104020203" pitchFamily="34" charset="0"/>
              </a:rPr>
              <a:t>Het stappenplan is als volgt.</a:t>
            </a:r>
          </a:p>
          <a:p>
            <a:pPr>
              <a:lnSpc>
                <a:spcPts val="1200"/>
              </a:lnSpc>
            </a:pPr>
            <a:endParaRPr lang="nl-NL" sz="1100" b="1" dirty="0">
              <a:latin typeface="Gill Sans MT" panose="020B0502020104020203" pitchFamily="34" charset="0"/>
            </a:endParaRPr>
          </a:p>
          <a:p>
            <a:pPr>
              <a:lnSpc>
                <a:spcPts val="1200"/>
              </a:lnSpc>
            </a:pPr>
            <a:r>
              <a:rPr lang="nl-NL" sz="1100" dirty="0">
                <a:latin typeface="Gill Sans MT" panose="020B0502020104020203" pitchFamily="34" charset="0"/>
              </a:rPr>
              <a:t>Stap 1:  Verzamel alle materialen. </a:t>
            </a:r>
          </a:p>
          <a:p>
            <a:pPr>
              <a:lnSpc>
                <a:spcPts val="1200"/>
              </a:lnSpc>
            </a:pPr>
            <a:endParaRPr lang="nl-NL" sz="1100" dirty="0">
              <a:latin typeface="Gill Sans MT" panose="020B0502020104020203" pitchFamily="34" charset="0"/>
            </a:endParaRPr>
          </a:p>
          <a:p>
            <a:pPr>
              <a:lnSpc>
                <a:spcPts val="1200"/>
              </a:lnSpc>
            </a:pPr>
            <a:r>
              <a:rPr lang="nl-NL" sz="1100" dirty="0">
                <a:latin typeface="Gill Sans MT" panose="020B0502020104020203" pitchFamily="34" charset="0"/>
              </a:rPr>
              <a:t>Stap 2:  </a:t>
            </a:r>
            <a:r>
              <a:rPr lang="nl-NL" sz="1100" dirty="0">
                <a:effectLst/>
                <a:latin typeface="Gill Sans MT" panose="020B0502020104020203" pitchFamily="34" charset="0"/>
                <a:ea typeface="Times New Roman" panose="02020603050405020304" pitchFamily="18" charset="0"/>
                <a:cs typeface="Times New Roman" panose="02020603050405020304" pitchFamily="18" charset="0"/>
              </a:rPr>
              <a:t>Maak het betreffende kruid goed schoon. Knip/snijdt het kruid fijn en maal het in de vijzel.</a:t>
            </a:r>
          </a:p>
          <a:p>
            <a:pPr>
              <a:lnSpc>
                <a:spcPts val="1200"/>
              </a:lnSpc>
            </a:pPr>
            <a:endParaRPr lang="nl-NL" sz="1100" dirty="0">
              <a:latin typeface="Gill Sans MT" panose="020B0502020104020203" pitchFamily="34" charset="0"/>
              <a:ea typeface="Times New Roman" panose="02020603050405020304" pitchFamily="18" charset="0"/>
              <a:cs typeface="Times New Roman" panose="02020603050405020304" pitchFamily="18" charset="0"/>
            </a:endParaRPr>
          </a:p>
          <a:p>
            <a:pPr>
              <a:lnSpc>
                <a:spcPts val="1200"/>
              </a:lnSpc>
            </a:pPr>
            <a:r>
              <a:rPr lang="nl-NL" sz="1100" dirty="0">
                <a:effectLst/>
                <a:latin typeface="Gill Sans MT" panose="020B0502020104020203" pitchFamily="34" charset="0"/>
                <a:ea typeface="Times New Roman" panose="02020603050405020304" pitchFamily="18" charset="0"/>
                <a:cs typeface="Times New Roman" panose="02020603050405020304" pitchFamily="18" charset="0"/>
              </a:rPr>
              <a:t>Stap 3: </a:t>
            </a:r>
            <a:r>
              <a:rPr lang="nl-NL" sz="1100" dirty="0">
                <a:latin typeface="Gill Sans MT" panose="020B0502020104020203" pitchFamily="34" charset="0"/>
                <a:ea typeface="Times New Roman" panose="02020603050405020304" pitchFamily="18" charset="0"/>
              </a:rPr>
              <a:t> </a:t>
            </a:r>
            <a:r>
              <a:rPr lang="nl-NL" sz="1100" dirty="0">
                <a:effectLst/>
                <a:latin typeface="Gill Sans MT" panose="020B0502020104020203" pitchFamily="34" charset="0"/>
                <a:ea typeface="Times New Roman" panose="02020603050405020304" pitchFamily="18" charset="0"/>
                <a:cs typeface="Times New Roman" panose="02020603050405020304" pitchFamily="18" charset="0"/>
              </a:rPr>
              <a:t>Gebruik evenveel vet/olie als kruid (niet in gewicht, maar in hoeveelheid) en doe dit in het kleine steelpannetje. </a:t>
            </a:r>
          </a:p>
          <a:p>
            <a:pPr>
              <a:lnSpc>
                <a:spcPts val="1200"/>
              </a:lnSpc>
            </a:pPr>
            <a:endParaRPr lang="nl-NL" sz="1100" dirty="0">
              <a:latin typeface="Gill Sans MT" panose="020B0502020104020203" pitchFamily="34" charset="0"/>
              <a:ea typeface="Times New Roman" panose="02020603050405020304" pitchFamily="18" charset="0"/>
              <a:cs typeface="Times New Roman" panose="02020603050405020304" pitchFamily="18" charset="0"/>
            </a:endParaRPr>
          </a:p>
          <a:p>
            <a:pPr>
              <a:lnSpc>
                <a:spcPts val="1200"/>
              </a:lnSpc>
            </a:pPr>
            <a:r>
              <a:rPr lang="nl-NL" sz="1100" dirty="0">
                <a:effectLst/>
                <a:latin typeface="Gill Sans MT" panose="020B0502020104020203" pitchFamily="34" charset="0"/>
                <a:ea typeface="Times New Roman" panose="02020603050405020304" pitchFamily="18" charset="0"/>
                <a:cs typeface="Times New Roman" panose="02020603050405020304" pitchFamily="18" charset="0"/>
              </a:rPr>
              <a:t>Stap 4: Verwarm water in een (andere) pan, verhit vervolgens het steelpannetje met vet/olie in deze pan (au-bain-marie) met water. Zodra het vet gesmolten is de kruiden toevoegen. Bij toevoeging wortel zolang verhitten tot de stukjes wortel glazig zijn, bij toevoeging stukjes bloem of blad niet langer dan 3 minuten mee verhitten. </a:t>
            </a:r>
          </a:p>
          <a:p>
            <a:endParaRPr lang="nl-NL" sz="1100" dirty="0">
              <a:latin typeface="Gill Sans MT" panose="020B0502020104020203" pitchFamily="34" charset="0"/>
              <a:ea typeface="Times New Roman" panose="02020603050405020304" pitchFamily="18" charset="0"/>
              <a:cs typeface="Times New Roman" panose="02020603050405020304" pitchFamily="18" charset="0"/>
            </a:endParaRPr>
          </a:p>
          <a:p>
            <a:r>
              <a:rPr lang="nl-NL" sz="1100" dirty="0">
                <a:effectLst/>
                <a:latin typeface="Gill Sans MT" panose="020B0502020104020203" pitchFamily="34" charset="0"/>
                <a:ea typeface="Times New Roman" panose="02020603050405020304" pitchFamily="18" charset="0"/>
                <a:cs typeface="Times New Roman" panose="02020603050405020304" pitchFamily="18" charset="0"/>
              </a:rPr>
              <a:t>Let op!:  </a:t>
            </a:r>
            <a:r>
              <a:rPr lang="nl-NL" sz="1100" i="1" dirty="0">
                <a:effectLst/>
                <a:latin typeface="Gill Sans MT" panose="020B0502020104020203" pitchFamily="34" charset="0"/>
                <a:ea typeface="Times New Roman" panose="02020603050405020304" pitchFamily="18" charset="0"/>
                <a:cs typeface="Times New Roman" panose="02020603050405020304" pitchFamily="18" charset="0"/>
              </a:rPr>
              <a:t>Als je het steelpannetje met vet direct verhit op een brander of kookplaat, laat de temperatuur dan niet 	te hoog oplopen, dan verdampt er teveel water waardoor de zalf na afkoeling hard wordt. Haal eventueel de pan af en toe van het vuur/van de kookplaat. Pas op voor het aanbranden van de kruiden,  daarom goed roeren. </a:t>
            </a:r>
          </a:p>
          <a:p>
            <a:endParaRPr lang="nl-NL" sz="1100" i="1" dirty="0">
              <a:latin typeface="Gill Sans MT" panose="020B0502020104020203" pitchFamily="34" charset="0"/>
              <a:ea typeface="Times New Roman" panose="02020603050405020304" pitchFamily="18" charset="0"/>
              <a:cs typeface="Times New Roman" panose="02020603050405020304" pitchFamily="18" charset="0"/>
            </a:endParaRPr>
          </a:p>
          <a:p>
            <a:r>
              <a:rPr lang="nl-NL" sz="1100" dirty="0">
                <a:effectLst/>
                <a:latin typeface="Gill Sans MT" panose="020B0502020104020203" pitchFamily="34" charset="0"/>
                <a:ea typeface="Times New Roman" panose="02020603050405020304" pitchFamily="18" charset="0"/>
                <a:cs typeface="Times New Roman" panose="02020603050405020304" pitchFamily="18" charset="0"/>
              </a:rPr>
              <a:t>Stap 5</a:t>
            </a:r>
            <a:r>
              <a:rPr lang="nl-NL" sz="1100" i="1" dirty="0">
                <a:effectLst/>
                <a:latin typeface="Gill Sans MT" panose="020B0502020104020203" pitchFamily="34" charset="0"/>
                <a:ea typeface="Times New Roman" panose="02020603050405020304" pitchFamily="18" charset="0"/>
                <a:cs typeface="Times New Roman" panose="02020603050405020304" pitchFamily="18" charset="0"/>
              </a:rPr>
              <a:t>: </a:t>
            </a:r>
            <a:r>
              <a:rPr lang="nl-NL" sz="1100" dirty="0">
                <a:effectLst/>
                <a:latin typeface="Gill Sans MT" panose="020B0502020104020203" pitchFamily="34" charset="0"/>
                <a:ea typeface="Times New Roman" panose="02020603050405020304" pitchFamily="18" charset="0"/>
                <a:cs typeface="Times New Roman" panose="02020603050405020304" pitchFamily="18" charset="0"/>
              </a:rPr>
              <a:t>Leg het stuk </a:t>
            </a:r>
            <a:r>
              <a:rPr lang="nl-NL" sz="1100" dirty="0">
                <a:latin typeface="Gill Sans MT" panose="020B0502020104020203" pitchFamily="34" charset="0"/>
                <a:ea typeface="Times New Roman" panose="02020603050405020304" pitchFamily="18" charset="0"/>
                <a:cs typeface="Times New Roman" panose="02020603050405020304" pitchFamily="18" charset="0"/>
              </a:rPr>
              <a:t>doek </a:t>
            </a:r>
            <a:r>
              <a:rPr lang="nl-NL" sz="1100" dirty="0">
                <a:effectLst/>
                <a:latin typeface="Gill Sans MT" panose="020B0502020104020203" pitchFamily="34" charset="0"/>
                <a:ea typeface="Times New Roman" panose="02020603050405020304" pitchFamily="18" charset="0"/>
                <a:cs typeface="Times New Roman" panose="02020603050405020304" pitchFamily="18" charset="0"/>
              </a:rPr>
              <a:t>over een (jam)potje, maak een kuiltje, giet daar het mengsel in en </a:t>
            </a:r>
            <a:r>
              <a:rPr lang="nl-NL" sz="1100" dirty="0">
                <a:latin typeface="Gill Sans MT" panose="020B0502020104020203" pitchFamily="34" charset="0"/>
                <a:ea typeface="Times New Roman" panose="02020603050405020304" pitchFamily="18" charset="0"/>
                <a:cs typeface="Times New Roman" panose="02020603050405020304" pitchFamily="18" charset="0"/>
              </a:rPr>
              <a:t>ga </a:t>
            </a:r>
            <a:r>
              <a:rPr lang="nl-NL" sz="1100" dirty="0">
                <a:effectLst/>
                <a:latin typeface="Gill Sans MT" panose="020B0502020104020203" pitchFamily="34" charset="0"/>
                <a:ea typeface="Times New Roman" panose="02020603050405020304" pitchFamily="18" charset="0"/>
                <a:cs typeface="Times New Roman" panose="02020603050405020304" pitchFamily="18" charset="0"/>
              </a:rPr>
              <a:t>vervolgens het geheel zeven. Soms moet je even knijpen om de nog vloeibare zalf in het potje te krijgen (krijg je meteen lekker vette vingers). De resten van het kruid blijven achter in het doek. </a:t>
            </a:r>
          </a:p>
          <a:p>
            <a:endParaRPr lang="nl-NL" sz="1100" dirty="0">
              <a:latin typeface="Gill Sans MT" panose="020B0502020104020203" pitchFamily="34" charset="0"/>
              <a:ea typeface="Times New Roman" panose="02020603050405020304" pitchFamily="18" charset="0"/>
              <a:cs typeface="Times New Roman" panose="02020603050405020304" pitchFamily="18" charset="0"/>
            </a:endParaRPr>
          </a:p>
          <a:p>
            <a:r>
              <a:rPr lang="nl-NL" sz="1100" dirty="0">
                <a:effectLst/>
                <a:latin typeface="Gill Sans MT" panose="020B0502020104020203" pitchFamily="34" charset="0"/>
                <a:ea typeface="Times New Roman" panose="02020603050405020304" pitchFamily="18" charset="0"/>
                <a:cs typeface="Times New Roman" panose="02020603050405020304" pitchFamily="18" charset="0"/>
              </a:rPr>
              <a:t>Stap 6: Eventueel ku</a:t>
            </a:r>
            <a:r>
              <a:rPr lang="nl-NL" sz="1100" dirty="0">
                <a:latin typeface="Gill Sans MT" panose="020B0502020104020203" pitchFamily="34" charset="0"/>
                <a:ea typeface="Times New Roman" panose="02020603050405020304" pitchFamily="18" charset="0"/>
                <a:cs typeface="Times New Roman" panose="02020603050405020304" pitchFamily="18" charset="0"/>
              </a:rPr>
              <a:t>n je nog etiketten maken en deze op de potjes plakken</a:t>
            </a:r>
          </a:p>
          <a:p>
            <a:endParaRPr lang="nl-NL" sz="1100" dirty="0">
              <a:latin typeface="Gill Sans MT" panose="020B0502020104020203" pitchFamily="34" charset="0"/>
              <a:cs typeface="Times New Roman" panose="02020603050405020304" pitchFamily="18" charset="0"/>
            </a:endParaRPr>
          </a:p>
          <a:p>
            <a:r>
              <a:rPr lang="nl-NL" sz="1100" dirty="0">
                <a:latin typeface="Gill Sans MT" panose="020B0502020104020203" pitchFamily="34" charset="0"/>
                <a:cs typeface="Times New Roman" panose="02020603050405020304" pitchFamily="18" charset="0"/>
              </a:rPr>
              <a:t>Stap 7: Alle materialen opruimen. </a:t>
            </a:r>
          </a:p>
          <a:p>
            <a:r>
              <a:rPr lang="nl-NL" sz="1100" dirty="0">
                <a:latin typeface="Gill Sans MT" panose="020B0502020104020203" pitchFamily="34" charset="0"/>
                <a:cs typeface="Times New Roman" panose="02020603050405020304" pitchFamily="18" charset="0"/>
              </a:rPr>
              <a:t>Giet resten vet en olie niet door de gootsteen! Veeg dit op met keukenrol en gooi dit in een prullenbak voor restafval.</a:t>
            </a:r>
          </a:p>
        </p:txBody>
      </p:sp>
      <p:sp>
        <p:nvSpPr>
          <p:cNvPr id="10" name="TextBox 9">
            <a:extLst>
              <a:ext uri="{FF2B5EF4-FFF2-40B4-BE49-F238E27FC236}">
                <a16:creationId xmlns:a16="http://schemas.microsoft.com/office/drawing/2014/main" id="{0A5F6162-4C6C-3D4B-8C21-48C90376F864}"/>
              </a:ext>
            </a:extLst>
          </p:cNvPr>
          <p:cNvSpPr txBox="1"/>
          <p:nvPr/>
        </p:nvSpPr>
        <p:spPr>
          <a:xfrm>
            <a:off x="900113" y="1669774"/>
            <a:ext cx="3888000" cy="2141034"/>
          </a:xfrm>
          <a:prstGeom prst="rect">
            <a:avLst/>
          </a:prstGeom>
          <a:noFill/>
        </p:spPr>
        <p:txBody>
          <a:bodyPr wrap="square" lIns="0" tIns="0" rIns="0" bIns="0" rtlCol="0">
            <a:noAutofit/>
          </a:bodyPr>
          <a:lstStyle/>
          <a:p>
            <a:pPr>
              <a:lnSpc>
                <a:spcPts val="1200"/>
              </a:lnSpc>
            </a:pPr>
            <a:r>
              <a:rPr lang="nl-NL" sz="1100" dirty="0">
                <a:latin typeface="Gill Sans MT" panose="020B0502020104020203" pitchFamily="34" charset="0"/>
              </a:rPr>
              <a:t>Leerlingen maken kruidenzalfjes.</a:t>
            </a:r>
          </a:p>
          <a:p>
            <a:pPr>
              <a:lnSpc>
                <a:spcPts val="1200"/>
              </a:lnSpc>
            </a:pPr>
            <a:endParaRPr lang="nl-NL" sz="1100" dirty="0">
              <a:latin typeface="Gill Sans MT" panose="020B0502020104020203" pitchFamily="34" charset="0"/>
            </a:endParaRPr>
          </a:p>
          <a:p>
            <a:pPr>
              <a:lnSpc>
                <a:spcPts val="1200"/>
              </a:lnSpc>
            </a:pPr>
            <a:endParaRPr lang="nl-NL" sz="1100" dirty="0">
              <a:latin typeface="Gill Sans MT" panose="020B0502020104020203" pitchFamily="34" charset="0"/>
            </a:endParaRPr>
          </a:p>
          <a:p>
            <a:pPr>
              <a:lnSpc>
                <a:spcPts val="1200"/>
              </a:lnSpc>
            </a:pPr>
            <a:r>
              <a:rPr lang="nl-NL" sz="1100" dirty="0">
                <a:latin typeface="Gill Sans MT" panose="020B0502020104020203" pitchFamily="34" charset="0"/>
              </a:rPr>
              <a:t>Dit doen ze in tweetallen of groepjes en volgens onderstaand stappenplan.</a:t>
            </a:r>
          </a:p>
        </p:txBody>
      </p:sp>
      <p:sp>
        <p:nvSpPr>
          <p:cNvPr id="14" name="TextBox 13">
            <a:extLst>
              <a:ext uri="{FF2B5EF4-FFF2-40B4-BE49-F238E27FC236}">
                <a16:creationId xmlns:a16="http://schemas.microsoft.com/office/drawing/2014/main" id="{91BFF552-475A-AA46-8D2F-362A06359D2B}"/>
              </a:ext>
            </a:extLst>
          </p:cNvPr>
          <p:cNvSpPr txBox="1"/>
          <p:nvPr/>
        </p:nvSpPr>
        <p:spPr>
          <a:xfrm>
            <a:off x="3473604" y="1562823"/>
            <a:ext cx="970649" cy="589362"/>
          </a:xfrm>
          <a:prstGeom prst="rect">
            <a:avLst/>
          </a:prstGeom>
          <a:noFill/>
        </p:spPr>
        <p:txBody>
          <a:bodyPr wrap="square" lIns="0" tIns="0" rIns="0" bIns="0" rtlCol="0">
            <a:noAutofit/>
          </a:bodyPr>
          <a:lstStyle/>
          <a:p>
            <a:endParaRPr lang="en-GB" sz="1000" dirty="0">
              <a:effectLst/>
              <a:latin typeface="Gill Sans MT" panose="020B0502020104020203" pitchFamily="34" charset="77"/>
            </a:endParaRPr>
          </a:p>
        </p:txBody>
      </p:sp>
      <p:sp>
        <p:nvSpPr>
          <p:cNvPr id="8" name="TextBox 7">
            <a:extLst>
              <a:ext uri="{FF2B5EF4-FFF2-40B4-BE49-F238E27FC236}">
                <a16:creationId xmlns:a16="http://schemas.microsoft.com/office/drawing/2014/main" id="{9F9D86C5-E481-D04D-BF24-5645E8708B79}"/>
              </a:ext>
            </a:extLst>
          </p:cNvPr>
          <p:cNvSpPr txBox="1"/>
          <p:nvPr/>
        </p:nvSpPr>
        <p:spPr>
          <a:xfrm>
            <a:off x="3294512" y="1898878"/>
            <a:ext cx="970649" cy="589362"/>
          </a:xfrm>
          <a:prstGeom prst="rect">
            <a:avLst/>
          </a:prstGeom>
          <a:noFill/>
        </p:spPr>
        <p:txBody>
          <a:bodyPr wrap="square" lIns="0" tIns="0" rIns="0" bIns="0" rtlCol="0">
            <a:noAutofit/>
          </a:bodyPr>
          <a:lstStyle/>
          <a:p>
            <a:endParaRPr lang="en-GB" sz="1000" dirty="0">
              <a:effectLst/>
              <a:latin typeface="Gill Sans MT" panose="020B0502020104020203" pitchFamily="34" charset="77"/>
            </a:endParaRPr>
          </a:p>
        </p:txBody>
      </p:sp>
    </p:spTree>
    <p:extLst>
      <p:ext uri="{BB962C8B-B14F-4D97-AF65-F5344CB8AC3E}">
        <p14:creationId xmlns:p14="http://schemas.microsoft.com/office/powerpoint/2010/main" val="1204641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8849-AAB8-F743-BDDA-B5230420FB8C}"/>
              </a:ext>
            </a:extLst>
          </p:cNvPr>
          <p:cNvSpPr>
            <a:spLocks noGrp="1"/>
          </p:cNvSpPr>
          <p:nvPr>
            <p:ph type="ctrTitle"/>
          </p:nvPr>
        </p:nvSpPr>
        <p:spPr>
          <a:xfrm>
            <a:off x="900113" y="546411"/>
            <a:ext cx="6092586" cy="408630"/>
          </a:xfrm>
        </p:spPr>
        <p:txBody>
          <a:bodyPr lIns="0" tIns="0" rIns="0" bIns="0">
            <a:normAutofit/>
          </a:bodyPr>
          <a:lstStyle/>
          <a:p>
            <a:pPr algn="l"/>
            <a:r>
              <a:rPr lang="en-US" sz="2600" dirty="0" err="1">
                <a:solidFill>
                  <a:schemeClr val="bg1"/>
                </a:solidFill>
                <a:latin typeface="Gill Sans MT" panose="020B0502020104020203" pitchFamily="34" charset="77"/>
              </a:rPr>
              <a:t>Zalfjes</a:t>
            </a:r>
            <a:r>
              <a:rPr lang="en-US" sz="2600" dirty="0">
                <a:solidFill>
                  <a:schemeClr val="bg1"/>
                </a:solidFill>
                <a:latin typeface="Gill Sans MT" panose="020B0502020104020203" pitchFamily="34" charset="77"/>
              </a:rPr>
              <a:t> </a:t>
            </a:r>
            <a:r>
              <a:rPr lang="en-US" sz="2600" dirty="0" err="1">
                <a:solidFill>
                  <a:schemeClr val="bg1"/>
                </a:solidFill>
                <a:latin typeface="Gill Sans MT" panose="020B0502020104020203" pitchFamily="34" charset="77"/>
              </a:rPr>
              <a:t>maken</a:t>
            </a:r>
            <a:r>
              <a:rPr lang="en-US" sz="2600" dirty="0">
                <a:solidFill>
                  <a:schemeClr val="bg1"/>
                </a:solidFill>
                <a:latin typeface="Gill Sans MT" panose="020B0502020104020203" pitchFamily="34" charset="77"/>
              </a:rPr>
              <a:t> met </a:t>
            </a:r>
            <a:r>
              <a:rPr lang="en-US" sz="2600" dirty="0" err="1">
                <a:solidFill>
                  <a:schemeClr val="bg1"/>
                </a:solidFill>
                <a:latin typeface="Gill Sans MT" panose="020B0502020104020203" pitchFamily="34" charset="77"/>
              </a:rPr>
              <a:t>kruiden</a:t>
            </a:r>
            <a:endParaRPr lang="en-NL" sz="2600" dirty="0">
              <a:solidFill>
                <a:schemeClr val="bg1"/>
              </a:solidFill>
              <a:latin typeface="Gill Sans MT" panose="020B0502020104020203" pitchFamily="34" charset="77"/>
            </a:endParaRPr>
          </a:p>
        </p:txBody>
      </p:sp>
      <p:sp>
        <p:nvSpPr>
          <p:cNvPr id="10" name="TextBox 9">
            <a:extLst>
              <a:ext uri="{FF2B5EF4-FFF2-40B4-BE49-F238E27FC236}">
                <a16:creationId xmlns:a16="http://schemas.microsoft.com/office/drawing/2014/main" id="{0A5F6162-4C6C-3D4B-8C21-48C90376F864}"/>
              </a:ext>
            </a:extLst>
          </p:cNvPr>
          <p:cNvSpPr txBox="1"/>
          <p:nvPr/>
        </p:nvSpPr>
        <p:spPr>
          <a:xfrm>
            <a:off x="900113" y="4038600"/>
            <a:ext cx="6048000" cy="6106802"/>
          </a:xfrm>
          <a:prstGeom prst="rect">
            <a:avLst/>
          </a:prstGeom>
          <a:noFill/>
        </p:spPr>
        <p:txBody>
          <a:bodyPr wrap="square" lIns="0" tIns="0" rIns="0" bIns="0" rtlCol="0">
            <a:noAutofit/>
          </a:bodyPr>
          <a:lstStyle/>
          <a:p>
            <a:pPr>
              <a:lnSpc>
                <a:spcPts val="1200"/>
              </a:lnSpc>
            </a:pPr>
            <a:r>
              <a:rPr lang="nl-NL" sz="1100" dirty="0">
                <a:latin typeface="Gill Sans MT" panose="020B0502020104020203" pitchFamily="34" charset="0"/>
              </a:rPr>
              <a:t>Tips voor kruiden die gebruikt kunnen worden:</a:t>
            </a:r>
          </a:p>
          <a:p>
            <a:pPr>
              <a:lnSpc>
                <a:spcPts val="1200"/>
              </a:lnSpc>
            </a:pPr>
            <a:endParaRPr lang="nl-NL" sz="1100" dirty="0">
              <a:latin typeface="Gill Sans MT" panose="020B0502020104020203" pitchFamily="34" charset="0"/>
            </a:endParaRPr>
          </a:p>
          <a:p>
            <a:r>
              <a:rPr lang="nl-NL" sz="1100" b="0" dirty="0">
                <a:effectLst/>
                <a:latin typeface="Gill Sans MT" panose="020B0502020104020203" pitchFamily="34" charset="0"/>
                <a:ea typeface="Times New Roman" panose="02020603050405020304" pitchFamily="18" charset="0"/>
                <a:cs typeface="Times New Roman" panose="02020603050405020304" pitchFamily="18" charset="0"/>
              </a:rPr>
              <a:t>Afhankelijk van de aard van de ‘verwonding’ kunnen verschillende kruiden worden gebruikt om het genezingsproces gunstig te beïnvloeden: </a:t>
            </a:r>
            <a:endParaRPr lang="nl-NL" sz="1100" b="1" dirty="0">
              <a:effectLst/>
              <a:latin typeface="Gill Sans MT" panose="020B0502020104020203" pitchFamily="34" charset="0"/>
              <a:ea typeface="Times New Roman" panose="02020603050405020304" pitchFamily="18" charset="0"/>
            </a:endParaRPr>
          </a:p>
          <a:p>
            <a:r>
              <a:rPr lang="nl-NL" sz="1100" b="0" dirty="0">
                <a:effectLst/>
                <a:latin typeface="Gill Sans MT" panose="020B0502020104020203" pitchFamily="34" charset="0"/>
                <a:ea typeface="Times New Roman" panose="02020603050405020304" pitchFamily="18" charset="0"/>
                <a:cs typeface="Times New Roman" panose="02020603050405020304" pitchFamily="18" charset="0"/>
              </a:rPr>
              <a:t> </a:t>
            </a:r>
            <a:endParaRPr lang="nl-NL" sz="1100" b="1" dirty="0">
              <a:effectLst/>
              <a:latin typeface="Gill Sans MT" panose="020B0502020104020203" pitchFamily="34" charset="0"/>
              <a:ea typeface="Times New Roman" panose="02020603050405020304" pitchFamily="18" charset="0"/>
            </a:endParaRPr>
          </a:p>
          <a:p>
            <a:pPr marL="1348740" indent="-1348740"/>
            <a:r>
              <a:rPr lang="nl-NL" sz="1100" b="1" dirty="0">
                <a:effectLst/>
                <a:latin typeface="Gill Sans MT" panose="020B0502020104020203" pitchFamily="34" charset="0"/>
                <a:ea typeface="Times New Roman" panose="02020603050405020304" pitchFamily="18" charset="0"/>
                <a:cs typeface="Times New Roman" panose="02020603050405020304" pitchFamily="18" charset="0"/>
              </a:rPr>
              <a:t>St. Janskruid</a:t>
            </a:r>
            <a:r>
              <a:rPr lang="nl-NL" sz="1100" b="0" dirty="0">
                <a:effectLst/>
                <a:latin typeface="Gill Sans MT" panose="020B0502020104020203" pitchFamily="34" charset="0"/>
                <a:ea typeface="Times New Roman" panose="02020603050405020304" pitchFamily="18" charset="0"/>
                <a:cs typeface="Times New Roman" panose="02020603050405020304" pitchFamily="18" charset="0"/>
              </a:rPr>
              <a:t>	kleine brandwonden, zonnebrand, wratten, rode luieruitslag. Gebruik de bloeiende bloemen. </a:t>
            </a:r>
          </a:p>
          <a:p>
            <a:pPr marL="1348740" indent="-1348740"/>
            <a:r>
              <a:rPr lang="nl-NL" sz="1100" dirty="0">
                <a:latin typeface="Gill Sans MT" panose="020B0502020104020203" pitchFamily="34" charset="0"/>
                <a:ea typeface="Times New Roman" panose="02020603050405020304" pitchFamily="18" charset="0"/>
                <a:cs typeface="Times New Roman" panose="02020603050405020304" pitchFamily="18" charset="0"/>
              </a:rPr>
              <a:t>	(Bloeitijd: juni – september)</a:t>
            </a:r>
            <a:endParaRPr lang="nl-NL" sz="1100" b="1" dirty="0">
              <a:effectLst/>
              <a:latin typeface="Gill Sans MT" panose="020B0502020104020203" pitchFamily="34" charset="0"/>
              <a:ea typeface="Times New Roman" panose="02020603050405020304" pitchFamily="18" charset="0"/>
            </a:endParaRPr>
          </a:p>
          <a:p>
            <a:pPr marL="1348740" indent="-1348740"/>
            <a:r>
              <a:rPr lang="nl-NL" sz="1100" b="0" dirty="0">
                <a:effectLst/>
                <a:latin typeface="Gill Sans MT" panose="020B0502020104020203" pitchFamily="34" charset="0"/>
                <a:ea typeface="Times New Roman" panose="02020603050405020304" pitchFamily="18" charset="0"/>
                <a:cs typeface="Times New Roman" panose="02020603050405020304" pitchFamily="18" charset="0"/>
              </a:rPr>
              <a:t> </a:t>
            </a:r>
            <a:endParaRPr lang="nl-NL" sz="1100" b="1" dirty="0">
              <a:effectLst/>
              <a:latin typeface="Gill Sans MT" panose="020B0502020104020203" pitchFamily="34" charset="0"/>
              <a:ea typeface="Times New Roman" panose="02020603050405020304" pitchFamily="18" charset="0"/>
            </a:endParaRPr>
          </a:p>
          <a:p>
            <a:pPr marL="1348740" indent="-1348740"/>
            <a:r>
              <a:rPr lang="nl-NL" sz="1100" b="1" dirty="0">
                <a:effectLst/>
                <a:latin typeface="Gill Sans MT" panose="020B0502020104020203" pitchFamily="34" charset="0"/>
                <a:ea typeface="Times New Roman" panose="02020603050405020304" pitchFamily="18" charset="0"/>
                <a:cs typeface="Times New Roman" panose="02020603050405020304" pitchFamily="18" charset="0"/>
              </a:rPr>
              <a:t>Goudsbloem</a:t>
            </a:r>
            <a:r>
              <a:rPr lang="nl-NL" sz="1100" b="0" dirty="0">
                <a:effectLst/>
                <a:latin typeface="Gill Sans MT" panose="020B0502020104020203" pitchFamily="34" charset="0"/>
                <a:ea typeface="Times New Roman" panose="02020603050405020304" pitchFamily="18" charset="0"/>
                <a:cs typeface="Times New Roman" panose="02020603050405020304" pitchFamily="18" charset="0"/>
              </a:rPr>
              <a:t>	eenvoudige open verwondingen en zweren. Gebruik de bloeiende bloemen (fijn snij- den/hakken). </a:t>
            </a:r>
          </a:p>
          <a:p>
            <a:pPr marL="1348740" indent="-1348740"/>
            <a:r>
              <a:rPr lang="nl-NL" sz="1100" dirty="0">
                <a:latin typeface="Gill Sans MT" panose="020B0502020104020203" pitchFamily="34" charset="0"/>
                <a:ea typeface="Times New Roman" panose="02020603050405020304" pitchFamily="18" charset="0"/>
                <a:cs typeface="Times New Roman" panose="02020603050405020304" pitchFamily="18" charset="0"/>
              </a:rPr>
              <a:t>	(Bloeitijd: mei tot de eerste nachtvorst)</a:t>
            </a:r>
            <a:endParaRPr lang="nl-NL" sz="1100" b="1" dirty="0">
              <a:effectLst/>
              <a:latin typeface="Gill Sans MT" panose="020B0502020104020203" pitchFamily="34" charset="0"/>
              <a:ea typeface="Times New Roman" panose="02020603050405020304" pitchFamily="18" charset="0"/>
            </a:endParaRPr>
          </a:p>
          <a:p>
            <a:pPr marL="1348740" indent="-1348740"/>
            <a:r>
              <a:rPr lang="nl-NL" sz="1100" b="0" dirty="0">
                <a:effectLst/>
                <a:latin typeface="Gill Sans MT" panose="020B0502020104020203" pitchFamily="34" charset="0"/>
                <a:ea typeface="Times New Roman" panose="02020603050405020304" pitchFamily="18" charset="0"/>
                <a:cs typeface="Times New Roman" panose="02020603050405020304" pitchFamily="18" charset="0"/>
              </a:rPr>
              <a:t> </a:t>
            </a:r>
            <a:endParaRPr lang="nl-NL" sz="1100" b="1" dirty="0">
              <a:effectLst/>
              <a:latin typeface="Gill Sans MT" panose="020B0502020104020203" pitchFamily="34" charset="0"/>
              <a:ea typeface="Times New Roman" panose="02020603050405020304" pitchFamily="18" charset="0"/>
            </a:endParaRPr>
          </a:p>
          <a:p>
            <a:pPr marL="1348740" indent="-1348740"/>
            <a:r>
              <a:rPr lang="nl-NL" sz="1100" b="1" dirty="0">
                <a:effectLst/>
                <a:latin typeface="Gill Sans MT" panose="020B0502020104020203" pitchFamily="34" charset="0"/>
                <a:ea typeface="Times New Roman" panose="02020603050405020304" pitchFamily="18" charset="0"/>
                <a:cs typeface="Times New Roman" panose="02020603050405020304" pitchFamily="18" charset="0"/>
              </a:rPr>
              <a:t>Smeerwortel</a:t>
            </a:r>
            <a:r>
              <a:rPr lang="nl-NL" sz="1100" b="0" dirty="0">
                <a:effectLst/>
                <a:latin typeface="Gill Sans MT" panose="020B0502020104020203" pitchFamily="34" charset="0"/>
                <a:ea typeface="Times New Roman" panose="02020603050405020304" pitchFamily="18" charset="0"/>
                <a:cs typeface="Times New Roman" panose="02020603050405020304" pitchFamily="18" charset="0"/>
              </a:rPr>
              <a:t>	zweren en kleine wonden. Gebruik de wortel: buitenkant eraf schillen, de wortel in dunne plakjes snijden. </a:t>
            </a:r>
          </a:p>
          <a:p>
            <a:pPr marL="1348740" indent="-1348740"/>
            <a:r>
              <a:rPr lang="nl-NL" sz="1100" dirty="0">
                <a:latin typeface="Gill Sans MT" panose="020B0502020104020203" pitchFamily="34" charset="0"/>
                <a:ea typeface="Times New Roman" panose="02020603050405020304" pitchFamily="18" charset="0"/>
                <a:cs typeface="Times New Roman" panose="02020603050405020304" pitchFamily="18" charset="0"/>
              </a:rPr>
              <a:t>	(Bloeitijd: eind april tot in augustus)</a:t>
            </a:r>
            <a:endParaRPr lang="nl-NL" sz="1100" b="1" dirty="0">
              <a:effectLst/>
              <a:latin typeface="Gill Sans MT" panose="020B0502020104020203" pitchFamily="34" charset="0"/>
              <a:ea typeface="Times New Roman" panose="02020603050405020304" pitchFamily="18" charset="0"/>
            </a:endParaRPr>
          </a:p>
          <a:p>
            <a:r>
              <a:rPr lang="nl-NL" sz="1100" b="0" dirty="0">
                <a:effectLst/>
                <a:latin typeface="Gill Sans MT" panose="020B0502020104020203" pitchFamily="34" charset="0"/>
                <a:ea typeface="Times New Roman" panose="02020603050405020304" pitchFamily="18" charset="0"/>
                <a:cs typeface="Times New Roman" panose="02020603050405020304" pitchFamily="18" charset="0"/>
              </a:rPr>
              <a:t> </a:t>
            </a:r>
            <a:endParaRPr lang="nl-NL" sz="1100" b="1" dirty="0">
              <a:effectLst/>
              <a:latin typeface="Gill Sans MT" panose="020B0502020104020203" pitchFamily="34" charset="0"/>
              <a:ea typeface="Times New Roman" panose="02020603050405020304" pitchFamily="18" charset="0"/>
            </a:endParaRPr>
          </a:p>
          <a:p>
            <a:pPr marL="1348740" indent="-1348740"/>
            <a:r>
              <a:rPr lang="nl-NL" sz="1100" b="1" dirty="0">
                <a:effectLst/>
                <a:latin typeface="Gill Sans MT" panose="020B0502020104020203" pitchFamily="34" charset="0"/>
                <a:ea typeface="Times New Roman" panose="02020603050405020304" pitchFamily="18" charset="0"/>
                <a:cs typeface="Times New Roman" panose="02020603050405020304" pitchFamily="18" charset="0"/>
              </a:rPr>
              <a:t>Brandnetel</a:t>
            </a:r>
            <a:r>
              <a:rPr lang="nl-NL" sz="1100" b="0" dirty="0">
                <a:effectLst/>
                <a:latin typeface="Gill Sans MT" panose="020B0502020104020203" pitchFamily="34" charset="0"/>
                <a:ea typeface="Times New Roman" panose="02020603050405020304" pitchFamily="18" charset="0"/>
                <a:cs typeface="Times New Roman" panose="02020603050405020304" pitchFamily="18" charset="0"/>
              </a:rPr>
              <a:t>	kleine brandwonden, zonnebrand, jeukende huiduitslag zoals insectenbeten en galbuiten. Gebruik de bladeren, in kleine stukjes knippen/snijden/hakken. </a:t>
            </a:r>
          </a:p>
          <a:p>
            <a:pPr marL="1348740" indent="-1348740"/>
            <a:r>
              <a:rPr lang="nl-NL" sz="1100" dirty="0">
                <a:latin typeface="Gill Sans MT" panose="020B0502020104020203" pitchFamily="34" charset="0"/>
                <a:ea typeface="Times New Roman" panose="02020603050405020304" pitchFamily="18" charset="0"/>
                <a:cs typeface="Times New Roman" panose="02020603050405020304" pitchFamily="18" charset="0"/>
              </a:rPr>
              <a:t>	(Bloeitijd: juni tot laat in de herfst)</a:t>
            </a:r>
            <a:endParaRPr lang="nl-NL" sz="1100" b="1" dirty="0">
              <a:effectLst/>
              <a:latin typeface="Gill Sans MT" panose="020B0502020104020203" pitchFamily="34" charset="0"/>
              <a:ea typeface="Times New Roman" panose="02020603050405020304" pitchFamily="18" charset="0"/>
            </a:endParaRPr>
          </a:p>
          <a:p>
            <a:r>
              <a:rPr lang="nl-NL" sz="1100" b="0" dirty="0">
                <a:effectLst/>
                <a:latin typeface="Gill Sans MT" panose="020B0502020104020203" pitchFamily="34" charset="0"/>
                <a:ea typeface="Times New Roman" panose="02020603050405020304" pitchFamily="18" charset="0"/>
                <a:cs typeface="Times New Roman" panose="02020603050405020304" pitchFamily="18" charset="0"/>
              </a:rPr>
              <a:t> </a:t>
            </a:r>
            <a:endParaRPr lang="nl-NL" sz="1100" b="1" dirty="0">
              <a:effectLst/>
              <a:latin typeface="Gill Sans MT" panose="020B0502020104020203" pitchFamily="34" charset="0"/>
              <a:ea typeface="Times New Roman" panose="02020603050405020304" pitchFamily="18" charset="0"/>
            </a:endParaRPr>
          </a:p>
          <a:p>
            <a:pPr marL="1348740" indent="-1348740"/>
            <a:r>
              <a:rPr lang="nl-NL" sz="1100" b="1" dirty="0">
                <a:effectLst/>
                <a:latin typeface="Gill Sans MT" panose="020B0502020104020203" pitchFamily="34" charset="0"/>
                <a:ea typeface="Times New Roman" panose="02020603050405020304" pitchFamily="18" charset="0"/>
                <a:cs typeface="Times New Roman" panose="02020603050405020304" pitchFamily="18" charset="0"/>
              </a:rPr>
              <a:t>Madeliefje</a:t>
            </a:r>
            <a:r>
              <a:rPr lang="nl-NL" sz="1100" b="0" dirty="0">
                <a:effectLst/>
                <a:latin typeface="Gill Sans MT" panose="020B0502020104020203" pitchFamily="34" charset="0"/>
                <a:ea typeface="Times New Roman" panose="02020603050405020304" pitchFamily="18" charset="0"/>
                <a:cs typeface="Times New Roman" panose="02020603050405020304" pitchFamily="18" charset="0"/>
              </a:rPr>
              <a:t>	blauwe plekken en builen, alle gevolgen van een val. Gebruik de bloemen, in kleine stukjes snijden/hakken. </a:t>
            </a:r>
          </a:p>
          <a:p>
            <a:pPr marL="1348740" indent="-1348740"/>
            <a:r>
              <a:rPr lang="nl-NL" sz="1100" dirty="0">
                <a:latin typeface="Gill Sans MT" panose="020B0502020104020203" pitchFamily="34" charset="0"/>
                <a:ea typeface="Times New Roman" panose="02020603050405020304" pitchFamily="18" charset="0"/>
                <a:cs typeface="Times New Roman" panose="02020603050405020304" pitchFamily="18" charset="0"/>
              </a:rPr>
              <a:t>	(Bloeitijd: mei tot juli)</a:t>
            </a:r>
            <a:endParaRPr lang="nl-NL" sz="1100" b="1" dirty="0">
              <a:effectLst/>
              <a:latin typeface="Gill Sans MT" panose="020B0502020104020203" pitchFamily="34" charset="0"/>
              <a:ea typeface="Times New Roman" panose="02020603050405020304" pitchFamily="18" charset="0"/>
            </a:endParaRPr>
          </a:p>
          <a:p>
            <a:pPr marL="1348740" indent="-1348740"/>
            <a:endParaRPr lang="nl-NL" sz="1100" b="1" dirty="0">
              <a:effectLst/>
              <a:latin typeface="Gill Sans MT" panose="020B0502020104020203" pitchFamily="34" charset="0"/>
              <a:ea typeface="Times New Roman" panose="02020603050405020304" pitchFamily="18" charset="0"/>
            </a:endParaRPr>
          </a:p>
          <a:p>
            <a:pPr>
              <a:lnSpc>
                <a:spcPts val="1200"/>
              </a:lnSpc>
            </a:pPr>
            <a:endParaRPr lang="nl-NL" sz="1100" dirty="0">
              <a:latin typeface="Gill Sans MT" panose="020B0502020104020203" pitchFamily="34" charset="0"/>
            </a:endParaRPr>
          </a:p>
        </p:txBody>
      </p:sp>
      <p:sp>
        <p:nvSpPr>
          <p:cNvPr id="14" name="TextBox 13">
            <a:extLst>
              <a:ext uri="{FF2B5EF4-FFF2-40B4-BE49-F238E27FC236}">
                <a16:creationId xmlns:a16="http://schemas.microsoft.com/office/drawing/2014/main" id="{91BFF552-475A-AA46-8D2F-362A06359D2B}"/>
              </a:ext>
            </a:extLst>
          </p:cNvPr>
          <p:cNvSpPr txBox="1"/>
          <p:nvPr/>
        </p:nvSpPr>
        <p:spPr>
          <a:xfrm>
            <a:off x="3473604" y="1562823"/>
            <a:ext cx="970649" cy="589362"/>
          </a:xfrm>
          <a:prstGeom prst="rect">
            <a:avLst/>
          </a:prstGeom>
          <a:noFill/>
        </p:spPr>
        <p:txBody>
          <a:bodyPr wrap="square" lIns="0" tIns="0" rIns="0" bIns="0" rtlCol="0">
            <a:noAutofit/>
          </a:bodyPr>
          <a:lstStyle/>
          <a:p>
            <a:endParaRPr lang="en-GB" sz="1000" dirty="0">
              <a:effectLst/>
              <a:latin typeface="Gill Sans MT" panose="020B0502020104020203" pitchFamily="34" charset="77"/>
            </a:endParaRPr>
          </a:p>
        </p:txBody>
      </p:sp>
      <p:sp>
        <p:nvSpPr>
          <p:cNvPr id="8" name="TextBox 7">
            <a:extLst>
              <a:ext uri="{FF2B5EF4-FFF2-40B4-BE49-F238E27FC236}">
                <a16:creationId xmlns:a16="http://schemas.microsoft.com/office/drawing/2014/main" id="{9F9D86C5-E481-D04D-BF24-5645E8708B79}"/>
              </a:ext>
            </a:extLst>
          </p:cNvPr>
          <p:cNvSpPr txBox="1"/>
          <p:nvPr/>
        </p:nvSpPr>
        <p:spPr>
          <a:xfrm>
            <a:off x="3294512" y="1898878"/>
            <a:ext cx="970649" cy="589362"/>
          </a:xfrm>
          <a:prstGeom prst="rect">
            <a:avLst/>
          </a:prstGeom>
          <a:noFill/>
        </p:spPr>
        <p:txBody>
          <a:bodyPr wrap="square" lIns="0" tIns="0" rIns="0" bIns="0" rtlCol="0">
            <a:noAutofit/>
          </a:bodyPr>
          <a:lstStyle/>
          <a:p>
            <a:endParaRPr lang="en-GB" sz="1000" dirty="0">
              <a:effectLst/>
              <a:latin typeface="Gill Sans MT" panose="020B0502020104020203" pitchFamily="34" charset="77"/>
            </a:endParaRPr>
          </a:p>
        </p:txBody>
      </p:sp>
    </p:spTree>
    <p:extLst>
      <p:ext uri="{BB962C8B-B14F-4D97-AF65-F5344CB8AC3E}">
        <p14:creationId xmlns:p14="http://schemas.microsoft.com/office/powerpoint/2010/main" val="2338304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8849-AAB8-F743-BDDA-B5230420FB8C}"/>
              </a:ext>
            </a:extLst>
          </p:cNvPr>
          <p:cNvSpPr>
            <a:spLocks noGrp="1"/>
          </p:cNvSpPr>
          <p:nvPr>
            <p:ph type="ctrTitle"/>
          </p:nvPr>
        </p:nvSpPr>
        <p:spPr>
          <a:xfrm>
            <a:off x="900113" y="540001"/>
            <a:ext cx="6092586" cy="415040"/>
          </a:xfrm>
        </p:spPr>
        <p:txBody>
          <a:bodyPr lIns="0" tIns="0" rIns="0" bIns="0">
            <a:normAutofit/>
          </a:bodyPr>
          <a:lstStyle/>
          <a:p>
            <a:pPr algn="l"/>
            <a:r>
              <a:rPr lang="en-US" sz="2600" dirty="0" err="1">
                <a:solidFill>
                  <a:schemeClr val="bg1"/>
                </a:solidFill>
                <a:latin typeface="Gill Sans MT" panose="020B0502020104020203" pitchFamily="34" charset="77"/>
              </a:rPr>
              <a:t>Zalfjes</a:t>
            </a:r>
            <a:r>
              <a:rPr lang="en-US" sz="2600" dirty="0">
                <a:solidFill>
                  <a:schemeClr val="bg1"/>
                </a:solidFill>
                <a:latin typeface="Gill Sans MT" panose="020B0502020104020203" pitchFamily="34" charset="77"/>
              </a:rPr>
              <a:t> </a:t>
            </a:r>
            <a:r>
              <a:rPr lang="en-US" sz="2600" dirty="0" err="1">
                <a:solidFill>
                  <a:schemeClr val="bg1"/>
                </a:solidFill>
                <a:latin typeface="Gill Sans MT" panose="020B0502020104020203" pitchFamily="34" charset="77"/>
              </a:rPr>
              <a:t>maken</a:t>
            </a:r>
            <a:r>
              <a:rPr lang="en-US" sz="2600" dirty="0">
                <a:solidFill>
                  <a:schemeClr val="bg1"/>
                </a:solidFill>
                <a:latin typeface="Gill Sans MT" panose="020B0502020104020203" pitchFamily="34" charset="77"/>
              </a:rPr>
              <a:t> met </a:t>
            </a:r>
            <a:r>
              <a:rPr lang="en-US" sz="2600" dirty="0" err="1">
                <a:solidFill>
                  <a:schemeClr val="bg1"/>
                </a:solidFill>
                <a:latin typeface="Gill Sans MT" panose="020B0502020104020203" pitchFamily="34" charset="77"/>
              </a:rPr>
              <a:t>kruiden</a:t>
            </a:r>
            <a:endParaRPr lang="en-NL" sz="2600" dirty="0">
              <a:solidFill>
                <a:schemeClr val="bg1"/>
              </a:solidFill>
              <a:latin typeface="Gill Sans MT" panose="020B0502020104020203" pitchFamily="34" charset="77"/>
            </a:endParaRPr>
          </a:p>
        </p:txBody>
      </p:sp>
      <p:sp>
        <p:nvSpPr>
          <p:cNvPr id="10" name="TextBox 9">
            <a:extLst>
              <a:ext uri="{FF2B5EF4-FFF2-40B4-BE49-F238E27FC236}">
                <a16:creationId xmlns:a16="http://schemas.microsoft.com/office/drawing/2014/main" id="{0A5F6162-4C6C-3D4B-8C21-48C90376F864}"/>
              </a:ext>
            </a:extLst>
          </p:cNvPr>
          <p:cNvSpPr txBox="1"/>
          <p:nvPr/>
        </p:nvSpPr>
        <p:spPr>
          <a:xfrm>
            <a:off x="899999" y="1636712"/>
            <a:ext cx="6032951" cy="3709194"/>
          </a:xfrm>
          <a:prstGeom prst="rect">
            <a:avLst/>
          </a:prstGeom>
          <a:noFill/>
        </p:spPr>
        <p:txBody>
          <a:bodyPr wrap="square" lIns="0" tIns="0" rIns="0" bIns="0" rtlCol="0">
            <a:noAutofit/>
          </a:bodyPr>
          <a:lstStyle/>
          <a:p>
            <a:pPr marL="0" marR="0" lvl="0" indent="0" algn="l" defTabSz="457200" rtl="0" eaLnBrk="1" fontAlgn="auto" latinLnBrk="0" hangingPunct="1">
              <a:lnSpc>
                <a:spcPts val="1200"/>
              </a:lnSpc>
              <a:spcBef>
                <a:spcPts val="0"/>
              </a:spcBef>
              <a:spcAft>
                <a:spcPts val="0"/>
              </a:spcAft>
              <a:buClrTx/>
              <a:buSzTx/>
              <a:buFontTx/>
              <a:buNone/>
              <a:tabLst/>
              <a:defRPr/>
            </a:pPr>
            <a:endParaRPr kumimoji="0" lang="en-NL"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p:txBody>
      </p:sp>
      <p:sp>
        <p:nvSpPr>
          <p:cNvPr id="14" name="TextBox 13">
            <a:extLst>
              <a:ext uri="{FF2B5EF4-FFF2-40B4-BE49-F238E27FC236}">
                <a16:creationId xmlns:a16="http://schemas.microsoft.com/office/drawing/2014/main" id="{91BFF552-475A-AA46-8D2F-362A06359D2B}"/>
              </a:ext>
            </a:extLst>
          </p:cNvPr>
          <p:cNvSpPr txBox="1"/>
          <p:nvPr/>
        </p:nvSpPr>
        <p:spPr>
          <a:xfrm>
            <a:off x="3473604" y="1562823"/>
            <a:ext cx="970649" cy="58936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p:txBody>
      </p:sp>
      <p:sp>
        <p:nvSpPr>
          <p:cNvPr id="8" name="TextBox 7">
            <a:extLst>
              <a:ext uri="{FF2B5EF4-FFF2-40B4-BE49-F238E27FC236}">
                <a16:creationId xmlns:a16="http://schemas.microsoft.com/office/drawing/2014/main" id="{9F9D86C5-E481-D04D-BF24-5645E8708B79}"/>
              </a:ext>
            </a:extLst>
          </p:cNvPr>
          <p:cNvSpPr txBox="1"/>
          <p:nvPr/>
        </p:nvSpPr>
        <p:spPr>
          <a:xfrm>
            <a:off x="3294512" y="1898878"/>
            <a:ext cx="970649" cy="58936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p:txBody>
      </p:sp>
      <p:sp>
        <p:nvSpPr>
          <p:cNvPr id="3" name="TextBox 9">
            <a:extLst>
              <a:ext uri="{FF2B5EF4-FFF2-40B4-BE49-F238E27FC236}">
                <a16:creationId xmlns:a16="http://schemas.microsoft.com/office/drawing/2014/main" id="{96CA555C-2C7A-9742-B7CD-8483FF4EE85C}"/>
              </a:ext>
            </a:extLst>
          </p:cNvPr>
          <p:cNvSpPr txBox="1"/>
          <p:nvPr/>
        </p:nvSpPr>
        <p:spPr>
          <a:xfrm>
            <a:off x="900112" y="1636713"/>
            <a:ext cx="5967031" cy="1080729"/>
          </a:xfrm>
          <a:prstGeom prst="rect">
            <a:avLst/>
          </a:prstGeom>
          <a:noFill/>
        </p:spPr>
        <p:txBody>
          <a:bodyPr wrap="square" lIns="0" tIns="0" rIns="0" bIns="0" rtlCol="0">
            <a:noAutofit/>
          </a:bodyPr>
          <a:lstStyle/>
          <a:p>
            <a:pPr rtl="0">
              <a:spcBef>
                <a:spcPts val="0"/>
              </a:spcBef>
              <a:spcAft>
                <a:spcPts val="0"/>
              </a:spcAft>
            </a:pPr>
            <a:r>
              <a:rPr lang="nl-NL" sz="1100" b="0" i="0" u="none" strike="noStrike" dirty="0">
                <a:solidFill>
                  <a:srgbClr val="000000"/>
                </a:solidFill>
                <a:effectLst/>
                <a:latin typeface="Gill Sans MT" panose="020B0502020104020203" pitchFamily="34" charset="0"/>
                <a:cs typeface="Gill Sans" panose="020B0502020104020203" pitchFamily="34" charset="-79"/>
              </a:rPr>
              <a:t>Tassen onder je stoel of tafel. </a:t>
            </a:r>
            <a:endParaRPr lang="nl-NL" sz="1100" b="0" dirty="0">
              <a:effectLst/>
              <a:latin typeface="Gill Sans MT" panose="020B0502020104020203" pitchFamily="34" charset="0"/>
            </a:endParaRPr>
          </a:p>
          <a:p>
            <a:pPr rtl="0">
              <a:spcBef>
                <a:spcPts val="800"/>
              </a:spcBef>
              <a:spcAft>
                <a:spcPts val="0"/>
              </a:spcAft>
            </a:pPr>
            <a:r>
              <a:rPr lang="nl-NL" sz="1100" b="0" i="0" u="none" strike="noStrike" dirty="0">
                <a:solidFill>
                  <a:srgbClr val="000000"/>
                </a:solidFill>
                <a:effectLst/>
                <a:latin typeface="Gill Sans MT" panose="020B0502020104020203" pitchFamily="34" charset="0"/>
                <a:cs typeface="Gill Sans" panose="020B0502020104020203" pitchFamily="34" charset="-79"/>
              </a:rPr>
              <a:t>Tijdens het practicum ga je niet lopen door de klas, vraag het eerst even aan de docent.</a:t>
            </a:r>
            <a:endParaRPr lang="nl-NL" sz="1100" b="0" dirty="0">
              <a:effectLst/>
              <a:latin typeface="Gill Sans MT" panose="020B0502020104020203" pitchFamily="34" charset="0"/>
            </a:endParaRPr>
          </a:p>
          <a:p>
            <a:pPr rtl="0">
              <a:spcBef>
                <a:spcPts val="800"/>
              </a:spcBef>
              <a:spcAft>
                <a:spcPts val="0"/>
              </a:spcAft>
            </a:pPr>
            <a:r>
              <a:rPr lang="nl-NL" sz="1100" b="0" i="0" u="none" strike="noStrike" dirty="0">
                <a:solidFill>
                  <a:srgbClr val="000000"/>
                </a:solidFill>
                <a:effectLst/>
                <a:latin typeface="Gill Sans MT" panose="020B0502020104020203" pitchFamily="34" charset="0"/>
                <a:cs typeface="Gill Sans" panose="020B0502020104020203" pitchFamily="34" charset="-79"/>
              </a:rPr>
              <a:t>Op aanwijzing van docent/TOA ga je de benodigdheden halen die nodig zijn voor dit practicum. Wat je nodig hebt lees je hieronder.</a:t>
            </a:r>
            <a:endParaRPr lang="nl-NL" sz="1100" b="0" dirty="0">
              <a:effectLst/>
              <a:latin typeface="Gill Sans MT" panose="020B0502020104020203" pitchFamily="34" charset="0"/>
            </a:endParaRPr>
          </a:p>
          <a:p>
            <a:br>
              <a:rPr lang="nl-NL" sz="1100" dirty="0">
                <a:latin typeface="Gill Sans MT" panose="020B0502020104020203" pitchFamily="34" charset="0"/>
              </a:rPr>
            </a:br>
            <a:endParaRPr kumimoji="0" lang="en-NL" sz="1100" b="0" i="0" u="none" strike="noStrike" kern="1200" cap="none" spc="0" normalizeH="0" baseline="0" noProof="0" dirty="0">
              <a:ln>
                <a:noFill/>
              </a:ln>
              <a:solidFill>
                <a:prstClr val="black"/>
              </a:solidFill>
              <a:effectLst/>
              <a:uLnTx/>
              <a:uFillTx/>
              <a:latin typeface="Gill Sans MT" panose="020B0502020104020203" pitchFamily="34" charset="0"/>
            </a:endParaRPr>
          </a:p>
        </p:txBody>
      </p:sp>
      <p:sp>
        <p:nvSpPr>
          <p:cNvPr id="4" name="TextBox 5">
            <a:extLst>
              <a:ext uri="{FF2B5EF4-FFF2-40B4-BE49-F238E27FC236}">
                <a16:creationId xmlns:a16="http://schemas.microsoft.com/office/drawing/2014/main" id="{8DBFD494-9B37-DB90-D2D1-55542DE63B00}"/>
              </a:ext>
            </a:extLst>
          </p:cNvPr>
          <p:cNvSpPr txBox="1"/>
          <p:nvPr/>
        </p:nvSpPr>
        <p:spPr>
          <a:xfrm>
            <a:off x="900000" y="2759967"/>
            <a:ext cx="6032950" cy="2304000"/>
          </a:xfrm>
          <a:prstGeom prst="rect">
            <a:avLst/>
          </a:prstGeom>
          <a:noFill/>
        </p:spPr>
        <p:txBody>
          <a:bodyPr wrap="square" lIns="0" tIns="0" rIns="0" bIns="0" rtlCol="0">
            <a:noAutofit/>
          </a:bodyPr>
          <a:lstStyle/>
          <a:p>
            <a:pPr marL="0" marR="0" lvl="0" indent="0" algn="l" defTabSz="457200" rtl="0" eaLnBrk="1" fontAlgn="auto" latinLnBrk="0" hangingPunct="1">
              <a:lnSpc>
                <a:spcPts val="12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0"/>
              </a:rPr>
              <a:t>Je gaat in </a:t>
            </a:r>
            <a:r>
              <a:rPr kumimoji="0" lang="nl-NL" sz="1100" b="0" i="0" u="none" strike="noStrike" kern="1200" cap="none" spc="0" normalizeH="0" baseline="0" noProof="0" dirty="0" err="1">
                <a:ln>
                  <a:noFill/>
                </a:ln>
                <a:solidFill>
                  <a:prstClr val="black"/>
                </a:solidFill>
                <a:effectLst/>
                <a:uLnTx/>
                <a:uFillTx/>
                <a:latin typeface="Gill Sans MT" panose="020B0502020104020203" pitchFamily="34" charset="0"/>
              </a:rPr>
              <a:t>tweetalle</a:t>
            </a:r>
            <a:r>
              <a:rPr lang="nl-NL" sz="1100" dirty="0">
                <a:solidFill>
                  <a:prstClr val="black"/>
                </a:solidFill>
                <a:latin typeface="Gill Sans MT" panose="020B0502020104020203" pitchFamily="34" charset="0"/>
              </a:rPr>
              <a:t>n of in groepjes aan de slag met het maken van kruidenzalfjes.</a:t>
            </a:r>
          </a:p>
          <a:p>
            <a:pPr marL="0" marR="0" lvl="0" indent="0" algn="l" defTabSz="457200" rtl="0" eaLnBrk="1" fontAlgn="auto" latinLnBrk="0" hangingPunct="1">
              <a:lnSpc>
                <a:spcPts val="1200"/>
              </a:lnSpc>
              <a:spcBef>
                <a:spcPts val="0"/>
              </a:spcBef>
              <a:spcAft>
                <a:spcPts val="0"/>
              </a:spcAft>
              <a:buClrTx/>
              <a:buSzTx/>
              <a:buFontTx/>
              <a:buNone/>
              <a:tabLst/>
              <a:defRPr/>
            </a:pPr>
            <a:endParaRPr lang="nl-NL" sz="1100" dirty="0">
              <a:solidFill>
                <a:prstClr val="black"/>
              </a:solidFill>
              <a:latin typeface="Gill Sans MT" panose="020B0502020104020203" pitchFamily="34" charset="0"/>
            </a:endParaRPr>
          </a:p>
          <a:p>
            <a:pPr marL="0" marR="0" lvl="0" indent="0" algn="l" defTabSz="457200" rtl="0" eaLnBrk="1" fontAlgn="auto" latinLnBrk="0" hangingPunct="1">
              <a:lnSpc>
                <a:spcPts val="1200"/>
              </a:lnSpc>
              <a:spcBef>
                <a:spcPts val="0"/>
              </a:spcBef>
              <a:spcAft>
                <a:spcPts val="0"/>
              </a:spcAft>
              <a:buClrTx/>
              <a:buSzTx/>
              <a:buFontTx/>
              <a:buNone/>
              <a:tabLst/>
              <a:defRPr/>
            </a:pPr>
            <a:r>
              <a:rPr lang="nl-NL" sz="1100" dirty="0">
                <a:solidFill>
                  <a:prstClr val="black"/>
                </a:solidFill>
                <a:latin typeface="Gill Sans MT" panose="020B0502020104020203" pitchFamily="34" charset="0"/>
              </a:rPr>
              <a:t>Volg het stappenplan en luister goed naar aanwijzingen van de docent.</a:t>
            </a:r>
            <a:endParaRPr kumimoji="0" lang="nl-NL" sz="1100" b="0" i="0" u="none" strike="noStrike" kern="1200" cap="none" spc="0" normalizeH="0" baseline="0" noProof="0" dirty="0">
              <a:ln>
                <a:noFill/>
              </a:ln>
              <a:solidFill>
                <a:prstClr val="black"/>
              </a:solidFill>
              <a:effectLst/>
              <a:uLnTx/>
              <a:uFillTx/>
              <a:latin typeface="Gill Sans MT" panose="020B0502020104020203" pitchFamily="34" charset="0"/>
            </a:endParaRPr>
          </a:p>
          <a:p>
            <a:pPr marL="0" marR="0" lvl="0" indent="0" algn="l" defTabSz="457200" rtl="0" eaLnBrk="1" fontAlgn="auto" latinLnBrk="0" hangingPunct="1">
              <a:lnSpc>
                <a:spcPts val="12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Gill Sans MT" panose="020B0502020104020203" pitchFamily="34" charset="0"/>
            </a:endParaRPr>
          </a:p>
        </p:txBody>
      </p:sp>
      <p:sp>
        <p:nvSpPr>
          <p:cNvPr id="5" name="TextBox 8">
            <a:extLst>
              <a:ext uri="{FF2B5EF4-FFF2-40B4-BE49-F238E27FC236}">
                <a16:creationId xmlns:a16="http://schemas.microsoft.com/office/drawing/2014/main" id="{C42BA2D1-1BE9-5723-0456-C61A8855D2BE}"/>
              </a:ext>
            </a:extLst>
          </p:cNvPr>
          <p:cNvSpPr txBox="1"/>
          <p:nvPr/>
        </p:nvSpPr>
        <p:spPr>
          <a:xfrm>
            <a:off x="900112" y="6279256"/>
            <a:ext cx="1735303" cy="3343323"/>
          </a:xfrm>
          <a:prstGeom prst="rect">
            <a:avLst/>
          </a:prstGeom>
          <a:noFill/>
        </p:spPr>
        <p:txBody>
          <a:bodyPr wrap="square" lIns="0" tIns="0" rIns="0" bIns="0" rtlCol="0">
            <a:noAutofit/>
          </a:bodyPr>
          <a:lstStyle/>
          <a:p>
            <a:r>
              <a:rPr lang="nl-NL" sz="1100" b="0" dirty="0">
                <a:effectLst/>
                <a:latin typeface="Gill Sans MT" panose="020B0502020104020203" pitchFamily="34" charset="0"/>
                <a:ea typeface="Times New Roman" panose="02020603050405020304" pitchFamily="18" charset="0"/>
                <a:cs typeface="Times New Roman" panose="02020603050405020304" pitchFamily="18" charset="0"/>
              </a:rPr>
              <a:t>Een kooktoestel (eventueel deel je deze met andere groepjes).</a:t>
            </a:r>
          </a:p>
          <a:p>
            <a:endParaRPr lang="nl-NL" sz="1100" b="1" dirty="0">
              <a:effectLst/>
              <a:latin typeface="Gill Sans MT" panose="020B0502020104020203" pitchFamily="34" charset="0"/>
              <a:ea typeface="Times New Roman" panose="02020603050405020304" pitchFamily="18" charset="0"/>
            </a:endParaRPr>
          </a:p>
          <a:p>
            <a:r>
              <a:rPr lang="nl-NL" sz="1100" b="0" dirty="0">
                <a:effectLst/>
                <a:latin typeface="Gill Sans MT" panose="020B0502020104020203" pitchFamily="34" charset="0"/>
                <a:ea typeface="Times New Roman" panose="02020603050405020304" pitchFamily="18" charset="0"/>
                <a:cs typeface="Times New Roman" panose="02020603050405020304" pitchFamily="18" charset="0"/>
              </a:rPr>
              <a:t>Per groepje:</a:t>
            </a:r>
            <a:endParaRPr lang="nl-NL" sz="1100" b="1" dirty="0">
              <a:effectLst/>
              <a:latin typeface="Gill Sans MT" panose="020B0502020104020203" pitchFamily="34" charset="0"/>
              <a:ea typeface="Times New Roman" panose="02020603050405020304" pitchFamily="18" charset="0"/>
            </a:endParaRPr>
          </a:p>
          <a:p>
            <a:pPr marL="171450" indent="-171450">
              <a:buFont typeface="Arial" panose="020B0604020202020204" pitchFamily="34" charset="0"/>
              <a:buChar char="•"/>
            </a:pPr>
            <a:r>
              <a:rPr lang="nl-NL" sz="1100" b="0" dirty="0">
                <a:effectLst/>
                <a:latin typeface="Gill Sans MT" panose="020B0502020104020203" pitchFamily="34" charset="0"/>
                <a:ea typeface="Times New Roman" panose="02020603050405020304" pitchFamily="18" charset="0"/>
                <a:cs typeface="Times New Roman" panose="02020603050405020304" pitchFamily="18" charset="0"/>
              </a:rPr>
              <a:t>als basis zuivere vaseline, </a:t>
            </a:r>
            <a:r>
              <a:rPr lang="nl-NL" sz="1100" b="0" dirty="0" err="1">
                <a:effectLst/>
                <a:latin typeface="Gill Sans MT" panose="020B0502020104020203" pitchFamily="34" charset="0"/>
                <a:ea typeface="Times New Roman" panose="02020603050405020304" pitchFamily="18" charset="0"/>
                <a:cs typeface="Times New Roman" panose="02020603050405020304" pitchFamily="18" charset="0"/>
              </a:rPr>
              <a:t>palmvet</a:t>
            </a:r>
            <a:r>
              <a:rPr lang="nl-NL" sz="1100" b="0" dirty="0">
                <a:effectLst/>
                <a:latin typeface="Gill Sans MT" panose="020B0502020104020203" pitchFamily="34" charset="0"/>
                <a:ea typeface="Times New Roman" panose="02020603050405020304" pitchFamily="18" charset="0"/>
                <a:cs typeface="Times New Roman" panose="02020603050405020304" pitchFamily="18" charset="0"/>
              </a:rPr>
              <a:t> of olijfolie </a:t>
            </a:r>
            <a:endParaRPr lang="nl-NL" sz="1100" b="1" dirty="0">
              <a:effectLst/>
              <a:latin typeface="Gill Sans MT" panose="020B0502020104020203" pitchFamily="34" charset="0"/>
              <a:ea typeface="Times New Roman" panose="02020603050405020304" pitchFamily="18" charset="0"/>
            </a:endParaRPr>
          </a:p>
          <a:p>
            <a:pPr marL="171450" indent="-171450">
              <a:buFont typeface="Arial" panose="020B0604020202020204" pitchFamily="34" charset="0"/>
              <a:buChar char="•"/>
            </a:pPr>
            <a:r>
              <a:rPr lang="nl-NL" sz="1100" b="0" dirty="0">
                <a:effectLst/>
                <a:latin typeface="Gill Sans MT" panose="020B0502020104020203" pitchFamily="34" charset="0"/>
                <a:ea typeface="Times New Roman" panose="02020603050405020304" pitchFamily="18" charset="0"/>
                <a:cs typeface="Times New Roman" panose="02020603050405020304" pitchFamily="18" charset="0"/>
              </a:rPr>
              <a:t>benodigde delen van het kruid, eventueel gedroogd </a:t>
            </a:r>
            <a:endParaRPr lang="nl-NL" sz="1100" b="1" dirty="0">
              <a:effectLst/>
              <a:latin typeface="Gill Sans MT" panose="020B0502020104020203" pitchFamily="34" charset="0"/>
              <a:ea typeface="Times New Roman" panose="02020603050405020304" pitchFamily="18" charset="0"/>
            </a:endParaRPr>
          </a:p>
          <a:p>
            <a:pPr marL="171450" indent="-171450">
              <a:buFont typeface="Arial" panose="020B0604020202020204" pitchFamily="34" charset="0"/>
              <a:buChar char="•"/>
            </a:pPr>
            <a:r>
              <a:rPr lang="nl-NL" sz="1100" b="0" dirty="0">
                <a:effectLst/>
                <a:latin typeface="Gill Sans MT" panose="020B0502020104020203" pitchFamily="34" charset="0"/>
                <a:ea typeface="Times New Roman" panose="02020603050405020304" pitchFamily="18" charset="0"/>
                <a:cs typeface="Times New Roman" panose="02020603050405020304" pitchFamily="18" charset="0"/>
              </a:rPr>
              <a:t>mesjes met snijplank en/of scharen </a:t>
            </a:r>
            <a:endParaRPr lang="nl-NL" sz="1100" b="1" dirty="0">
              <a:effectLst/>
              <a:latin typeface="Gill Sans MT" panose="020B0502020104020203" pitchFamily="34" charset="0"/>
              <a:ea typeface="Times New Roman" panose="02020603050405020304" pitchFamily="18" charset="0"/>
            </a:endParaRPr>
          </a:p>
          <a:p>
            <a:pPr marL="171450" indent="-171450">
              <a:buFont typeface="Arial" panose="020B0604020202020204" pitchFamily="34" charset="0"/>
              <a:buChar char="•"/>
            </a:pPr>
            <a:r>
              <a:rPr lang="nl-NL" sz="1100" b="0" dirty="0">
                <a:effectLst/>
                <a:latin typeface="Gill Sans MT" panose="020B0502020104020203" pitchFamily="34" charset="0"/>
                <a:ea typeface="Times New Roman" panose="02020603050405020304" pitchFamily="18" charset="0"/>
                <a:cs typeface="Times New Roman" panose="02020603050405020304" pitchFamily="18" charset="0"/>
              </a:rPr>
              <a:t>vijzel</a:t>
            </a:r>
            <a:endParaRPr lang="nl-NL" sz="1100" b="1" dirty="0">
              <a:effectLst/>
              <a:latin typeface="Gill Sans MT" panose="020B0502020104020203" pitchFamily="34" charset="0"/>
              <a:ea typeface="Times New Roman" panose="02020603050405020304" pitchFamily="18" charset="0"/>
            </a:endParaRPr>
          </a:p>
          <a:p>
            <a:pPr marL="171450" indent="-171450">
              <a:buFont typeface="Arial" panose="020B0604020202020204" pitchFamily="34" charset="0"/>
              <a:buChar char="•"/>
            </a:pPr>
            <a:r>
              <a:rPr lang="nl-NL" sz="1100" b="0" dirty="0">
                <a:effectLst/>
                <a:latin typeface="Gill Sans MT" panose="020B0502020104020203" pitchFamily="34" charset="0"/>
                <a:ea typeface="Times New Roman" panose="02020603050405020304" pitchFamily="18" charset="0"/>
                <a:cs typeface="Times New Roman" panose="02020603050405020304" pitchFamily="18" charset="0"/>
              </a:rPr>
              <a:t>kleine steelpan / eventueel pan met water</a:t>
            </a:r>
            <a:endParaRPr lang="nl-NL" sz="1100" b="1" dirty="0">
              <a:effectLst/>
              <a:latin typeface="Gill Sans MT" panose="020B0502020104020203" pitchFamily="34" charset="0"/>
              <a:ea typeface="Times New Roman" panose="02020603050405020304" pitchFamily="18" charset="0"/>
            </a:endParaRPr>
          </a:p>
          <a:p>
            <a:pPr marL="171450" indent="-171450">
              <a:buFont typeface="Arial" panose="020B0604020202020204" pitchFamily="34" charset="0"/>
              <a:buChar char="•"/>
            </a:pPr>
            <a:r>
              <a:rPr lang="nl-NL" sz="1100" b="0" dirty="0">
                <a:effectLst/>
                <a:latin typeface="Gill Sans MT" panose="020B0502020104020203" pitchFamily="34" charset="0"/>
                <a:ea typeface="Times New Roman" panose="02020603050405020304" pitchFamily="18" charset="0"/>
                <a:cs typeface="Times New Roman" panose="02020603050405020304" pitchFamily="18" charset="0"/>
              </a:rPr>
              <a:t>schoon katoenen doekje om te zeven (b.v. stuk oud laken) </a:t>
            </a:r>
            <a:endParaRPr lang="nl-NL" sz="1100" b="1" dirty="0">
              <a:effectLst/>
              <a:latin typeface="Gill Sans MT" panose="020B0502020104020203" pitchFamily="34" charset="0"/>
              <a:ea typeface="Times New Roman" panose="02020603050405020304" pitchFamily="18" charset="0"/>
            </a:endParaRPr>
          </a:p>
          <a:p>
            <a:pPr marL="171450" indent="-171450">
              <a:buFont typeface="Arial" panose="020B0604020202020204" pitchFamily="34" charset="0"/>
              <a:buChar char="•"/>
            </a:pPr>
            <a:r>
              <a:rPr lang="nl-NL" sz="1100" b="0" dirty="0">
                <a:effectLst/>
                <a:latin typeface="Gill Sans MT" panose="020B0502020104020203" pitchFamily="34" charset="0"/>
                <a:ea typeface="Times New Roman" panose="02020603050405020304" pitchFamily="18" charset="0"/>
                <a:cs typeface="Times New Roman" panose="02020603050405020304" pitchFamily="18" charset="0"/>
              </a:rPr>
              <a:t>potjes (door leerlingen mee laten nemen) </a:t>
            </a:r>
            <a:endParaRPr lang="nl-NL" sz="1100" b="1" dirty="0">
              <a:effectLst/>
              <a:latin typeface="Gill Sans MT" panose="020B0502020104020203" pitchFamily="34" charset="0"/>
              <a:ea typeface="Times New Roman" panose="02020603050405020304" pitchFamily="18" charset="0"/>
            </a:endParaRPr>
          </a:p>
          <a:p>
            <a:pPr marL="171450" indent="-171450">
              <a:buFont typeface="Arial" panose="020B0604020202020204" pitchFamily="34" charset="0"/>
              <a:buChar char="•"/>
            </a:pPr>
            <a:r>
              <a:rPr lang="nl-NL" sz="1100" b="0" dirty="0">
                <a:effectLst/>
                <a:latin typeface="Gill Sans MT" panose="020B0502020104020203" pitchFamily="34" charset="0"/>
                <a:ea typeface="Times New Roman" panose="02020603050405020304" pitchFamily="18" charset="0"/>
                <a:cs typeface="Times New Roman" panose="02020603050405020304" pitchFamily="18" charset="0"/>
              </a:rPr>
              <a:t>etiketten </a:t>
            </a:r>
          </a:p>
          <a:p>
            <a:pPr marL="171450" indent="-171450">
              <a:buFont typeface="Arial" panose="020B0604020202020204" pitchFamily="34" charset="0"/>
              <a:buChar char="•"/>
            </a:pPr>
            <a:r>
              <a:rPr lang="nl-NL" sz="1100" dirty="0">
                <a:latin typeface="Gill Sans MT" panose="020B0502020104020203" pitchFamily="34" charset="0"/>
                <a:ea typeface="Times New Roman" panose="02020603050405020304" pitchFamily="18" charset="0"/>
                <a:cs typeface="Times New Roman" panose="02020603050405020304" pitchFamily="18" charset="0"/>
              </a:rPr>
              <a:t>keukenrol</a:t>
            </a:r>
            <a:endParaRPr lang="nl-NL" sz="1100" b="1" dirty="0">
              <a:effectLst/>
              <a:latin typeface="Gill Sans MT" panose="020B0502020104020203" pitchFamily="34" charset="0"/>
              <a:ea typeface="Times New Roman" panose="02020603050405020304" pitchFamily="18" charset="0"/>
            </a:endParaRPr>
          </a:p>
          <a:p>
            <a:pPr>
              <a:lnSpc>
                <a:spcPts val="1200"/>
              </a:lnSpc>
            </a:pPr>
            <a:endParaRPr lang="en-NL" sz="600" dirty="0">
              <a:latin typeface="Gill Sans MT" panose="020B0502020104020203" pitchFamily="34" charset="0"/>
            </a:endParaRPr>
          </a:p>
        </p:txBody>
      </p:sp>
    </p:spTree>
    <p:extLst>
      <p:ext uri="{BB962C8B-B14F-4D97-AF65-F5344CB8AC3E}">
        <p14:creationId xmlns:p14="http://schemas.microsoft.com/office/powerpoint/2010/main" val="4223505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8849-AAB8-F743-BDDA-B5230420FB8C}"/>
              </a:ext>
            </a:extLst>
          </p:cNvPr>
          <p:cNvSpPr>
            <a:spLocks noGrp="1"/>
          </p:cNvSpPr>
          <p:nvPr>
            <p:ph type="ctrTitle"/>
          </p:nvPr>
        </p:nvSpPr>
        <p:spPr>
          <a:xfrm>
            <a:off x="900113" y="546411"/>
            <a:ext cx="6092586" cy="418789"/>
          </a:xfrm>
        </p:spPr>
        <p:txBody>
          <a:bodyPr lIns="0" tIns="0" rIns="0" bIns="0">
            <a:normAutofit/>
          </a:bodyPr>
          <a:lstStyle/>
          <a:p>
            <a:pPr algn="l"/>
            <a:r>
              <a:rPr lang="en-US" sz="2600" dirty="0" err="1">
                <a:solidFill>
                  <a:schemeClr val="bg1"/>
                </a:solidFill>
                <a:latin typeface="Gill Sans MT" panose="020B0502020104020203" pitchFamily="34" charset="77"/>
              </a:rPr>
              <a:t>Zalfjes</a:t>
            </a:r>
            <a:r>
              <a:rPr lang="en-US" sz="2600" dirty="0">
                <a:solidFill>
                  <a:schemeClr val="bg1"/>
                </a:solidFill>
                <a:latin typeface="Gill Sans MT" panose="020B0502020104020203" pitchFamily="34" charset="77"/>
              </a:rPr>
              <a:t> </a:t>
            </a:r>
            <a:r>
              <a:rPr lang="en-US" sz="2600" dirty="0" err="1">
                <a:solidFill>
                  <a:schemeClr val="bg1"/>
                </a:solidFill>
                <a:latin typeface="Gill Sans MT" panose="020B0502020104020203" pitchFamily="34" charset="77"/>
              </a:rPr>
              <a:t>maken</a:t>
            </a:r>
            <a:r>
              <a:rPr lang="en-US" sz="2600" dirty="0">
                <a:solidFill>
                  <a:schemeClr val="bg1"/>
                </a:solidFill>
                <a:latin typeface="Gill Sans MT" panose="020B0502020104020203" pitchFamily="34" charset="77"/>
              </a:rPr>
              <a:t> met </a:t>
            </a:r>
            <a:r>
              <a:rPr lang="en-US" sz="2600" dirty="0" err="1">
                <a:solidFill>
                  <a:schemeClr val="bg1"/>
                </a:solidFill>
                <a:latin typeface="Gill Sans MT" panose="020B0502020104020203" pitchFamily="34" charset="77"/>
              </a:rPr>
              <a:t>kruiden</a:t>
            </a:r>
            <a:endParaRPr lang="en-NL" sz="2600" dirty="0">
              <a:solidFill>
                <a:schemeClr val="bg1"/>
              </a:solidFill>
              <a:latin typeface="Gill Sans MT" panose="020B0502020104020203" pitchFamily="34" charset="77"/>
            </a:endParaRPr>
          </a:p>
        </p:txBody>
      </p:sp>
      <p:sp>
        <p:nvSpPr>
          <p:cNvPr id="14" name="TextBox 13">
            <a:extLst>
              <a:ext uri="{FF2B5EF4-FFF2-40B4-BE49-F238E27FC236}">
                <a16:creationId xmlns:a16="http://schemas.microsoft.com/office/drawing/2014/main" id="{91BFF552-475A-AA46-8D2F-362A06359D2B}"/>
              </a:ext>
            </a:extLst>
          </p:cNvPr>
          <p:cNvSpPr txBox="1"/>
          <p:nvPr/>
        </p:nvSpPr>
        <p:spPr>
          <a:xfrm>
            <a:off x="3473604" y="1562823"/>
            <a:ext cx="970649" cy="58936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p:txBody>
      </p:sp>
      <p:sp>
        <p:nvSpPr>
          <p:cNvPr id="8" name="TextBox 7">
            <a:extLst>
              <a:ext uri="{FF2B5EF4-FFF2-40B4-BE49-F238E27FC236}">
                <a16:creationId xmlns:a16="http://schemas.microsoft.com/office/drawing/2014/main" id="{9F9D86C5-E481-D04D-BF24-5645E8708B79}"/>
              </a:ext>
            </a:extLst>
          </p:cNvPr>
          <p:cNvSpPr txBox="1"/>
          <p:nvPr/>
        </p:nvSpPr>
        <p:spPr>
          <a:xfrm>
            <a:off x="3294512" y="1898878"/>
            <a:ext cx="970649" cy="58936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p:txBody>
      </p:sp>
      <p:sp>
        <p:nvSpPr>
          <p:cNvPr id="3" name="TextBox 5">
            <a:extLst>
              <a:ext uri="{FF2B5EF4-FFF2-40B4-BE49-F238E27FC236}">
                <a16:creationId xmlns:a16="http://schemas.microsoft.com/office/drawing/2014/main" id="{8351D845-30C2-C46A-DE6D-87FCBEEA640B}"/>
              </a:ext>
            </a:extLst>
          </p:cNvPr>
          <p:cNvSpPr txBox="1"/>
          <p:nvPr/>
        </p:nvSpPr>
        <p:spPr>
          <a:xfrm>
            <a:off x="900113" y="5239512"/>
            <a:ext cx="6047887" cy="5029200"/>
          </a:xfrm>
          <a:prstGeom prst="rect">
            <a:avLst/>
          </a:prstGeom>
          <a:noFill/>
        </p:spPr>
        <p:txBody>
          <a:bodyPr wrap="square" lIns="0" tIns="0" rIns="0" bIns="0" rtlCol="0">
            <a:noAutofit/>
          </a:bodyPr>
          <a:lstStyle/>
          <a:p>
            <a:pPr>
              <a:lnSpc>
                <a:spcPts val="1200"/>
              </a:lnSpc>
            </a:pPr>
            <a:r>
              <a:rPr lang="nl-NL" sz="1100" dirty="0">
                <a:latin typeface="Gill Sans MT" panose="020B0502020104020203" pitchFamily="34" charset="0"/>
              </a:rPr>
              <a:t>Stap 1:  </a:t>
            </a:r>
            <a:r>
              <a:rPr lang="nl-NL" sz="1100" dirty="0">
                <a:effectLst/>
                <a:latin typeface="Gill Sans MT" panose="020B0502020104020203" pitchFamily="34" charset="0"/>
                <a:ea typeface="Times New Roman" panose="02020603050405020304" pitchFamily="18" charset="0"/>
                <a:cs typeface="Times New Roman" panose="02020603050405020304" pitchFamily="18" charset="0"/>
              </a:rPr>
              <a:t>Maak het gekozen kruid goed schoon. Knip/snijdt het kruid fijn en maal het in de vijzel.</a:t>
            </a:r>
          </a:p>
          <a:p>
            <a:pPr>
              <a:lnSpc>
                <a:spcPts val="1200"/>
              </a:lnSpc>
            </a:pPr>
            <a:endParaRPr lang="nl-NL" sz="1100" dirty="0">
              <a:latin typeface="Gill Sans MT" panose="020B0502020104020203" pitchFamily="34" charset="0"/>
              <a:ea typeface="Times New Roman" panose="02020603050405020304" pitchFamily="18" charset="0"/>
              <a:cs typeface="Times New Roman" panose="02020603050405020304" pitchFamily="18" charset="0"/>
            </a:endParaRPr>
          </a:p>
          <a:p>
            <a:pPr>
              <a:lnSpc>
                <a:spcPts val="1200"/>
              </a:lnSpc>
            </a:pPr>
            <a:r>
              <a:rPr lang="nl-NL" sz="1100" dirty="0">
                <a:effectLst/>
                <a:latin typeface="Gill Sans MT" panose="020B0502020104020203" pitchFamily="34" charset="0"/>
                <a:ea typeface="Times New Roman" panose="02020603050405020304" pitchFamily="18" charset="0"/>
                <a:cs typeface="Times New Roman" panose="02020603050405020304" pitchFamily="18" charset="0"/>
              </a:rPr>
              <a:t>Stap 2: </a:t>
            </a:r>
            <a:r>
              <a:rPr lang="nl-NL" sz="1100" dirty="0">
                <a:latin typeface="Gill Sans MT" panose="020B0502020104020203" pitchFamily="34" charset="0"/>
                <a:ea typeface="Times New Roman" panose="02020603050405020304" pitchFamily="18" charset="0"/>
              </a:rPr>
              <a:t> </a:t>
            </a:r>
            <a:r>
              <a:rPr lang="nl-NL" sz="1100" dirty="0">
                <a:effectLst/>
                <a:latin typeface="Gill Sans MT" panose="020B0502020104020203" pitchFamily="34" charset="0"/>
                <a:ea typeface="Times New Roman" panose="02020603050405020304" pitchFamily="18" charset="0"/>
                <a:cs typeface="Times New Roman" panose="02020603050405020304" pitchFamily="18" charset="0"/>
              </a:rPr>
              <a:t>Gebruik evenveel vet/olie als kruid (niet in gewicht, maar in hoeveelheid) en doe dit in het kleine steelpannetje. </a:t>
            </a:r>
          </a:p>
          <a:p>
            <a:pPr>
              <a:lnSpc>
                <a:spcPts val="1200"/>
              </a:lnSpc>
            </a:pPr>
            <a:endParaRPr lang="nl-NL" sz="1100" dirty="0">
              <a:latin typeface="Gill Sans MT" panose="020B0502020104020203" pitchFamily="34" charset="0"/>
              <a:ea typeface="Times New Roman" panose="02020603050405020304" pitchFamily="18" charset="0"/>
              <a:cs typeface="Times New Roman" panose="02020603050405020304" pitchFamily="18" charset="0"/>
            </a:endParaRPr>
          </a:p>
          <a:p>
            <a:pPr>
              <a:lnSpc>
                <a:spcPts val="1200"/>
              </a:lnSpc>
            </a:pPr>
            <a:r>
              <a:rPr lang="nl-NL" sz="1100" dirty="0">
                <a:effectLst/>
                <a:latin typeface="Gill Sans MT" panose="020B0502020104020203" pitchFamily="34" charset="0"/>
                <a:ea typeface="Times New Roman" panose="02020603050405020304" pitchFamily="18" charset="0"/>
                <a:cs typeface="Times New Roman" panose="02020603050405020304" pitchFamily="18" charset="0"/>
              </a:rPr>
              <a:t>Stap 3: Verwarm water in een (andere) pan, verhit vervolgens het steelpannetje met vet/olie in deze pan (au-bain-marie) met water. Zodra het vet gesmolten is voeg je de kruiden toe. Bij toevoeging van wortel zolang verhitten tot de stukjes wortel glazig zijn, bij toevoeging stukjes bloem of blad niet langer dan 3 minuten mee verhitten. </a:t>
            </a:r>
          </a:p>
          <a:p>
            <a:endParaRPr lang="nl-NL" sz="1100" dirty="0">
              <a:latin typeface="Gill Sans MT" panose="020B0502020104020203" pitchFamily="34" charset="0"/>
              <a:ea typeface="Times New Roman" panose="02020603050405020304" pitchFamily="18" charset="0"/>
              <a:cs typeface="Times New Roman" panose="02020603050405020304" pitchFamily="18" charset="0"/>
            </a:endParaRPr>
          </a:p>
          <a:p>
            <a:r>
              <a:rPr lang="nl-NL" sz="1100" dirty="0">
                <a:effectLst/>
                <a:latin typeface="Gill Sans MT" panose="020B0502020104020203" pitchFamily="34" charset="0"/>
                <a:ea typeface="Times New Roman" panose="02020603050405020304" pitchFamily="18" charset="0"/>
                <a:cs typeface="Times New Roman" panose="02020603050405020304" pitchFamily="18" charset="0"/>
              </a:rPr>
              <a:t>Let op!:  </a:t>
            </a:r>
            <a:r>
              <a:rPr lang="nl-NL" sz="1100" i="1" dirty="0">
                <a:effectLst/>
                <a:latin typeface="Gill Sans MT" panose="020B0502020104020203" pitchFamily="34" charset="0"/>
                <a:ea typeface="Times New Roman" panose="02020603050405020304" pitchFamily="18" charset="0"/>
                <a:cs typeface="Times New Roman" panose="02020603050405020304" pitchFamily="18" charset="0"/>
              </a:rPr>
              <a:t>Als je het steelpannetje met vet direct verhit op een brander of kookplaat, laat de temperatuur dan niet te hoog oplopen, dan verdampt er teveel water waardoor de zalf na afkoeling hard wordt. Haal eventueel de pan af en toe van het vuur/van de kookplaat. Pas op voor het aanbranden van de kruiden, daarom goed roeren. </a:t>
            </a:r>
          </a:p>
          <a:p>
            <a:endParaRPr lang="nl-NL" sz="1100" i="1" dirty="0">
              <a:latin typeface="Gill Sans MT" panose="020B0502020104020203" pitchFamily="34" charset="0"/>
              <a:ea typeface="Times New Roman" panose="02020603050405020304" pitchFamily="18" charset="0"/>
              <a:cs typeface="Times New Roman" panose="02020603050405020304" pitchFamily="18" charset="0"/>
            </a:endParaRPr>
          </a:p>
          <a:p>
            <a:r>
              <a:rPr lang="nl-NL" sz="1100" dirty="0">
                <a:effectLst/>
                <a:latin typeface="Gill Sans MT" panose="020B0502020104020203" pitchFamily="34" charset="0"/>
                <a:ea typeface="Times New Roman" panose="02020603050405020304" pitchFamily="18" charset="0"/>
                <a:cs typeface="Times New Roman" panose="02020603050405020304" pitchFamily="18" charset="0"/>
              </a:rPr>
              <a:t>Stap 4</a:t>
            </a:r>
            <a:r>
              <a:rPr lang="nl-NL" sz="1100" i="1" dirty="0">
                <a:effectLst/>
                <a:latin typeface="Gill Sans MT" panose="020B0502020104020203" pitchFamily="34" charset="0"/>
                <a:ea typeface="Times New Roman" panose="02020603050405020304" pitchFamily="18" charset="0"/>
                <a:cs typeface="Times New Roman" panose="02020603050405020304" pitchFamily="18" charset="0"/>
              </a:rPr>
              <a:t>: </a:t>
            </a:r>
            <a:r>
              <a:rPr lang="nl-NL" sz="1100" dirty="0">
                <a:effectLst/>
                <a:latin typeface="Gill Sans MT" panose="020B0502020104020203" pitchFamily="34" charset="0"/>
                <a:ea typeface="Times New Roman" panose="02020603050405020304" pitchFamily="18" charset="0"/>
                <a:cs typeface="Times New Roman" panose="02020603050405020304" pitchFamily="18" charset="0"/>
              </a:rPr>
              <a:t>Leg het stuk </a:t>
            </a:r>
            <a:r>
              <a:rPr lang="nl-NL" sz="1100" dirty="0">
                <a:latin typeface="Gill Sans MT" panose="020B0502020104020203" pitchFamily="34" charset="0"/>
                <a:ea typeface="Times New Roman" panose="02020603050405020304" pitchFamily="18" charset="0"/>
                <a:cs typeface="Times New Roman" panose="02020603050405020304" pitchFamily="18" charset="0"/>
              </a:rPr>
              <a:t>doek </a:t>
            </a:r>
            <a:r>
              <a:rPr lang="nl-NL" sz="1100" dirty="0">
                <a:effectLst/>
                <a:latin typeface="Gill Sans MT" panose="020B0502020104020203" pitchFamily="34" charset="0"/>
                <a:ea typeface="Times New Roman" panose="02020603050405020304" pitchFamily="18" charset="0"/>
                <a:cs typeface="Times New Roman" panose="02020603050405020304" pitchFamily="18" charset="0"/>
              </a:rPr>
              <a:t>over een (jam)potje, maak een kuiltje, giet daar het mengsel in en </a:t>
            </a:r>
            <a:r>
              <a:rPr lang="nl-NL" sz="1100" dirty="0">
                <a:latin typeface="Gill Sans MT" panose="020B0502020104020203" pitchFamily="34" charset="0"/>
                <a:ea typeface="Times New Roman" panose="02020603050405020304" pitchFamily="18" charset="0"/>
                <a:cs typeface="Times New Roman" panose="02020603050405020304" pitchFamily="18" charset="0"/>
              </a:rPr>
              <a:t>ga </a:t>
            </a:r>
            <a:r>
              <a:rPr lang="nl-NL" sz="1100" dirty="0">
                <a:effectLst/>
                <a:latin typeface="Gill Sans MT" panose="020B0502020104020203" pitchFamily="34" charset="0"/>
                <a:ea typeface="Times New Roman" panose="02020603050405020304" pitchFamily="18" charset="0"/>
                <a:cs typeface="Times New Roman" panose="02020603050405020304" pitchFamily="18" charset="0"/>
              </a:rPr>
              <a:t>vervolgens het geheel zeven. Soms moet je even knijpen om de nog vloeibare zalf in het potje te krijgen (krijg je meteen lekker vette vingers). De resten van het kruid blijven achter in het doek. </a:t>
            </a:r>
          </a:p>
          <a:p>
            <a:endParaRPr lang="nl-NL" sz="1100" dirty="0">
              <a:latin typeface="Gill Sans MT" panose="020B0502020104020203" pitchFamily="34" charset="0"/>
              <a:ea typeface="Times New Roman" panose="02020603050405020304" pitchFamily="18" charset="0"/>
              <a:cs typeface="Times New Roman" panose="02020603050405020304" pitchFamily="18" charset="0"/>
            </a:endParaRPr>
          </a:p>
          <a:p>
            <a:r>
              <a:rPr lang="nl-NL" sz="1100" dirty="0">
                <a:effectLst/>
                <a:latin typeface="Gill Sans MT" panose="020B0502020104020203" pitchFamily="34" charset="0"/>
                <a:ea typeface="Times New Roman" panose="02020603050405020304" pitchFamily="18" charset="0"/>
                <a:cs typeface="Times New Roman" panose="02020603050405020304" pitchFamily="18" charset="0"/>
              </a:rPr>
              <a:t>Stap 5: Eventueel ku</a:t>
            </a:r>
            <a:r>
              <a:rPr lang="nl-NL" sz="1100" dirty="0">
                <a:latin typeface="Gill Sans MT" panose="020B0502020104020203" pitchFamily="34" charset="0"/>
                <a:ea typeface="Times New Roman" panose="02020603050405020304" pitchFamily="18" charset="0"/>
                <a:cs typeface="Times New Roman" panose="02020603050405020304" pitchFamily="18" charset="0"/>
              </a:rPr>
              <a:t>n je nog etiketten maken en deze op de potjes plakken</a:t>
            </a:r>
          </a:p>
          <a:p>
            <a:endParaRPr lang="nl-NL" sz="1100" dirty="0">
              <a:latin typeface="Gill Sans MT" panose="020B0502020104020203" pitchFamily="34" charset="0"/>
              <a:cs typeface="Times New Roman" panose="02020603050405020304" pitchFamily="18" charset="0"/>
            </a:endParaRPr>
          </a:p>
          <a:p>
            <a:r>
              <a:rPr lang="nl-NL" sz="1100" dirty="0">
                <a:latin typeface="Gill Sans MT" panose="020B0502020104020203" pitchFamily="34" charset="0"/>
                <a:cs typeface="Times New Roman" panose="02020603050405020304" pitchFamily="18" charset="0"/>
              </a:rPr>
              <a:t>Stap 6: Alle materialen opruimen volgens instructie van de docent/TOA.</a:t>
            </a:r>
          </a:p>
        </p:txBody>
      </p:sp>
    </p:spTree>
    <p:extLst>
      <p:ext uri="{BB962C8B-B14F-4D97-AF65-F5344CB8AC3E}">
        <p14:creationId xmlns:p14="http://schemas.microsoft.com/office/powerpoint/2010/main" val="2189864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8849-AAB8-F743-BDDA-B5230420FB8C}"/>
              </a:ext>
            </a:extLst>
          </p:cNvPr>
          <p:cNvSpPr>
            <a:spLocks noGrp="1"/>
          </p:cNvSpPr>
          <p:nvPr>
            <p:ph type="ctrTitle"/>
          </p:nvPr>
        </p:nvSpPr>
        <p:spPr>
          <a:xfrm>
            <a:off x="900113" y="546411"/>
            <a:ext cx="6092586" cy="408630"/>
          </a:xfrm>
        </p:spPr>
        <p:txBody>
          <a:bodyPr lIns="0" tIns="0" rIns="0" bIns="0">
            <a:normAutofit/>
          </a:bodyPr>
          <a:lstStyle/>
          <a:p>
            <a:pPr algn="l"/>
            <a:r>
              <a:rPr lang="en-US" sz="2600" dirty="0" err="1">
                <a:solidFill>
                  <a:schemeClr val="bg1"/>
                </a:solidFill>
                <a:latin typeface="Gill Sans MT" panose="020B0502020104020203" pitchFamily="34" charset="77"/>
              </a:rPr>
              <a:t>Zalfjes</a:t>
            </a:r>
            <a:r>
              <a:rPr lang="en-US" sz="2600" dirty="0">
                <a:solidFill>
                  <a:schemeClr val="bg1"/>
                </a:solidFill>
                <a:latin typeface="Gill Sans MT" panose="020B0502020104020203" pitchFamily="34" charset="77"/>
              </a:rPr>
              <a:t> </a:t>
            </a:r>
            <a:r>
              <a:rPr lang="en-US" sz="2600" dirty="0" err="1">
                <a:solidFill>
                  <a:schemeClr val="bg1"/>
                </a:solidFill>
                <a:latin typeface="Gill Sans MT" panose="020B0502020104020203" pitchFamily="34" charset="77"/>
              </a:rPr>
              <a:t>maken</a:t>
            </a:r>
            <a:r>
              <a:rPr lang="en-US" sz="2600" dirty="0">
                <a:solidFill>
                  <a:schemeClr val="bg1"/>
                </a:solidFill>
                <a:latin typeface="Gill Sans MT" panose="020B0502020104020203" pitchFamily="34" charset="77"/>
              </a:rPr>
              <a:t> met </a:t>
            </a:r>
            <a:r>
              <a:rPr lang="en-US" sz="2600" dirty="0" err="1">
                <a:solidFill>
                  <a:schemeClr val="bg1"/>
                </a:solidFill>
                <a:latin typeface="Gill Sans MT" panose="020B0502020104020203" pitchFamily="34" charset="77"/>
              </a:rPr>
              <a:t>kruiden</a:t>
            </a:r>
            <a:endParaRPr lang="en-NL" sz="2600" dirty="0">
              <a:solidFill>
                <a:schemeClr val="bg1"/>
              </a:solidFill>
              <a:latin typeface="Gill Sans MT" panose="020B0502020104020203" pitchFamily="34" charset="77"/>
            </a:endParaRPr>
          </a:p>
        </p:txBody>
      </p:sp>
      <p:sp>
        <p:nvSpPr>
          <p:cNvPr id="10" name="TextBox 9">
            <a:extLst>
              <a:ext uri="{FF2B5EF4-FFF2-40B4-BE49-F238E27FC236}">
                <a16:creationId xmlns:a16="http://schemas.microsoft.com/office/drawing/2014/main" id="{0A5F6162-4C6C-3D4B-8C21-48C90376F864}"/>
              </a:ext>
            </a:extLst>
          </p:cNvPr>
          <p:cNvSpPr txBox="1"/>
          <p:nvPr/>
        </p:nvSpPr>
        <p:spPr>
          <a:xfrm>
            <a:off x="1259205" y="1538108"/>
            <a:ext cx="2831532" cy="265977"/>
          </a:xfrm>
          <a:prstGeom prst="rect">
            <a:avLst/>
          </a:prstGeom>
          <a:noFill/>
        </p:spPr>
        <p:txBody>
          <a:bodyPr wrap="square" lIns="0" tIns="0" rIns="0" bIns="0" rtlCol="0">
            <a:noAutofit/>
          </a:bodyPr>
          <a:lstStyle/>
          <a:p>
            <a:pPr marL="0" marR="0" lvl="0" indent="0" algn="l" defTabSz="457200" rtl="0" eaLnBrk="1" fontAlgn="auto" latinLnBrk="0" hangingPunct="1">
              <a:lnSpc>
                <a:spcPts val="1200"/>
              </a:lnSpc>
              <a:spcBef>
                <a:spcPts val="0"/>
              </a:spcBef>
              <a:spcAft>
                <a:spcPts val="0"/>
              </a:spcAft>
              <a:buClrTx/>
              <a:buSzTx/>
              <a:buFontTx/>
              <a:buNone/>
              <a:tabLst/>
              <a:defRPr/>
            </a:pPr>
            <a:endParaRPr kumimoji="0" lang="nl-NL"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p:txBody>
      </p:sp>
      <p:sp>
        <p:nvSpPr>
          <p:cNvPr id="14" name="TextBox 13">
            <a:extLst>
              <a:ext uri="{FF2B5EF4-FFF2-40B4-BE49-F238E27FC236}">
                <a16:creationId xmlns:a16="http://schemas.microsoft.com/office/drawing/2014/main" id="{91BFF552-475A-AA46-8D2F-362A06359D2B}"/>
              </a:ext>
            </a:extLst>
          </p:cNvPr>
          <p:cNvSpPr txBox="1"/>
          <p:nvPr/>
        </p:nvSpPr>
        <p:spPr>
          <a:xfrm>
            <a:off x="3473604" y="1562823"/>
            <a:ext cx="970649" cy="58936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p:txBody>
      </p:sp>
      <p:sp>
        <p:nvSpPr>
          <p:cNvPr id="8" name="TextBox 7">
            <a:extLst>
              <a:ext uri="{FF2B5EF4-FFF2-40B4-BE49-F238E27FC236}">
                <a16:creationId xmlns:a16="http://schemas.microsoft.com/office/drawing/2014/main" id="{9F9D86C5-E481-D04D-BF24-5645E8708B79}"/>
              </a:ext>
            </a:extLst>
          </p:cNvPr>
          <p:cNvSpPr txBox="1"/>
          <p:nvPr/>
        </p:nvSpPr>
        <p:spPr>
          <a:xfrm>
            <a:off x="3294512" y="1898878"/>
            <a:ext cx="970649" cy="58936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p:txBody>
      </p:sp>
      <p:sp>
        <p:nvSpPr>
          <p:cNvPr id="6" name="TextBox 5">
            <a:extLst>
              <a:ext uri="{FF2B5EF4-FFF2-40B4-BE49-F238E27FC236}">
                <a16:creationId xmlns:a16="http://schemas.microsoft.com/office/drawing/2014/main" id="{485B3FAA-30F0-B246-BDA7-359468E5633C}"/>
              </a:ext>
            </a:extLst>
          </p:cNvPr>
          <p:cNvSpPr txBox="1"/>
          <p:nvPr/>
        </p:nvSpPr>
        <p:spPr>
          <a:xfrm>
            <a:off x="5302250" y="1538108"/>
            <a:ext cx="1066800" cy="265977"/>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L"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p:txBody>
      </p:sp>
      <p:sp>
        <p:nvSpPr>
          <p:cNvPr id="7" name="TextBox 6">
            <a:extLst>
              <a:ext uri="{FF2B5EF4-FFF2-40B4-BE49-F238E27FC236}">
                <a16:creationId xmlns:a16="http://schemas.microsoft.com/office/drawing/2014/main" id="{A1E19D30-2B53-4D4C-AAAE-905F9734622D}"/>
              </a:ext>
            </a:extLst>
          </p:cNvPr>
          <p:cNvSpPr txBox="1"/>
          <p:nvPr/>
        </p:nvSpPr>
        <p:spPr>
          <a:xfrm>
            <a:off x="900114" y="2741678"/>
            <a:ext cx="2831532" cy="5259322"/>
          </a:xfrm>
          <a:prstGeom prst="rect">
            <a:avLst/>
          </a:prstGeom>
          <a:noFill/>
        </p:spPr>
        <p:txBody>
          <a:bodyPr wrap="square" lIns="0" tIns="0" rIns="0" bIns="0" rtlCol="0">
            <a:noAutofit/>
          </a:bodyPr>
          <a:lstStyle/>
          <a:p>
            <a:pPr marL="228600" marR="0" lvl="0" indent="-228600" algn="l" defTabSz="457200" rtl="0" eaLnBrk="1" fontAlgn="auto" latinLnBrk="0" hangingPunct="1">
              <a:lnSpc>
                <a:spcPts val="1200"/>
              </a:lnSpc>
              <a:spcBef>
                <a:spcPts val="0"/>
              </a:spcBef>
              <a:spcAft>
                <a:spcPts val="0"/>
              </a:spcAft>
              <a:buClrTx/>
              <a:buSzTx/>
              <a:buFontTx/>
              <a:buAutoNum type="arabicPeriod"/>
              <a:tabLst/>
              <a:defRPr/>
            </a:pPr>
            <a:r>
              <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Welk kruid heb je gekozen en waarom?</a:t>
            </a:r>
          </a:p>
          <a:p>
            <a:pPr marL="228600" marR="0" lvl="0" indent="-228600" algn="l" defTabSz="457200" rtl="0" eaLnBrk="1" fontAlgn="auto" latinLnBrk="0" hangingPunct="1">
              <a:lnSpc>
                <a:spcPts val="1200"/>
              </a:lnSpc>
              <a:spcBef>
                <a:spcPts val="0"/>
              </a:spcBef>
              <a:spcAft>
                <a:spcPts val="0"/>
              </a:spcAft>
              <a:buClrTx/>
              <a:buSzTx/>
              <a:buFontTx/>
              <a:buAutoNum type="arabicPeriod"/>
              <a:tabLst/>
              <a:defRPr/>
            </a:pPr>
            <a:endParaRPr lang="nl-NL" sz="1100" dirty="0">
              <a:solidFill>
                <a:prstClr val="black"/>
              </a:solidFill>
              <a:latin typeface="Gill Sans MT" panose="020B0502020104020203" pitchFamily="34" charset="77"/>
            </a:endParaRPr>
          </a:p>
          <a:p>
            <a:pPr marL="228600" marR="0" lvl="0" indent="-228600" algn="l" defTabSz="457200" rtl="0" eaLnBrk="1" fontAlgn="auto" latinLnBrk="0" hangingPunct="1">
              <a:lnSpc>
                <a:spcPts val="1200"/>
              </a:lnSpc>
              <a:spcBef>
                <a:spcPts val="0"/>
              </a:spcBef>
              <a:spcAft>
                <a:spcPts val="0"/>
              </a:spcAft>
              <a:buClrTx/>
              <a:buSzTx/>
              <a:buFontTx/>
              <a:buAutoNum type="arabicPeriod"/>
              <a:tabLst/>
              <a:defRPr/>
            </a:pPr>
            <a:endPar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228600" marR="0" lvl="0" indent="-228600" algn="l" defTabSz="457200" rtl="0" eaLnBrk="1" fontAlgn="auto" latinLnBrk="0" hangingPunct="1">
              <a:lnSpc>
                <a:spcPts val="1200"/>
              </a:lnSpc>
              <a:spcBef>
                <a:spcPts val="0"/>
              </a:spcBef>
              <a:spcAft>
                <a:spcPts val="0"/>
              </a:spcAft>
              <a:buClrTx/>
              <a:buSzTx/>
              <a:buFontTx/>
              <a:buAutoNum type="arabicPeriod"/>
              <a:tabLst/>
              <a:defRPr/>
            </a:pPr>
            <a:endParaRPr lang="nl-NL" sz="1100" dirty="0">
              <a:solidFill>
                <a:prstClr val="black"/>
              </a:solidFill>
              <a:latin typeface="Gill Sans MT" panose="020B0502020104020203" pitchFamily="34" charset="77"/>
            </a:endParaRPr>
          </a:p>
          <a:p>
            <a:pPr marL="228600" marR="0" lvl="0" indent="-228600" algn="l" defTabSz="457200" rtl="0" eaLnBrk="1" fontAlgn="auto" latinLnBrk="0" hangingPunct="1">
              <a:lnSpc>
                <a:spcPts val="1200"/>
              </a:lnSpc>
              <a:spcBef>
                <a:spcPts val="0"/>
              </a:spcBef>
              <a:spcAft>
                <a:spcPts val="0"/>
              </a:spcAft>
              <a:buClrTx/>
              <a:buSzTx/>
              <a:buFontTx/>
              <a:buAutoNum type="arabicPeriod"/>
              <a:tabLst/>
              <a:defRPr/>
            </a:pPr>
            <a:endPar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228600" marR="0" lvl="0" indent="-228600" algn="l" defTabSz="457200" rtl="0" eaLnBrk="1" fontAlgn="auto" latinLnBrk="0" hangingPunct="1">
              <a:lnSpc>
                <a:spcPts val="1200"/>
              </a:lnSpc>
              <a:spcBef>
                <a:spcPts val="0"/>
              </a:spcBef>
              <a:spcAft>
                <a:spcPts val="0"/>
              </a:spcAft>
              <a:buClrTx/>
              <a:buSzTx/>
              <a:buFontTx/>
              <a:buAutoNum type="arabicPeriod"/>
              <a:tabLst/>
              <a:defRPr/>
            </a:pPr>
            <a:endParaRPr lang="nl-NL" sz="1100" dirty="0">
              <a:solidFill>
                <a:prstClr val="black"/>
              </a:solidFill>
              <a:latin typeface="Gill Sans MT" panose="020B0502020104020203" pitchFamily="34" charset="77"/>
            </a:endParaRPr>
          </a:p>
          <a:p>
            <a:pPr marL="228600" marR="0" lvl="0" indent="-228600" algn="l" defTabSz="457200" rtl="0" eaLnBrk="1" fontAlgn="auto" latinLnBrk="0" hangingPunct="1">
              <a:lnSpc>
                <a:spcPts val="1200"/>
              </a:lnSpc>
              <a:spcBef>
                <a:spcPts val="0"/>
              </a:spcBef>
              <a:spcAft>
                <a:spcPts val="0"/>
              </a:spcAft>
              <a:buClrTx/>
              <a:buSzTx/>
              <a:buFontTx/>
              <a:buAutoNum type="arabicPeriod"/>
              <a:tabLst/>
              <a:defRPr/>
            </a:pPr>
            <a:endPar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a:p>
            <a:pPr marL="228600" marR="0" lvl="0" indent="-228600" algn="l" defTabSz="457200" rtl="0" eaLnBrk="1" fontAlgn="auto" latinLnBrk="0" hangingPunct="1">
              <a:lnSpc>
                <a:spcPts val="1200"/>
              </a:lnSpc>
              <a:spcBef>
                <a:spcPts val="0"/>
              </a:spcBef>
              <a:spcAft>
                <a:spcPts val="0"/>
              </a:spcAft>
              <a:buClrTx/>
              <a:buSzTx/>
              <a:buFontTx/>
              <a:buAutoNum type="arabicPeriod"/>
              <a:tabLst/>
              <a:defRPr/>
            </a:pPr>
            <a:r>
              <a:rPr lang="nl-NL" sz="1100" dirty="0">
                <a:solidFill>
                  <a:prstClr val="black"/>
                </a:solidFill>
                <a:latin typeface="Gill Sans MT" panose="020B0502020104020203" pitchFamily="34" charset="77"/>
              </a:rPr>
              <a:t>Maak hieronder een kleine schematische tekening van het gekozen kruid.. Benoem vervolgens de volgende onderdelen indien aanwezig: blad, stengel, nerf, wortel.</a:t>
            </a:r>
          </a:p>
          <a:p>
            <a:pPr marL="228600" marR="0" lvl="0" indent="-228600" algn="l" defTabSz="457200" rtl="0" eaLnBrk="1" fontAlgn="auto" latinLnBrk="0" hangingPunct="1">
              <a:lnSpc>
                <a:spcPts val="1200"/>
              </a:lnSpc>
              <a:spcBef>
                <a:spcPts val="0"/>
              </a:spcBef>
              <a:spcAft>
                <a:spcPts val="0"/>
              </a:spcAft>
              <a:buClrTx/>
              <a:buSzTx/>
              <a:buFont typeface="+mj-lt"/>
              <a:buAutoNum type="arabicPeriod"/>
              <a:tabLst/>
              <a:defRPr/>
            </a:pPr>
            <a:endParaRPr lang="nl-NL" sz="1100" dirty="0">
              <a:solidFill>
                <a:prstClr val="black"/>
              </a:solidFill>
              <a:latin typeface="Gill Sans MT" panose="020B0502020104020203" pitchFamily="34" charset="77"/>
            </a:endParaRPr>
          </a:p>
          <a:p>
            <a:pPr marR="0" lvl="0" algn="l" defTabSz="457200" rtl="0" eaLnBrk="1" fontAlgn="auto" latinLnBrk="0" hangingPunct="1">
              <a:lnSpc>
                <a:spcPts val="1200"/>
              </a:lnSpc>
              <a:spcBef>
                <a:spcPts val="0"/>
              </a:spcBef>
              <a:spcAft>
                <a:spcPts val="0"/>
              </a:spcAft>
              <a:buClrTx/>
              <a:buSzTx/>
              <a:tabLst/>
              <a:defRPr/>
            </a:pPr>
            <a:endParaRPr kumimoji="0" lang="nl-NL" sz="11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endParaRPr>
          </a:p>
        </p:txBody>
      </p:sp>
      <p:sp>
        <p:nvSpPr>
          <p:cNvPr id="3" name="Rechthoek 2">
            <a:extLst>
              <a:ext uri="{FF2B5EF4-FFF2-40B4-BE49-F238E27FC236}">
                <a16:creationId xmlns:a16="http://schemas.microsoft.com/office/drawing/2014/main" id="{3B8A395D-1E68-F264-8C97-769CE4BA6462}"/>
              </a:ext>
            </a:extLst>
          </p:cNvPr>
          <p:cNvSpPr/>
          <p:nvPr/>
        </p:nvSpPr>
        <p:spPr>
          <a:xfrm>
            <a:off x="3779837" y="2759968"/>
            <a:ext cx="3212861" cy="37717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nl-NL" dirty="0"/>
          </a:p>
        </p:txBody>
      </p:sp>
      <p:sp>
        <p:nvSpPr>
          <p:cNvPr id="9" name="TextBox 6">
            <a:extLst>
              <a:ext uri="{FF2B5EF4-FFF2-40B4-BE49-F238E27FC236}">
                <a16:creationId xmlns:a16="http://schemas.microsoft.com/office/drawing/2014/main" id="{37AF0C67-CE2E-1064-CC65-461D2236F3A2}"/>
              </a:ext>
            </a:extLst>
          </p:cNvPr>
          <p:cNvSpPr txBox="1"/>
          <p:nvPr/>
        </p:nvSpPr>
        <p:spPr>
          <a:xfrm>
            <a:off x="928108" y="6589420"/>
            <a:ext cx="3903898" cy="213990"/>
          </a:xfrm>
          <a:prstGeom prst="rect">
            <a:avLst/>
          </a:prstGeom>
          <a:noFill/>
        </p:spPr>
        <p:txBody>
          <a:bodyPr wrap="square" lIns="0" tIns="0" rIns="0" bIns="0" rtlCol="0">
            <a:noAutofit/>
          </a:bodyPr>
          <a:lstStyle/>
          <a:p>
            <a:pPr marL="228600" marR="0" lvl="0" indent="-228600" algn="l" defTabSz="457200" rtl="0" eaLnBrk="1" fontAlgn="auto" latinLnBrk="0" hangingPunct="1">
              <a:lnSpc>
                <a:spcPts val="1200"/>
              </a:lnSpc>
              <a:spcBef>
                <a:spcPts val="0"/>
              </a:spcBef>
              <a:spcAft>
                <a:spcPts val="0"/>
              </a:spcAft>
              <a:buClrTx/>
              <a:buSzTx/>
              <a:buFont typeface="+mj-lt"/>
              <a:buAutoNum type="arabicPeriod" startAt="3"/>
              <a:tabLst/>
              <a:defRPr/>
            </a:pPr>
            <a:r>
              <a:rPr lang="nl-NL" sz="1100" dirty="0">
                <a:solidFill>
                  <a:prstClr val="black"/>
                </a:solidFill>
                <a:latin typeface="Gill Sans MT" panose="020B0502020104020203" pitchFamily="34" charset="77"/>
              </a:rPr>
              <a:t>Waar vindt bij het door jouw gekozen kruid fotosynthese plaats?</a:t>
            </a:r>
          </a:p>
        </p:txBody>
      </p:sp>
    </p:spTree>
    <p:extLst>
      <p:ext uri="{BB962C8B-B14F-4D97-AF65-F5344CB8AC3E}">
        <p14:creationId xmlns:p14="http://schemas.microsoft.com/office/powerpoint/2010/main" val="5643644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20287</TotalTime>
  <Words>1135</Words>
  <Application>Microsoft Office PowerPoint</Application>
  <PresentationFormat>Aangepast</PresentationFormat>
  <Paragraphs>110</Paragraphs>
  <Slides>6</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6</vt:i4>
      </vt:variant>
    </vt:vector>
  </HeadingPairs>
  <TitlesOfParts>
    <vt:vector size="11" baseType="lpstr">
      <vt:lpstr>Arial</vt:lpstr>
      <vt:lpstr>Calibri</vt:lpstr>
      <vt:lpstr>Calibri Light</vt:lpstr>
      <vt:lpstr>Gill Sans MT</vt:lpstr>
      <vt:lpstr>Office Theme</vt:lpstr>
      <vt:lpstr>Zalfjes maken met kruiden</vt:lpstr>
      <vt:lpstr>Zalfjes maken met kruiden</vt:lpstr>
      <vt:lpstr>Zalfjes maken met kruiden</vt:lpstr>
      <vt:lpstr>Zalfjes maken met kruiden</vt:lpstr>
      <vt:lpstr>Zalfjes maken met kruiden</vt:lpstr>
      <vt:lpstr>Zalfjes maken met kruiden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Kop xxxxxxxxx</dc:title>
  <dc:creator>Microsoft Office User</dc:creator>
  <cp:lastModifiedBy>Milena Vlot</cp:lastModifiedBy>
  <cp:revision>20</cp:revision>
  <dcterms:created xsi:type="dcterms:W3CDTF">2024-02-13T11:42:49Z</dcterms:created>
  <dcterms:modified xsi:type="dcterms:W3CDTF">2024-05-23T10:11:28Z</dcterms:modified>
</cp:coreProperties>
</file>