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40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395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96" r:id="rId30"/>
    <p:sldId id="397" r:id="rId31"/>
    <p:sldId id="398" r:id="rId32"/>
    <p:sldId id="399" r:id="rId33"/>
    <p:sldId id="400" r:id="rId34"/>
  </p:sldIdLst>
  <p:sldSz cx="18288000" cy="10287000"/>
  <p:notesSz cx="6858000" cy="9144000"/>
  <p:embeddedFontLst>
    <p:embeddedFont>
      <p:font typeface="Montserrat" panose="00000500000000000000" pitchFamily="2" charset="0"/>
      <p:regular r:id="rId36"/>
      <p:bold r:id="rId37"/>
      <p:italic r:id="rId38"/>
      <p:boldItalic r:id="rId39"/>
    </p:embeddedFont>
    <p:embeddedFont>
      <p:font typeface="Montserrat Classic" panose="020B0604020202020204" charset="0"/>
      <p:regular r:id="rId40"/>
    </p:embeddedFont>
    <p:embeddedFont>
      <p:font typeface="Montserrat Classic Bold" panose="020B0604020202020204" charset="0"/>
      <p:regular r:id="rId41"/>
    </p:embeddedFont>
    <p:embeddedFont>
      <p:font typeface="Montserrat Light" panose="020F0502020204030204" pitchFamily="2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B34384-526A-2709-A646-FAD2070E23BB}" name="Weenink, Thirza" initials="TW" userId="S::thirza.weenink@wur.nl::1c730d6a-8fd5-4f0e-b1d9-c34954c3d6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D331D-EC37-4B9B-A30D-426725149B61}" type="datetimeFigureOut">
              <a:rPr lang="nl-NL" smtClean="0"/>
              <a:t>16-2-2026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45F08-07F3-477A-90A4-CBC42D46EF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66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.L.IJsseldijk@uu.n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L.L.IJsseldijk@uu.nl" TargetMode="External"/><Relationship Id="rId5" Type="http://schemas.openxmlformats.org/officeDocument/2006/relationships/hyperlink" Target="http://www.uu.nl/strandingsonderzoek" TargetMode="Externa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1" t="23747" r="17606" b="70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9266" y="2890284"/>
            <a:ext cx="15389468" cy="4449282"/>
            <a:chOff x="0" y="-76200"/>
            <a:chExt cx="20519291" cy="5932376"/>
          </a:xfrm>
        </p:grpSpPr>
        <p:sp>
          <p:nvSpPr>
            <p:cNvPr id="4" name="AutoShape 4"/>
            <p:cNvSpPr/>
            <p:nvPr/>
          </p:nvSpPr>
          <p:spPr>
            <a:xfrm>
              <a:off x="347208" y="4050848"/>
              <a:ext cx="19824874" cy="231790"/>
            </a:xfrm>
            <a:prstGeom prst="rect">
              <a:avLst/>
            </a:prstGeom>
            <a:solidFill>
              <a:srgbClr val="F8FB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44323" y="-76200"/>
              <a:ext cx="19630644" cy="924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 spc="293">
                  <a:solidFill>
                    <a:srgbClr val="F8FBFD"/>
                  </a:solidFill>
                  <a:latin typeface="Montserrat Classic"/>
                </a:rPr>
                <a:t>CSI aan de kust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53040"/>
              <a:ext cx="20519291" cy="207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4"/>
                </a:lnSpc>
              </a:pPr>
              <a:r>
                <a:rPr lang="en-US" sz="10800" spc="756" dirty="0">
                  <a:solidFill>
                    <a:srgbClr val="F8FBFD"/>
                  </a:solidFill>
                  <a:latin typeface="Montserrat Classic Bold"/>
                </a:rPr>
                <a:t>DE BRUINVISZAAK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05685" y="5060620"/>
              <a:ext cx="19707919" cy="795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 spc="35" dirty="0">
                  <a:solidFill>
                    <a:srgbClr val="F8FBFD"/>
                  </a:solidFill>
                  <a:latin typeface="Montserrat Light"/>
                </a:rPr>
                <a:t>Lonneke IJsseldijk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7122468C-5127-B3AD-5114-32DE2377AF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520" end="5694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686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5: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HOE ZOU LONNEKE KUNNEN UITZOEKEN OF DE VERWONDINGEN DOOR DE SCHROEVEN VAN EEN MOTORBOOT ZIJN ONTSTAAN?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6: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WAT VOOR TYPE VERWONDINGEN ZOUDEN DE BRUINVISSEN KUNNEN HEBBEN ALS ZE DOOR VISSERS UIT EEN NET ZIJN GESNEDEN?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518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5: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BIJVOORBEELD REEDS DODE BRUINVISSEN LOSLATEN IN DE BUURT VAN EEN SCHROEF.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6: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JE ZOU DAN STEEK OF SNIJWONDEN VERWACHTEN. WE ZIEN GEEN SPOREN VAN MESSEN OP DEZE BRUINVIS.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7: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KIJK NU HET VOLGENDE DEEL VAN DE VIDEO; WELKE CONCLUSIE TREKT LONNEKE UIT HET MOTORBOOTONDERZOEK?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496F1335-A86C-7BE1-8ED2-995AC7C1B4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000" end="5478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" y="-3810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5964017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ANTWOORD 7: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HET IS ONWAARSCHIJNLIJK DAT DE SCHROEF VAN EEN MOTORBOOT DEZE BRUINVIS HEEFT VERWOND.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519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8:</a:t>
            </a:r>
          </a:p>
          <a:p>
            <a:pPr algn="ctr">
              <a:lnSpc>
                <a:spcPts val="4480"/>
              </a:lnSpc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BEKIJK HET VOLGENDE DEEL VAN DE VIDEO;</a:t>
            </a:r>
          </a:p>
          <a:p>
            <a:pPr algn="ctr">
              <a:lnSpc>
                <a:spcPts val="4480"/>
              </a:lnSpc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WAT ZEGGEN DE GEHOORSTEENTJES OVER HET LAATSTE MAAL DAT DE BRUINVIS GEGETEN HEEFT?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MARDIK VINDT STEENTJES VAN OPPERVLAKTE VISSEN EN BODEMVISSEN. WAAROM CONCLUDEERT HIJ DAT DE 'DADER' ALLEEN EEN BEWEGEND ‘IETS’ KAN ZIJN?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4F4AA2BA-236E-DE9D-FE3C-6BF31727D5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840" end="4165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456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8: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DOOR AF TE LEIDEN WAAR DE VISSEN UIT HET LAATSTE MAAL VAN DE BRUINVIS ZWEMMEN, KUN JE ACHTERHALEN WAAR IN DE WATERKOLOM DE BRUINVIS WAARSCHIJNLIJK IS GEDOOD.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HIJ CONCLUDEERT DIT OMDAT HIJ GEHOORSTEENTJES VAN VISSEN VINDT DIE BOVEN IN DE WATERKOLOM ZWEMMEN EN VISSEN DIE OP DE BODEM LEVEN.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81100"/>
            <a:ext cx="16230600" cy="44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200" spc="395" dirty="0">
                <a:solidFill>
                  <a:srgbClr val="FFFFFF"/>
                </a:solidFill>
                <a:latin typeface="Montserrat Classic Bold"/>
              </a:rPr>
              <a:t>MARDIK CONCLUDEERT DAT ALLEEN EEN BEWEGEND “IETS” DE OORZAAK VAN DE VERWONDINGEN OP DE BRUINVISSEN KAN ZIJN. </a:t>
            </a:r>
          </a:p>
          <a:p>
            <a:pPr algn="ctr">
              <a:lnSpc>
                <a:spcPts val="5039"/>
              </a:lnSpc>
            </a:pPr>
            <a:endParaRPr lang="en-US" sz="3200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r>
              <a:rPr lang="en-US" sz="3200" spc="395" dirty="0">
                <a:solidFill>
                  <a:srgbClr val="FFFFFF"/>
                </a:solidFill>
                <a:latin typeface="Montserrat Classic Bold"/>
              </a:rPr>
              <a:t>SOMMIGE VERWONDINGEN LIJKEN OP BIJTSPOREN EN DAT ZOU SUGGEREREN DAT HIER NIET DE MENS, MAAR EEN ROOFDIER BIJ BETROKKEN IS…</a:t>
            </a:r>
            <a:endParaRPr lang="en-US" sz="2800" spc="352" dirty="0">
              <a:solidFill>
                <a:srgbClr val="FFFFFF"/>
              </a:solidFill>
              <a:latin typeface="Montserrat Classic"/>
            </a:endParaRPr>
          </a:p>
        </p:txBody>
      </p:sp>
    </p:spTree>
    <p:extLst>
      <p:ext uri="{BB962C8B-B14F-4D97-AF65-F5344CB8AC3E}">
        <p14:creationId xmlns:p14="http://schemas.microsoft.com/office/powerpoint/2010/main" val="336718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CA29E9-9138-A880-300F-685A5F9044D2}"/>
              </a:ext>
            </a:extLst>
          </p:cNvPr>
          <p:cNvSpPr txBox="1">
            <a:spLocks/>
          </p:cNvSpPr>
          <p:nvPr/>
        </p:nvSpPr>
        <p:spPr>
          <a:xfrm>
            <a:off x="9279157" y="463008"/>
            <a:ext cx="4615642" cy="2657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Introduction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807B3-4801-05DF-0A0C-5B57417D5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 r="7779"/>
          <a:stretch/>
        </p:blipFill>
        <p:spPr>
          <a:xfrm>
            <a:off x="635984" y="-26068"/>
            <a:ext cx="13026582" cy="10286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0FB32-4259-A608-8E8A-7EF4C40F3EC9}"/>
              </a:ext>
            </a:extLst>
          </p:cNvPr>
          <p:cNvSpPr txBox="1"/>
          <p:nvPr/>
        </p:nvSpPr>
        <p:spPr>
          <a:xfrm>
            <a:off x="12420600" y="9883296"/>
            <a:ext cx="4615641" cy="807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</a:rPr>
              <a:t>© Multimedia/UU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8DD039-7403-B909-9DFA-B5856B9B0690}"/>
              </a:ext>
            </a:extLst>
          </p:cNvPr>
          <p:cNvSpPr/>
          <p:nvPr/>
        </p:nvSpPr>
        <p:spPr>
          <a:xfrm rot="20394659">
            <a:off x="5132615" y="6842480"/>
            <a:ext cx="832416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GB" sz="3200" b="1" dirty="0" err="1">
                <a:latin typeface="Montserrat Classic Bold" panose="020B0604020202020204" charset="0"/>
              </a:rPr>
              <a:t>Waarschuwing</a:t>
            </a:r>
            <a:r>
              <a:rPr lang="en-GB" sz="3200" b="1" dirty="0">
                <a:latin typeface="Montserrat Classic Bold" panose="020B0604020202020204" charset="0"/>
              </a:rPr>
              <a:t>: </a:t>
            </a:r>
            <a:r>
              <a:rPr lang="en-GB" sz="3200" b="1" dirty="0" err="1">
                <a:latin typeface="Montserrat Classic Bold" panose="020B0604020202020204" charset="0"/>
              </a:rPr>
              <a:t>bloederige</a:t>
            </a:r>
            <a:r>
              <a:rPr lang="en-GB" sz="3200" b="1" dirty="0">
                <a:latin typeface="Montserrat Classic Bold" panose="020B0604020202020204" charset="0"/>
              </a:rPr>
              <a:t> </a:t>
            </a:r>
            <a:r>
              <a:rPr lang="en-GB" sz="3200" b="1" dirty="0" err="1">
                <a:latin typeface="Montserrat Classic Bold" panose="020B0604020202020204" charset="0"/>
              </a:rPr>
              <a:t>foto’s</a:t>
            </a:r>
            <a:r>
              <a:rPr lang="en-GB" sz="3200" b="1" dirty="0">
                <a:latin typeface="Montserrat Classic Bold" panose="020B0604020202020204" charset="0"/>
              </a:rPr>
              <a:t> op </a:t>
            </a:r>
            <a:r>
              <a:rPr lang="en-GB" sz="3200" b="1" dirty="0" err="1">
                <a:latin typeface="Montserrat Classic Bold" panose="020B0604020202020204" charset="0"/>
              </a:rPr>
              <a:t>komst</a:t>
            </a:r>
            <a:r>
              <a:rPr lang="en-GB" sz="3200" b="1" dirty="0">
                <a:latin typeface="Montserrat Classic Bold" panose="020B0604020202020204" charset="0"/>
              </a:rPr>
              <a:t>…</a:t>
            </a:r>
            <a:endParaRPr lang="en-GB" sz="3200" dirty="0">
              <a:latin typeface="Montserrat Classic Bold" panose="020B060402020202020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EAAD06-FF75-D2EF-FE93-A80683D43367}"/>
              </a:ext>
            </a:extLst>
          </p:cNvPr>
          <p:cNvSpPr txBox="1">
            <a:spLocks/>
          </p:cNvSpPr>
          <p:nvPr/>
        </p:nvSpPr>
        <p:spPr>
          <a:xfrm>
            <a:off x="14249400" y="1866900"/>
            <a:ext cx="3746527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bg1"/>
                </a:solidFill>
                <a:latin typeface="Montserrat Classic Bold" panose="020B0604020202020204" charset="0"/>
              </a:rPr>
              <a:t>INTRODUCTIE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3BBDC-30E6-905F-12E2-A9E85936E91B}"/>
              </a:ext>
            </a:extLst>
          </p:cNvPr>
          <p:cNvSpPr txBox="1"/>
          <p:nvPr/>
        </p:nvSpPr>
        <p:spPr>
          <a:xfrm>
            <a:off x="13874285" y="3929230"/>
            <a:ext cx="412164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err="1">
                <a:solidFill>
                  <a:schemeClr val="bg1"/>
                </a:solidFill>
                <a:latin typeface="Montserrat" panose="020B0604020202020204" pitchFamily="2" charset="0"/>
              </a:rPr>
              <a:t>Dr</a:t>
            </a:r>
            <a:r>
              <a:rPr lang="nl-NL" sz="2400" b="1" dirty="0">
                <a:solidFill>
                  <a:schemeClr val="bg1"/>
                </a:solidFill>
                <a:latin typeface="Montserrat" panose="020B0604020202020204" pitchFamily="2" charset="0"/>
              </a:rPr>
              <a:t> Lonneke L. IJsseldijk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L.L.IJsseldijk@uu.nl</a:t>
            </a:r>
            <a:endParaRPr lang="nl-NL" sz="2400" dirty="0">
              <a:solidFill>
                <a:schemeClr val="bg1"/>
              </a:solidFill>
              <a:latin typeface="Montserrat" panose="020B0604020202020204" pitchFamily="2" charset="0"/>
            </a:endParaRPr>
          </a:p>
          <a:p>
            <a:pPr algn="ctr"/>
            <a:endParaRPr lang="nl-NL" sz="2400" dirty="0">
              <a:solidFill>
                <a:schemeClr val="bg1"/>
              </a:solidFill>
              <a:latin typeface="Montserrat" panose="020B0604020202020204" pitchFamily="2" charset="0"/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Assistant Professor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Manager of Marine </a:t>
            </a:r>
            <a:r>
              <a:rPr lang="nl-NL" sz="2400" dirty="0" err="1">
                <a:solidFill>
                  <a:schemeClr val="bg1"/>
                </a:solidFill>
                <a:latin typeface="Montserrat" panose="020B0604020202020204" pitchFamily="2" charset="0"/>
              </a:rPr>
              <a:t>Mammal</a:t>
            </a:r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 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Stranding Research</a:t>
            </a:r>
          </a:p>
          <a:p>
            <a:pPr algn="ctr"/>
            <a:endParaRPr lang="nl-NL" sz="2400" dirty="0">
              <a:solidFill>
                <a:schemeClr val="bg1"/>
              </a:solidFill>
              <a:latin typeface="Montserrat" panose="020B0604020202020204" pitchFamily="2" charset="0"/>
            </a:endParaRP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Afdeling Pathologie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Faculteit Diergeneeskunde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latin typeface="Montserrat" panose="020B0604020202020204" pitchFamily="2" charset="0"/>
              </a:rPr>
              <a:t>Universiteit Utrecht</a:t>
            </a:r>
          </a:p>
          <a:p>
            <a:pPr algn="ctr"/>
            <a:endParaRPr lang="nl-NL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3" descr="http://www.uu.nl/sites/default/files/ubd_cm_hs_logo_2011_rgb_diapositief_323x128.png">
            <a:extLst>
              <a:ext uri="{FF2B5EF4-FFF2-40B4-BE49-F238E27FC236}">
                <a16:creationId xmlns:a16="http://schemas.microsoft.com/office/drawing/2014/main" id="{3D5D3D7E-18C3-FA94-0A90-84342451E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21612" r="13950" b="21992"/>
          <a:stretch/>
        </p:blipFill>
        <p:spPr bwMode="auto">
          <a:xfrm>
            <a:off x="16015623" y="9641347"/>
            <a:ext cx="2041236" cy="61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615387"/>
            <a:ext cx="7981444" cy="37144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034" r="3034"/>
          <a:stretch>
            <a:fillRect/>
          </a:stretch>
        </p:blipFill>
        <p:spPr>
          <a:xfrm>
            <a:off x="9645654" y="4615387"/>
            <a:ext cx="7613646" cy="37144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52500"/>
            <a:ext cx="16230600" cy="231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9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DE B</a:t>
            </a:r>
            <a:r>
              <a:rPr lang="en-US" sz="3200" spc="352">
                <a:solidFill>
                  <a:srgbClr val="FFFFFF"/>
                </a:solidFill>
                <a:latin typeface="Montserrat Classic Bold"/>
              </a:rPr>
              <a:t>I</a:t>
            </a: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JTSPOREN BEVATTEN HOEKTANDEN, WELKE DIEREN KUNNEN DEZE VEROORZAAKT HEBBEN? BEKIJK DE PLAATJES VAN SCHEDELS HIERONDER, KRUIS ZE AAN.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A9A5DF93-0570-A142-2004-0FAC1C823B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714" end="3875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615387"/>
            <a:ext cx="7981444" cy="37144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034" r="3034"/>
          <a:stretch>
            <a:fillRect/>
          </a:stretch>
        </p:blipFill>
        <p:spPr>
          <a:xfrm>
            <a:off x="9645654" y="4615387"/>
            <a:ext cx="7613646" cy="37144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83064" y="5143500"/>
            <a:ext cx="2367807" cy="20599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90473" y="5143500"/>
            <a:ext cx="2367807" cy="20599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9251" y="5143500"/>
            <a:ext cx="2990171" cy="22575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52500"/>
            <a:ext cx="16230600" cy="287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9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SOMMIGE BIJTSPOREN LEKEN OP HOEKTANDEN, DUS DEZE BIJTSPOREN ZIJN NIET VEROORZAAKT DOOR EEN ORKA OF HAAI. WELKE DIEREN HEBBEN WEL HOEKTANDEN? BEKIJK DE PLAATJES VAN SCHEDELS HIERONDER, KRUIS ZE AAN.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37452" y="5143500"/>
            <a:ext cx="2990171" cy="22575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8700"/>
            <a:ext cx="16230600" cy="403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10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BEKIJK HET VOLGENDE DEEL VAN DE VIDEO;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 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WAT IS DE CONCLUSIE VAN HET DNA-ONDERZOEK?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 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WAAROM IS HET LASTIG OM DIT DNA ONDERZOEK TE DOEN OP DIEREN DIE IN ZEE LEVEN?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0527A285-5D27-813B-BDF1-97DF924C4D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6064" end="2811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81100"/>
            <a:ext cx="16230600" cy="288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10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A.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 DE BRUINVIS IS GEBETEN DOOR EEN GRIJZE ZEEHOND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 Bold"/>
              </a:rPr>
              <a:t>B.</a:t>
            </a: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 HET IS LASTIG OMDAT HET WATER DNA UIT DE WONDEN WEGSPOELT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8BEF7993-04CA-8647-FF88-113354EF2D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4785" end="2398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231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11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 VIND JIJ DE VIDEO WAARIN EEN GRIJZE ZEEHOND EEN HAP NEEMT VAN EEN BRUINVIS EEN BELANGRIJK BEWIJSSTUK OM DE DADER AAN TE WIJZEN? LEG JE ANTWOORD UIT.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329199"/>
            <a:ext cx="16230600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12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 ZOU JIJ DURVEN ZWEMMEN MET EEN GRIJZE ZEEHOND? WAAROM WEL/ WAAROM NIET?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9D931318-A3D3-7679-A7BC-42F770F28C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7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85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nl-NL" sz="3599" spc="395" dirty="0">
                <a:solidFill>
                  <a:srgbClr val="FFFFFF"/>
                </a:solidFill>
                <a:latin typeface="Montserrat Classic Bold"/>
              </a:rPr>
              <a:t>DE DADER ONTMASKERD! 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6" name="Picture 5" descr="Seal on the ground">
            <a:extLst>
              <a:ext uri="{FF2B5EF4-FFF2-40B4-BE49-F238E27FC236}">
                <a16:creationId xmlns:a16="http://schemas.microsoft.com/office/drawing/2014/main" id="{053B186A-4CD5-118B-8157-8FDA86292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71700"/>
            <a:ext cx="8288103" cy="5525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921279-1BCA-56C7-04EC-5DCFDE035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5792585"/>
            <a:ext cx="7143750" cy="381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75D93D-4E4F-864D-3BA4-44887939850B}"/>
              </a:ext>
            </a:extLst>
          </p:cNvPr>
          <p:cNvSpPr txBox="1"/>
          <p:nvPr/>
        </p:nvSpPr>
        <p:spPr>
          <a:xfrm>
            <a:off x="15316200" y="9233253"/>
            <a:ext cx="11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WUR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2850B-DC96-EA0E-A3F9-1A53167AA45E}"/>
              </a:ext>
            </a:extLst>
          </p:cNvPr>
          <p:cNvSpPr txBox="1"/>
          <p:nvPr/>
        </p:nvSpPr>
        <p:spPr>
          <a:xfrm>
            <a:off x="10637093" y="2324100"/>
            <a:ext cx="63627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Achtergrond informatie:</a:t>
            </a:r>
            <a:b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endParaRPr lang="nl-NL" sz="25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Voornamelijk jonge bruinvissen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Gezonde dieren!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Voornamelijk in de winter (Dec-Mar)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Pup/rui seizoen voor grijze zeehonden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Montserrat" panose="00000500000000000000" pitchFamily="2" charset="0"/>
              </a:rPr>
              <a:t>Verschuiving voedselketen en web</a:t>
            </a:r>
          </a:p>
        </p:txBody>
      </p:sp>
    </p:spTree>
    <p:extLst>
      <p:ext uri="{BB962C8B-B14F-4D97-AF65-F5344CB8AC3E}">
        <p14:creationId xmlns:p14="http://schemas.microsoft.com/office/powerpoint/2010/main" val="28464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BEB8035-E817-2AAE-01FB-27226D165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7" t="37407" r="25833" b="14445"/>
          <a:stretch/>
        </p:blipFill>
        <p:spPr>
          <a:xfrm>
            <a:off x="1733549" y="2095501"/>
            <a:ext cx="14718323" cy="7086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07B5FE-A6C1-07AC-25D4-E35E925FAF3B}"/>
              </a:ext>
            </a:extLst>
          </p:cNvPr>
          <p:cNvSpPr txBox="1"/>
          <p:nvPr/>
        </p:nvSpPr>
        <p:spPr>
          <a:xfrm>
            <a:off x="1752600" y="1104900"/>
            <a:ext cx="9448800" cy="662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3600" spc="395" dirty="0">
                <a:solidFill>
                  <a:srgbClr val="FFFFFF"/>
                </a:solidFill>
                <a:latin typeface="Montserrat Classic Bold"/>
              </a:rPr>
              <a:t>INTRODUCTIE: DE BRUINVIS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98A25F-B0E5-4935-AF3F-F2C34E244C4A}"/>
              </a:ext>
            </a:extLst>
          </p:cNvPr>
          <p:cNvSpPr txBox="1"/>
          <p:nvPr/>
        </p:nvSpPr>
        <p:spPr>
          <a:xfrm>
            <a:off x="14137201" y="9820652"/>
            <a:ext cx="40278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solidFill>
                  <a:schemeClr val="bg1"/>
                </a:solidFill>
              </a:rPr>
              <a:t>Bron</a:t>
            </a:r>
            <a:r>
              <a:rPr lang="en-GB" sz="1500" dirty="0">
                <a:solidFill>
                  <a:schemeClr val="bg1"/>
                </a:solidFill>
              </a:rPr>
              <a:t>: Encyclopaedia of Marine Mammals, 3</a:t>
            </a:r>
            <a:r>
              <a:rPr lang="en-GB" sz="1500" baseline="30000" dirty="0">
                <a:solidFill>
                  <a:schemeClr val="bg1"/>
                </a:solidFill>
              </a:rPr>
              <a:t>rd</a:t>
            </a:r>
            <a:r>
              <a:rPr lang="en-GB" sz="1500" dirty="0">
                <a:solidFill>
                  <a:schemeClr val="bg1"/>
                </a:solidFill>
              </a:rPr>
              <a:t> ed. </a:t>
            </a:r>
          </a:p>
        </p:txBody>
      </p:sp>
    </p:spTree>
    <p:extLst>
      <p:ext uri="{BB962C8B-B14F-4D97-AF65-F5344CB8AC3E}">
        <p14:creationId xmlns:p14="http://schemas.microsoft.com/office/powerpoint/2010/main" val="1936047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85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DESTIJDS WAS DIT GROOT NIEUWS!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8BBFD21-756C-BC7E-DA38-F199C6341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19300"/>
            <a:ext cx="4553426" cy="471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989248-61DD-C054-5B33-E312330B3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8859" r="38572" b="17570"/>
          <a:stretch/>
        </p:blipFill>
        <p:spPr bwMode="auto">
          <a:xfrm>
            <a:off x="8077200" y="2019300"/>
            <a:ext cx="3602300" cy="432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2C8C16-6954-7CCB-108F-8FEB095B3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27998" r="73395" b="4668"/>
          <a:stretch/>
        </p:blipFill>
        <p:spPr bwMode="auto">
          <a:xfrm>
            <a:off x="14004878" y="1572995"/>
            <a:ext cx="3254422" cy="819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D40E271-35FE-7AAD-DEE5-DB4E22E3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732240"/>
            <a:ext cx="7802458" cy="30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7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85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CASE CLOSED?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D9B596-E08A-64A3-4F53-983B0ACC3502}"/>
              </a:ext>
            </a:extLst>
          </p:cNvPr>
          <p:cNvSpPr txBox="1">
            <a:spLocks/>
          </p:cNvSpPr>
          <p:nvPr/>
        </p:nvSpPr>
        <p:spPr>
          <a:xfrm>
            <a:off x="1182200" y="2628900"/>
            <a:ext cx="8495200" cy="7391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dirty="0">
                <a:solidFill>
                  <a:schemeClr val="bg1"/>
                </a:solidFill>
                <a:latin typeface="Montserrat Classic" panose="020B0604020202020204" charset="0"/>
              </a:rPr>
              <a:t>Nee, het verhaal gaat verder: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Er worden ook regelmatig bruinvissen met bijtwonden gevonden, zonder grote verminkingen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Vaak ontstoken wondjes of littekens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Deze bruinvissen sterven door vermagering of infectieziekten 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Regelmatig kweken wij zeehond-specifieke bacteriën uit deze bijtwonden of inwendige organen (bloedvergiftiging)</a:t>
            </a:r>
          </a:p>
          <a:p>
            <a:r>
              <a:rPr lang="nl-NL" dirty="0">
                <a:solidFill>
                  <a:schemeClr val="bg1"/>
                </a:solidFill>
                <a:latin typeface="Montserrat" panose="00000500000000000000" pitchFamily="2" charset="0"/>
              </a:rPr>
              <a:t>Aanval niet succesvol, toch sterfte door zeehond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B5896-13CF-3CED-0E11-0BB1F1C7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2329764"/>
            <a:ext cx="6689318" cy="474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103C6-55B4-5375-A3DA-13BAD61BF9F2}"/>
              </a:ext>
            </a:extLst>
          </p:cNvPr>
          <p:cNvSpPr txBox="1"/>
          <p:nvPr/>
        </p:nvSpPr>
        <p:spPr>
          <a:xfrm>
            <a:off x="14859000" y="1982387"/>
            <a:ext cx="1943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From: Foster et al.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11FED-0DCF-5A20-4CBA-06DDF69B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241" y="5667885"/>
            <a:ext cx="3581400" cy="44552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615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211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Meer over het </a:t>
            </a:r>
            <a:r>
              <a:rPr lang="en-US" sz="3599" spc="395" dirty="0" err="1">
                <a:solidFill>
                  <a:srgbClr val="FFFFFF"/>
                </a:solidFill>
                <a:latin typeface="Montserrat Classic Bold"/>
              </a:rPr>
              <a:t>strandingsonderzoek</a:t>
            </a: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 </a:t>
            </a:r>
            <a:r>
              <a:rPr lang="en-US" sz="3599" spc="395" dirty="0" err="1">
                <a:solidFill>
                  <a:srgbClr val="FFFFFF"/>
                </a:solidFill>
                <a:latin typeface="Montserrat Classic Bold"/>
              </a:rPr>
              <a:t>weten</a:t>
            </a: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?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8EB66-7845-8CF9-C305-377633BB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03" y="4803530"/>
            <a:ext cx="5071866" cy="53862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AB4CEF-5575-D2B4-8E66-648579CF1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5009" y="1635156"/>
            <a:ext cx="4811640" cy="6339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E8BD1-EF91-7D0F-D245-55B70B7FD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78" y="2004480"/>
            <a:ext cx="7554586" cy="5601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F16AAA-06E3-64A6-BEA4-24ECFDE10EDC}"/>
              </a:ext>
            </a:extLst>
          </p:cNvPr>
          <p:cNvSpPr txBox="1"/>
          <p:nvPr/>
        </p:nvSpPr>
        <p:spPr>
          <a:xfrm>
            <a:off x="1905000" y="7744280"/>
            <a:ext cx="508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www.uu.nl/strandingsonderzoek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72E19A-DCE3-2548-70AA-8B696A9FDA25}"/>
              </a:ext>
            </a:extLst>
          </p:cNvPr>
          <p:cNvSpPr txBox="1"/>
          <p:nvPr/>
        </p:nvSpPr>
        <p:spPr>
          <a:xfrm>
            <a:off x="14478000" y="8047710"/>
            <a:ext cx="3203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L.L.IJsseldijk@uu.nl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DBC830-AF3C-6434-D3D8-DAEDF600B856}"/>
              </a:ext>
            </a:extLst>
          </p:cNvPr>
          <p:cNvSpPr txBox="1"/>
          <p:nvPr/>
        </p:nvSpPr>
        <p:spPr>
          <a:xfrm>
            <a:off x="9164053" y="4163174"/>
            <a:ext cx="327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@Strandingresearch</a:t>
            </a:r>
          </a:p>
        </p:txBody>
      </p:sp>
    </p:spTree>
    <p:extLst>
      <p:ext uri="{BB962C8B-B14F-4D97-AF65-F5344CB8AC3E}">
        <p14:creationId xmlns:p14="http://schemas.microsoft.com/office/powerpoint/2010/main" val="212345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1211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VRAGEN, OPMERKINGEN, SUGGESTIES?</a:t>
            </a:r>
          </a:p>
          <a:p>
            <a:pPr algn="ctr">
              <a:lnSpc>
                <a:spcPts val="5039"/>
              </a:lnSpc>
            </a:pPr>
            <a:endParaRPr lang="en-US" sz="3599" spc="395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9" name="Picture 2" descr="https://pbs.twimg.com/media/C9zAOrpXUAAhfF-.jpg">
            <a:extLst>
              <a:ext uri="{FF2B5EF4-FFF2-40B4-BE49-F238E27FC236}">
                <a16:creationId xmlns:a16="http://schemas.microsoft.com/office/drawing/2014/main" id="{5B87F827-EFE2-58A6-4F24-5E5D1F0B7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22288" r="25351" b="27023"/>
          <a:stretch/>
        </p:blipFill>
        <p:spPr bwMode="auto">
          <a:xfrm>
            <a:off x="3975674" y="2164114"/>
            <a:ext cx="9982200" cy="75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Callout 4">
            <a:extLst>
              <a:ext uri="{FF2B5EF4-FFF2-40B4-BE49-F238E27FC236}">
                <a16:creationId xmlns:a16="http://schemas.microsoft.com/office/drawing/2014/main" id="{4BDFBDF5-D3E6-3BD0-D662-7D266B285E86}"/>
              </a:ext>
            </a:extLst>
          </p:cNvPr>
          <p:cNvSpPr/>
          <p:nvPr/>
        </p:nvSpPr>
        <p:spPr>
          <a:xfrm flipH="1">
            <a:off x="5410200" y="3990234"/>
            <a:ext cx="3416751" cy="1296301"/>
          </a:xfrm>
          <a:prstGeom prst="wedgeEllipseCallou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i="1" dirty="0">
                <a:solidFill>
                  <a:schemeClr val="accent5">
                    <a:lumMod val="50000"/>
                  </a:schemeClr>
                </a:solidFill>
              </a:rPr>
              <a:t>Yummy</a:t>
            </a:r>
            <a:r>
              <a:rPr lang="nl-NL" sz="3200" dirty="0">
                <a:solidFill>
                  <a:schemeClr val="accent5">
                    <a:lumMod val="50000"/>
                  </a:schemeClr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37262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Kennis van Nu in de klas - CSI aan de kust - De bruinviszaak [20150528]">
            <a:hlinkClick r:id="" action="ppaction://media"/>
            <a:extLst>
              <a:ext uri="{FF2B5EF4-FFF2-40B4-BE49-F238E27FC236}">
                <a16:creationId xmlns:a16="http://schemas.microsoft.com/office/drawing/2014/main" id="{1043233B-113D-F766-6A07-D2989E120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6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24" b="924"/>
          <a:stretch>
            <a:fillRect/>
          </a:stretch>
        </p:blipFill>
        <p:spPr>
          <a:xfrm>
            <a:off x="1028700" y="6326607"/>
            <a:ext cx="16230600" cy="293169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52500"/>
            <a:ext cx="16230600" cy="469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1: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HIERONDER ZIE JE FOTO’S UIT EEN PATHOLOGIE-RAPPORT.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DENK JE DAT DEZE BRUINVISSEN EEN NATUURLIJKE DOOD ZIJN GESTORVEN? LEG JE ANTWOORD UIT.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2: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VERZIN ZELF EEN THEORIE OVER HOE DE BRUINVISSEN DEZE VERWONDINGEN HEBBEN OPGELOPEN.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403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ANTWOORD 1: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ZIEKTE GAAT OVER HET ALGEMEEN NIET GEPAARD MET ZULKE GROTE VERWONDINGEN, DUS HET IS ONWAARSCHIJNLIJK DAT DEZE BRUINVISSEN DOOR ZIEKTE ZIJN GESTORVEN.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 dirty="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5560179" cy="175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OPDRACHT 3: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WELKE SPELERS IN DEZE ZAAK ZIJN BELANGRIJK VOOR LONNEKE? KRUIS DEZE AAN. LEG OOK UIT WAAROM.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24186" y="3042157"/>
            <a:ext cx="16035114" cy="6423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1. MENSEN DIE ZWEMMEN OF SURFEN IN DE NOORDZEE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2. MENSEN DIE VAREN IN DE NOORDZEE MET ZEILBOTEN EN MOTORBOTEN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3. VISSERS MET VISNETTEN EN VISBOTEN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4. VISSEN UIT DE NOORDZEE ZOALS MAKREEL, ZEEBAARS EN SCHOL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5. ONGEWERVELDE DIEREN ALS KRABBEN, SLAKKEN EN KWALLEN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6. HONDSHAAI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7. ORKA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8. GRIJZE ZEEHOND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9. GEWONE ZEEHOND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10. HONDEN DIE WORDEN UITGELATEN EN DAN ZWEMMEN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11. VOSSEN DIE HET STRAND OP KOMEN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12. ZIEKMAKENDE BACTERIËN EN VIRUSSEN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pc="308" dirty="0">
                <a:solidFill>
                  <a:srgbClr val="FFFFFF"/>
                </a:solidFill>
                <a:latin typeface="Montserrat Classic"/>
              </a:rPr>
              <a:t>13. ALGEN EN ZEEWIER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287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 dirty="0">
                <a:solidFill>
                  <a:srgbClr val="FFFFFF"/>
                </a:solidFill>
                <a:latin typeface="Montserrat Classic Bold"/>
              </a:rPr>
              <a:t>OPDRACHT 4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BRUINVISSEN ZIJN, NET ALS REIGERS, TOPPREDATOREN.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 dirty="0">
                <a:solidFill>
                  <a:srgbClr val="FFFFFF"/>
                </a:solidFill>
                <a:latin typeface="Montserrat Classic"/>
              </a:rPr>
              <a:t>MAAK DE VOEDSELKETEN RECHTS AF. JE KUNT KIEZEN UIT: FYTOPLANKTON, ZEEWIER, ZOÖPLANKTON, HARING, WIJTING, GARNAAL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11731"/>
          <a:stretch>
            <a:fillRect/>
          </a:stretch>
        </p:blipFill>
        <p:spPr>
          <a:xfrm>
            <a:off x="5426590" y="4136642"/>
            <a:ext cx="8298341" cy="54300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6230600" cy="624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395">
                <a:solidFill>
                  <a:srgbClr val="FFFFFF"/>
                </a:solidFill>
                <a:latin typeface="Montserrat Classic Bold"/>
              </a:rPr>
              <a:t>ANTWOORD  4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DE JUISTE VOLGORDE IS: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BRUINVIS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WIJTING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HARING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GARNAAL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ZOÖPLANKTON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FYTOPLANKTON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352">
              <a:solidFill>
                <a:srgbClr val="FFFFFF"/>
              </a:solidFill>
              <a:latin typeface="Montserrat Classic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352">
                <a:solidFill>
                  <a:srgbClr val="FFFFFF"/>
                </a:solidFill>
                <a:latin typeface="Montserrat Classic"/>
              </a:rPr>
              <a:t>JE HOUDT ZEEWIER OVER.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FE193C16340A49AD76B64FCFE4D165" ma:contentTypeVersion="13" ma:contentTypeDescription="Een nieuw document maken." ma:contentTypeScope="" ma:versionID="e28194f48a1e6529aaca742388e64bff">
  <xsd:schema xmlns:xsd="http://www.w3.org/2001/XMLSchema" xmlns:xs="http://www.w3.org/2001/XMLSchema" xmlns:p="http://schemas.microsoft.com/office/2006/metadata/properties" xmlns:ns2="5409964f-8383-4acd-a10b-3574421813dd" xmlns:ns3="deec72f0-0561-4fca-98cc-0b9b332da64a" targetNamespace="http://schemas.microsoft.com/office/2006/metadata/properties" ma:root="true" ma:fieldsID="d046726c8e5ab2be061eeb4a91a58ad7" ns2:_="" ns3:_="">
    <xsd:import namespace="5409964f-8383-4acd-a10b-3574421813dd"/>
    <xsd:import namespace="deec72f0-0561-4fca-98cc-0b9b332da6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9964f-8383-4acd-a10b-3574421813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c1d936a1-9f90-4e37-b703-428dca169c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c72f0-0561-4fca-98cc-0b9b332da64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b22d330-3ded-4ddc-9540-4a5bdc07613e}" ma:internalName="TaxCatchAll" ma:showField="CatchAllData" ma:web="deec72f0-0561-4fca-98cc-0b9b332da6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09964f-8383-4acd-a10b-3574421813dd">
      <Terms xmlns="http://schemas.microsoft.com/office/infopath/2007/PartnerControls"/>
    </lcf76f155ced4ddcb4097134ff3c332f>
    <TaxCatchAll xmlns="deec72f0-0561-4fca-98cc-0b9b332da64a" xsi:nil="true"/>
  </documentManagement>
</p:properties>
</file>

<file path=customXml/itemProps1.xml><?xml version="1.0" encoding="utf-8"?>
<ds:datastoreItem xmlns:ds="http://schemas.openxmlformats.org/officeDocument/2006/customXml" ds:itemID="{10DFC49F-8EA9-4B1D-BF2F-9BCDC58BA420}"/>
</file>

<file path=customXml/itemProps2.xml><?xml version="1.0" encoding="utf-8"?>
<ds:datastoreItem xmlns:ds="http://schemas.openxmlformats.org/officeDocument/2006/customXml" ds:itemID="{02F33A82-567D-4312-8968-73F804A4972A}"/>
</file>

<file path=customXml/itemProps3.xml><?xml version="1.0" encoding="utf-8"?>
<ds:datastoreItem xmlns:ds="http://schemas.openxmlformats.org/officeDocument/2006/customXml" ds:itemID="{E143F949-CBEC-4C57-9276-180195A0D23B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883</Words>
  <Application>Microsoft Office PowerPoint</Application>
  <PresentationFormat>Aangepast</PresentationFormat>
  <Paragraphs>127</Paragraphs>
  <Slides>33</Slides>
  <Notes>0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0" baseType="lpstr">
      <vt:lpstr>Montserrat Classic</vt:lpstr>
      <vt:lpstr>Arial</vt:lpstr>
      <vt:lpstr>Montserrat</vt:lpstr>
      <vt:lpstr>Calibri</vt:lpstr>
      <vt:lpstr>Montserrat Light</vt:lpstr>
      <vt:lpstr>Montserrat Classic 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 aan de kust</dc:title>
  <dc:creator>Thirza Weenink</dc:creator>
  <cp:lastModifiedBy>Tycho Malmberg</cp:lastModifiedBy>
  <cp:revision>11</cp:revision>
  <dcterms:created xsi:type="dcterms:W3CDTF">2006-08-16T00:00:00Z</dcterms:created>
  <dcterms:modified xsi:type="dcterms:W3CDTF">2026-02-16T11:09:51Z</dcterms:modified>
  <dc:identifier>DAFjph8dRfQ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0x0101006AFE193C16340A49AD76B64FCFE4D165</vt:lpwstr>
  </property>
</Properties>
</file>