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8" r:id="rId3"/>
    <p:sldId id="263" r:id="rId4"/>
    <p:sldId id="264"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p:restoredTop sz="94718"/>
  </p:normalViewPr>
  <p:slideViewPr>
    <p:cSldViewPr snapToGrid="0" snapToObjects="1">
      <p:cViewPr>
        <p:scale>
          <a:sx n="118" d="100"/>
          <a:sy n="118" d="100"/>
        </p:scale>
        <p:origin x="904" y="144"/>
      </p:cViewPr>
      <p:guideLst>
        <p:guide orient="horz" pos="1009"/>
        <p:guide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05/23/2024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C321068-E4DE-4543-9CF2-E3AB22715AC6}" type="slidenum">
              <a:rPr lang="en-NL" smtClean="0"/>
              <a:t>1</a:t>
            </a:fld>
            <a:endParaRPr lang="en-NL"/>
          </a:p>
        </p:txBody>
      </p:sp>
    </p:spTree>
    <p:extLst>
      <p:ext uri="{BB962C8B-B14F-4D97-AF65-F5344CB8AC3E}">
        <p14:creationId xmlns:p14="http://schemas.microsoft.com/office/powerpoint/2010/main" val="9567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05/23/2024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05/23/2024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05/23/2024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05/23/2024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10520"/>
          </a:xfrm>
        </p:spPr>
        <p:txBody>
          <a:bodyPr lIns="0" tIns="0" rIns="0" bIns="0">
            <a:normAutofit/>
          </a:bodyPr>
          <a:lstStyle/>
          <a:p>
            <a:pPr algn="l"/>
            <a:r>
              <a:rPr lang="en-US" sz="2600" dirty="0" err="1">
                <a:solidFill>
                  <a:schemeClr val="bg1"/>
                </a:solidFill>
                <a:latin typeface="Gill Sans MT" panose="020B0502020104020203" pitchFamily="34" charset="77"/>
              </a:rPr>
              <a:t>Verticale</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landbouw</a:t>
            </a:r>
            <a:r>
              <a:rPr lang="en-US" sz="2600" dirty="0">
                <a:solidFill>
                  <a:schemeClr val="bg1"/>
                </a:solidFill>
                <a:latin typeface="Gill Sans MT" panose="020B0502020104020203" pitchFamily="34" charset="77"/>
              </a:rPr>
              <a:t> in de </a:t>
            </a:r>
            <a:r>
              <a:rPr lang="en-US" sz="2600" dirty="0" err="1">
                <a:solidFill>
                  <a:schemeClr val="bg1"/>
                </a:solidFill>
                <a:latin typeface="Gill Sans MT" panose="020B0502020104020203" pitchFamily="34" charset="77"/>
              </a:rPr>
              <a:t>klas</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112" y="3817714"/>
            <a:ext cx="6048000" cy="2141035"/>
          </a:xfrm>
          <a:prstGeom prst="rect">
            <a:avLst/>
          </a:prstGeom>
          <a:noFill/>
        </p:spPr>
        <p:txBody>
          <a:bodyPr wrap="square" lIns="0" tIns="0" rIns="0" bIns="0" rtlCol="0">
            <a:noAutofit/>
          </a:bodyPr>
          <a:lstStyle/>
          <a:p>
            <a:pPr>
              <a:lnSpc>
                <a:spcPts val="1200"/>
              </a:lnSpc>
            </a:pPr>
            <a:r>
              <a:rPr lang="nl-NL" sz="1600" dirty="0">
                <a:latin typeface="Gill Sans MT" panose="020B0502020104020203" pitchFamily="34" charset="77"/>
              </a:rPr>
              <a:t>Aan het einde van deze werkvorm…</a:t>
            </a:r>
          </a:p>
          <a:p>
            <a:pPr>
              <a:lnSpc>
                <a:spcPts val="1200"/>
              </a:lnSpc>
            </a:pPr>
            <a:endParaRPr lang="nl-NL" sz="1600" dirty="0">
              <a:latin typeface="Gill Sans MT" panose="020B0502020104020203" pitchFamily="34" charset="77"/>
            </a:endParaRPr>
          </a:p>
          <a:p>
            <a:pPr>
              <a:lnSpc>
                <a:spcPts val="1200"/>
              </a:lnSpc>
            </a:pPr>
            <a:r>
              <a:rPr lang="nl-NL" sz="1600" dirty="0">
                <a:latin typeface="Gill Sans MT" panose="020B0502020104020203" pitchFamily="34" charset="77"/>
              </a:rPr>
              <a:t>… kunnen de leerlingen zelfstandig een verticale tuin maken.</a:t>
            </a:r>
          </a:p>
          <a:p>
            <a:pPr>
              <a:lnSpc>
                <a:spcPts val="1200"/>
              </a:lnSpc>
            </a:pPr>
            <a:endParaRPr lang="nl-NL" sz="1600" dirty="0">
              <a:latin typeface="Gill Sans MT" panose="020B0502020104020203" pitchFamily="34" charset="77"/>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70472"/>
            <a:ext cx="1836000" cy="3343323"/>
          </a:xfrm>
          <a:prstGeom prst="rect">
            <a:avLst/>
          </a:prstGeom>
          <a:noFill/>
        </p:spPr>
        <p:txBody>
          <a:bodyPr wrap="square" lIns="0" tIns="0" rIns="0" bIns="0" rtlCol="0">
            <a:noAutofit/>
          </a:bodyPr>
          <a:lstStyle/>
          <a:p>
            <a:r>
              <a:rPr lang="nl-NL" sz="1200" dirty="0">
                <a:latin typeface="Gill Sans MT" panose="020B0502020104020203" pitchFamily="34" charset="77"/>
              </a:rPr>
              <a:t>- PET flessen (per groepje zeker drie).</a:t>
            </a:r>
          </a:p>
          <a:p>
            <a:r>
              <a:rPr lang="nl-NL" sz="1200" dirty="0">
                <a:latin typeface="Gill Sans MT" panose="020B0502020104020203" pitchFamily="34" charset="77"/>
              </a:rPr>
              <a:t>- Scherp mes</a:t>
            </a:r>
          </a:p>
          <a:p>
            <a:r>
              <a:rPr lang="nl-NL" sz="1200" dirty="0">
                <a:latin typeface="Gill Sans MT" panose="020B0502020104020203" pitchFamily="34" charset="77"/>
              </a:rPr>
              <a:t>- Spijkers</a:t>
            </a:r>
          </a:p>
          <a:p>
            <a:r>
              <a:rPr lang="nl-NL" sz="1200" dirty="0">
                <a:latin typeface="Gill Sans MT" panose="020B0502020104020203" pitchFamily="34" charset="77"/>
              </a:rPr>
              <a:t>- Hamers</a:t>
            </a:r>
          </a:p>
          <a:p>
            <a:r>
              <a:rPr lang="nl-NL" sz="1200" dirty="0">
                <a:latin typeface="Gill Sans MT" panose="020B0502020104020203" pitchFamily="34" charset="77"/>
              </a:rPr>
              <a:t>- Grote stokken (2 per groepje)</a:t>
            </a:r>
          </a:p>
          <a:p>
            <a:r>
              <a:rPr lang="nl-NL" sz="1200" dirty="0">
                <a:latin typeface="Gill Sans MT" panose="020B0502020104020203" pitchFamily="34" charset="77"/>
              </a:rPr>
              <a:t>- IJzerdraad </a:t>
            </a:r>
          </a:p>
          <a:p>
            <a:r>
              <a:rPr lang="nl-NL" sz="1200" dirty="0">
                <a:latin typeface="Gill Sans MT" panose="020B0502020104020203" pitchFamily="34" charset="77"/>
              </a:rPr>
              <a:t>- Kniptang</a:t>
            </a:r>
          </a:p>
          <a:p>
            <a:r>
              <a:rPr lang="nl-NL" sz="1200" dirty="0">
                <a:latin typeface="Gill Sans MT" panose="020B0502020104020203" pitchFamily="34" charset="77"/>
              </a:rPr>
              <a:t>- Hete lijm + lijmpistool</a:t>
            </a:r>
          </a:p>
          <a:p>
            <a:r>
              <a:rPr lang="nl-NL" sz="1200" dirty="0">
                <a:latin typeface="Gill Sans MT" panose="020B0502020104020203" pitchFamily="34" charset="77"/>
              </a:rPr>
              <a:t>- Potgrond</a:t>
            </a:r>
          </a:p>
          <a:p>
            <a:r>
              <a:rPr lang="nl-NL" sz="1200" dirty="0">
                <a:latin typeface="Gill Sans MT" panose="020B0502020104020203" pitchFamily="34" charset="77"/>
              </a:rPr>
              <a:t>- Zaaigoed, zoals slazaadjes</a:t>
            </a:r>
          </a:p>
          <a:p>
            <a:r>
              <a:rPr lang="nl-NL" sz="1200" dirty="0">
                <a:latin typeface="Gill Sans MT" panose="020B0502020104020203" pitchFamily="34" charset="77"/>
              </a:rPr>
              <a:t>- Water</a:t>
            </a:r>
          </a:p>
          <a:p>
            <a:r>
              <a:rPr lang="nl-NL" sz="1200" dirty="0">
                <a:latin typeface="Gill Sans MT" panose="020B0502020104020203" pitchFamily="34" charset="77"/>
              </a:rPr>
              <a:t>- Schuurpapier</a:t>
            </a: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r>
              <a:rPr lang="nl-NL" sz="1200" dirty="0">
                <a:latin typeface="Gill Sans MT" panose="020B0502020104020203" pitchFamily="34" charset="77"/>
              </a:rPr>
              <a:t>    </a:t>
            </a:r>
          </a:p>
        </p:txBody>
      </p:sp>
      <p:sp>
        <p:nvSpPr>
          <p:cNvPr id="10" name="TextBox 9">
            <a:extLst>
              <a:ext uri="{FF2B5EF4-FFF2-40B4-BE49-F238E27FC236}">
                <a16:creationId xmlns:a16="http://schemas.microsoft.com/office/drawing/2014/main" id="{0A5F6162-4C6C-3D4B-8C21-48C90376F864}"/>
              </a:ext>
            </a:extLst>
          </p:cNvPr>
          <p:cNvSpPr txBox="1"/>
          <p:nvPr/>
        </p:nvSpPr>
        <p:spPr>
          <a:xfrm>
            <a:off x="1232211" y="1566748"/>
            <a:ext cx="1304692" cy="831588"/>
          </a:xfrm>
          <a:prstGeom prst="rect">
            <a:avLst/>
          </a:prstGeom>
          <a:noFill/>
        </p:spPr>
        <p:txBody>
          <a:bodyPr wrap="square" lIns="0" tIns="0" rIns="0" bIns="0" rtlCol="0">
            <a:noAutofit/>
          </a:bodyPr>
          <a:lstStyle/>
          <a:p>
            <a:pPr algn="ctr">
              <a:lnSpc>
                <a:spcPts val="1200"/>
              </a:lnSpc>
            </a:pPr>
            <a:r>
              <a:rPr lang="nl-NL" sz="1000" dirty="0">
                <a:latin typeface="Gill Sans MT" panose="020B0502020104020203" pitchFamily="34" charset="77"/>
              </a:rPr>
              <a:t>De leerlingen maken een opstelling geschikt voor verticaal tuinieren. </a:t>
            </a:r>
          </a:p>
        </p:txBody>
      </p:sp>
      <p:sp>
        <p:nvSpPr>
          <p:cNvPr id="11" name="TextBox 10">
            <a:extLst>
              <a:ext uri="{FF2B5EF4-FFF2-40B4-BE49-F238E27FC236}">
                <a16:creationId xmlns:a16="http://schemas.microsoft.com/office/drawing/2014/main" id="{F8E49A8D-0D91-534F-AD53-192CCC5D83BA}"/>
              </a:ext>
            </a:extLst>
          </p:cNvPr>
          <p:cNvSpPr txBox="1"/>
          <p:nvPr/>
        </p:nvSpPr>
        <p:spPr>
          <a:xfrm>
            <a:off x="5257800" y="1568397"/>
            <a:ext cx="1109382" cy="1077218"/>
          </a:xfrm>
          <a:prstGeom prst="rect">
            <a:avLst/>
          </a:prstGeom>
          <a:noFill/>
        </p:spPr>
        <p:txBody>
          <a:bodyPr wrap="square" lIns="0" tIns="0" rIns="0" bIns="0" rtlCol="0">
            <a:noAutofit/>
          </a:bodyPr>
          <a:lstStyle/>
          <a:p>
            <a:pPr algn="ctr">
              <a:lnSpc>
                <a:spcPts val="1200"/>
              </a:lnSpc>
            </a:pPr>
            <a:r>
              <a:rPr lang="nl-NL" sz="1000" dirty="0">
                <a:latin typeface="Gill Sans MT" panose="020B0502020104020203" pitchFamily="34" charset="77"/>
              </a:rPr>
              <a:t>50 minuten (exclusief voorbereiden en het klaarzetten van de materialen). </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1"/>
          </a:xfrm>
          <a:prstGeom prst="rect">
            <a:avLst/>
          </a:prstGeom>
          <a:noFill/>
        </p:spPr>
        <p:txBody>
          <a:bodyPr wrap="square" lIns="0" tIns="0" rIns="0" bIns="0" rtlCol="0">
            <a:noAutofit/>
          </a:bodyPr>
          <a:lstStyle/>
          <a:p>
            <a:pPr algn="ctr"/>
            <a:r>
              <a:rPr lang="en-GB" sz="1000" dirty="0">
                <a:effectLst/>
                <a:latin typeface="Gill Sans MT" panose="020B0502020104020203" pitchFamily="34" charset="77"/>
              </a:rPr>
              <a:t>BB / KB /GT / </a:t>
            </a:r>
            <a:r>
              <a:rPr lang="en-GB" sz="1000" dirty="0" err="1">
                <a:effectLst/>
                <a:latin typeface="Gill Sans MT" panose="020B0502020104020203" pitchFamily="34" charset="77"/>
              </a:rPr>
              <a:t>havo</a:t>
            </a:r>
            <a:r>
              <a:rPr lang="en-GB" sz="1000" dirty="0">
                <a:effectLst/>
                <a:latin typeface="Gill Sans MT" panose="020B0502020104020203" pitchFamily="34" charset="77"/>
              </a:rPr>
              <a:t> / </a:t>
            </a:r>
            <a:r>
              <a:rPr lang="en-GB" sz="1000" dirty="0" err="1">
                <a:effectLst/>
                <a:latin typeface="Gill Sans MT" panose="020B0502020104020203" pitchFamily="34" charset="77"/>
              </a:rPr>
              <a:t>vwo</a:t>
            </a:r>
            <a:endParaRPr lang="en-GB" sz="1000" dirty="0">
              <a:effectLst/>
              <a:latin typeface="Gill Sans MT" panose="020B0502020104020203" pitchFamily="34" charset="77"/>
            </a:endParaRPr>
          </a:p>
          <a:p>
            <a:pPr algn="ctr"/>
            <a:endParaRPr lang="en-GB" sz="1000" dirty="0">
              <a:latin typeface="Gill Sans MT" panose="020B0502020104020203" pitchFamily="34" charset="77"/>
            </a:endParaRPr>
          </a:p>
          <a:p>
            <a:pPr algn="ctr"/>
            <a:r>
              <a:rPr lang="en-GB" sz="1000" dirty="0">
                <a:latin typeface="Gill Sans MT" panose="020B0502020104020203" pitchFamily="34" charset="77"/>
              </a:rPr>
              <a:t>3/4</a:t>
            </a:r>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9748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Verticale</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landbouw</a:t>
            </a:r>
            <a:r>
              <a:rPr lang="en-US" sz="2600" dirty="0">
                <a:solidFill>
                  <a:schemeClr val="bg1"/>
                </a:solidFill>
                <a:latin typeface="Gill Sans MT" panose="020B0502020104020203" pitchFamily="34" charset="77"/>
              </a:rPr>
              <a:t> in de </a:t>
            </a:r>
            <a:r>
              <a:rPr lang="en-US" sz="2600" dirty="0" err="1">
                <a:solidFill>
                  <a:schemeClr val="bg1"/>
                </a:solidFill>
                <a:latin typeface="Gill Sans MT" panose="020B0502020104020203" pitchFamily="34" charset="77"/>
              </a:rPr>
              <a:t>klas</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4704522"/>
            <a:ext cx="4570854" cy="5593364"/>
          </a:xfrm>
          <a:prstGeom prst="rect">
            <a:avLst/>
          </a:prstGeom>
          <a:noFill/>
        </p:spPr>
        <p:txBody>
          <a:bodyPr wrap="square" lIns="0" tIns="0" rIns="0" bIns="0" rtlCol="0">
            <a:noAutofit/>
          </a:bodyPr>
          <a:lstStyle/>
          <a:p>
            <a:pPr>
              <a:lnSpc>
                <a:spcPts val="1200"/>
              </a:lnSpc>
            </a:pPr>
            <a:r>
              <a:rPr lang="nl-NL" sz="1200" dirty="0">
                <a:latin typeface="Gill Sans MT" panose="020B0502020104020203" pitchFamily="34" charset="77"/>
              </a:rPr>
              <a:t>Stap 1: Verzamel alle materialen.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2: Gebruik een scherp mes om openingen in de PET flessen te snijden. </a:t>
            </a:r>
          </a:p>
          <a:p>
            <a:pPr>
              <a:lnSpc>
                <a:spcPts val="1200"/>
              </a:lnSpc>
            </a:pPr>
            <a:r>
              <a:rPr lang="nl-NL" sz="1200" dirty="0">
                <a:latin typeface="Gill Sans MT" panose="020B0502020104020203" pitchFamily="34" charset="77"/>
              </a:rPr>
              <a:t>Bekijk de schematische afbeelding hiernaast als voorbeeld.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Wanneer er vier flessen gestapeld worden: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Snijd de onderkant van de fles eraf. Zorg ervoor dat de randen niet meer scherp zijn. Schuur dit eventueel met een stukje schuurpapier.</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Maak een opening halverwege de fles bij de bovenste drie flessen.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Maak kleine gaatjes in de dop van de bovenste drie flessen (het water moet erdoor kunnen lopen). Doe dit door een spijker door de flessentop te timmeren. Let op dat de ondergrond beschermd is.</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3: Gebruik hete lijm om de flessen aan elkaar te bevestigen.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4: Gebruik twee stokken/latten/palen en maak hieraan de flessen vast met touw/ijzerdraad.</a:t>
            </a:r>
          </a:p>
          <a:p>
            <a:pPr>
              <a:lnSpc>
                <a:spcPts val="1200"/>
              </a:lnSpc>
            </a:pPr>
            <a:r>
              <a:rPr lang="nl-NL" sz="1200" dirty="0">
                <a:latin typeface="Gill Sans MT" panose="020B0502020104020203" pitchFamily="34" charset="77"/>
              </a:rPr>
              <a:t>Let op: Wil je dat de opstelling op zichzelf blijft staan? Houd hier dan rekening mee met het bevestigen.</a:t>
            </a:r>
          </a:p>
          <a:p>
            <a:pPr>
              <a:lnSpc>
                <a:spcPts val="1200"/>
              </a:lnSpc>
            </a:pPr>
            <a:endParaRPr lang="nl-NL" sz="1200" dirty="0">
              <a:latin typeface="Gill Sans MT" panose="020B0502020104020203" pitchFamily="34" charset="77"/>
            </a:endParaRP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5: Vul de fles tot de opening met potgrond.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6: Zaai de gewenste plant op de potgrond.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7: Geef het geheel water. Geef de eerste keer elke fles met zaden water. In principe kun je daarna water geven via de bovenste fles.</a:t>
            </a:r>
          </a:p>
          <a:p>
            <a:pPr>
              <a:lnSpc>
                <a:spcPts val="1200"/>
              </a:lnSpc>
            </a:pPr>
            <a:r>
              <a:rPr lang="nl-NL" sz="1200" dirty="0">
                <a:latin typeface="Gill Sans MT" panose="020B0502020104020203" pitchFamily="34" charset="77"/>
              </a:rPr>
              <a:t>Indien de onderste fles vol zit met water, kun je dit gebruiken om de planten weer water te geven.</a:t>
            </a:r>
          </a:p>
          <a:p>
            <a:pPr>
              <a:lnSpc>
                <a:spcPts val="1200"/>
              </a:lnSpc>
            </a:pPr>
            <a:endParaRPr lang="nl-NL" sz="1600" dirty="0">
              <a:latin typeface="Gill Sans MT" panose="020B0502020104020203" pitchFamily="34" charset="77"/>
            </a:endParaRPr>
          </a:p>
          <a:p>
            <a:pPr>
              <a:lnSpc>
                <a:spcPts val="1200"/>
              </a:lnSpc>
            </a:pPr>
            <a:endParaRPr lang="nl-NL" sz="1600" dirty="0">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pic>
        <p:nvPicPr>
          <p:cNvPr id="4" name="Afbeelding 3">
            <a:extLst>
              <a:ext uri="{FF2B5EF4-FFF2-40B4-BE49-F238E27FC236}">
                <a16:creationId xmlns:a16="http://schemas.microsoft.com/office/drawing/2014/main" id="{C849ADF7-89CA-BC27-1AB9-F8DD2E1854EF}"/>
              </a:ext>
            </a:extLst>
          </p:cNvPr>
          <p:cNvPicPr>
            <a:picLocks noChangeAspect="1"/>
          </p:cNvPicPr>
          <p:nvPr/>
        </p:nvPicPr>
        <p:blipFill>
          <a:blip r:embed="rId3"/>
          <a:stretch>
            <a:fillRect/>
          </a:stretch>
        </p:blipFill>
        <p:spPr>
          <a:xfrm>
            <a:off x="5551714" y="4353450"/>
            <a:ext cx="1440985" cy="5558086"/>
          </a:xfrm>
          <a:prstGeom prst="rect">
            <a:avLst/>
          </a:prstGeom>
        </p:spPr>
      </p:pic>
      <p:sp>
        <p:nvSpPr>
          <p:cNvPr id="7" name="Tekstvak 6">
            <a:extLst>
              <a:ext uri="{FF2B5EF4-FFF2-40B4-BE49-F238E27FC236}">
                <a16:creationId xmlns:a16="http://schemas.microsoft.com/office/drawing/2014/main" id="{9E3039CB-ACDB-E8BD-CE7E-6EE34C1413B2}"/>
              </a:ext>
            </a:extLst>
          </p:cNvPr>
          <p:cNvSpPr txBox="1"/>
          <p:nvPr/>
        </p:nvSpPr>
        <p:spPr>
          <a:xfrm>
            <a:off x="900000" y="1726875"/>
            <a:ext cx="3846171" cy="1938992"/>
          </a:xfrm>
          <a:prstGeom prst="rect">
            <a:avLst/>
          </a:prstGeom>
          <a:noFill/>
        </p:spPr>
        <p:txBody>
          <a:bodyPr wrap="square">
            <a:spAutoFit/>
          </a:bodyPr>
          <a:lstStyle/>
          <a:p>
            <a:pPr rtl="0">
              <a:spcBef>
                <a:spcPts val="0"/>
              </a:spcBef>
              <a:spcAft>
                <a:spcPts val="0"/>
              </a:spcAft>
            </a:pPr>
            <a:r>
              <a:rPr lang="nl-NL" sz="1200" b="0" i="0" u="none" strike="noStrike" dirty="0">
                <a:solidFill>
                  <a:srgbClr val="000000"/>
                </a:solidFill>
                <a:effectLst/>
                <a:latin typeface="Gill Sans" panose="020B0502020104020203" pitchFamily="34" charset="-79"/>
                <a:cs typeface="Gill Sans" panose="020B0502020104020203" pitchFamily="34" charset="-79"/>
              </a:rPr>
              <a:t>Leerlingen maken een vertica</a:t>
            </a:r>
            <a:r>
              <a:rPr lang="nl-NL" sz="1200" dirty="0">
                <a:solidFill>
                  <a:srgbClr val="000000"/>
                </a:solidFill>
                <a:latin typeface="Gill Sans" panose="020B0502020104020203" pitchFamily="34" charset="-79"/>
                <a:cs typeface="Gill Sans" panose="020B0502020104020203" pitchFamily="34" charset="-79"/>
              </a:rPr>
              <a:t>le tuin. </a:t>
            </a:r>
            <a:endParaRPr lang="nl-NL" sz="1200" b="0" dirty="0">
              <a:effectLst/>
            </a:endParaRPr>
          </a:p>
          <a:p>
            <a:pPr rtl="0">
              <a:spcBef>
                <a:spcPts val="0"/>
              </a:spcBef>
              <a:spcAft>
                <a:spcPts val="0"/>
              </a:spcAft>
            </a:pPr>
            <a:br>
              <a:rPr lang="nl-NL" sz="1200" b="0" dirty="0">
                <a:effectLst/>
              </a:rPr>
            </a:br>
            <a:r>
              <a:rPr lang="nl-NL" sz="1200" b="0" i="0" u="none" strike="noStrike" dirty="0">
                <a:solidFill>
                  <a:srgbClr val="000000"/>
                </a:solidFill>
                <a:effectLst/>
                <a:latin typeface="Gill Sans" panose="020B0502020104020203" pitchFamily="34" charset="-79"/>
                <a:cs typeface="Gill Sans" panose="020B0502020104020203" pitchFamily="34" charset="-79"/>
              </a:rPr>
              <a:t>Dit doen ze in tweetallen of in groepjes.</a:t>
            </a:r>
            <a:endParaRPr lang="nl-NL" sz="1200" b="0" dirty="0">
              <a:effectLst/>
            </a:endParaRPr>
          </a:p>
          <a:p>
            <a:pPr rtl="0">
              <a:spcBef>
                <a:spcPts val="0"/>
              </a:spcBef>
              <a:spcAft>
                <a:spcPts val="0"/>
              </a:spcAft>
            </a:pPr>
            <a:br>
              <a:rPr lang="nl-NL" sz="1200" b="0" dirty="0">
                <a:effectLst/>
              </a:rPr>
            </a:br>
            <a:r>
              <a:rPr lang="nl-NL" sz="1200" b="0" i="0" u="none" strike="noStrike" dirty="0">
                <a:solidFill>
                  <a:srgbClr val="000000"/>
                </a:solidFill>
                <a:effectLst/>
                <a:latin typeface="Gill Sans" panose="020B0502020104020203" pitchFamily="34" charset="-79"/>
                <a:cs typeface="Gill Sans" panose="020B0502020104020203" pitchFamily="34" charset="-79"/>
              </a:rPr>
              <a:t>De leerlingen volgen de </a:t>
            </a:r>
            <a:r>
              <a:rPr lang="nl-NL" sz="1200" b="0" i="0" u="none" strike="noStrike" dirty="0" err="1">
                <a:solidFill>
                  <a:srgbClr val="000000"/>
                </a:solidFill>
                <a:effectLst/>
                <a:latin typeface="Gill Sans" panose="020B0502020104020203" pitchFamily="34" charset="-79"/>
                <a:cs typeface="Gill Sans" panose="020B0502020104020203" pitchFamily="34" charset="-79"/>
              </a:rPr>
              <a:t>leerlinginstructie</a:t>
            </a:r>
            <a:r>
              <a:rPr lang="nl-NL" sz="1200" b="0" i="0" u="none" strike="noStrike" dirty="0">
                <a:solidFill>
                  <a:srgbClr val="000000"/>
                </a:solidFill>
                <a:effectLst/>
                <a:latin typeface="Gill Sans" panose="020B0502020104020203" pitchFamily="34" charset="-79"/>
                <a:cs typeface="Gill Sans" panose="020B0502020104020203" pitchFamily="34" charset="-79"/>
              </a:rPr>
              <a:t>.</a:t>
            </a:r>
          </a:p>
          <a:p>
            <a:pPr rtl="0">
              <a:spcBef>
                <a:spcPts val="0"/>
              </a:spcBef>
              <a:spcAft>
                <a:spcPts val="0"/>
              </a:spcAft>
            </a:pPr>
            <a:endParaRPr lang="nl-NL" sz="1200" dirty="0">
              <a:solidFill>
                <a:srgbClr val="000000"/>
              </a:solidFill>
              <a:latin typeface="Gill Sans" panose="020B0502020104020203" pitchFamily="34" charset="-79"/>
              <a:cs typeface="Gill Sans" panose="020B0502020104020203" pitchFamily="34" charset="-79"/>
            </a:endParaRPr>
          </a:p>
          <a:p>
            <a:pPr rtl="0">
              <a:spcBef>
                <a:spcPts val="0"/>
              </a:spcBef>
              <a:spcAft>
                <a:spcPts val="0"/>
              </a:spcAft>
            </a:pPr>
            <a:r>
              <a:rPr lang="nl-NL" sz="1200" dirty="0">
                <a:solidFill>
                  <a:srgbClr val="000000"/>
                </a:solidFill>
                <a:latin typeface="Gill Sans" panose="020B0502020104020203" pitchFamily="34" charset="-79"/>
                <a:cs typeface="Gill Sans" panose="020B0502020104020203" pitchFamily="34" charset="-79"/>
              </a:rPr>
              <a:t>Tip: Maak eerst zelf een proefopstelling. Zo hebben de leerlingen een voorbeeld en komen eventuele uitdagingen vroeg aan het licht.</a:t>
            </a:r>
            <a:br>
              <a:rPr lang="nl-NL" sz="1200" dirty="0"/>
            </a:br>
            <a:endParaRPr lang="nl-NL" sz="1200" dirty="0"/>
          </a:p>
        </p:txBody>
      </p:sp>
    </p:spTree>
    <p:extLst>
      <p:ext uri="{BB962C8B-B14F-4D97-AF65-F5344CB8AC3E}">
        <p14:creationId xmlns:p14="http://schemas.microsoft.com/office/powerpoint/2010/main" val="120464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Verticale</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landbouw</a:t>
            </a:r>
            <a:r>
              <a:rPr lang="en-US" sz="2600" dirty="0">
                <a:solidFill>
                  <a:schemeClr val="bg1"/>
                </a:solidFill>
                <a:latin typeface="Gill Sans MT" panose="020B0502020104020203" pitchFamily="34" charset="77"/>
              </a:rPr>
              <a:t> in de </a:t>
            </a:r>
            <a:r>
              <a:rPr lang="en-US" sz="2600" dirty="0" err="1">
                <a:solidFill>
                  <a:schemeClr val="bg1"/>
                </a:solidFill>
                <a:latin typeface="Gill Sans MT" panose="020B0502020104020203" pitchFamily="34" charset="77"/>
              </a:rPr>
              <a:t>klas</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899999" y="1636712"/>
            <a:ext cx="6032951" cy="370919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Tijdens deze les ga je aan de slag met het maken van een vertical</a:t>
            </a:r>
            <a:r>
              <a:rPr lang="nl-NL" sz="1400" dirty="0">
                <a:solidFill>
                  <a:prstClr val="black"/>
                </a:solidFill>
                <a:latin typeface="Gill Sans MT" panose="020B0502020104020203" pitchFamily="34" charset="77"/>
              </a:rPr>
              <a:t>e moestuin.</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lang="nl-NL" sz="1400" dirty="0">
                <a:solidFill>
                  <a:prstClr val="black"/>
                </a:solidFill>
                <a:latin typeface="Gill Sans MT" panose="020B0502020104020203" pitchFamily="34" charset="77"/>
              </a:rPr>
              <a:t>Volg het stappenplan nauwkeurig en werk voorzichtig.</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lang="nl-NL" sz="1400" dirty="0">
                <a:solidFill>
                  <a:prstClr val="black"/>
                </a:solidFill>
                <a:latin typeface="Gill Sans MT" panose="020B0502020104020203" pitchFamily="34" charset="77"/>
              </a:rPr>
              <a:t>Je gaat onder andere met een scherp mes en hete lijm werken. Zorg dat je je werkplek geschikt is voor snijden en lijmen. Zorg er eventueel voor dat je tafel bedekt is met bescherming.</a:t>
            </a: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r>
              <a:rPr lang="nl-NL" sz="1400" dirty="0">
                <a:solidFill>
                  <a:prstClr val="black"/>
                </a:solidFill>
                <a:latin typeface="Gill Sans MT" panose="020B0502020104020203" pitchFamily="34" charset="77"/>
              </a:rPr>
              <a:t>Lees eerst alle instructies nauwkeurig door. Zo weet je vast wat alle stappen zijn.</a:t>
            </a: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8">
            <a:extLst>
              <a:ext uri="{FF2B5EF4-FFF2-40B4-BE49-F238E27FC236}">
                <a16:creationId xmlns:a16="http://schemas.microsoft.com/office/drawing/2014/main" id="{79FD5201-8B53-9AE2-41EF-EC8E6B07DE21}"/>
              </a:ext>
            </a:extLst>
          </p:cNvPr>
          <p:cNvSpPr txBox="1"/>
          <p:nvPr/>
        </p:nvSpPr>
        <p:spPr>
          <a:xfrm>
            <a:off x="899999" y="6289472"/>
            <a:ext cx="1836000" cy="3343323"/>
          </a:xfrm>
          <a:prstGeom prst="rect">
            <a:avLst/>
          </a:prstGeom>
          <a:noFill/>
        </p:spPr>
        <p:txBody>
          <a:bodyPr wrap="square" lIns="0" tIns="0" rIns="0" bIns="0" rtlCol="0">
            <a:noAutofit/>
          </a:bodyPr>
          <a:lstStyle/>
          <a:p>
            <a:r>
              <a:rPr lang="nl-NL" sz="1200" dirty="0">
                <a:latin typeface="Gill Sans MT" panose="020B0502020104020203" pitchFamily="34" charset="77"/>
              </a:rPr>
              <a:t>- PET flessen (per groepje zeker drie).</a:t>
            </a:r>
          </a:p>
          <a:p>
            <a:r>
              <a:rPr lang="nl-NL" sz="1200" dirty="0">
                <a:latin typeface="Gill Sans MT" panose="020B0502020104020203" pitchFamily="34" charset="77"/>
              </a:rPr>
              <a:t>- Scherp mes</a:t>
            </a:r>
          </a:p>
          <a:p>
            <a:r>
              <a:rPr lang="nl-NL" sz="1200" dirty="0">
                <a:latin typeface="Gill Sans MT" panose="020B0502020104020203" pitchFamily="34" charset="77"/>
              </a:rPr>
              <a:t>- Spijkers</a:t>
            </a:r>
          </a:p>
          <a:p>
            <a:r>
              <a:rPr lang="nl-NL" sz="1200" dirty="0">
                <a:latin typeface="Gill Sans MT" panose="020B0502020104020203" pitchFamily="34" charset="77"/>
              </a:rPr>
              <a:t>- Hamers</a:t>
            </a:r>
          </a:p>
          <a:p>
            <a:r>
              <a:rPr lang="nl-NL" sz="1200" dirty="0">
                <a:latin typeface="Gill Sans MT" panose="020B0502020104020203" pitchFamily="34" charset="77"/>
              </a:rPr>
              <a:t>- Grote stokken (2 per groepje)</a:t>
            </a:r>
          </a:p>
          <a:p>
            <a:r>
              <a:rPr lang="nl-NL" sz="1200" dirty="0">
                <a:latin typeface="Gill Sans MT" panose="020B0502020104020203" pitchFamily="34" charset="77"/>
              </a:rPr>
              <a:t>- IJzerdraad </a:t>
            </a:r>
          </a:p>
          <a:p>
            <a:r>
              <a:rPr lang="nl-NL" sz="1200" dirty="0">
                <a:latin typeface="Gill Sans MT" panose="020B0502020104020203" pitchFamily="34" charset="77"/>
              </a:rPr>
              <a:t>- Kniptang</a:t>
            </a:r>
          </a:p>
          <a:p>
            <a:r>
              <a:rPr lang="nl-NL" sz="1200" dirty="0">
                <a:latin typeface="Gill Sans MT" panose="020B0502020104020203" pitchFamily="34" charset="77"/>
              </a:rPr>
              <a:t>- Hete lijm + lijmpistool</a:t>
            </a:r>
          </a:p>
          <a:p>
            <a:r>
              <a:rPr lang="nl-NL" sz="1200" dirty="0">
                <a:latin typeface="Gill Sans MT" panose="020B0502020104020203" pitchFamily="34" charset="77"/>
              </a:rPr>
              <a:t>- Potgrond</a:t>
            </a:r>
          </a:p>
          <a:p>
            <a:r>
              <a:rPr lang="nl-NL" sz="1200" dirty="0">
                <a:latin typeface="Gill Sans MT" panose="020B0502020104020203" pitchFamily="34" charset="77"/>
              </a:rPr>
              <a:t>- Zaaigoed, zoals slazaadjes</a:t>
            </a:r>
          </a:p>
          <a:p>
            <a:r>
              <a:rPr lang="nl-NL" sz="1200" dirty="0">
                <a:latin typeface="Gill Sans MT" panose="020B0502020104020203" pitchFamily="34" charset="77"/>
              </a:rPr>
              <a:t>- Water</a:t>
            </a:r>
          </a:p>
          <a:p>
            <a:r>
              <a:rPr lang="nl-NL" sz="1200" dirty="0">
                <a:latin typeface="Gill Sans MT" panose="020B0502020104020203" pitchFamily="34" charset="77"/>
              </a:rPr>
              <a:t>- Schuurpapier</a:t>
            </a: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endParaRPr lang="nl-NL" sz="1200" dirty="0">
              <a:latin typeface="Gill Sans MT" panose="020B0502020104020203" pitchFamily="34" charset="77"/>
            </a:endParaRPr>
          </a:p>
          <a:p>
            <a:r>
              <a:rPr lang="nl-NL" sz="1200" dirty="0">
                <a:latin typeface="Gill Sans MT" panose="020B0502020104020203" pitchFamily="34" charset="77"/>
              </a:rPr>
              <a:t>    </a:t>
            </a:r>
          </a:p>
        </p:txBody>
      </p:sp>
    </p:spTree>
    <p:extLst>
      <p:ext uri="{BB962C8B-B14F-4D97-AF65-F5344CB8AC3E}">
        <p14:creationId xmlns:p14="http://schemas.microsoft.com/office/powerpoint/2010/main" val="422350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18789"/>
          </a:xfrm>
        </p:spPr>
        <p:txBody>
          <a:bodyPr lIns="0" tIns="0" rIns="0" bIns="0">
            <a:normAutofit/>
          </a:bodyPr>
          <a:lstStyle/>
          <a:p>
            <a:pPr algn="l"/>
            <a:r>
              <a:rPr lang="en-US" sz="2600" dirty="0" err="1">
                <a:solidFill>
                  <a:schemeClr val="bg1"/>
                </a:solidFill>
                <a:latin typeface="Gill Sans MT" panose="020B0502020104020203" pitchFamily="34" charset="77"/>
              </a:rPr>
              <a:t>Verticale</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landbouw</a:t>
            </a:r>
            <a:r>
              <a:rPr lang="en-US" sz="2600" dirty="0">
                <a:solidFill>
                  <a:schemeClr val="bg1"/>
                </a:solidFill>
                <a:latin typeface="Gill Sans MT" panose="020B0502020104020203" pitchFamily="34" charset="77"/>
              </a:rPr>
              <a:t> in de </a:t>
            </a:r>
            <a:r>
              <a:rPr lang="en-US" sz="2600" dirty="0" err="1">
                <a:solidFill>
                  <a:schemeClr val="bg1"/>
                </a:solidFill>
                <a:latin typeface="Gill Sans MT" panose="020B0502020104020203" pitchFamily="34" charset="77"/>
              </a:rPr>
              <a:t>klas</a:t>
            </a:r>
            <a:endParaRPr lang="en-NL" sz="2600" dirty="0">
              <a:solidFill>
                <a:schemeClr val="bg1"/>
              </a:solidFill>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5">
            <a:extLst>
              <a:ext uri="{FF2B5EF4-FFF2-40B4-BE49-F238E27FC236}">
                <a16:creationId xmlns:a16="http://schemas.microsoft.com/office/drawing/2014/main" id="{D87DDD95-35A9-D8C7-4586-979478C6DD62}"/>
              </a:ext>
            </a:extLst>
          </p:cNvPr>
          <p:cNvSpPr txBox="1"/>
          <p:nvPr/>
        </p:nvSpPr>
        <p:spPr>
          <a:xfrm>
            <a:off x="900113" y="5098449"/>
            <a:ext cx="4570854" cy="5593364"/>
          </a:xfrm>
          <a:prstGeom prst="rect">
            <a:avLst/>
          </a:prstGeom>
          <a:noFill/>
        </p:spPr>
        <p:txBody>
          <a:bodyPr wrap="square" lIns="0" tIns="0" rIns="0" bIns="0" rtlCol="0">
            <a:noAutofit/>
          </a:bodyPr>
          <a:lstStyle/>
          <a:p>
            <a:pPr>
              <a:lnSpc>
                <a:spcPts val="1200"/>
              </a:lnSpc>
            </a:pPr>
            <a:r>
              <a:rPr lang="nl-NL" sz="1200" dirty="0">
                <a:latin typeface="Gill Sans MT" panose="020B0502020104020203" pitchFamily="34" charset="77"/>
              </a:rPr>
              <a:t>Stap 1: Verzamel alle materialen.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2: Gebruik een scherp mes om openingen in de PET flessen te snijden. </a:t>
            </a:r>
          </a:p>
          <a:p>
            <a:pPr>
              <a:lnSpc>
                <a:spcPts val="1200"/>
              </a:lnSpc>
            </a:pPr>
            <a:r>
              <a:rPr lang="nl-NL" sz="1200" dirty="0">
                <a:latin typeface="Gill Sans MT" panose="020B0502020104020203" pitchFamily="34" charset="77"/>
              </a:rPr>
              <a:t>Bekijk de schematische afbeelding hiernaast als voorbeeld.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Wanneer er vier flessen gestapeld worden: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Snijd de onderkant van de fles eraf. Zorg ervoor dat de randen niet meer scherp zijn. Schuur dit eventueel met een stukje schuurpapier.</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Maak een opening halverwege de fles bij de bovenste drie flessen.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Maak kleine gaatjes in de dop van de bovenste drie flessen (het water moet erdoor kunnen lopen). Doe dit door een spijker door de flessentop te timmeren. Let op dat de ondergrond beschermd is.</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3: Gebruik hete lijm om de flessen aan elkaar te bevestigen.</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4: Gebruik twee stokken/latten/palen en maak hieraan de flessen vast met touw/ijzerdraad.</a:t>
            </a:r>
          </a:p>
          <a:p>
            <a:pPr>
              <a:lnSpc>
                <a:spcPts val="1200"/>
              </a:lnSpc>
            </a:pPr>
            <a:r>
              <a:rPr lang="nl-NL" sz="1200" dirty="0">
                <a:latin typeface="Gill Sans MT" panose="020B0502020104020203" pitchFamily="34" charset="77"/>
              </a:rPr>
              <a:t>Let op: Wil je dat de opstelling op zichzelf blijft staan? Houd hier dan rekening mee met het bevestigen.</a:t>
            </a:r>
          </a:p>
          <a:p>
            <a:pPr>
              <a:lnSpc>
                <a:spcPts val="1200"/>
              </a:lnSpc>
            </a:pPr>
            <a:endParaRPr lang="nl-NL" sz="1200" dirty="0">
              <a:latin typeface="Gill Sans MT" panose="020B0502020104020203" pitchFamily="34" charset="77"/>
            </a:endParaRP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5: Vul de fles tot de opening met potgrond.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6: Zaai de gewenste plant op de potgrond.</a:t>
            </a:r>
          </a:p>
          <a:p>
            <a:pPr>
              <a:lnSpc>
                <a:spcPts val="1200"/>
              </a:lnSpc>
            </a:pPr>
            <a:endParaRPr lang="nl-NL" sz="1200" dirty="0">
              <a:latin typeface="Gill Sans MT" panose="020B0502020104020203" pitchFamily="34" charset="77"/>
            </a:endParaRPr>
          </a:p>
          <a:p>
            <a:pPr>
              <a:lnSpc>
                <a:spcPts val="1200"/>
              </a:lnSpc>
            </a:pPr>
            <a:r>
              <a:rPr lang="nl-NL" sz="1200" dirty="0">
                <a:latin typeface="Gill Sans MT" panose="020B0502020104020203" pitchFamily="34" charset="77"/>
              </a:rPr>
              <a:t>Stap 7: Geef het geheel water. Geef de eerste keer elke fles met zaden water. In principe kun je daarna water geven via de bovenste fles.</a:t>
            </a:r>
          </a:p>
          <a:p>
            <a:pPr>
              <a:lnSpc>
                <a:spcPts val="1200"/>
              </a:lnSpc>
            </a:pPr>
            <a:r>
              <a:rPr lang="nl-NL" sz="1200" dirty="0">
                <a:latin typeface="Gill Sans MT" panose="020B0502020104020203" pitchFamily="34" charset="77"/>
              </a:rPr>
              <a:t>Indien de onderste fles vol zit met water, kun je dit gebruiken om de planten weer water te geven.</a:t>
            </a:r>
          </a:p>
          <a:p>
            <a:pPr>
              <a:lnSpc>
                <a:spcPts val="1200"/>
              </a:lnSpc>
            </a:pPr>
            <a:endParaRPr lang="nl-NL" sz="1600" dirty="0">
              <a:latin typeface="Gill Sans MT" panose="020B0502020104020203" pitchFamily="34" charset="77"/>
            </a:endParaRPr>
          </a:p>
          <a:p>
            <a:pPr>
              <a:lnSpc>
                <a:spcPts val="1200"/>
              </a:lnSpc>
            </a:pPr>
            <a:endParaRPr lang="nl-NL" sz="1600" dirty="0">
              <a:latin typeface="Gill Sans MT" panose="020B0502020104020203" pitchFamily="34" charset="77"/>
            </a:endParaRPr>
          </a:p>
        </p:txBody>
      </p:sp>
      <p:pic>
        <p:nvPicPr>
          <p:cNvPr id="4" name="Afbeelding 3">
            <a:extLst>
              <a:ext uri="{FF2B5EF4-FFF2-40B4-BE49-F238E27FC236}">
                <a16:creationId xmlns:a16="http://schemas.microsoft.com/office/drawing/2014/main" id="{4D5534BA-4748-1BD1-3753-140C3E90F488}"/>
              </a:ext>
            </a:extLst>
          </p:cNvPr>
          <p:cNvPicPr>
            <a:picLocks noChangeAspect="1"/>
          </p:cNvPicPr>
          <p:nvPr/>
        </p:nvPicPr>
        <p:blipFill>
          <a:blip r:embed="rId3"/>
          <a:stretch>
            <a:fillRect/>
          </a:stretch>
        </p:blipFill>
        <p:spPr>
          <a:xfrm>
            <a:off x="5791313" y="4692948"/>
            <a:ext cx="1440985" cy="5558086"/>
          </a:xfrm>
          <a:prstGeom prst="rect">
            <a:avLst/>
          </a:prstGeom>
        </p:spPr>
      </p:pic>
    </p:spTree>
    <p:extLst>
      <p:ext uri="{BB962C8B-B14F-4D97-AF65-F5344CB8AC3E}">
        <p14:creationId xmlns:p14="http://schemas.microsoft.com/office/powerpoint/2010/main" val="2189864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20233</TotalTime>
  <Words>774</Words>
  <Application>Microsoft Office PowerPoint</Application>
  <PresentationFormat>Aangepast</PresentationFormat>
  <Paragraphs>142</Paragraphs>
  <Slides>4</Slides>
  <Notes>1</Notes>
  <HiddenSlides>0</HiddenSlides>
  <MMClips>0</MMClip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Office Theme</vt:lpstr>
      <vt:lpstr>Verticale landbouw in de klas</vt:lpstr>
      <vt:lpstr>Verticale landbouw in de klas</vt:lpstr>
      <vt:lpstr>Verticale landbouw in de klas</vt:lpstr>
      <vt:lpstr>Verticale landbouw in de klas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Gerdien vd Veer</cp:lastModifiedBy>
  <cp:revision>18</cp:revision>
  <dcterms:created xsi:type="dcterms:W3CDTF">2024-02-13T11:42:49Z</dcterms:created>
  <dcterms:modified xsi:type="dcterms:W3CDTF">2024-05-23T08:54:28Z</dcterms:modified>
</cp:coreProperties>
</file>