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60"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1"/>
    <p:restoredTop sz="94693"/>
  </p:normalViewPr>
  <p:slideViewPr>
    <p:cSldViewPr snapToGrid="0" snapToObjects="1">
      <p:cViewPr>
        <p:scale>
          <a:sx n="90" d="100"/>
          <a:sy n="90" d="100"/>
        </p:scale>
        <p:origin x="1723" y="-514"/>
      </p:cViewPr>
      <p:guideLst>
        <p:guide orient="horz" pos="1009"/>
        <p:guide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van Belle - Visser" userId="8493d937-b500-426a-9a32-2d06ac681af2" providerId="ADAL" clId="{A28C63A0-3D92-48A7-8E3F-E9FEC400AE8F}"/>
    <pc:docChg chg="modSld">
      <pc:chgData name="Kim van Belle - Visser" userId="8493d937-b500-426a-9a32-2d06ac681af2" providerId="ADAL" clId="{A28C63A0-3D92-48A7-8E3F-E9FEC400AE8F}" dt="2024-03-28T10:22:29.502" v="7" actId="1076"/>
      <pc:docMkLst>
        <pc:docMk/>
      </pc:docMkLst>
      <pc:sldChg chg="modSp mod">
        <pc:chgData name="Kim van Belle - Visser" userId="8493d937-b500-426a-9a32-2d06ac681af2" providerId="ADAL" clId="{A28C63A0-3D92-48A7-8E3F-E9FEC400AE8F}" dt="2024-03-28T10:22:29.502" v="7" actId="1076"/>
        <pc:sldMkLst>
          <pc:docMk/>
          <pc:sldMk cId="974896251" sldId="256"/>
        </pc:sldMkLst>
        <pc:spChg chg="mod">
          <ac:chgData name="Kim van Belle - Visser" userId="8493d937-b500-426a-9a32-2d06ac681af2" providerId="ADAL" clId="{A28C63A0-3D92-48A7-8E3F-E9FEC400AE8F}" dt="2024-03-26T13:19:49.510" v="0" actId="2711"/>
          <ac:spMkLst>
            <pc:docMk/>
            <pc:sldMk cId="974896251" sldId="256"/>
            <ac:spMk id="2" creationId="{27488849-AAB8-F743-BDDA-B5230420FB8C}"/>
          </ac:spMkLst>
        </pc:spChg>
        <pc:spChg chg="mod">
          <ac:chgData name="Kim van Belle - Visser" userId="8493d937-b500-426a-9a32-2d06ac681af2" providerId="ADAL" clId="{A28C63A0-3D92-48A7-8E3F-E9FEC400AE8F}" dt="2024-03-28T10:22:23.781" v="6" actId="255"/>
          <ac:spMkLst>
            <pc:docMk/>
            <pc:sldMk cId="974896251" sldId="256"/>
            <ac:spMk id="3" creationId="{FFFB93B2-6A34-FC86-84F6-6EB15447EE94}"/>
          </ac:spMkLst>
        </pc:spChg>
        <pc:spChg chg="mod">
          <ac:chgData name="Kim van Belle - Visser" userId="8493d937-b500-426a-9a32-2d06ac681af2" providerId="ADAL" clId="{A28C63A0-3D92-48A7-8E3F-E9FEC400AE8F}" dt="2024-03-26T13:20:16.004" v="1" actId="255"/>
          <ac:spMkLst>
            <pc:docMk/>
            <pc:sldMk cId="974896251" sldId="256"/>
            <ac:spMk id="6" creationId="{8D21D88C-EDCC-3844-B63B-41C7440F8DFA}"/>
          </ac:spMkLst>
        </pc:spChg>
        <pc:spChg chg="mod">
          <ac:chgData name="Kim van Belle - Visser" userId="8493d937-b500-426a-9a32-2d06ac681af2" providerId="ADAL" clId="{A28C63A0-3D92-48A7-8E3F-E9FEC400AE8F}" dt="2024-03-26T13:20:25.507" v="2" actId="255"/>
          <ac:spMkLst>
            <pc:docMk/>
            <pc:sldMk cId="974896251" sldId="256"/>
            <ac:spMk id="9" creationId="{7E82B533-AA0B-934B-84FE-B3CAC012A252}"/>
          </ac:spMkLst>
        </pc:spChg>
        <pc:spChg chg="mod">
          <ac:chgData name="Kim van Belle - Visser" userId="8493d937-b500-426a-9a32-2d06ac681af2" providerId="ADAL" clId="{A28C63A0-3D92-48A7-8E3F-E9FEC400AE8F}" dt="2024-03-28T10:22:29.502" v="7" actId="1076"/>
          <ac:spMkLst>
            <pc:docMk/>
            <pc:sldMk cId="974896251" sldId="256"/>
            <ac:spMk id="14" creationId="{91BFF552-475A-AA46-8D2F-362A06359D2B}"/>
          </ac:spMkLst>
        </pc:spChg>
      </pc:sldChg>
      <pc:sldChg chg="modSp mod">
        <pc:chgData name="Kim van Belle - Visser" userId="8493d937-b500-426a-9a32-2d06ac681af2" providerId="ADAL" clId="{A28C63A0-3D92-48A7-8E3F-E9FEC400AE8F}" dt="2024-03-26T13:20:46.476" v="4" actId="255"/>
        <pc:sldMkLst>
          <pc:docMk/>
          <pc:sldMk cId="2338304562" sldId="260"/>
        </pc:sldMkLst>
        <pc:spChg chg="mod">
          <ac:chgData name="Kim van Belle - Visser" userId="8493d937-b500-426a-9a32-2d06ac681af2" providerId="ADAL" clId="{A28C63A0-3D92-48A7-8E3F-E9FEC400AE8F}" dt="2024-03-26T13:20:46.476" v="4" actId="255"/>
          <ac:spMkLst>
            <pc:docMk/>
            <pc:sldMk cId="2338304562" sldId="260"/>
            <ac:spMk id="2" creationId="{27488849-AAB8-F743-BDDA-B5230420FB8C}"/>
          </ac:spMkLst>
        </pc:spChg>
        <pc:spChg chg="mod">
          <ac:chgData name="Kim van Belle - Visser" userId="8493d937-b500-426a-9a32-2d06ac681af2" providerId="ADAL" clId="{A28C63A0-3D92-48A7-8E3F-E9FEC400AE8F}" dt="2024-03-26T13:20:37.631" v="3" actId="255"/>
          <ac:spMkLst>
            <pc:docMk/>
            <pc:sldMk cId="2338304562" sldId="260"/>
            <ac:spMk id="10" creationId="{0A5F6162-4C6C-3D4B-8C21-48C90376F8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03/28/2024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C321068-E4DE-4543-9CF2-E3AB22715AC6}" type="slidenum">
              <a:rPr lang="en-NL" smtClean="0"/>
              <a:t>1</a:t>
            </a:fld>
            <a:endParaRPr lang="en-NL"/>
          </a:p>
        </p:txBody>
      </p:sp>
    </p:spTree>
    <p:extLst>
      <p:ext uri="{BB962C8B-B14F-4D97-AF65-F5344CB8AC3E}">
        <p14:creationId xmlns:p14="http://schemas.microsoft.com/office/powerpoint/2010/main" val="9567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03/28/2024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03/28/2024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03/28/2024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03/28/2024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verspreidingsatlas.nl/projecten/floron/stoepplantj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10520"/>
          </a:xfrm>
        </p:spPr>
        <p:txBody>
          <a:bodyPr lIns="0" tIns="0" rIns="0" bIns="0">
            <a:normAutofit/>
          </a:bodyPr>
          <a:lstStyle/>
          <a:p>
            <a:pPr algn="l"/>
            <a:r>
              <a:rPr lang="nl-NL" sz="2500" dirty="0">
                <a:solidFill>
                  <a:schemeClr val="bg1"/>
                </a:solidFill>
                <a:latin typeface="Gill Sans MT" panose="020B0502020104020203" pitchFamily="34" charset="0"/>
                <a:cs typeface="Arial" panose="020B0604020202020204" pitchFamily="34" charset="0"/>
              </a:rPr>
              <a:t>Stoepplantjes herkennen met je klas</a:t>
            </a:r>
            <a:endParaRPr lang="en-NL" sz="2500" dirty="0">
              <a:solidFill>
                <a:schemeClr val="bg1"/>
              </a:solidFill>
              <a:latin typeface="Gill Sans MT" panose="020B0502020104020203" pitchFamily="34" charset="0"/>
              <a:cs typeface="Arial" panose="020B0604020202020204" pitchFamily="34" charset="0"/>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3600000"/>
            <a:ext cx="6048000" cy="2141035"/>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K6 Planten en Dieren en hun samenhang: de eigen omgeving verkend.</a:t>
            </a:r>
          </a:p>
          <a:p>
            <a:pPr>
              <a:lnSpc>
                <a:spcPts val="1200"/>
              </a:lnSpc>
            </a:pPr>
            <a:endParaRPr lang="nl-NL" sz="1000" dirty="0">
              <a:latin typeface="Gill Sans MT" panose="020B0502020104020203" pitchFamily="34" charset="77"/>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70472"/>
            <a:ext cx="1836000" cy="3343323"/>
          </a:xfrm>
          <a:prstGeom prst="rect">
            <a:avLst/>
          </a:prstGeom>
          <a:noFill/>
        </p:spPr>
        <p:txBody>
          <a:bodyPr wrap="square" lIns="0" tIns="0" rIns="0" bIns="0" rtlCol="0">
            <a:noAutofit/>
          </a:bodyPr>
          <a:lstStyle/>
          <a:p>
            <a:r>
              <a:rPr lang="nl-NL" sz="1000" dirty="0">
                <a:latin typeface="Gill Sans MT" panose="020B0502020104020203" pitchFamily="34" charset="77"/>
              </a:rPr>
              <a:t> Optioneel:</a:t>
            </a:r>
          </a:p>
          <a:p>
            <a:pPr marL="171450" indent="-171450">
              <a:buFont typeface="Wingdings" panose="05000000000000000000" pitchFamily="2" charset="2"/>
              <a:buChar char="q"/>
            </a:pPr>
            <a:r>
              <a:rPr lang="nl-NL" sz="1000" dirty="0" err="1">
                <a:latin typeface="Gill Sans MT" panose="020B0502020104020203" pitchFamily="34" charset="77"/>
              </a:rPr>
              <a:t>Zakgids</a:t>
            </a:r>
            <a:r>
              <a:rPr lang="nl-NL" sz="1000" dirty="0">
                <a:latin typeface="Gill Sans MT" panose="020B0502020104020203" pitchFamily="34" charset="77"/>
              </a:rPr>
              <a:t> Stoepplanten - plantengids stoepplantjes herkennen (knnvuitgeverij.nl) </a:t>
            </a:r>
          </a:p>
          <a:p>
            <a:pPr marL="171450" indent="-171450" rtl="0">
              <a:spcBef>
                <a:spcPts val="500"/>
              </a:spcBef>
              <a:spcAft>
                <a:spcPts val="1000"/>
              </a:spcAft>
              <a:buFont typeface="Wingdings" panose="05000000000000000000" pitchFamily="2" charset="2"/>
              <a:buChar char="q"/>
            </a:pPr>
            <a:r>
              <a:rPr lang="nl-NL" sz="1000" dirty="0">
                <a:latin typeface="Gill Sans MT" panose="020B0502020104020203" pitchFamily="34" charset="77"/>
              </a:rPr>
              <a:t>Een telefoon om de gevonden plantjes in te voeren: </a:t>
            </a:r>
            <a:r>
              <a:rPr lang="nl-NL" sz="1000" b="0" i="0" u="sng" strike="noStrike" dirty="0">
                <a:solidFill>
                  <a:srgbClr val="0000FF"/>
                </a:solidFill>
                <a:effectLst/>
                <a:latin typeface="Calibri" panose="020F0502020204030204" pitchFamily="34" charset="0"/>
                <a:hlinkClick r:id="rId4"/>
              </a:rPr>
              <a:t>Stoepplantjes (verspreidingsatlas.nl)</a:t>
            </a:r>
            <a:r>
              <a:rPr lang="nl-NL" sz="1000" b="0" i="0" u="none" strike="noStrike" dirty="0">
                <a:solidFill>
                  <a:srgbClr val="000000"/>
                </a:solidFill>
                <a:effectLst/>
                <a:latin typeface="Calibri" panose="020F0502020204030204" pitchFamily="34" charset="0"/>
              </a:rPr>
              <a:t>. </a:t>
            </a:r>
            <a:endParaRPr lang="nl-NL" sz="1000" b="0" dirty="0">
              <a:effectLst/>
            </a:endParaRPr>
          </a:p>
          <a:p>
            <a:br>
              <a:rPr lang="nl-NL" sz="1000" dirty="0"/>
            </a:br>
            <a:endParaRPr lang="nl-NL" sz="1000" dirty="0">
              <a:latin typeface="Gill Sans MT" panose="020B0502020104020203" pitchFamily="34" charset="77"/>
            </a:endParaRPr>
          </a:p>
          <a:p>
            <a:endParaRPr lang="nl-NL" sz="1000" dirty="0">
              <a:latin typeface="Gill Sans MT" panose="020B0502020104020203" pitchFamily="34" charset="77"/>
            </a:endParaRPr>
          </a:p>
          <a:p>
            <a:pPr marL="171450" indent="-171450">
              <a:buFontTx/>
              <a:buChar char="-"/>
            </a:pPr>
            <a:endParaRPr lang="en-NL" sz="1000" dirty="0">
              <a:latin typeface="Gill Sans MT" panose="020B0502020104020203" pitchFamily="34" charset="77"/>
            </a:endParaRPr>
          </a:p>
        </p:txBody>
      </p:sp>
      <p:sp>
        <p:nvSpPr>
          <p:cNvPr id="11" name="TextBox 10">
            <a:extLst>
              <a:ext uri="{FF2B5EF4-FFF2-40B4-BE49-F238E27FC236}">
                <a16:creationId xmlns:a16="http://schemas.microsoft.com/office/drawing/2014/main" id="{F8E49A8D-0D91-534F-AD53-192CCC5D83BA}"/>
              </a:ext>
            </a:extLst>
          </p:cNvPr>
          <p:cNvSpPr txBox="1"/>
          <p:nvPr/>
        </p:nvSpPr>
        <p:spPr>
          <a:xfrm>
            <a:off x="5257800" y="1568397"/>
            <a:ext cx="1109382" cy="1077218"/>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Minstens 1 lesuur</a:t>
            </a:r>
          </a:p>
          <a:p>
            <a:pPr>
              <a:lnSpc>
                <a:spcPts val="1200"/>
              </a:lnSpc>
            </a:pPr>
            <a:r>
              <a:rPr lang="nl-NL" sz="1000" dirty="0">
                <a:latin typeface="Gill Sans MT" panose="020B0502020104020203" pitchFamily="34" charset="77"/>
              </a:rPr>
              <a:t>(Met eventueel 1 lesuur nabespreking)</a:t>
            </a:r>
            <a:endParaRPr lang="en-NL" sz="1000" dirty="0">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502927" y="1562823"/>
            <a:ext cx="970649" cy="589361"/>
          </a:xfrm>
          <a:prstGeom prst="rect">
            <a:avLst/>
          </a:prstGeom>
          <a:noFill/>
        </p:spPr>
        <p:txBody>
          <a:bodyPr wrap="square" lIns="0" tIns="0" rIns="0" bIns="0" rtlCol="0">
            <a:noAutofit/>
          </a:bodyPr>
          <a:lstStyle/>
          <a:p>
            <a:r>
              <a:rPr lang="en-GB" sz="1000" dirty="0">
                <a:effectLst/>
                <a:latin typeface="Gill Sans MT" panose="020B0502020104020203" pitchFamily="34" charset="77"/>
              </a:rPr>
              <a:t>BB / KB /GT </a:t>
            </a:r>
          </a:p>
          <a:p>
            <a:endParaRPr lang="en-GB" sz="1000" dirty="0">
              <a:latin typeface="Gill Sans MT" panose="020B0502020104020203" pitchFamily="34" charset="77"/>
            </a:endParaRPr>
          </a:p>
          <a:p>
            <a:r>
              <a:rPr lang="en-GB" sz="1000" dirty="0">
                <a:effectLst/>
                <a:latin typeface="Gill Sans MT" panose="020B0502020104020203" pitchFamily="34" charset="77"/>
              </a:rPr>
              <a:t>Alle </a:t>
            </a:r>
            <a:r>
              <a:rPr lang="en-GB" sz="1000" dirty="0" err="1">
                <a:effectLst/>
                <a:latin typeface="Gill Sans MT" panose="020B0502020104020203" pitchFamily="34" charset="77"/>
              </a:rPr>
              <a:t>leerjaren</a:t>
            </a:r>
            <a:endParaRPr lang="en-GB" sz="1000" dirty="0">
              <a:effectLst/>
              <a:latin typeface="Gill Sans MT" panose="020B0502020104020203" pitchFamily="34" charset="77"/>
            </a:endParaRPr>
          </a:p>
        </p:txBody>
      </p:sp>
      <p:sp>
        <p:nvSpPr>
          <p:cNvPr id="3" name="Tekstvak 2">
            <a:extLst>
              <a:ext uri="{FF2B5EF4-FFF2-40B4-BE49-F238E27FC236}">
                <a16:creationId xmlns:a16="http://schemas.microsoft.com/office/drawing/2014/main" id="{FFFB93B2-6A34-FC86-84F6-6EB15447EE94}"/>
              </a:ext>
            </a:extLst>
          </p:cNvPr>
          <p:cNvSpPr txBox="1"/>
          <p:nvPr/>
        </p:nvSpPr>
        <p:spPr>
          <a:xfrm>
            <a:off x="1190625" y="1568397"/>
            <a:ext cx="1895475" cy="707886"/>
          </a:xfrm>
          <a:prstGeom prst="rect">
            <a:avLst/>
          </a:prstGeom>
          <a:noFill/>
        </p:spPr>
        <p:txBody>
          <a:bodyPr wrap="square" rtlCol="0">
            <a:spAutoFit/>
          </a:bodyPr>
          <a:lstStyle/>
          <a:p>
            <a:r>
              <a:rPr lang="nl-NL" sz="1000" dirty="0">
                <a:latin typeface="Gill Sans MT" panose="020B0502020104020203" pitchFamily="34" charset="0"/>
              </a:rPr>
              <a:t>In deze opdracht ga je een lesuur (of blokuur, zo lang je zelf wilt) stoepplantjes spotten met je klas.</a:t>
            </a:r>
          </a:p>
        </p:txBody>
      </p:sp>
    </p:spTree>
    <p:extLst>
      <p:ext uri="{BB962C8B-B14F-4D97-AF65-F5344CB8AC3E}">
        <p14:creationId xmlns:p14="http://schemas.microsoft.com/office/powerpoint/2010/main" val="9748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nl-NL" sz="2500" dirty="0">
                <a:solidFill>
                  <a:schemeClr val="bg1"/>
                </a:solidFill>
                <a:latin typeface="Gill Sans MT" panose="020B0502020104020203" pitchFamily="34" charset="77"/>
              </a:rPr>
              <a:t>Stoepplantjes herkennen met je klas</a:t>
            </a:r>
            <a:endParaRPr lang="en-NL" sz="25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900112" y="3937000"/>
            <a:ext cx="6048000" cy="6106802"/>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Tussen de tegels, op de hoek van de straat, onder lang geparkeerde auto’s…overal vind je ze: stoepplantjes!</a:t>
            </a:r>
          </a:p>
          <a:p>
            <a:pPr>
              <a:lnSpc>
                <a:spcPts val="1200"/>
              </a:lnSpc>
            </a:pPr>
            <a:r>
              <a:rPr lang="nl-NL" sz="1000" dirty="0">
                <a:latin typeface="Gill Sans MT" panose="020B0502020104020203" pitchFamily="34" charset="77"/>
              </a:rPr>
              <a:t>Je zou ze zo over het hoofd zien, maar als je ze eenmaal gaat spotten, kun je ze niet meer missen! Stoepplantjes zijn goed voor de biodiversiteit en ze helpen, net als andere planten, om de warmte en fijnstof tegen te gaan.</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In deze opdracht ga je een lesuur (of blokuur, zo lang je zelf wilt) stoepplantjes spotten met je klas. Je zou het ook als een soort huiswerk-opdracht mee kunnen geven. We kunnen de gevonden plantjes gaan invoeren op Stoepplantjes (verspreidingsatlas.nl).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TIP 1: op </a:t>
            </a:r>
            <a:r>
              <a:rPr lang="nl-NL" sz="1000" dirty="0" err="1">
                <a:latin typeface="Gill Sans MT" panose="020B0502020104020203" pitchFamily="34" charset="77"/>
              </a:rPr>
              <a:t>Zakgids</a:t>
            </a:r>
            <a:r>
              <a:rPr lang="nl-NL" sz="1000" dirty="0">
                <a:latin typeface="Gill Sans MT" panose="020B0502020104020203" pitchFamily="34" charset="77"/>
              </a:rPr>
              <a:t> Stoepplanten - plantengids stoepplantjes herkennen (knnvuitgeverij.nl) kun je gidsen bestellen voor in de klas. Het is leuk om de leerlingen in tweetallen of in drietallen te laten zoeken.</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TIP 2: op de site Stoepplantjes | Hortus (hortusleiden.nl) kun je twee gave posters uitprinten (gratis!) waarop 52 stoepplantjes staan.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Tip 3: op de website Flora van Nederland kan je zoeken op kleur en staan herkenningsvideo’s</a:t>
            </a:r>
          </a:p>
          <a:p>
            <a:pPr>
              <a:lnSpc>
                <a:spcPts val="1200"/>
              </a:lnSpc>
            </a:pPr>
            <a:r>
              <a:rPr lang="nl-NL" sz="1000" dirty="0">
                <a:latin typeface="Gill Sans MT" panose="020B0502020104020203" pitchFamily="34" charset="77"/>
              </a:rPr>
              <a:t>https://www.floravannederland.nl/plantensoorten/kenmerken/bloemkleur/</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2338304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20342</TotalTime>
  <Words>313</Words>
  <Application>Microsoft Office PowerPoint</Application>
  <PresentationFormat>Aangepast</PresentationFormat>
  <Paragraphs>25</Paragraphs>
  <Slides>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vt:i4>
      </vt:variant>
    </vt:vector>
  </HeadingPairs>
  <TitlesOfParts>
    <vt:vector size="8" baseType="lpstr">
      <vt:lpstr>Arial</vt:lpstr>
      <vt:lpstr>Calibri</vt:lpstr>
      <vt:lpstr>Calibri Light</vt:lpstr>
      <vt:lpstr>Gill Sans MT</vt:lpstr>
      <vt:lpstr>Wingdings</vt:lpstr>
      <vt:lpstr>Office Theme</vt:lpstr>
      <vt:lpstr>Stoepplantjes herkennen met je klas</vt:lpstr>
      <vt:lpstr>Stoepplantjes herkennen met je klas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Kim van Belle - Visser</cp:lastModifiedBy>
  <cp:revision>12</cp:revision>
  <dcterms:created xsi:type="dcterms:W3CDTF">2024-02-13T11:42:49Z</dcterms:created>
  <dcterms:modified xsi:type="dcterms:W3CDTF">2024-03-28T10:22:29Z</dcterms:modified>
</cp:coreProperties>
</file>