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8" r:id="rId3"/>
    <p:sldId id="262"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1" userDrawn="1">
          <p15:clr>
            <a:srgbClr val="A4A3A4"/>
          </p15:clr>
        </p15:guide>
        <p15:guide id="2" pos="5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24335-1A69-4845-9203-8882793E20D5}" v="2" dt="2024-03-28T12:48:04.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p:restoredTop sz="94688"/>
  </p:normalViewPr>
  <p:slideViewPr>
    <p:cSldViewPr snapToGrid="0" snapToObjects="1">
      <p:cViewPr>
        <p:scale>
          <a:sx n="50" d="100"/>
          <a:sy n="50" d="100"/>
        </p:scale>
        <p:origin x="1880" y="-764"/>
      </p:cViewPr>
      <p:guideLst>
        <p:guide orient="horz" pos="1031"/>
        <p:guide pos="5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 Bierhuizen" userId="fc609c8e-722f-4ff8-bd62-bb4ba1a7ca68" providerId="ADAL" clId="{6F024335-1A69-4845-9203-8882793E20D5}"/>
    <pc:docChg chg="undo custSel delSld modSld">
      <pc:chgData name="Tess Bierhuizen" userId="fc609c8e-722f-4ff8-bd62-bb4ba1a7ca68" providerId="ADAL" clId="{6F024335-1A69-4845-9203-8882793E20D5}" dt="2024-03-28T12:54:39.816" v="1446" actId="6549"/>
      <pc:docMkLst>
        <pc:docMk/>
      </pc:docMkLst>
      <pc:sldChg chg="modSp del mod">
        <pc:chgData name="Tess Bierhuizen" userId="fc609c8e-722f-4ff8-bd62-bb4ba1a7ca68" providerId="ADAL" clId="{6F024335-1A69-4845-9203-8882793E20D5}" dt="2024-03-28T12:54:39.816" v="1446" actId="6549"/>
        <pc:sldMkLst>
          <pc:docMk/>
          <pc:sldMk cId="974896251" sldId="256"/>
        </pc:sldMkLst>
        <pc:spChg chg="mod">
          <ac:chgData name="Tess Bierhuizen" userId="fc609c8e-722f-4ff8-bd62-bb4ba1a7ca68" providerId="ADAL" clId="{6F024335-1A69-4845-9203-8882793E20D5}" dt="2024-03-28T12:48:09.599" v="575" actId="20577"/>
          <ac:spMkLst>
            <pc:docMk/>
            <pc:sldMk cId="974896251" sldId="256"/>
            <ac:spMk id="2" creationId="{27488849-AAB8-F743-BDDA-B5230420FB8C}"/>
          </ac:spMkLst>
        </pc:spChg>
        <pc:spChg chg="mod">
          <ac:chgData name="Tess Bierhuizen" userId="fc609c8e-722f-4ff8-bd62-bb4ba1a7ca68" providerId="ADAL" clId="{6F024335-1A69-4845-9203-8882793E20D5}" dt="2024-03-28T12:54:39.816" v="1446" actId="6549"/>
          <ac:spMkLst>
            <pc:docMk/>
            <pc:sldMk cId="974896251" sldId="256"/>
            <ac:spMk id="6" creationId="{8D21D88C-EDCC-3844-B63B-41C7440F8DFA}"/>
          </ac:spMkLst>
        </pc:spChg>
        <pc:spChg chg="mod">
          <ac:chgData name="Tess Bierhuizen" userId="fc609c8e-722f-4ff8-bd62-bb4ba1a7ca68" providerId="ADAL" clId="{6F024335-1A69-4845-9203-8882793E20D5}" dt="2024-03-28T12:52:54.058" v="1425" actId="20577"/>
          <ac:spMkLst>
            <pc:docMk/>
            <pc:sldMk cId="974896251" sldId="256"/>
            <ac:spMk id="9" creationId="{7E82B533-AA0B-934B-84FE-B3CAC012A252}"/>
          </ac:spMkLst>
        </pc:spChg>
        <pc:spChg chg="mod">
          <ac:chgData name="Tess Bierhuizen" userId="fc609c8e-722f-4ff8-bd62-bb4ba1a7ca68" providerId="ADAL" clId="{6F024335-1A69-4845-9203-8882793E20D5}" dt="2024-03-28T12:50:19.120" v="860" actId="122"/>
          <ac:spMkLst>
            <pc:docMk/>
            <pc:sldMk cId="974896251" sldId="256"/>
            <ac:spMk id="10" creationId="{0A5F6162-4C6C-3D4B-8C21-48C90376F864}"/>
          </ac:spMkLst>
        </pc:spChg>
        <pc:spChg chg="mod">
          <ac:chgData name="Tess Bierhuizen" userId="fc609c8e-722f-4ff8-bd62-bb4ba1a7ca68" providerId="ADAL" clId="{6F024335-1A69-4845-9203-8882793E20D5}" dt="2024-03-28T12:49:57.280" v="847" actId="313"/>
          <ac:spMkLst>
            <pc:docMk/>
            <pc:sldMk cId="974896251" sldId="256"/>
            <ac:spMk id="11" creationId="{F8E49A8D-0D91-534F-AD53-192CCC5D83BA}"/>
          </ac:spMkLst>
        </pc:spChg>
        <pc:spChg chg="mod">
          <ac:chgData name="Tess Bierhuizen" userId="fc609c8e-722f-4ff8-bd62-bb4ba1a7ca68" providerId="ADAL" clId="{6F024335-1A69-4845-9203-8882793E20D5}" dt="2024-03-28T12:48:43.976" v="694" actId="20577"/>
          <ac:spMkLst>
            <pc:docMk/>
            <pc:sldMk cId="974896251" sldId="256"/>
            <ac:spMk id="14" creationId="{91BFF552-475A-AA46-8D2F-362A06359D2B}"/>
          </ac:spMkLst>
        </pc:spChg>
      </pc:sldChg>
      <pc:sldChg chg="del">
        <pc:chgData name="Tess Bierhuizen" userId="fc609c8e-722f-4ff8-bd62-bb4ba1a7ca68" providerId="ADAL" clId="{6F024335-1A69-4845-9203-8882793E20D5}" dt="2024-03-28T12:47:00.395" v="560" actId="47"/>
        <pc:sldMkLst>
          <pc:docMk/>
          <pc:sldMk cId="359711052" sldId="257"/>
        </pc:sldMkLst>
      </pc:sldChg>
      <pc:sldChg chg="modSp mod">
        <pc:chgData name="Tess Bierhuizen" userId="fc609c8e-722f-4ff8-bd62-bb4ba1a7ca68" providerId="ADAL" clId="{6F024335-1A69-4845-9203-8882793E20D5}" dt="2024-03-28T12:45:39.565" v="532" actId="20577"/>
        <pc:sldMkLst>
          <pc:docMk/>
          <pc:sldMk cId="1204641842" sldId="258"/>
        </pc:sldMkLst>
        <pc:spChg chg="mod">
          <ac:chgData name="Tess Bierhuizen" userId="fc609c8e-722f-4ff8-bd62-bb4ba1a7ca68" providerId="ADAL" clId="{6F024335-1A69-4845-9203-8882793E20D5}" dt="2024-03-28T12:41:18.374" v="26" actId="20577"/>
          <ac:spMkLst>
            <pc:docMk/>
            <pc:sldMk cId="1204641842" sldId="258"/>
            <ac:spMk id="2" creationId="{27488849-AAB8-F743-BDDA-B5230420FB8C}"/>
          </ac:spMkLst>
        </pc:spChg>
        <pc:spChg chg="mod">
          <ac:chgData name="Tess Bierhuizen" userId="fc609c8e-722f-4ff8-bd62-bb4ba1a7ca68" providerId="ADAL" clId="{6F024335-1A69-4845-9203-8882793E20D5}" dt="2024-03-28T12:44:35.309" v="491" actId="20577"/>
          <ac:spMkLst>
            <pc:docMk/>
            <pc:sldMk cId="1204641842" sldId="258"/>
            <ac:spMk id="6" creationId="{8D21D88C-EDCC-3844-B63B-41C7440F8DFA}"/>
          </ac:spMkLst>
        </pc:spChg>
        <pc:spChg chg="mod">
          <ac:chgData name="Tess Bierhuizen" userId="fc609c8e-722f-4ff8-bd62-bb4ba1a7ca68" providerId="ADAL" clId="{6F024335-1A69-4845-9203-8882793E20D5}" dt="2024-03-28T12:41:38.416" v="29" actId="14100"/>
          <ac:spMkLst>
            <pc:docMk/>
            <pc:sldMk cId="1204641842" sldId="258"/>
            <ac:spMk id="8" creationId="{9F9D86C5-E481-D04D-BF24-5645E8708B79}"/>
          </ac:spMkLst>
        </pc:spChg>
        <pc:spChg chg="mod">
          <ac:chgData name="Tess Bierhuizen" userId="fc609c8e-722f-4ff8-bd62-bb4ba1a7ca68" providerId="ADAL" clId="{6F024335-1A69-4845-9203-8882793E20D5}" dt="2024-03-28T12:45:39.565" v="532" actId="20577"/>
          <ac:spMkLst>
            <pc:docMk/>
            <pc:sldMk cId="1204641842" sldId="258"/>
            <ac:spMk id="10" creationId="{0A5F6162-4C6C-3D4B-8C21-48C90376F864}"/>
          </ac:spMkLst>
        </pc:spChg>
      </pc:sldChg>
      <pc:sldChg chg="del">
        <pc:chgData name="Tess Bierhuizen" userId="fc609c8e-722f-4ff8-bd62-bb4ba1a7ca68" providerId="ADAL" clId="{6F024335-1A69-4845-9203-8882793E20D5}" dt="2024-03-28T12:46:42.702" v="545" actId="47"/>
        <pc:sldMkLst>
          <pc:docMk/>
          <pc:sldMk cId="1816136383" sldId="259"/>
        </pc:sldMkLst>
      </pc:sldChg>
      <pc:sldChg chg="del">
        <pc:chgData name="Tess Bierhuizen" userId="fc609c8e-722f-4ff8-bd62-bb4ba1a7ca68" providerId="ADAL" clId="{6F024335-1A69-4845-9203-8882793E20D5}" dt="2024-03-28T12:46:06.218" v="533" actId="47"/>
        <pc:sldMkLst>
          <pc:docMk/>
          <pc:sldMk cId="2338304562" sldId="260"/>
        </pc:sldMkLst>
      </pc:sldChg>
      <pc:sldChg chg="del">
        <pc:chgData name="Tess Bierhuizen" userId="fc609c8e-722f-4ff8-bd62-bb4ba1a7ca68" providerId="ADAL" clId="{6F024335-1A69-4845-9203-8882793E20D5}" dt="2024-03-28T12:46:08.454" v="534" actId="47"/>
        <pc:sldMkLst>
          <pc:docMk/>
          <pc:sldMk cId="1292285766" sldId="261"/>
        </pc:sldMkLst>
      </pc:sldChg>
      <pc:sldChg chg="modSp mod">
        <pc:chgData name="Tess Bierhuizen" userId="fc609c8e-722f-4ff8-bd62-bb4ba1a7ca68" providerId="ADAL" clId="{6F024335-1A69-4845-9203-8882793E20D5}" dt="2024-03-28T12:46:53.014" v="559" actId="20577"/>
        <pc:sldMkLst>
          <pc:docMk/>
          <pc:sldMk cId="248458752" sldId="262"/>
        </pc:sldMkLst>
        <pc:spChg chg="mod">
          <ac:chgData name="Tess Bierhuizen" userId="fc609c8e-722f-4ff8-bd62-bb4ba1a7ca68" providerId="ADAL" clId="{6F024335-1A69-4845-9203-8882793E20D5}" dt="2024-03-28T12:46:53.014" v="559" actId="20577"/>
          <ac:spMkLst>
            <pc:docMk/>
            <pc:sldMk cId="248458752" sldId="262"/>
            <ac:spMk id="2" creationId="{27488849-AAB8-F743-BDDA-B5230420FB8C}"/>
          </ac:spMkLst>
        </pc:spChg>
        <pc:spChg chg="mod">
          <ac:chgData name="Tess Bierhuizen" userId="fc609c8e-722f-4ff8-bd62-bb4ba1a7ca68" providerId="ADAL" clId="{6F024335-1A69-4845-9203-8882793E20D5}" dt="2024-03-28T12:46:36.591" v="542" actId="20577"/>
          <ac:spMkLst>
            <pc:docMk/>
            <pc:sldMk cId="248458752" sldId="262"/>
            <ac:spMk id="7" creationId="{A1E19D30-2B53-4D4C-AAAE-905F9734622D}"/>
          </ac:spMkLst>
        </pc:spChg>
      </pc:sldChg>
      <pc:sldChg chg="del">
        <pc:chgData name="Tess Bierhuizen" userId="fc609c8e-722f-4ff8-bd62-bb4ba1a7ca68" providerId="ADAL" clId="{6F024335-1A69-4845-9203-8882793E20D5}" dt="2024-03-28T12:46:38.725" v="543" actId="47"/>
        <pc:sldMkLst>
          <pc:docMk/>
          <pc:sldMk cId="564364460" sldId="263"/>
        </pc:sldMkLst>
      </pc:sldChg>
      <pc:sldChg chg="modSp del mod">
        <pc:chgData name="Tess Bierhuizen" userId="fc609c8e-722f-4ff8-bd62-bb4ba1a7ca68" providerId="ADAL" clId="{6F024335-1A69-4845-9203-8882793E20D5}" dt="2024-03-28T12:46:40.408" v="544" actId="47"/>
        <pc:sldMkLst>
          <pc:docMk/>
          <pc:sldMk cId="2483633455" sldId="264"/>
        </pc:sldMkLst>
        <pc:spChg chg="mod">
          <ac:chgData name="Tess Bierhuizen" userId="fc609c8e-722f-4ff8-bd62-bb4ba1a7ca68" providerId="ADAL" clId="{6F024335-1A69-4845-9203-8882793E20D5}" dt="2024-03-28T12:46:22.803" v="538"/>
          <ac:spMkLst>
            <pc:docMk/>
            <pc:sldMk cId="2483633455" sldId="264"/>
            <ac:spMk id="7" creationId="{A1E19D30-2B53-4D4C-AAAE-905F973462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80E1-BDC1-ED4E-A695-1F46EA58CE55}" type="datetimeFigureOut">
              <a:rPr lang="en-NL" smtClean="0"/>
              <a:t>03/28/2024</a:t>
            </a:fld>
            <a:endParaRPr lang="en-N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068-E4DE-4543-9CF2-E3AB22715AC6}" type="slidenum">
              <a:rPr lang="en-NL" smtClean="0"/>
              <a:t>‹nr.›</a:t>
            </a:fld>
            <a:endParaRPr lang="en-NL"/>
          </a:p>
        </p:txBody>
      </p:sp>
    </p:spTree>
    <p:extLst>
      <p:ext uri="{BB962C8B-B14F-4D97-AF65-F5344CB8AC3E}">
        <p14:creationId xmlns:p14="http://schemas.microsoft.com/office/powerpoint/2010/main" val="19815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321068-E4DE-4543-9CF2-E3AB22715AC6}"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79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9795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098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50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10832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099865-F3A2-4A4B-8C03-425D0BC83808}" type="datetimeFigureOut">
              <a:rPr lang="en-NL" smtClean="0"/>
              <a:t>03/28/2024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40088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099865-F3A2-4A4B-8C03-425D0BC83808}" type="datetimeFigureOut">
              <a:rPr lang="en-NL" smtClean="0"/>
              <a:t>03/28/2024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627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099865-F3A2-4A4B-8C03-425D0BC83808}" type="datetimeFigureOut">
              <a:rPr lang="en-NL" smtClean="0"/>
              <a:t>03/28/2024</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544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099865-F3A2-4A4B-8C03-425D0BC83808}" type="datetimeFigureOut">
              <a:rPr lang="en-NL" smtClean="0"/>
              <a:t>03/28/2024</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7921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9865-F3A2-4A4B-8C03-425D0BC83808}" type="datetimeFigureOut">
              <a:rPr lang="en-NL" smtClean="0"/>
              <a:t>03/28/2024</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36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03/28/2024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147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03/28/2024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29254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3099865-F3A2-4A4B-8C03-425D0BC83808}" type="datetimeFigureOut">
              <a:rPr lang="en-NL" smtClean="0"/>
              <a:t>03/28/2024</a:t>
            </a:fld>
            <a:endParaRPr lang="en-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BF7AA7-FF96-1846-913D-887382B88091}" type="slidenum">
              <a:rPr lang="en-NL" smtClean="0"/>
              <a:t>‹nr.›</a:t>
            </a:fld>
            <a:endParaRPr lang="en-NL"/>
          </a:p>
        </p:txBody>
      </p:sp>
    </p:spTree>
    <p:extLst>
      <p:ext uri="{BB962C8B-B14F-4D97-AF65-F5344CB8AC3E}">
        <p14:creationId xmlns:p14="http://schemas.microsoft.com/office/powerpoint/2010/main" val="117411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0"/>
            <a:ext cx="6092586" cy="410520"/>
          </a:xfrm>
        </p:spPr>
        <p:txBody>
          <a:bodyPr lIns="0" tIns="0" rIns="0" bIns="0">
            <a:normAutofit/>
          </a:bodyPr>
          <a:lstStyle/>
          <a:p>
            <a:pPr algn="l"/>
            <a:r>
              <a:rPr lang="en-US" sz="2600" dirty="0" err="1">
                <a:solidFill>
                  <a:schemeClr val="bg1"/>
                </a:solidFill>
                <a:latin typeface="Gill Sans MT" panose="020B0502020104020203" pitchFamily="34" charset="77"/>
              </a:rPr>
              <a:t>Onderzoek</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doen</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3600000"/>
            <a:ext cx="6048000" cy="2141035"/>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BI / K / 2</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De kandidaat kan basisvaardigheden toepassen die betrekking hebben op communiceren, samenwerken,</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experimenteren en informatie verwerven en verwerken</a:t>
            </a:r>
            <a:endPar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endParaRPr lang="en-US" sz="1000" dirty="0">
              <a:solidFill>
                <a:prstClr val="black"/>
              </a:solidFill>
              <a:latin typeface="Gill Sans MT" panose="020B0502020104020203" pitchFamily="34" charset="77"/>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BI / K / 3</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De kandidaat kan strategische vaardigheden toepassen die bijdragen tot:</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de ontwikkeling van het eigen leervermogen</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het vermogen met biologische vaktaal en methodieken</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te communiceren en onderzoek te doen. </a:t>
            </a: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670472"/>
            <a:ext cx="1836000" cy="3343323"/>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Gill Sans MT" panose="020B0502020104020203" pitchFamily="34" charset="77"/>
              </a:rPr>
              <a:t>Elke </a:t>
            </a:r>
            <a:r>
              <a:rPr lang="en-US" sz="1000" dirty="0" err="1">
                <a:solidFill>
                  <a:prstClr val="black"/>
                </a:solidFill>
                <a:latin typeface="Gill Sans MT" panose="020B0502020104020203" pitchFamily="34" charset="77"/>
              </a:rPr>
              <a:t>leerling</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maakt</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een</a:t>
            </a:r>
            <a:r>
              <a:rPr lang="en-US" sz="1000" dirty="0">
                <a:solidFill>
                  <a:prstClr val="black"/>
                </a:solidFill>
                <a:latin typeface="Gill Sans MT" panose="020B0502020104020203" pitchFamily="34" charset="77"/>
              </a:rPr>
              <a:t> eigen </a:t>
            </a:r>
            <a:r>
              <a:rPr lang="en-US" sz="1000" dirty="0" err="1">
                <a:solidFill>
                  <a:prstClr val="black"/>
                </a:solidFill>
                <a:latin typeface="Gill Sans MT" panose="020B0502020104020203" pitchFamily="34" charset="77"/>
              </a:rPr>
              <a:t>werkplan</a:t>
            </a:r>
            <a:r>
              <a:rPr lang="en-US" sz="1000" dirty="0">
                <a:solidFill>
                  <a:prstClr val="black"/>
                </a:solidFill>
                <a:latin typeface="Gill Sans MT" panose="020B0502020104020203" pitchFamily="34" charset="77"/>
              </a:rPr>
              <a:t>, op basis </a:t>
            </a:r>
            <a:r>
              <a:rPr lang="en-US" sz="1000" dirty="0" err="1">
                <a:solidFill>
                  <a:prstClr val="black"/>
                </a:solidFill>
                <a:latin typeface="Gill Sans MT" panose="020B0502020104020203" pitchFamily="34" charset="77"/>
              </a:rPr>
              <a:t>daarvan</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worden</a:t>
            </a:r>
            <a:r>
              <a:rPr lang="en-US" sz="1000" dirty="0">
                <a:solidFill>
                  <a:prstClr val="black"/>
                </a:solidFill>
                <a:latin typeface="Gill Sans MT" panose="020B0502020104020203" pitchFamily="34" charset="77"/>
              </a:rPr>
              <a:t> de </a:t>
            </a:r>
            <a:r>
              <a:rPr lang="en-US" sz="1000" dirty="0" err="1">
                <a:solidFill>
                  <a:prstClr val="black"/>
                </a:solidFill>
                <a:latin typeface="Gill Sans MT" panose="020B0502020104020203" pitchFamily="34" charset="77"/>
              </a:rPr>
              <a:t>materialen</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klaar</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gezet</a:t>
            </a:r>
            <a:r>
              <a:rPr lang="en-US" sz="1000" dirty="0">
                <a:solidFill>
                  <a:prstClr val="black"/>
                </a:solidFill>
                <a:latin typeface="Gill Sans MT" panose="020B0502020104020203" pitchFamily="34" charset="77"/>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Gill Sans MT" panose="020B0502020104020203" pitchFamily="34" charset="77"/>
              </a:rPr>
              <a:t>LET OP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Zet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lang="en-US" sz="1000" dirty="0">
                <a:solidFill>
                  <a:prstClr val="black"/>
                </a:solidFill>
                <a:latin typeface="Gill Sans MT" panose="020B0502020104020203" pitchFamily="34" charset="77"/>
              </a:rPr>
              <a:t>per </a:t>
            </a:r>
            <a:r>
              <a:rPr lang="en-US" sz="1000" dirty="0" err="1">
                <a:solidFill>
                  <a:prstClr val="black"/>
                </a:solidFill>
                <a:latin typeface="Gill Sans MT" panose="020B0502020104020203" pitchFamily="34" charset="77"/>
              </a:rPr>
              <a:t>groepje</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alleen</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klaar</a:t>
            </a:r>
            <a:r>
              <a:rPr lang="en-US" sz="1000" dirty="0">
                <a:solidFill>
                  <a:prstClr val="black"/>
                </a:solidFill>
                <a:latin typeface="Gill Sans MT" panose="020B0502020104020203" pitchFamily="34" charset="77"/>
              </a:rPr>
              <a:t> wat ze </a:t>
            </a:r>
            <a:r>
              <a:rPr lang="en-US" sz="1000" dirty="0" err="1">
                <a:solidFill>
                  <a:prstClr val="black"/>
                </a:solidFill>
                <a:latin typeface="Gill Sans MT" panose="020B0502020104020203" pitchFamily="34" charset="77"/>
              </a:rPr>
              <a:t>daadwerkelijk</a:t>
            </a:r>
            <a:r>
              <a:rPr lang="en-US" sz="1000" dirty="0">
                <a:solidFill>
                  <a:prstClr val="black"/>
                </a:solidFill>
                <a:latin typeface="Gill Sans MT" panose="020B0502020104020203" pitchFamily="34" charset="77"/>
              </a:rPr>
              <a:t> in </a:t>
            </a:r>
            <a:r>
              <a:rPr lang="en-US" sz="1000" dirty="0" err="1">
                <a:solidFill>
                  <a:prstClr val="black"/>
                </a:solidFill>
                <a:latin typeface="Gill Sans MT" panose="020B0502020104020203" pitchFamily="34" charset="77"/>
              </a:rPr>
              <a:t>hun</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werkplan</a:t>
            </a:r>
            <a:r>
              <a:rPr lang="en-US" sz="1000" dirty="0">
                <a:solidFill>
                  <a:prstClr val="black"/>
                </a:solidFill>
                <a:latin typeface="Gill Sans MT" panose="020B0502020104020203" pitchFamily="34" charset="77"/>
              </a:rPr>
              <a:t> hebben </a:t>
            </a:r>
            <a:r>
              <a:rPr lang="en-US" sz="1000" dirty="0" err="1">
                <a:solidFill>
                  <a:prstClr val="black"/>
                </a:solidFill>
                <a:latin typeface="Gill Sans MT" panose="020B0502020104020203" pitchFamily="34" charset="77"/>
              </a:rPr>
              <a:t>opgenomen</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Hierdoor</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kan</a:t>
            </a:r>
            <a:r>
              <a:rPr lang="en-US" sz="1000" dirty="0">
                <a:solidFill>
                  <a:prstClr val="black"/>
                </a:solidFill>
                <a:latin typeface="Gill Sans MT" panose="020B0502020104020203" pitchFamily="34" charset="77"/>
              </a:rPr>
              <a:t> je ze laten </a:t>
            </a:r>
            <a:r>
              <a:rPr lang="en-US" sz="1000" dirty="0" err="1">
                <a:solidFill>
                  <a:prstClr val="black"/>
                </a:solidFill>
                <a:latin typeface="Gill Sans MT" panose="020B0502020104020203" pitchFamily="34" charset="77"/>
              </a:rPr>
              <a:t>zien</a:t>
            </a:r>
            <a:r>
              <a:rPr lang="en-US" sz="1000" dirty="0">
                <a:solidFill>
                  <a:prstClr val="black"/>
                </a:solidFill>
                <a:latin typeface="Gill Sans MT" panose="020B0502020104020203" pitchFamily="34" charset="77"/>
              </a:rPr>
              <a:t> hoe </a:t>
            </a:r>
            <a:r>
              <a:rPr lang="en-US" sz="1000" dirty="0" err="1">
                <a:solidFill>
                  <a:prstClr val="black"/>
                </a:solidFill>
                <a:latin typeface="Gill Sans MT" panose="020B0502020104020203" pitchFamily="34" charset="77"/>
              </a:rPr>
              <a:t>belangrijk</a:t>
            </a:r>
            <a:r>
              <a:rPr lang="en-US" sz="1000" dirty="0">
                <a:solidFill>
                  <a:prstClr val="black"/>
                </a:solidFill>
                <a:latin typeface="Gill Sans MT" panose="020B0502020104020203" pitchFamily="34" charset="77"/>
              </a:rPr>
              <a:t> het is </a:t>
            </a:r>
            <a:r>
              <a:rPr lang="en-US" sz="1000" dirty="0" err="1">
                <a:solidFill>
                  <a:prstClr val="black"/>
                </a:solidFill>
                <a:latin typeface="Gill Sans MT" panose="020B0502020104020203" pitchFamily="34" charset="77"/>
              </a:rPr>
              <a:t>dat</a:t>
            </a:r>
            <a:r>
              <a:rPr lang="en-US" sz="1000" dirty="0">
                <a:solidFill>
                  <a:prstClr val="black"/>
                </a:solidFill>
                <a:latin typeface="Gill Sans MT" panose="020B0502020104020203" pitchFamily="34" charset="77"/>
              </a:rPr>
              <a:t> ze het </a:t>
            </a:r>
            <a:r>
              <a:rPr lang="en-US" sz="1000" dirty="0" err="1">
                <a:solidFill>
                  <a:prstClr val="black"/>
                </a:solidFill>
                <a:latin typeface="Gill Sans MT" panose="020B0502020104020203" pitchFamily="34" charset="77"/>
              </a:rPr>
              <a:t>werkplan</a:t>
            </a:r>
            <a:r>
              <a:rPr lang="en-US" sz="1000" dirty="0">
                <a:solidFill>
                  <a:prstClr val="black"/>
                </a:solidFill>
                <a:latin typeface="Gill Sans MT" panose="020B0502020104020203" pitchFamily="34" charset="77"/>
              </a:rPr>
              <a:t> zo complete </a:t>
            </a:r>
            <a:r>
              <a:rPr lang="en-US" sz="1000" dirty="0" err="1">
                <a:solidFill>
                  <a:prstClr val="black"/>
                </a:solidFill>
                <a:latin typeface="Gill Sans MT" panose="020B0502020104020203" pitchFamily="34" charset="77"/>
              </a:rPr>
              <a:t>mogelijk</a:t>
            </a:r>
            <a:r>
              <a:rPr lang="en-US" sz="1000" dirty="0">
                <a:solidFill>
                  <a:prstClr val="black"/>
                </a:solidFill>
                <a:latin typeface="Gill Sans MT" panose="020B0502020104020203" pitchFamily="34" charset="77"/>
              </a:rPr>
              <a:t> </a:t>
            </a:r>
            <a:r>
              <a:rPr lang="en-US" sz="1000" dirty="0" err="1">
                <a:solidFill>
                  <a:prstClr val="black"/>
                </a:solidFill>
                <a:latin typeface="Gill Sans MT" panose="020B0502020104020203" pitchFamily="34" charset="77"/>
              </a:rPr>
              <a:t>maken</a:t>
            </a:r>
            <a:r>
              <a:rPr lang="en-US" sz="1000" dirty="0">
                <a:solidFill>
                  <a:prstClr val="black"/>
                </a:solidFill>
                <a:latin typeface="Gill Sans MT" panose="020B0502020104020203" pitchFamily="34" charset="77"/>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Zorg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wel</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dat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je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zelf</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de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vergeten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spulen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in de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buurt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hebt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om aan te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vullen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zodat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de leerlingen niet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vastlopen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solidFill>
                <a:prstClr val="black"/>
              </a:solidFill>
              <a:latin typeface="Gill Sans MT" panose="020B0502020104020203" pitchFamily="34" charset="77"/>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Vaak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vergeten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bakjes</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schaaltjes</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mesje</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watervaste</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stift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water. </a:t>
            </a: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32211" y="1566747"/>
            <a:ext cx="1304692" cy="1103815"/>
          </a:xfrm>
          <a:prstGeom prst="rect">
            <a:avLst/>
          </a:prstGeom>
          <a:noFill/>
        </p:spPr>
        <p:txBody>
          <a:bodyPr wrap="square" lIns="0" tIns="0" rIns="0" bIns="0" rtlCol="0">
            <a:no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De leerlingen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gaan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zelf</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alleen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of in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groepjes</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een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onderzoek</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bedenken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uitvoeren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en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verwerken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tot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een</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verslag</a:t>
            </a: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1" name="TextBox 10">
            <a:extLst>
              <a:ext uri="{FF2B5EF4-FFF2-40B4-BE49-F238E27FC236}">
                <a16:creationId xmlns:a16="http://schemas.microsoft.com/office/drawing/2014/main" id="{F8E49A8D-0D91-534F-AD53-192CCC5D83BA}"/>
              </a:ext>
            </a:extLst>
          </p:cNvPr>
          <p:cNvSpPr txBox="1"/>
          <p:nvPr/>
        </p:nvSpPr>
        <p:spPr>
          <a:xfrm>
            <a:off x="5257800" y="1568397"/>
            <a:ext cx="1109382" cy="1530404"/>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Minimaal 3 lessen voor voorbereiding, inzetten proef en verwerken. </a:t>
            </a:r>
            <a:b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br>
            <a:r>
              <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Tussendoor tijd voor verzamelen resultaten</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1"/>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BB / KB /GT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1 3 / 4</a:t>
            </a:r>
          </a:p>
        </p:txBody>
      </p:sp>
    </p:spTree>
    <p:extLst>
      <p:ext uri="{BB962C8B-B14F-4D97-AF65-F5344CB8AC3E}">
        <p14:creationId xmlns:p14="http://schemas.microsoft.com/office/powerpoint/2010/main" val="9748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Onderzoek</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doen</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6235908"/>
            <a:ext cx="1700793" cy="3809240"/>
          </a:xfrm>
          <a:prstGeom prst="rect">
            <a:avLst/>
          </a:prstGeom>
          <a:noFill/>
        </p:spPr>
        <p:txBody>
          <a:bodyPr wrap="square" lIns="0" tIns="0" rIns="0" bIns="0" rtlCol="0">
            <a:noAutofit/>
          </a:bodyPr>
          <a:lstStyle/>
          <a:p>
            <a:pPr>
              <a:lnSpc>
                <a:spcPts val="1200"/>
              </a:lnSpc>
            </a:pPr>
            <a:r>
              <a:rPr lang="en-GB" sz="1000" dirty="0" err="1">
                <a:latin typeface="Gill Sans MT" panose="020B0502020104020203" pitchFamily="34" charset="77"/>
              </a:rPr>
              <a:t>Materiaal</a:t>
            </a:r>
            <a:r>
              <a:rPr lang="en-GB" sz="1000" dirty="0">
                <a:latin typeface="Gill Sans MT" panose="020B0502020104020203" pitchFamily="34" charset="77"/>
              </a:rPr>
              <a:t> om </a:t>
            </a:r>
            <a:r>
              <a:rPr lang="en-GB" sz="1000" dirty="0" err="1">
                <a:latin typeface="Gill Sans MT" panose="020B0502020104020203" pitchFamily="34" charset="77"/>
              </a:rPr>
              <a:t>jouw</a:t>
            </a:r>
            <a:r>
              <a:rPr lang="en-GB" sz="1000" dirty="0">
                <a:latin typeface="Gill Sans MT" panose="020B0502020104020203" pitchFamily="34" charset="77"/>
              </a:rPr>
              <a:t> </a:t>
            </a:r>
            <a:r>
              <a:rPr lang="en-GB" sz="1000" dirty="0" err="1">
                <a:latin typeface="Gill Sans MT" panose="020B0502020104020203" pitchFamily="34" charset="77"/>
              </a:rPr>
              <a:t>onderzoek</a:t>
            </a:r>
            <a:r>
              <a:rPr lang="en-GB" sz="1000" dirty="0">
                <a:latin typeface="Gill Sans MT" panose="020B0502020104020203" pitchFamily="34" charset="77"/>
              </a:rPr>
              <a:t> </a:t>
            </a:r>
            <a:r>
              <a:rPr lang="en-GB" sz="1000" dirty="0" err="1">
                <a:latin typeface="Gill Sans MT" panose="020B0502020104020203" pitchFamily="34" charset="77"/>
              </a:rPr>
              <a:t>te</a:t>
            </a:r>
            <a:r>
              <a:rPr lang="en-GB" sz="1000" dirty="0">
                <a:latin typeface="Gill Sans MT" panose="020B0502020104020203" pitchFamily="34" charset="77"/>
              </a:rPr>
              <a:t> </a:t>
            </a:r>
            <a:r>
              <a:rPr lang="en-GB" sz="1000" dirty="0" err="1">
                <a:latin typeface="Gill Sans MT" panose="020B0502020104020203" pitchFamily="34" charset="77"/>
              </a:rPr>
              <a:t>kunnen</a:t>
            </a:r>
            <a:r>
              <a:rPr lang="en-GB" sz="1000" dirty="0">
                <a:latin typeface="Gill Sans MT" panose="020B0502020104020203" pitchFamily="34" charset="77"/>
              </a:rPr>
              <a:t> </a:t>
            </a:r>
            <a:r>
              <a:rPr lang="en-GB" sz="1000" dirty="0" err="1">
                <a:latin typeface="Gill Sans MT" panose="020B0502020104020203" pitchFamily="34" charset="77"/>
              </a:rPr>
              <a:t>uitvoeren</a:t>
            </a:r>
            <a:r>
              <a:rPr lang="en-GB" sz="1000" dirty="0">
                <a:latin typeface="Gill Sans MT" panose="020B0502020104020203" pitchFamily="34" charset="77"/>
              </a:rPr>
              <a:t>. </a:t>
            </a:r>
            <a:r>
              <a:rPr lang="en-GB" sz="1000" dirty="0" err="1">
                <a:latin typeface="Gill Sans MT" panose="020B0502020104020203" pitchFamily="34" charset="77"/>
              </a:rPr>
              <a:t>Dit</a:t>
            </a:r>
            <a:r>
              <a:rPr lang="en-GB" sz="1000" dirty="0">
                <a:latin typeface="Gill Sans MT" panose="020B0502020104020203" pitchFamily="34" charset="77"/>
              </a:rPr>
              <a:t> </a:t>
            </a:r>
            <a:r>
              <a:rPr lang="en-GB" sz="1000" dirty="0" err="1">
                <a:latin typeface="Gill Sans MT" panose="020B0502020104020203" pitchFamily="34" charset="77"/>
              </a:rPr>
              <a:t>noteer</a:t>
            </a:r>
            <a:r>
              <a:rPr lang="en-GB" sz="1000" dirty="0">
                <a:latin typeface="Gill Sans MT" panose="020B0502020104020203" pitchFamily="34" charset="77"/>
              </a:rPr>
              <a:t> je </a:t>
            </a:r>
            <a:r>
              <a:rPr lang="en-GB" sz="1000" dirty="0" err="1">
                <a:latin typeface="Gill Sans MT" panose="020B0502020104020203" pitchFamily="34" charset="77"/>
              </a:rPr>
              <a:t>allemaal</a:t>
            </a:r>
            <a:r>
              <a:rPr lang="en-GB" sz="1000" dirty="0">
                <a:latin typeface="Gill Sans MT" panose="020B0502020104020203" pitchFamily="34" charset="77"/>
              </a:rPr>
              <a:t> in </a:t>
            </a:r>
            <a:r>
              <a:rPr lang="en-GB" sz="1000" dirty="0" err="1">
                <a:latin typeface="Gill Sans MT" panose="020B0502020104020203" pitchFamily="34" charset="77"/>
              </a:rPr>
              <a:t>jouw</a:t>
            </a:r>
            <a:r>
              <a:rPr lang="en-GB" sz="1000" dirty="0">
                <a:latin typeface="Gill Sans MT" panose="020B0502020104020203" pitchFamily="34" charset="77"/>
              </a:rPr>
              <a:t> </a:t>
            </a:r>
            <a:r>
              <a:rPr lang="en-GB" sz="1000" dirty="0" err="1">
                <a:latin typeface="Gill Sans MT" panose="020B0502020104020203" pitchFamily="34" charset="77"/>
              </a:rPr>
              <a:t>werkplan</a:t>
            </a:r>
            <a:r>
              <a:rPr lang="en-GB" sz="1000" dirty="0">
                <a:latin typeface="Gill Sans MT" panose="020B0502020104020203" pitchFamily="34" charset="77"/>
              </a:rPr>
              <a:t>. </a:t>
            </a:r>
          </a:p>
          <a:p>
            <a:pPr>
              <a:lnSpc>
                <a:spcPts val="1200"/>
              </a:lnSpc>
            </a:pPr>
            <a:endParaRPr lang="en-GB" sz="1000" dirty="0">
              <a:latin typeface="Gill Sans MT" panose="020B0502020104020203" pitchFamily="34" charset="77"/>
            </a:endParaRPr>
          </a:p>
          <a:p>
            <a:pPr>
              <a:lnSpc>
                <a:spcPts val="1200"/>
              </a:lnSpc>
            </a:pPr>
            <a:r>
              <a:rPr lang="en-GB" sz="1000" dirty="0">
                <a:latin typeface="Gill Sans MT" panose="020B0502020104020203" pitchFamily="34" charset="77"/>
              </a:rPr>
              <a:t>Laptop om </a:t>
            </a:r>
            <a:r>
              <a:rPr lang="en-GB" sz="1000" dirty="0" err="1">
                <a:latin typeface="Gill Sans MT" panose="020B0502020104020203" pitchFamily="34" charset="77"/>
              </a:rPr>
              <a:t>jouw</a:t>
            </a:r>
            <a:r>
              <a:rPr lang="en-GB" sz="1000" dirty="0">
                <a:latin typeface="Gill Sans MT" panose="020B0502020104020203" pitchFamily="34" charset="77"/>
              </a:rPr>
              <a:t> </a:t>
            </a:r>
            <a:r>
              <a:rPr lang="en-GB" sz="1000" dirty="0" err="1">
                <a:latin typeface="Gill Sans MT" panose="020B0502020104020203" pitchFamily="34" charset="77"/>
              </a:rPr>
              <a:t>verslag</a:t>
            </a:r>
            <a:r>
              <a:rPr lang="en-GB" sz="1000" dirty="0">
                <a:latin typeface="Gill Sans MT" panose="020B0502020104020203" pitchFamily="34" charset="77"/>
              </a:rPr>
              <a:t> </a:t>
            </a:r>
            <a:r>
              <a:rPr lang="en-GB" sz="1000" dirty="0" err="1">
                <a:latin typeface="Gill Sans MT" panose="020B0502020104020203" pitchFamily="34" charset="77"/>
              </a:rPr>
              <a:t>uit</a:t>
            </a:r>
            <a:r>
              <a:rPr lang="en-GB" sz="1000" dirty="0">
                <a:latin typeface="Gill Sans MT" panose="020B0502020104020203" pitchFamily="34" charset="77"/>
              </a:rPr>
              <a:t> </a:t>
            </a:r>
            <a:r>
              <a:rPr lang="en-GB" sz="1000" dirty="0" err="1">
                <a:latin typeface="Gill Sans MT" panose="020B0502020104020203" pitchFamily="34" charset="77"/>
              </a:rPr>
              <a:t>te</a:t>
            </a:r>
            <a:r>
              <a:rPr lang="en-GB" sz="1000" dirty="0">
                <a:latin typeface="Gill Sans MT" panose="020B0502020104020203" pitchFamily="34" charset="77"/>
              </a:rPr>
              <a:t> </a:t>
            </a:r>
            <a:r>
              <a:rPr lang="en-GB" sz="1000" dirty="0" err="1">
                <a:latin typeface="Gill Sans MT" panose="020B0502020104020203" pitchFamily="34" charset="77"/>
              </a:rPr>
              <a:t>werken</a:t>
            </a:r>
            <a:r>
              <a:rPr lang="en-GB" sz="1000" dirty="0">
                <a:latin typeface="Gill Sans MT" panose="020B0502020104020203" pitchFamily="34" charset="77"/>
              </a:rPr>
              <a:t>. </a:t>
            </a:r>
            <a:endParaRPr lang="en-NL" sz="1000" dirty="0">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899999" y="1636712"/>
            <a:ext cx="6032951" cy="3709194"/>
          </a:xfrm>
          <a:prstGeom prst="rect">
            <a:avLst/>
          </a:prstGeom>
          <a:noFill/>
        </p:spPr>
        <p:txBody>
          <a:bodyPr wrap="square" lIns="0" tIns="0" rIns="0" bIns="0" rtlCol="0">
            <a:noAutofit/>
          </a:bodyPr>
          <a:lstStyle/>
          <a:p>
            <a:pPr>
              <a:lnSpc>
                <a:spcPts val="1200"/>
              </a:lnSpc>
            </a:pPr>
            <a:r>
              <a:rPr lang="nl-NL" sz="1000" dirty="0">
                <a:latin typeface="Gill Sans MT" panose="020B0502020104020203" pitchFamily="34" charset="77"/>
              </a:rPr>
              <a:t>De komende periode ga je zelf (alleen of in een groepje) op onderzoek uit, je mag zelf bedenken wat je gaat onderzoeken en hoe je dat gaat aanpakken. De enige eis is dat het iets met planten te maken heeft.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Je kan bijvoorbeeld gaan uitzoeken of je een plantje kan laten groeien als je het cola geeft in plaats van water. Maar je kan ook onderzoeken wat er gebeurd als je een plaatje in het donker zet, of juist in het licht. Je bent zelf vrij om iets leuks te bedenken, maar denk er wel aan dat je maar een variabele mag hebben!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Van dit onderzoek maak je vervolgens een onderzoeksverslag.</a:t>
            </a:r>
          </a:p>
          <a:p>
            <a:pPr>
              <a:lnSpc>
                <a:spcPts val="1200"/>
              </a:lnSpc>
            </a:pPr>
            <a:r>
              <a:rPr lang="nl-NL" sz="1000" dirty="0">
                <a:latin typeface="Gill Sans MT" panose="020B0502020104020203" pitchFamily="34" charset="77"/>
              </a:rPr>
              <a:t>Op de volgende pagina staat beschreven wat er allemaal in jouw onderzoeksverslag moet komen. Zorg dat je dit goed doorleest zodat je niks vergeet. Zorg ook dat je dit allemaal in de juiste volgorde doet, anders kom je later in de problemen, zie de planning hieronder.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Les 1: uitleg opdracht en bedenken wat je gaat doen. Van het verslag maak je de inleiding en het werkplan. Lever deze in bij de docent zodat die alles kan klaarzetten voor de volgende les.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Les 2: je krijgt van de docent alle spullen die je in het werkplan hebt aangegeven. Voer nu het werkplan uit zodat jouw proefje echt is gestart. Maak foto’s van de startpositie op dag 1 van het onderzoek.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De rest van de week: maak foto’s van jouw onderzoek. Beschrijf ook wat je ziet gebeuren, en wie weet ruik je ook wel dingen. Noteer dit allemaal in jouw verslag bij resultaten.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Les 3: als het goed is, heb je de hele week foto’s gemaakt van jouw onderzoek. Zorg dat je deze bij de resultaten hebt gezet, met een beschrijving erbij. Tijdens deze les ga je de conclusie en reflectie schrijven, en zorg je voor een mooi voorblad van jouw verslag. </a:t>
            </a:r>
          </a:p>
          <a:p>
            <a:pPr>
              <a:lnSpc>
                <a:spcPts val="1200"/>
              </a:lnSpc>
            </a:pPr>
            <a:endParaRPr lang="nl-NL" sz="1000" dirty="0">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120464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08630"/>
          </a:xfrm>
        </p:spPr>
        <p:txBody>
          <a:bodyPr lIns="0" tIns="0" rIns="0" bIns="0">
            <a:normAutofit/>
          </a:bodyPr>
          <a:lstStyle/>
          <a:p>
            <a:pPr algn="l"/>
            <a:r>
              <a:rPr lang="en-US" sz="2600" dirty="0" err="1">
                <a:solidFill>
                  <a:schemeClr val="bg1"/>
                </a:solidFill>
                <a:latin typeface="Gill Sans MT" panose="020B0502020104020203" pitchFamily="34" charset="77"/>
              </a:rPr>
              <a:t>Onderzoek</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doen</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59205" y="1538108"/>
            <a:ext cx="2831532" cy="265977"/>
          </a:xfrm>
          <a:prstGeom prst="rect">
            <a:avLst/>
          </a:prstGeom>
          <a:noFill/>
        </p:spPr>
        <p:txBody>
          <a:bodyPr wrap="square" lIns="0" tIns="0" rIns="0" bIns="0" rtlCol="0">
            <a:noAutofit/>
          </a:bodyPr>
          <a:lstStyle/>
          <a:p>
            <a:pPr>
              <a:lnSpc>
                <a:spcPts val="1200"/>
              </a:lnSpc>
            </a:pPr>
            <a:r>
              <a:rPr lang="nl-NL" sz="1000" dirty="0">
                <a:latin typeface="Gill Sans MT" panose="020B0502020104020203" pitchFamily="34" charset="77"/>
              </a:rPr>
              <a:t>Vul hier je naam in</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6" name="TextBox 5">
            <a:extLst>
              <a:ext uri="{FF2B5EF4-FFF2-40B4-BE49-F238E27FC236}">
                <a16:creationId xmlns:a16="http://schemas.microsoft.com/office/drawing/2014/main" id="{485B3FAA-30F0-B246-BDA7-359468E5633C}"/>
              </a:ext>
            </a:extLst>
          </p:cNvPr>
          <p:cNvSpPr txBox="1"/>
          <p:nvPr/>
        </p:nvSpPr>
        <p:spPr>
          <a:xfrm>
            <a:off x="5302250" y="1538108"/>
            <a:ext cx="1066800" cy="265977"/>
          </a:xfrm>
          <a:prstGeom prst="rect">
            <a:avLst/>
          </a:prstGeom>
          <a:noFill/>
        </p:spPr>
        <p:txBody>
          <a:bodyPr wrap="square" lIns="0" tIns="0" rIns="0" bIns="0" rtlCol="0">
            <a:noAutofit/>
          </a:bodyPr>
          <a:lstStyle/>
          <a:p>
            <a:r>
              <a:rPr lang="nl-NL" sz="1000" dirty="0">
                <a:latin typeface="Gill Sans MT" panose="020B0502020104020203" pitchFamily="34" charset="77"/>
              </a:rPr>
              <a:t>Vul hier je klas in</a:t>
            </a:r>
            <a:endParaRPr lang="en-NL" sz="1000" dirty="0">
              <a:latin typeface="Gill Sans MT" panose="020B0502020104020203" pitchFamily="34" charset="77"/>
            </a:endParaRPr>
          </a:p>
        </p:txBody>
      </p:sp>
      <p:sp>
        <p:nvSpPr>
          <p:cNvPr id="7" name="TextBox 6">
            <a:extLst>
              <a:ext uri="{FF2B5EF4-FFF2-40B4-BE49-F238E27FC236}">
                <a16:creationId xmlns:a16="http://schemas.microsoft.com/office/drawing/2014/main" id="{A1E19D30-2B53-4D4C-AAAE-905F9734622D}"/>
              </a:ext>
            </a:extLst>
          </p:cNvPr>
          <p:cNvSpPr txBox="1"/>
          <p:nvPr/>
        </p:nvSpPr>
        <p:spPr>
          <a:xfrm>
            <a:off x="900113" y="2741678"/>
            <a:ext cx="4059065" cy="7344000"/>
          </a:xfrm>
          <a:prstGeom prst="rect">
            <a:avLst/>
          </a:prstGeom>
          <a:noFill/>
        </p:spPr>
        <p:txBody>
          <a:bodyPr wrap="square" lIns="0" tIns="0" rIns="0" bIns="0" rtlCol="0">
            <a:noAutofit/>
          </a:bodyPr>
          <a:lstStyle/>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Je verslag bestaat uit de volgende onderdelen: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Voorblad: Namen, klas, datum, titel, plaatje dat met het onderwerp te maken heeft.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Inhoudsopgave: hoofdstuktitels en bladzijde nummers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Inleiding: Schrijf een verhaal over wat je opdracht is en wat je hoopt te leren. </a:t>
            </a:r>
          </a:p>
          <a:p>
            <a:pPr>
              <a:lnSpc>
                <a:spcPts val="1200"/>
              </a:lnSpc>
            </a:pPr>
            <a:r>
              <a:rPr lang="nl-NL" sz="1000" dirty="0">
                <a:latin typeface="Gill Sans MT" panose="020B0502020104020203" pitchFamily="34" charset="77"/>
              </a:rPr>
              <a:t>Geef duidelijk aan wat jouw onderzoeksvraag/hoofdvraag is.</a:t>
            </a:r>
          </a:p>
          <a:p>
            <a:pPr>
              <a:lnSpc>
                <a:spcPts val="1200"/>
              </a:lnSpc>
            </a:pPr>
            <a:r>
              <a:rPr lang="nl-NL" sz="1000" dirty="0">
                <a:latin typeface="Gill Sans MT" panose="020B0502020104020203" pitchFamily="34" charset="77"/>
              </a:rPr>
              <a:t>Ook schrijf je hier je hypothese. (De hypothese is een antwoord op de hoofdvraag, voordat je het onderzoek hebt gedaan, dus wat denk jij dat het antwoord is en leg uit waarom. Gebruik hierbij informatie die je al eerder hebt geleerd)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Werkplan: geef aan welke materialen je allemaal nodig hebt, ben zo uitgebreid </a:t>
            </a:r>
          </a:p>
          <a:p>
            <a:pPr>
              <a:lnSpc>
                <a:spcPts val="1200"/>
              </a:lnSpc>
            </a:pPr>
            <a:r>
              <a:rPr lang="nl-NL" sz="1000" dirty="0">
                <a:latin typeface="Gill Sans MT" panose="020B0502020104020203" pitchFamily="34" charset="77"/>
              </a:rPr>
              <a:t>mogelijk. Geef ook hoeveel je van alles nodig hebt. LET OP; de docent zet alleen klaar wat je in het werkplan hebt opgenomen, dus zorg dat het compleet is. Denk ook aan bakjes, watervaste stiften, enz.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Maak een stappenplan met alle acties die je hebt gedaan, zorg dat alles op de goede volgorde staat en ben zo duidelijk mogelijk. Zorg dat iemand anders jouw onderzoek ook zou kunnen nadoen na het lezen van het verslag. Vermeld ook hoe je resultaten gaat verzamelen en verwerken.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Resultaten: geef aan wat de resultaten zijn van jouw onderzoek. Beschrijf dit duidelijk, dus kleur, geur, opvallende zaken enz. Geef aan wat de verschillen zijn door de dagen heen. Voeg ook foto’s toe aan het verslag, geef goed aan welke dag deze foto’s zijn gemaakt.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Conclusie: In dit hoofdstuk geeft je antwoord op de hoofdvraag. (Dus nadat je het onderzoek hebt gedaan.) Klopt dit met wat je eerst hebt gedacht, in de hypothese. Wat was er anders? Waarom is het anders? </a:t>
            </a:r>
          </a:p>
          <a:p>
            <a:pPr>
              <a:lnSpc>
                <a:spcPts val="1200"/>
              </a:lnSpc>
            </a:pPr>
            <a:endParaRPr lang="nl-NL" sz="1000" dirty="0">
              <a:latin typeface="Gill Sans MT" panose="020B0502020104020203" pitchFamily="34" charset="77"/>
            </a:endParaRPr>
          </a:p>
          <a:p>
            <a:pPr>
              <a:lnSpc>
                <a:spcPts val="1200"/>
              </a:lnSpc>
            </a:pPr>
            <a:r>
              <a:rPr lang="nl-NL" sz="1000" dirty="0">
                <a:latin typeface="Gill Sans MT" panose="020B0502020104020203" pitchFamily="34" charset="77"/>
              </a:rPr>
              <a:t>Reflectie: In dit hoofdstuk kijk je terug op je onderzoek. Wat vond je ervan om dit te doen? Wat heb je geleerd? Wat vond je leuk aan deze opdracht? Wat vond je juist niet leuk. Vond je het moeilijk of juist makkelijk? </a:t>
            </a:r>
          </a:p>
        </p:txBody>
      </p:sp>
    </p:spTree>
    <p:extLst>
      <p:ext uri="{BB962C8B-B14F-4D97-AF65-F5344CB8AC3E}">
        <p14:creationId xmlns:p14="http://schemas.microsoft.com/office/powerpoint/2010/main" val="248458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20158</TotalTime>
  <Words>949</Words>
  <Application>Microsoft Office PowerPoint</Application>
  <PresentationFormat>Aangepast</PresentationFormat>
  <Paragraphs>67</Paragraphs>
  <Slides>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vt:i4>
      </vt:variant>
    </vt:vector>
  </HeadingPairs>
  <TitlesOfParts>
    <vt:vector size="8" baseType="lpstr">
      <vt:lpstr>Arial</vt:lpstr>
      <vt:lpstr>Calibri</vt:lpstr>
      <vt:lpstr>Calibri Light</vt:lpstr>
      <vt:lpstr>Gill Sans MT</vt:lpstr>
      <vt:lpstr>Office Theme</vt:lpstr>
      <vt:lpstr>Onderzoek doen</vt:lpstr>
      <vt:lpstr>Onderzoek doen</vt:lpstr>
      <vt:lpstr>Onderzoek doen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xxxxxxxxx</dc:title>
  <dc:creator>Microsoft Office User</dc:creator>
  <cp:lastModifiedBy>Tess Bierhuizen</cp:lastModifiedBy>
  <cp:revision>18</cp:revision>
  <dcterms:created xsi:type="dcterms:W3CDTF">2024-02-13T11:42:49Z</dcterms:created>
  <dcterms:modified xsi:type="dcterms:W3CDTF">2024-03-28T12:54:46Z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5030db-5b96-4a80-bef5-9bbf300e0d2e_Enabled">
    <vt:lpwstr>true</vt:lpwstr>
  </property>
  <property fmtid="{D5CDD505-2E9C-101B-9397-08002B2CF9AE}" pid="3" name="MSIP_Label_415030db-5b96-4a80-bef5-9bbf300e0d2e_SetDate">
    <vt:lpwstr>2024-03-28T12:40:40Z</vt:lpwstr>
  </property>
  <property fmtid="{D5CDD505-2E9C-101B-9397-08002B2CF9AE}" pid="4" name="MSIP_Label_415030db-5b96-4a80-bef5-9bbf300e0d2e_Method">
    <vt:lpwstr>Standard</vt:lpwstr>
  </property>
  <property fmtid="{D5CDD505-2E9C-101B-9397-08002B2CF9AE}" pid="5" name="MSIP_Label_415030db-5b96-4a80-bef5-9bbf300e0d2e_Name">
    <vt:lpwstr>General</vt:lpwstr>
  </property>
  <property fmtid="{D5CDD505-2E9C-101B-9397-08002B2CF9AE}" pid="6" name="MSIP_Label_415030db-5b96-4a80-bef5-9bbf300e0d2e_SiteId">
    <vt:lpwstr>9e9002aa-e50e-44b8-bb7a-021d21198024</vt:lpwstr>
  </property>
  <property fmtid="{D5CDD505-2E9C-101B-9397-08002B2CF9AE}" pid="7" name="MSIP_Label_415030db-5b96-4a80-bef5-9bbf300e0d2e_ActionId">
    <vt:lpwstr>8360f20b-abe9-4daa-bab8-6edc190a2e9d</vt:lpwstr>
  </property>
  <property fmtid="{D5CDD505-2E9C-101B-9397-08002B2CF9AE}" pid="8" name="MSIP_Label_415030db-5b96-4a80-bef5-9bbf300e0d2e_ContentBits">
    <vt:lpwstr>0</vt:lpwstr>
  </property>
</Properties>
</file>