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0" r:id="rId3"/>
    <p:sldId id="289" r:id="rId4"/>
    <p:sldId id="266" r:id="rId5"/>
    <p:sldId id="258" r:id="rId6"/>
    <p:sldId id="259" r:id="rId7"/>
    <p:sldId id="260" r:id="rId8"/>
    <p:sldId id="268" r:id="rId9"/>
    <p:sldId id="261" r:id="rId10"/>
    <p:sldId id="257" r:id="rId11"/>
    <p:sldId id="267" r:id="rId12"/>
    <p:sldId id="265" r:id="rId13"/>
    <p:sldId id="377" r:id="rId14"/>
    <p:sldId id="375" r:id="rId15"/>
    <p:sldId id="262" r:id="rId16"/>
    <p:sldId id="263" r:id="rId17"/>
    <p:sldId id="380" r:id="rId18"/>
    <p:sldId id="3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D1"/>
    <a:srgbClr val="FDFDFB"/>
    <a:srgbClr val="EEEBDE"/>
    <a:srgbClr val="E0DAC2"/>
    <a:srgbClr val="FFFFFF"/>
    <a:srgbClr val="36AEAD"/>
    <a:srgbClr val="F5F3EB"/>
    <a:srgbClr val="4A66AC"/>
    <a:srgbClr val="1EB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26188-9AA3-4145-9BAB-BB4C1A98184A}" v="6" dt="2022-11-11T13:14:48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86683" autoAdjust="0"/>
  </p:normalViewPr>
  <p:slideViewPr>
    <p:cSldViewPr snapToGrid="0">
      <p:cViewPr varScale="1">
        <p:scale>
          <a:sx n="71" d="100"/>
          <a:sy n="71" d="100"/>
        </p:scale>
        <p:origin x="14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L.E. (Laura)" userId="2e3e106b-0138-4297-8961-ef298ff276b5" providerId="ADAL" clId="{72426188-9AA3-4145-9BAB-BB4C1A98184A}"/>
    <pc:docChg chg="undo custSel modSld">
      <pc:chgData name="Jacobs, L.E. (Laura)" userId="2e3e106b-0138-4297-8961-ef298ff276b5" providerId="ADAL" clId="{72426188-9AA3-4145-9BAB-BB4C1A98184A}" dt="2022-11-11T13:15:58.590" v="230" actId="20577"/>
      <pc:docMkLst>
        <pc:docMk/>
      </pc:docMkLst>
      <pc:sldChg chg="modSp mod">
        <pc:chgData name="Jacobs, L.E. (Laura)" userId="2e3e106b-0138-4297-8961-ef298ff276b5" providerId="ADAL" clId="{72426188-9AA3-4145-9BAB-BB4C1A98184A}" dt="2022-11-11T13:15:58.590" v="230" actId="20577"/>
        <pc:sldMkLst>
          <pc:docMk/>
          <pc:sldMk cId="1739631506" sldId="261"/>
        </pc:sldMkLst>
        <pc:spChg chg="mod">
          <ac:chgData name="Jacobs, L.E. (Laura)" userId="2e3e106b-0138-4297-8961-ef298ff276b5" providerId="ADAL" clId="{72426188-9AA3-4145-9BAB-BB4C1A98184A}" dt="2022-11-11T13:15:58.590" v="230" actId="20577"/>
          <ac:spMkLst>
            <pc:docMk/>
            <pc:sldMk cId="1739631506" sldId="261"/>
            <ac:spMk id="3" creationId="{04B4382F-0C38-4367-BB19-5DE4F8346368}"/>
          </ac:spMkLst>
        </pc:spChg>
      </pc:sldChg>
      <pc:sldChg chg="modAnim">
        <pc:chgData name="Jacobs, L.E. (Laura)" userId="2e3e106b-0138-4297-8961-ef298ff276b5" providerId="ADAL" clId="{72426188-9AA3-4145-9BAB-BB4C1A98184A}" dt="2022-11-11T13:14:48.860" v="223"/>
        <pc:sldMkLst>
          <pc:docMk/>
          <pc:sldMk cId="1278071452" sldId="263"/>
        </pc:sldMkLst>
      </pc:sldChg>
      <pc:sldChg chg="modAnim">
        <pc:chgData name="Jacobs, L.E. (Laura)" userId="2e3e106b-0138-4297-8961-ef298ff276b5" providerId="ADAL" clId="{72426188-9AA3-4145-9BAB-BB4C1A98184A}" dt="2022-11-11T13:06:43.748" v="4"/>
        <pc:sldMkLst>
          <pc:docMk/>
          <pc:sldMk cId="2956180057" sldId="267"/>
        </pc:sldMkLst>
      </pc:sldChg>
      <pc:sldChg chg="modSp mod">
        <pc:chgData name="Jacobs, L.E. (Laura)" userId="2e3e106b-0138-4297-8961-ef298ff276b5" providerId="ADAL" clId="{72426188-9AA3-4145-9BAB-BB4C1A98184A}" dt="2022-11-11T13:12:10.737" v="221" actId="20577"/>
        <pc:sldMkLst>
          <pc:docMk/>
          <pc:sldMk cId="1173786766" sldId="289"/>
        </pc:sldMkLst>
        <pc:spChg chg="mod">
          <ac:chgData name="Jacobs, L.E. (Laura)" userId="2e3e106b-0138-4297-8961-ef298ff276b5" providerId="ADAL" clId="{72426188-9AA3-4145-9BAB-BB4C1A98184A}" dt="2022-11-11T13:12:10.737" v="221" actId="20577"/>
          <ac:spMkLst>
            <pc:docMk/>
            <pc:sldMk cId="1173786766" sldId="289"/>
            <ac:spMk id="4" creationId="{3FFB124C-2369-4D70-9B5C-660EA55BF394}"/>
          </ac:spMkLst>
        </pc:spChg>
      </pc:sldChg>
      <pc:sldChg chg="modSp mod">
        <pc:chgData name="Jacobs, L.E. (Laura)" userId="2e3e106b-0138-4297-8961-ef298ff276b5" providerId="ADAL" clId="{72426188-9AA3-4145-9BAB-BB4C1A98184A}" dt="2022-11-10T21:36:36.701" v="1" actId="3626"/>
        <pc:sldMkLst>
          <pc:docMk/>
          <pc:sldMk cId="1470137011" sldId="375"/>
        </pc:sldMkLst>
        <pc:spChg chg="mod">
          <ac:chgData name="Jacobs, L.E. (Laura)" userId="2e3e106b-0138-4297-8961-ef298ff276b5" providerId="ADAL" clId="{72426188-9AA3-4145-9BAB-BB4C1A98184A}" dt="2022-11-10T21:36:36.701" v="1" actId="3626"/>
          <ac:spMkLst>
            <pc:docMk/>
            <pc:sldMk cId="1470137011" sldId="375"/>
            <ac:spMk id="3" creationId="{6B439BA4-114C-4DF8-9BFA-383769A0F385}"/>
          </ac:spMkLst>
        </pc:spChg>
      </pc:sldChg>
      <pc:sldChg chg="modSp mod">
        <pc:chgData name="Jacobs, L.E. (Laura)" userId="2e3e106b-0138-4297-8961-ef298ff276b5" providerId="ADAL" clId="{72426188-9AA3-4145-9BAB-BB4C1A98184A}" dt="2022-11-10T21:37:28.039" v="3" actId="207"/>
        <pc:sldMkLst>
          <pc:docMk/>
          <pc:sldMk cId="1475721557" sldId="377"/>
        </pc:sldMkLst>
        <pc:spChg chg="mod">
          <ac:chgData name="Jacobs, L.E. (Laura)" userId="2e3e106b-0138-4297-8961-ef298ff276b5" providerId="ADAL" clId="{72426188-9AA3-4145-9BAB-BB4C1A98184A}" dt="2022-11-10T21:37:28.039" v="3" actId="207"/>
          <ac:spMkLst>
            <pc:docMk/>
            <pc:sldMk cId="1475721557" sldId="377"/>
            <ac:spMk id="3" creationId="{00AA90BD-1B5B-4253-BD20-771CB5BA6A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927B4-0AFE-4405-990F-9272448F5117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15C8-CA73-46A7-83CD-962DCE68FCE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85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147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99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opshrijft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regels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hoe je met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elkara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samenleven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daarmee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ethisch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filosofisch.welke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regels we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invulling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wat het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Regels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betekenis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warden die we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vinden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De regels die we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opschrijven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de wet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gevorm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ethische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overtuigingen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rhoe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 over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wereld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nadenken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voordat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regel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maakt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overtuiging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 hoe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de warden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achter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gezien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regelgeving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kiembaanmodificatie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is het heel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om het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ethische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gesprek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 we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vinden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toekomstige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nu met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gesprek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Symbolisch</a:t>
            </a:r>
            <a:r>
              <a:rPr lang="en-US" dirty="0"/>
              <a:t> </a:t>
            </a:r>
            <a:r>
              <a:rPr lang="en-US" dirty="0" err="1"/>
              <a:t>orde</a:t>
            </a:r>
            <a:r>
              <a:rPr lang="en-US" dirty="0"/>
              <a:t> – </a:t>
            </a:r>
            <a:r>
              <a:rPr lang="en-US" dirty="0" err="1"/>
              <a:t>ordening</a:t>
            </a:r>
            <a:r>
              <a:rPr lang="en-US" dirty="0"/>
              <a:t> van het </a:t>
            </a:r>
            <a:r>
              <a:rPr lang="en-US" dirty="0" err="1"/>
              <a:t>maatschappelijk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. </a:t>
            </a:r>
            <a:r>
              <a:rPr lang="en-US" dirty="0" err="1"/>
              <a:t>Symbolisch</a:t>
            </a:r>
            <a:r>
              <a:rPr lang="en-US" dirty="0"/>
              <a:t> = wat het </a:t>
            </a:r>
            <a:r>
              <a:rPr lang="en-US" dirty="0" err="1"/>
              <a:t>illustreert</a:t>
            </a:r>
            <a:r>
              <a:rPr lang="en-US" dirty="0"/>
              <a:t> hoe we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/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onszelf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 </a:t>
            </a:r>
            <a:r>
              <a:rPr lang="en-US" dirty="0" err="1"/>
              <a:t>Praktisch</a:t>
            </a:r>
            <a:r>
              <a:rPr lang="en-US" dirty="0"/>
              <a:t> = wat je in de </a:t>
            </a:r>
            <a:r>
              <a:rPr lang="en-US" dirty="0" err="1"/>
              <a:t>praktijk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en </a:t>
            </a:r>
            <a:r>
              <a:rPr lang="en-US" dirty="0" err="1"/>
              <a:t>niet</a:t>
            </a:r>
            <a:r>
              <a:rPr lang="en-US" dirty="0"/>
              <a:t> mag </a:t>
            </a:r>
            <a:r>
              <a:rPr lang="en-US" dirty="0" err="1"/>
              <a:t>doen</a:t>
            </a:r>
            <a:r>
              <a:rPr lang="en-US" dirty="0"/>
              <a:t>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93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635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981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33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37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04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29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Introductie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begin.</a:t>
            </a:r>
          </a:p>
          <a:p>
            <a:r>
              <a:rPr lang="en-US" dirty="0"/>
              <a:t>Werk nu in </a:t>
            </a:r>
            <a:r>
              <a:rPr lang="en-US" dirty="0" err="1"/>
              <a:t>multidisciplinair</a:t>
            </a:r>
            <a:r>
              <a:rPr lang="en-US" dirty="0"/>
              <a:t> team – </a:t>
            </a:r>
            <a:r>
              <a:rPr lang="en-US" dirty="0" err="1"/>
              <a:t>jrudische</a:t>
            </a:r>
            <a:r>
              <a:rPr lang="en-US" dirty="0"/>
              <a:t> en </a:t>
            </a:r>
            <a:r>
              <a:rPr lang="en-US" dirty="0" err="1"/>
              <a:t>ethische</a:t>
            </a:r>
            <a:r>
              <a:rPr lang="en-US" dirty="0"/>
              <a:t> </a:t>
            </a:r>
            <a:r>
              <a:rPr lang="en-US" dirty="0" err="1"/>
              <a:t>dimensies</a:t>
            </a:r>
            <a:r>
              <a:rPr lang="en-US" dirty="0"/>
              <a:t> van </a:t>
            </a:r>
            <a:r>
              <a:rPr lang="en-US" dirty="0" err="1"/>
              <a:t>kiembaanmodificatie</a:t>
            </a:r>
            <a:r>
              <a:rPr lang="en-US" dirty="0"/>
              <a:t>. </a:t>
            </a:r>
          </a:p>
          <a:p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dialoog</a:t>
            </a:r>
            <a:r>
              <a:rPr lang="en-US" dirty="0"/>
              <a:t> + met </a:t>
            </a:r>
            <a:r>
              <a:rPr lang="en-US" dirty="0" err="1"/>
              <a:t>jullie</a:t>
            </a:r>
            <a:r>
              <a:rPr lang="en-US" dirty="0"/>
              <a:t> in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</a:p>
          <a:p>
            <a:r>
              <a:rPr lang="en-US" dirty="0"/>
              <a:t>Juridische </a:t>
            </a:r>
            <a:r>
              <a:rPr lang="en-US" dirty="0" err="1"/>
              <a:t>bril</a:t>
            </a:r>
            <a:r>
              <a:rPr lang="en-US" dirty="0"/>
              <a:t>; </a:t>
            </a:r>
            <a:r>
              <a:rPr lang="en-US" dirty="0" err="1"/>
              <a:t>waarden</a:t>
            </a:r>
            <a:r>
              <a:rPr lang="en-US" dirty="0"/>
              <a:t>/</a:t>
            </a:r>
            <a:r>
              <a:rPr lang="en-US" dirty="0" err="1"/>
              <a:t>ethisch</a:t>
            </a:r>
            <a:r>
              <a:rPr lang="en-US" dirty="0"/>
              <a:t>, regels </a:t>
            </a:r>
            <a:r>
              <a:rPr lang="en-US" dirty="0" err="1"/>
              <a:t>komen</a:t>
            </a:r>
            <a:r>
              <a:rPr lang="en-US" dirty="0"/>
              <a:t> Voort </a:t>
            </a:r>
            <a:r>
              <a:rPr lang="en-US" dirty="0" err="1"/>
              <a:t>uit</a:t>
            </a:r>
            <a:r>
              <a:rPr lang="en-US" dirty="0"/>
              <a:t> hoe we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omgana</a:t>
            </a:r>
            <a:r>
              <a:rPr lang="en-US" dirty="0"/>
              <a:t>, </a:t>
            </a:r>
            <a:r>
              <a:rPr lang="en-US" dirty="0" err="1"/>
              <a:t>vanuit</a:t>
            </a:r>
            <a:r>
              <a:rPr lang="en-US" dirty="0"/>
              <a:t> die </a:t>
            </a:r>
            <a:r>
              <a:rPr lang="en-US" dirty="0" err="1"/>
              <a:t>gedachte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regels </a:t>
            </a:r>
            <a:r>
              <a:rPr lang="en-US" dirty="0" err="1"/>
              <a:t>kijken</a:t>
            </a:r>
            <a:r>
              <a:rPr lang="en-US" dirty="0"/>
              <a:t> – regels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wereld</a:t>
            </a:r>
            <a:r>
              <a:rPr lang="en-US" dirty="0"/>
              <a:t> we </a:t>
            </a:r>
            <a:r>
              <a:rPr lang="en-US" dirty="0" err="1"/>
              <a:t>creëeren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99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17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49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52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23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42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D15C8-CA73-46A7-83CD-962DCE68FCE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62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7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0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10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98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0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5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41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4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1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48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FA161F-E426-4FD1-91E9-B68FC61B05A6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64708A-7D52-434D-BFC6-B1D7047C07C8}" type="slidenum">
              <a:rPr lang="nl-NL" smtClean="0"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3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de-volmaakte-mens/13-05-2015/VPWON_123193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s://www.mentimeter.com/app/presentation/alhj7tkq4byu8n5a9vrfdigrhm7ub4aa/namkpcb1psap/ed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XSD0_41L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.e.Jacobs@vu.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BDDF-0E19-4176-B93B-AECF96A2EB9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4526" y="2524125"/>
            <a:ext cx="5752617" cy="904875"/>
          </a:xfrm>
        </p:spPr>
        <p:txBody>
          <a:bodyPr anchor="b">
            <a:noAutofit/>
          </a:bodyPr>
          <a:lstStyle/>
          <a:p>
            <a:pPr algn="l"/>
            <a:r>
              <a:rPr lang="en-US" sz="3200" b="1" dirty="0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sz="3200" b="1" dirty="0" err="1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kiembaanmodificatie-verbod</a:t>
            </a:r>
            <a:r>
              <a:rPr lang="en-US" sz="3200" b="1" dirty="0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vereist</a:t>
            </a:r>
            <a:r>
              <a:rPr lang="en-US" sz="3200" b="1" dirty="0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200" b="1" dirty="0" err="1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onnodig</a:t>
            </a:r>
            <a:r>
              <a:rPr lang="en-US" sz="3200" b="1" dirty="0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nl-NL" sz="3200" b="1" dirty="0">
              <a:solidFill>
                <a:srgbClr val="4A66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7A1831E-B7E3-4BAE-93F6-C22B3D224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20720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F723A-0884-4FF4-A450-441E566D21FC}"/>
              </a:ext>
            </a:extLst>
          </p:cNvPr>
          <p:cNvSpPr txBox="1"/>
          <p:nvPr/>
        </p:nvSpPr>
        <p:spPr>
          <a:xfrm>
            <a:off x="194996" y="3811642"/>
            <a:ext cx="3015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Jacobs, </a:t>
            </a:r>
            <a:r>
              <a:rPr lang="en-US" dirty="0" err="1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err="1">
                <a:solidFill>
                  <a:srgbClr val="4A6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romovenda</a:t>
            </a:r>
            <a:endParaRPr lang="nl-NL" dirty="0">
              <a:solidFill>
                <a:srgbClr val="4A66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F66176-8D2A-406C-B24A-94CDE1F1A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6" y="199078"/>
            <a:ext cx="4160520" cy="70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45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1CB8-B05D-4C7F-B4AC-95775E0A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Wereldwijde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plaatje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0978C-E98D-4516-A69E-B9E9ED79E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990" y="1737360"/>
            <a:ext cx="6839377" cy="455556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5A45FD-9FA5-49A3-9037-DA50FF8C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7D2E-C6C1-4C13-96AB-F3796CBE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wetgeving</a:t>
            </a:r>
            <a:endParaRPr lang="nl-N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E719-98BA-4228-A2B4-CD0DA7ED51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1940" y="1981912"/>
            <a:ext cx="4691063" cy="3670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facto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wereldwijd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kiembaanmodificatie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1BE38-10B9-4521-B1CB-4ACCC7C1D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5"/>
          <a:stretch/>
        </p:blipFill>
        <p:spPr>
          <a:xfrm>
            <a:off x="5773003" y="213504"/>
            <a:ext cx="6263704" cy="5314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FD7589-5203-4ED7-969A-2E16132F6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7B90-BC51-4C75-9404-232DC57C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B60B-2275-46F4-875D-431D7213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5624"/>
            <a:ext cx="10058400" cy="513905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verzameling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bevelen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symbolische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waarmee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wereld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vertelt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biedt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verbeelding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wereld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interpreteren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Menselijke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waardigheid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juridisch-symbolische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wat het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Wetgeving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uitdrukken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koesteren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1168" lvl="1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E375F-38A2-4FC1-8233-6EC7DF00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8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9372-BBAA-45D0-A24F-6DE88166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Volmaakte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90BD-1B5B-4253-BD20-771CB5BA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Volmaakte Mens NPO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Mentimeter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7BC7C-AD98-4FE4-A5EA-6141740C1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  <p:pic>
        <p:nvPicPr>
          <p:cNvPr id="3074" name="Picture 2" descr="De Volmaakte Mens - Esther Pardijs">
            <a:extLst>
              <a:ext uri="{FF2B5EF4-FFF2-40B4-BE49-F238E27FC236}">
                <a16:creationId xmlns:a16="http://schemas.microsoft.com/office/drawing/2014/main" id="{902A068E-6D6F-4D26-88A4-7D5E72841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6920" r="13256" b="7510"/>
          <a:stretch/>
        </p:blipFill>
        <p:spPr bwMode="auto">
          <a:xfrm>
            <a:off x="6458674" y="2023754"/>
            <a:ext cx="4487279" cy="32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2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23F4-E172-4389-912B-D20E3C18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Scenario’s van het Rathenau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Instituut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9BA4-114C-4DF8-9BFA-383769A0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631ED-C769-4CF0-A66F-C01222D28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56" y="2078921"/>
            <a:ext cx="5176488" cy="4142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D2A547-D993-4654-8D06-EB14EEA8F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BE9A-A3FE-4C2F-92B8-817438E9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Verbod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wat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vinden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CFEEF-0128-4409-9463-C193E5BA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21" y="1938294"/>
            <a:ext cx="4478631" cy="3959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A9BD9-BB7C-4F3F-A2D5-C3EFD03B6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6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9447-49F9-4558-A426-148CA94A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Inspiratie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les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635C8-1926-42B1-8097-61D2CAE2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177" y="1980878"/>
            <a:ext cx="5134337" cy="402336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Manier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Eigen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specifieke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toekomstige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samenleving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Wensouders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toekomstige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overheid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‘level’;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samenleving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mensheid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Ethisch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argument”; “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argument”;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Kostenbesparing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argument”.  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8ED7C-FC1F-455A-9745-D11C1C1C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682" y="5600056"/>
            <a:ext cx="1371600" cy="647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333978-2935-4719-9529-536A55F3B2B2}"/>
              </a:ext>
            </a:extLst>
          </p:cNvPr>
          <p:cNvSpPr txBox="1">
            <a:spLocks/>
          </p:cNvSpPr>
          <p:nvPr/>
        </p:nvSpPr>
        <p:spPr>
          <a:xfrm>
            <a:off x="585486" y="1980878"/>
            <a:ext cx="5134337" cy="4023360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Opties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onderwerp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hand van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beeldmateriaal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Volmaakte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Nature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documentaire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Gattaca (film)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Unnatural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(serie)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hand van scenario’s (van het Rathenau);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hand van door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zelfbedachte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scenario’s;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hand van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stellingen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D50A-D8C5-4FC9-B449-07D64414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660F103-BC1F-45A3-8F9A-55BD75FA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EEF37-F70E-4CB4-BF63-57C48716E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53" y="2012943"/>
            <a:ext cx="3028950" cy="4105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007869-CDB7-401A-8F63-CFA390866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151" y="2012943"/>
            <a:ext cx="3028950" cy="410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A57861-8E5D-4772-9980-521944FB0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01" y="2012943"/>
            <a:ext cx="30289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D50A-D8C5-4FC9-B449-07D64414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DD05-E766-46DD-BF8E-B61CBD967A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0308" y="2020955"/>
            <a:ext cx="3900488" cy="3670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mailadres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0">
              <a:buNone/>
            </a:pPr>
            <a:r>
              <a:rPr lang="en-US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l.e.jacobs@vu.nl</a:t>
            </a:r>
            <a:r>
              <a:rPr lang="en-US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0B17C483-45AA-4179-B650-291D4170B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4220"/>
          <a:stretch/>
        </p:blipFill>
        <p:spPr bwMode="auto">
          <a:xfrm>
            <a:off x="4740796" y="0"/>
            <a:ext cx="7295911" cy="62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660F103-BC1F-45A3-8F9A-55BD75FAE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2F9C-EC90-4619-B415-22449A6B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Raavi" panose="020B0502040204020203" pitchFamily="34" charset="0"/>
                <a:cs typeface="Raavi" panose="020B0502040204020203" pitchFamily="34" charset="0"/>
              </a:rPr>
              <a:t>Inhoudsopgave</a:t>
            </a:r>
            <a:endParaRPr lang="nl-NL" dirty="0">
              <a:solidFill>
                <a:schemeClr val="tx1"/>
              </a:solidFill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5A21-89C0-4F20-9119-9F296F99B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302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Jiankui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Wetgeving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kiembaanmodificatie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lvl="1" indent="336550" algn="just">
              <a:lnSpc>
                <a:spcPct val="110000"/>
              </a:lnSpc>
            </a:pP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Internationaal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lvl="1" indent="336550" algn="just">
              <a:lnSpc>
                <a:spcPct val="110000"/>
              </a:lnSpc>
            </a:pP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Europees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lvl="1" indent="336550" algn="just">
              <a:lnSpc>
                <a:spcPct val="110000"/>
              </a:lnSpc>
            </a:pP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Nationaal</a:t>
            </a:r>
            <a:endParaRPr 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lvl="1" indent="336550" algn="just"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het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eigenlijk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hand van</a:t>
            </a:r>
          </a:p>
          <a:p>
            <a:pPr marL="382588" lvl="1" indent="249238" algn="just"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Volmaakte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2588" lvl="1" indent="249238" algn="just"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Scenario’s van het Rathenau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Instituut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filmpje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2588" lvl="1" indent="249238" algn="just">
              <a:lnSpc>
                <a:spcPct val="110000"/>
              </a:lnSpc>
            </a:pPr>
            <a:r>
              <a:rPr lang="nl-N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verbod: wat vinden jullie?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biologieles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A5D11-D47E-4D2F-8793-BEADEF3C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806B-C843-4EA4-9562-06925BE8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FB124C-2369-4D70-9B5C-660EA55BF394}"/>
              </a:ext>
            </a:extLst>
          </p:cNvPr>
          <p:cNvSpPr txBox="1">
            <a:spLocks/>
          </p:cNvSpPr>
          <p:nvPr/>
        </p:nvSpPr>
        <p:spPr>
          <a:xfrm>
            <a:off x="639622" y="1779622"/>
            <a:ext cx="77628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onderzoeksconsortium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brede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dialoog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met Nederland</a:t>
            </a:r>
          </a:p>
          <a:p>
            <a:pPr marL="91440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Juridische,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ethische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rechtsfilosofische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dimensie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n-NL" sz="2400" dirty="0">
                <a:latin typeface="Arial" panose="020B0604020202020204" pitchFamily="34" charset="0"/>
                <a:cs typeface="Arial" panose="020B0604020202020204" pitchFamily="34" charset="0"/>
              </a:rPr>
              <a:t>Hoe kunnen de uitkomsten van de maatschappelijke dialoog over kiembaanmodificatie worden vertaald naar het recht?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L" sz="2400" dirty="0">
                <a:latin typeface="Arial" panose="020B0604020202020204" pitchFamily="34" charset="0"/>
                <a:cs typeface="Arial" panose="020B0604020202020204" pitchFamily="34" charset="0"/>
              </a:rPr>
              <a:t>En omgekeerd, hoe kan het recht bijdragen aan de maatschappelijke dialoog hierover?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The era of human gene-editing may have begun. Why that is worrying | The  Economist">
            <a:extLst>
              <a:ext uri="{FF2B5EF4-FFF2-40B4-BE49-F238E27FC236}">
                <a16:creationId xmlns:a16="http://schemas.microsoft.com/office/drawing/2014/main" id="{4988AD8B-F292-4241-9647-E5CA5E394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3903" y="1969484"/>
            <a:ext cx="3308237" cy="29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14386-500A-48D1-91FA-C2157E23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533B-01A7-4F63-94AD-D72A7285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Jiankui’s experiment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F2B93-2AAA-40E1-90CF-BAD0A6AA2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7847" y="1855628"/>
            <a:ext cx="4135491" cy="436628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2452E-58F3-46D5-99AC-E5F27CF5E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051E7E-B65F-43FC-9024-6DE30C2BE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651" y="1819342"/>
            <a:ext cx="3739456" cy="43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8438-050B-4F04-B03A-70BEB192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Kiembaanmodificatie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wat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in de wet?</a:t>
            </a:r>
            <a:endParaRPr lang="nl-N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20E4-D8A6-44A8-B1CA-A073282B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Internationaal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Europees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Nationaal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859BC-93FA-458D-83FA-6DFC8032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199158-6C71-46CB-ACC9-2143A4B77E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29" t="7571" r="8418" b="7939"/>
          <a:stretch/>
        </p:blipFill>
        <p:spPr>
          <a:xfrm>
            <a:off x="7621929" y="1788099"/>
            <a:ext cx="3533751" cy="36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BE9A-A3FE-4C2F-92B8-817438E9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0304"/>
            <a:ext cx="10058400" cy="145075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Internationaal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382F-0C38-4367-BB19-5DE4F8346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Verklaring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het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Menselijk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Genoom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Mensenrechten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(UNESCO 1997):</a:t>
            </a:r>
          </a:p>
          <a:p>
            <a:pPr lvl="1" algn="just"/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Artikel 1: “</a:t>
            </a:r>
            <a:r>
              <a:rPr lang="nl-NL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menselijk genoom ligt ten grondslag aan de fundamentele </a:t>
            </a:r>
            <a:r>
              <a:rPr lang="nl-NL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eenheid van alle leden van de menselijke familie</a:t>
            </a:r>
            <a:r>
              <a:rPr lang="nl-NL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alsook aan de erkenning van hun </a:t>
            </a:r>
            <a:r>
              <a:rPr lang="nl-NL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inherente waardigheid </a:t>
            </a:r>
            <a:r>
              <a:rPr lang="nl-NL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nl-NL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diversiteit. </a:t>
            </a:r>
            <a:r>
              <a:rPr lang="nl-NL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symbolische zin is het </a:t>
            </a:r>
            <a:r>
              <a:rPr lang="nl-NL" sz="2000" b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nl-NL" sz="2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erfgoed van de mensheid</a:t>
            </a:r>
            <a:r>
              <a:rPr lang="nl-NL" sz="20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201168" lvl="1" indent="0" algn="just">
              <a:buNone/>
            </a:pPr>
            <a:endParaRPr lang="en-US" sz="20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24: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"Het Internationaal Comité voor Bio-ethiek van de UNESCO moet bijdragen tot de verspreiding van de in deze verklaring vervatte beginselen [...], met name wat betreft de identificatie van </a:t>
            </a:r>
            <a:r>
              <a:rPr lang="nl-N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praktijken die strijdig zouden kunnen zijn met de menselijke waardigheid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zoals kiembaaninterventie.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49B22-A2D6-49F0-94F2-14DBBDBC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BE9A-A3FE-4C2F-92B8-817438E9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Europa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382F-0C38-4367-BB19-5DE4F8346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Oviedo Convention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Verdrag tot bescherming van de rechten van de mens en de waardigheid van het menselijk wezen met betrekking tot de toepassing van de biologie en de geneeskunde” – ondertekend in 1997</a:t>
            </a:r>
            <a:r>
              <a:rPr lang="nl-NL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13: 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Een ingreep die ten doel heeft verandering te brengen in het menselijk genoom mag alleen worden verricht voor preventieve, diagnostische of therapeutische doeleinden en uitsluitend </a:t>
            </a:r>
            <a:r>
              <a:rPr lang="nl-NL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wanneer hiermee niet wordt beoogd een verandering aan te brengen in het genoom van nakomelingen.”</a:t>
            </a:r>
          </a:p>
          <a:p>
            <a:pPr lvl="1" algn="just"/>
            <a:endParaRPr lang="nl-NL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nl-NL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Explanatory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Report: 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ultieme vrees is een opzettelijke wijziging van het menselijk genoom om individuen of hele groepen voort te brengen die bepaalde eigenschappen en vereiste kwaliteiten bezitten. </a:t>
            </a:r>
          </a:p>
          <a:p>
            <a:pPr marL="201168" lvl="1" indent="0" algn="just"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Verbod is herbevestigd door Europese ethische commissie in oktober 2022.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à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7C62C-A486-4F98-80FB-E1E5AB64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A16A-A16D-45BF-9E70-6C21B3EE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 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A3A52-18B3-4941-A342-75B6B739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Verordening (EU) nr. 536/2014 betreffende klinische proeven met geneesmiddelen voor menselijk gebruik:</a:t>
            </a:r>
          </a:p>
          <a:p>
            <a:pPr lvl="1" algn="just"/>
            <a:r>
              <a:rPr lang="nl-N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90: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verbiedt het aanbrengen van verandering in erfelijk DNA, door te stellen dat er </a:t>
            </a:r>
            <a:r>
              <a:rPr lang="nl-NL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klinisch onderzoek</a:t>
            </a:r>
            <a:r>
              <a:rPr lang="nl-N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naar gentherapie mag worden uitgevoerd als deze resulteert in aanpassingen die worden doorgegeven aan iemands nageslacht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nl-N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98948-662D-442A-A8D3-F1B1BB894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BE9A-A3FE-4C2F-92B8-817438E9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Nationaal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382F-0C38-4367-BB19-5DE4F8346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Embryowet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24g: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“Het is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verboden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genetisch materiaal van de kern van menselijke kiembaancellen waarmee een zwangerschap tot stand zal worden gebracht, opzettelijk te wijzigen”;</a:t>
            </a:r>
          </a:p>
          <a:p>
            <a:pPr lvl="1" algn="just"/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Verbod onlangs herbevestigd door Minister Kuipers van VWS als reactie op de evaluatie van de embryowet:</a:t>
            </a:r>
            <a:endParaRPr lang="nl-N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nl-NL" sz="16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“[…], </a:t>
            </a:r>
            <a:r>
              <a:rPr lang="nl-NL" sz="1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 ik geen reden om het verbod in de Embryowet om te zetten in een voorwaardelijk toelating zoals voorgesteld in de wetsevaluatie.”</a:t>
            </a:r>
          </a:p>
          <a:p>
            <a:pPr marL="914400" lvl="2" indent="0" algn="just"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E5C7D-EBA5-45C0-82C9-282F621D0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07" y="5574209"/>
            <a:ext cx="1371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15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16734</TotalTime>
  <Words>1029</Words>
  <Application>Microsoft Office PowerPoint</Application>
  <PresentationFormat>Widescreen</PresentationFormat>
  <Paragraphs>115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Raavi</vt:lpstr>
      <vt:lpstr>Times New Roman</vt:lpstr>
      <vt:lpstr>Wingdings</vt:lpstr>
      <vt:lpstr>Retrospect</vt:lpstr>
      <vt:lpstr>Het kiembaanmodificatie-verbod: vereist of onnodig? </vt:lpstr>
      <vt:lpstr>Inhoudsopgave</vt:lpstr>
      <vt:lpstr>Mijn onderzoek </vt:lpstr>
      <vt:lpstr>He Jiankui’s experiment</vt:lpstr>
      <vt:lpstr>Kiembaanmodificatie: wat staat er in de wet?</vt:lpstr>
      <vt:lpstr>Internationaal</vt:lpstr>
      <vt:lpstr>Europees: Raad van Europa</vt:lpstr>
      <vt:lpstr>Europees: EU </vt:lpstr>
      <vt:lpstr>Nationaal</vt:lpstr>
      <vt:lpstr>Wereldwijde plaatje</vt:lpstr>
      <vt:lpstr>Conclusie wetgeving</vt:lpstr>
      <vt:lpstr>Wat is recht?</vt:lpstr>
      <vt:lpstr>De Volmaakte Mens</vt:lpstr>
      <vt:lpstr>Scenario’s van het Rathenau Instituut</vt:lpstr>
      <vt:lpstr>Verbod ter discussie: wat vinden jullie?</vt:lpstr>
      <vt:lpstr>Inspiratie voor in de les</vt:lpstr>
      <vt:lpstr>Zijn er nog vragen?</vt:lpstr>
      <vt:lpstr>Einde</vt:lpstr>
    </vt:vector>
  </TitlesOfParts>
  <Company>Vrije Universiteit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L.E. (Laura)</dc:creator>
  <cp:lastModifiedBy>Jacobs, L.E. (Laura)</cp:lastModifiedBy>
  <cp:revision>3</cp:revision>
  <dcterms:created xsi:type="dcterms:W3CDTF">2022-10-26T08:51:32Z</dcterms:created>
  <dcterms:modified xsi:type="dcterms:W3CDTF">2022-11-11T13:16:07Z</dcterms:modified>
</cp:coreProperties>
</file>