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88" r:id="rId3"/>
    <p:sldId id="289" r:id="rId4"/>
    <p:sldId id="293" r:id="rId5"/>
    <p:sldId id="294" r:id="rId6"/>
    <p:sldId id="286" r:id="rId7"/>
    <p:sldId id="300" r:id="rId8"/>
    <p:sldId id="302" r:id="rId9"/>
    <p:sldId id="303" r:id="rId10"/>
    <p:sldId id="305" r:id="rId11"/>
    <p:sldId id="281" r:id="rId12"/>
    <p:sldId id="282" r:id="rId13"/>
    <p:sldId id="283" r:id="rId14"/>
    <p:sldId id="284" r:id="rId15"/>
    <p:sldId id="285" r:id="rId16"/>
    <p:sldId id="304" r:id="rId1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90294-56F4-4BEB-B758-8E1A6E20F4B3}" type="datetimeFigureOut">
              <a:rPr lang="nl-NL" smtClean="0"/>
              <a:pPr/>
              <a:t>29-5-2015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08715-7978-44E4-846F-1820BF75685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899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30CEC-AA03-4585-9025-0C9AF6CB6BA2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C979C-240D-45CE-8C11-67D1E4B94A3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2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979C-240D-45CE-8C11-67D1E4B94A3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505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000" y="442800"/>
            <a:ext cx="6048000" cy="2124000"/>
          </a:xfrm>
        </p:spPr>
        <p:txBody>
          <a:bodyPr>
            <a:normAutofit/>
          </a:bodyPr>
          <a:lstStyle>
            <a:lvl1pPr>
              <a:defRPr sz="50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00" y="2656800"/>
            <a:ext cx="6048000" cy="9864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77600" y="3888000"/>
            <a:ext cx="6048000" cy="216000"/>
          </a:xfrm>
        </p:spPr>
        <p:txBody>
          <a:bodyPr wrap="none">
            <a:no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06.11.2012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loop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0" y="232827"/>
            <a:ext cx="3816424" cy="5502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1200" y="2815200"/>
            <a:ext cx="6048000" cy="1386000"/>
          </a:xfrm>
        </p:spPr>
        <p:txBody>
          <a:bodyPr>
            <a:no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14"/>
          <a:stretch/>
        </p:blipFill>
        <p:spPr>
          <a:xfrm>
            <a:off x="284400" y="284400"/>
            <a:ext cx="2595600" cy="23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2543" r="-1" b="14"/>
          <a:stretch/>
        </p:blipFill>
        <p:spPr>
          <a:xfrm>
            <a:off x="204451" y="5157352"/>
            <a:ext cx="26676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400" y="1512000"/>
            <a:ext cx="7210800" cy="4752000"/>
          </a:xfrm>
        </p:spPr>
        <p:txBody>
          <a:bodyPr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06.11.2012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Voettekst vullen: Invoegen|Koptekst en voettekst / Insert|Header &amp;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F789-2A09-4E87-83B9-E95F2BD77D54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400" y="1512000"/>
            <a:ext cx="7210800" cy="2016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06.11.2012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Voettekst vullen: Invoegen|Koptekst en voettekst / Insert|Header &amp;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F789-2A09-4E87-83B9-E95F2BD77D5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70400" y="3780000"/>
            <a:ext cx="3492000" cy="1440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453200" y="3780000"/>
            <a:ext cx="3492000" cy="1440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200" y="403200"/>
            <a:ext cx="7148386" cy="52547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400" y="928670"/>
            <a:ext cx="7141186" cy="428628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06.11.2012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Voettekst vullen: Invoegen|Koptekst en voettekst / Insert|Header &amp;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F789-2A09-4E87-83B9-E95F2BD77D5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770400" y="1571613"/>
            <a:ext cx="3456000" cy="3571900"/>
          </a:xfrm>
        </p:spPr>
        <p:txBody>
          <a:bodyPr/>
          <a:lstStyle/>
          <a:p>
            <a:r>
              <a:rPr lang="nl-NL" smtClean="0"/>
              <a:t>Klik op het pictogram als u een grafiek wilt toevoegen</a:t>
            </a:r>
            <a:endParaRPr lang="en-US" dirty="0"/>
          </a:p>
        </p:txBody>
      </p:sp>
      <p:sp>
        <p:nvSpPr>
          <p:cNvPr id="12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4464000" y="1571613"/>
            <a:ext cx="3456000" cy="3571900"/>
          </a:xfrm>
        </p:spPr>
        <p:txBody>
          <a:bodyPr/>
          <a:lstStyle/>
          <a:p>
            <a:r>
              <a:rPr lang="nl-NL" smtClean="0"/>
              <a:t>Klik op het pictogram als u een grafiek wilt toevoegen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8400" y="1573200"/>
            <a:ext cx="3456000" cy="471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8000" y="1573200"/>
            <a:ext cx="3456000" cy="471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06.11.2012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Voettekst vullen: Invoegen|Koptekst en voettekst / Insert|Header &amp;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F789-2A09-4E87-83B9-E95F2BD77D54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06.11.2012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Voettekst vullen: Invoegen|Koptekst en voettekst / Insert|Header &amp;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59F789-2A09-4E87-83B9-E95F2BD77D5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88400" y="908720"/>
            <a:ext cx="7100378" cy="4752568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199" y="5772012"/>
            <a:ext cx="780389" cy="70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19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400" y="4359600"/>
            <a:ext cx="3456000" cy="63976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8400" y="1573200"/>
            <a:ext cx="3456000" cy="266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8000" y="4359600"/>
            <a:ext cx="3456000" cy="63976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8000" y="1573200"/>
            <a:ext cx="3456000" cy="266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06.11.2012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Voettekst vullen: Invoegen|Koptekst en voettekst / Insert|Header &amp;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F789-2A09-4E87-83B9-E95F2BD77D54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06.11.2012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Voettekst vullen: Invoegen|Koptekst en voettekst / Insert|Header &amp;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F789-2A09-4E87-83B9-E95F2BD77D54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06.11.2012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Voettekst vullen: Invoegen|Koptekst en voettekst / Insert|Header &amp;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F789-2A09-4E87-83B9-E95F2BD77D54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1200" y="403200"/>
            <a:ext cx="7200000" cy="957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400" y="1512000"/>
            <a:ext cx="7210800" cy="47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7950" y="6328800"/>
            <a:ext cx="774000" cy="18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06.11.2012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1604" y="6328800"/>
            <a:ext cx="4500594" cy="180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Voettekst vullen: Invoegen|Koptekst en voettekst / Insert|Header &amp;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5272" y="6328800"/>
            <a:ext cx="398948" cy="18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AA59F789-2A09-4E87-83B9-E95F2BD77D54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5" name="Picture 14" descr="Enkel logo naturalis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0" y="5771584"/>
            <a:ext cx="307228" cy="70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3" r:id="rId4"/>
    <p:sldLayoutId id="2147483652" r:id="rId5"/>
    <p:sldLayoutId id="2147483664" r:id="rId6"/>
    <p:sldLayoutId id="2147483663" r:id="rId7"/>
    <p:sldLayoutId id="2147483654" r:id="rId8"/>
    <p:sldLayoutId id="2147483655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600" indent="-201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01600" indent="-201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1600" indent="-201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00" indent="-201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0" indent="-201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08920"/>
            <a:ext cx="8568952" cy="9361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400" dirty="0" err="1" smtClean="0"/>
              <a:t>harde</a:t>
            </a:r>
            <a:r>
              <a:rPr lang="en-US" sz="4400" dirty="0" smtClean="0"/>
              <a:t> </a:t>
            </a:r>
            <a:r>
              <a:rPr lang="en-US" sz="4400" dirty="0" err="1" smtClean="0"/>
              <a:t>feiten</a:t>
            </a:r>
            <a:r>
              <a:rPr lang="en-US" sz="4400" dirty="0" smtClean="0"/>
              <a:t>: </a:t>
            </a:r>
            <a:r>
              <a:rPr lang="en-US" sz="4400" dirty="0" err="1" smtClean="0"/>
              <a:t>schelpen</a:t>
            </a:r>
            <a:r>
              <a:rPr lang="en-US" sz="4400" dirty="0" smtClean="0"/>
              <a:t> in de </a:t>
            </a:r>
            <a:r>
              <a:rPr lang="en-US" sz="4400" dirty="0" err="1" smtClean="0"/>
              <a:t>klas</a:t>
            </a:r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45315" y="5157192"/>
            <a:ext cx="4392488" cy="69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endParaRPr lang="en-US" sz="2800" dirty="0" smtClean="0"/>
          </a:p>
        </p:txBody>
      </p:sp>
      <p:sp>
        <p:nvSpPr>
          <p:cNvPr id="5" name="Rechthoek 4"/>
          <p:cNvSpPr/>
          <p:nvPr/>
        </p:nvSpPr>
        <p:spPr>
          <a:xfrm>
            <a:off x="4644008" y="5157192"/>
            <a:ext cx="4077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Jeroen</a:t>
            </a:r>
            <a:r>
              <a:rPr lang="en-US" sz="2800" b="1" dirty="0">
                <a:solidFill>
                  <a:schemeClr val="bg1"/>
                </a:solidFill>
              </a:rPr>
              <a:t> van der </a:t>
            </a:r>
            <a:r>
              <a:rPr lang="en-US" sz="2800" b="1" dirty="0" err="1" smtClean="0">
                <a:solidFill>
                  <a:schemeClr val="bg1"/>
                </a:solidFill>
              </a:rPr>
              <a:t>Brugge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nl-NL" sz="2800" b="1" dirty="0">
                <a:solidFill>
                  <a:schemeClr val="bg1"/>
                </a:solidFill>
              </a:rPr>
              <a:t>e</a:t>
            </a:r>
            <a:r>
              <a:rPr lang="nl-NL" sz="2800" b="1" dirty="0" smtClean="0">
                <a:solidFill>
                  <a:schemeClr val="bg1"/>
                </a:solidFill>
              </a:rPr>
              <a:t>ducatief ontwikkelaar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23528" y="915780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endParaRPr lang="nl-NL" sz="2000" b="1" dirty="0" smtClean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endParaRPr lang="nl-NL" sz="2000" b="1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nl-NL" sz="4400" b="1" dirty="0" smtClean="0">
                <a:solidFill>
                  <a:schemeClr val="bg1"/>
                </a:solidFill>
              </a:rPr>
              <a:t>Bieden deze activiteiten mogelijkheden voor in de klas?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60040" y="200834"/>
            <a:ext cx="874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chemeClr val="bg1"/>
                </a:solidFill>
              </a:rPr>
              <a:t>variatie en selectie</a:t>
            </a:r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Beagle reiseru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3139"/>
            <a:ext cx="9144000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-punts ster 7"/>
          <p:cNvSpPr/>
          <p:nvPr/>
        </p:nvSpPr>
        <p:spPr bwMode="auto">
          <a:xfrm>
            <a:off x="714375" y="3119289"/>
            <a:ext cx="357188" cy="357188"/>
          </a:xfrm>
          <a:prstGeom prst="star7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533400" indent="-533400">
              <a:defRPr/>
            </a:pP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13" name="Picture 4" descr="http://curiousexpeditions.org/wp-content/uploads/2009/02/beag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404664"/>
            <a:ext cx="2714625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879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20" descr="IMG_53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6519" y="1412779"/>
            <a:ext cx="3010990" cy="191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Afbeelding 22" descr="IMG_538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6519" y="3326054"/>
            <a:ext cx="3048735" cy="193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23" descr="onbeperkt_Geospizafortis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304" y="3326054"/>
            <a:ext cx="3059028" cy="194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Afbeelding 27" descr="IMG_538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304" y="1412776"/>
            <a:ext cx="3048735" cy="193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ep 11"/>
          <p:cNvGrpSpPr>
            <a:grpSpLocks/>
          </p:cNvGrpSpPr>
          <p:nvPr/>
        </p:nvGrpSpPr>
        <p:grpSpPr bwMode="auto">
          <a:xfrm>
            <a:off x="1558582" y="1412776"/>
            <a:ext cx="5929312" cy="3857625"/>
            <a:chOff x="142845" y="2071688"/>
            <a:chExt cx="5500718" cy="3784839"/>
          </a:xfrm>
        </p:grpSpPr>
        <p:cxnSp>
          <p:nvCxnSpPr>
            <p:cNvPr id="17" name="Rechte verbindingslijn 29"/>
            <p:cNvCxnSpPr>
              <a:cxnSpLocks noChangeShapeType="1"/>
            </p:cNvCxnSpPr>
            <p:nvPr/>
          </p:nvCxnSpPr>
          <p:spPr bwMode="auto">
            <a:xfrm>
              <a:off x="142875" y="2071688"/>
              <a:ext cx="5500688" cy="3714750"/>
            </a:xfrm>
            <a:prstGeom prst="line">
              <a:avLst/>
            </a:prstGeom>
            <a:noFill/>
            <a:ln w="889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8" name="Rechte verbindingslijn 30"/>
            <p:cNvCxnSpPr>
              <a:cxnSpLocks noChangeShapeType="1"/>
            </p:cNvCxnSpPr>
            <p:nvPr/>
          </p:nvCxnSpPr>
          <p:spPr bwMode="auto">
            <a:xfrm rot="10800000" flipV="1">
              <a:off x="142845" y="2141777"/>
              <a:ext cx="5500688" cy="3714750"/>
            </a:xfrm>
            <a:prstGeom prst="line">
              <a:avLst/>
            </a:prstGeom>
            <a:noFill/>
            <a:ln w="88900" algn="ctr">
              <a:solidFill>
                <a:srgbClr val="C00000"/>
              </a:solidFill>
              <a:round/>
              <a:headEnd/>
              <a:tailEnd/>
            </a:ln>
          </p:spPr>
        </p:cxnSp>
      </p:grpSp>
      <p:pic>
        <p:nvPicPr>
          <p:cNvPr id="20" name="Afbeelding 19" descr="reus_schildpadreu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08519" y="1237079"/>
            <a:ext cx="6528242" cy="435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http://www.physorg.com/newman/gfx/news/hires/darwinsmock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98807" y="1237081"/>
            <a:ext cx="2881705" cy="435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kstvak 12"/>
          <p:cNvSpPr txBox="1"/>
          <p:nvPr/>
        </p:nvSpPr>
        <p:spPr>
          <a:xfrm>
            <a:off x="360040" y="200834"/>
            <a:ext cx="874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chemeClr val="bg1"/>
                </a:solidFill>
              </a:rPr>
              <a:t>variatie en selectie</a:t>
            </a:r>
            <a:endParaRPr lang="nl-NL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9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15"/>
          <p:cNvSpPr txBox="1">
            <a:spLocks noChangeArrowheads="1"/>
          </p:cNvSpPr>
          <p:nvPr/>
        </p:nvSpPr>
        <p:spPr bwMode="auto">
          <a:xfrm>
            <a:off x="754435" y="5853509"/>
            <a:ext cx="2571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3600" dirty="0">
                <a:solidFill>
                  <a:schemeClr val="bg1"/>
                </a:solidFill>
              </a:rPr>
              <a:t>selectie</a:t>
            </a:r>
          </a:p>
        </p:txBody>
      </p:sp>
      <p:sp>
        <p:nvSpPr>
          <p:cNvPr id="10" name="Tekstvak 16"/>
          <p:cNvSpPr txBox="1">
            <a:spLocks noChangeArrowheads="1"/>
          </p:cNvSpPr>
          <p:nvPr/>
        </p:nvSpPr>
        <p:spPr bwMode="auto">
          <a:xfrm>
            <a:off x="6492826" y="5230366"/>
            <a:ext cx="2357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evolutie</a:t>
            </a:r>
          </a:p>
        </p:txBody>
      </p:sp>
      <p:pic>
        <p:nvPicPr>
          <p:cNvPr id="11" name="Afbeelding 22" descr="evolutiespe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1643063"/>
            <a:ext cx="428625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http://bichitomalo.com/images/ist1_1035760_smiling_worm_carto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8810" y="4527947"/>
            <a:ext cx="1143000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24" descr="evolutiespel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3163" y="2571750"/>
            <a:ext cx="253365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1132731" y="1052736"/>
            <a:ext cx="2143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variatie</a:t>
            </a:r>
          </a:p>
        </p:txBody>
      </p:sp>
      <p:cxnSp>
        <p:nvCxnSpPr>
          <p:cNvPr id="16" name="Rechte verbindingslijn met pijl 15"/>
          <p:cNvCxnSpPr>
            <a:cxnSpLocks noChangeShapeType="1"/>
          </p:cNvCxnSpPr>
          <p:nvPr/>
        </p:nvCxnSpPr>
        <p:spPr bwMode="auto">
          <a:xfrm>
            <a:off x="4357688" y="4143375"/>
            <a:ext cx="1357312" cy="1588"/>
          </a:xfrm>
          <a:prstGeom prst="straightConnector1">
            <a:avLst/>
          </a:prstGeom>
          <a:noFill/>
          <a:ln w="63500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7" name="Tekstvak 14"/>
          <p:cNvSpPr txBox="1">
            <a:spLocks noChangeArrowheads="1"/>
          </p:cNvSpPr>
          <p:nvPr/>
        </p:nvSpPr>
        <p:spPr bwMode="auto">
          <a:xfrm>
            <a:off x="1870149" y="3861048"/>
            <a:ext cx="490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9" name="Ovaal 18"/>
          <p:cNvSpPr>
            <a:spLocks noChangeArrowheads="1"/>
          </p:cNvSpPr>
          <p:nvPr/>
        </p:nvSpPr>
        <p:spPr bwMode="auto">
          <a:xfrm>
            <a:off x="611560" y="4385072"/>
            <a:ext cx="2928938" cy="2500312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marL="533400" indent="-533400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360040" y="200834"/>
            <a:ext cx="874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chemeClr val="bg1"/>
                </a:solidFill>
              </a:rPr>
              <a:t>variatie en selectie</a:t>
            </a:r>
            <a:endParaRPr lang="nl-NL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9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7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olesqueeste.nl/images/schelpen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74" y="919360"/>
            <a:ext cx="7378634" cy="553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60040" y="200834"/>
            <a:ext cx="874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chemeClr val="bg1"/>
                </a:solidFill>
              </a:rPr>
              <a:t>variatie</a:t>
            </a:r>
            <a:endParaRPr lang="nl-NL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quicksan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992" y="1925183"/>
            <a:ext cx="2169840" cy="324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1" y="1916832"/>
            <a:ext cx="4392488" cy="324882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1925183"/>
            <a:ext cx="2339595" cy="324882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60040" y="200834"/>
            <a:ext cx="874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chemeClr val="bg1"/>
                </a:solidFill>
              </a:rPr>
              <a:t>selectie</a:t>
            </a:r>
            <a:endParaRPr lang="nl-NL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08920"/>
            <a:ext cx="8568952" cy="9361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400" dirty="0" err="1" smtClean="0"/>
              <a:t>harde</a:t>
            </a:r>
            <a:r>
              <a:rPr lang="en-US" sz="4400" dirty="0" smtClean="0"/>
              <a:t> </a:t>
            </a:r>
            <a:r>
              <a:rPr lang="en-US" sz="4400" dirty="0" err="1" smtClean="0"/>
              <a:t>feiten</a:t>
            </a:r>
            <a:r>
              <a:rPr lang="en-US" sz="4400" dirty="0" smtClean="0"/>
              <a:t>: </a:t>
            </a:r>
            <a:r>
              <a:rPr lang="en-US" sz="4400" dirty="0" err="1" smtClean="0"/>
              <a:t>schelpen</a:t>
            </a:r>
            <a:r>
              <a:rPr lang="en-US" sz="4400" dirty="0" smtClean="0"/>
              <a:t> in de </a:t>
            </a:r>
            <a:r>
              <a:rPr lang="en-US" sz="4400" dirty="0" err="1" smtClean="0"/>
              <a:t>klas</a:t>
            </a:r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45315" y="5157192"/>
            <a:ext cx="4392488" cy="69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endParaRPr lang="en-US" sz="2800" dirty="0" smtClean="0"/>
          </a:p>
        </p:txBody>
      </p:sp>
      <p:sp>
        <p:nvSpPr>
          <p:cNvPr id="5" name="Rechthoek 4"/>
          <p:cNvSpPr/>
          <p:nvPr/>
        </p:nvSpPr>
        <p:spPr>
          <a:xfrm>
            <a:off x="4644008" y="5157192"/>
            <a:ext cx="4077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Jeroen</a:t>
            </a:r>
            <a:r>
              <a:rPr lang="en-US" sz="2800" b="1" dirty="0">
                <a:solidFill>
                  <a:schemeClr val="bg1"/>
                </a:solidFill>
              </a:rPr>
              <a:t> van der </a:t>
            </a:r>
            <a:r>
              <a:rPr lang="en-US" sz="2800" b="1" dirty="0" err="1" smtClean="0">
                <a:solidFill>
                  <a:schemeClr val="bg1"/>
                </a:solidFill>
              </a:rPr>
              <a:t>Brugge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nl-NL" sz="2800" b="1" dirty="0" smtClean="0">
                <a:solidFill>
                  <a:schemeClr val="bg1"/>
                </a:solidFill>
              </a:rPr>
              <a:t>content </a:t>
            </a:r>
            <a:r>
              <a:rPr lang="nl-NL" sz="2800" b="1" dirty="0" err="1" smtClean="0">
                <a:solidFill>
                  <a:schemeClr val="bg1"/>
                </a:solidFill>
              </a:rPr>
              <a:t>developer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395461" y="200834"/>
            <a:ext cx="2484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err="1" smtClean="0">
                <a:solidFill>
                  <a:schemeClr val="bg1"/>
                </a:solidFill>
              </a:rPr>
              <a:t>naturalis</a:t>
            </a:r>
            <a:endParaRPr lang="nl-NL" sz="4000" b="1" dirty="0">
              <a:solidFill>
                <a:schemeClr val="bg1"/>
              </a:solidFill>
            </a:endParaRPr>
          </a:p>
        </p:txBody>
      </p:sp>
      <p:sp>
        <p:nvSpPr>
          <p:cNvPr id="14" name="Tekstvak 3"/>
          <p:cNvSpPr txBox="1">
            <a:spLocks noChangeArrowheads="1"/>
          </p:cNvSpPr>
          <p:nvPr/>
        </p:nvSpPr>
        <p:spPr bwMode="auto">
          <a:xfrm>
            <a:off x="1043608" y="4581128"/>
            <a:ext cx="288032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chemeClr val="bg1"/>
                </a:solidFill>
              </a:rPr>
              <a:t>collectie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chemeClr val="bg1"/>
                </a:solidFill>
              </a:rPr>
              <a:t>onderzoek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chemeClr val="bg1"/>
                </a:solidFill>
              </a:rPr>
              <a:t>publiek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15" name="Picture 6" descr="Visit the colle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1311"/>
            <a:ext cx="4568867" cy="304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science.naturalis.nl/media/cache/b7/03/b7032421b5129273dde7fd6d12e0df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7" y="1484784"/>
            <a:ext cx="4569817" cy="305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Superzintui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569817" cy="304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7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vak 16"/>
          <p:cNvSpPr txBox="1"/>
          <p:nvPr/>
        </p:nvSpPr>
        <p:spPr>
          <a:xfrm>
            <a:off x="395536" y="27284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chemeClr val="bg1"/>
                </a:solidFill>
              </a:rPr>
              <a:t>big five</a:t>
            </a:r>
            <a:endParaRPr lang="nl-NL" sz="4000" b="1" dirty="0">
              <a:solidFill>
                <a:schemeClr val="bg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-36512" y="5817458"/>
            <a:ext cx="920018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4000" b="1" dirty="0">
              <a:solidFill>
                <a:schemeClr val="accent3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-36512" y="980728"/>
            <a:ext cx="920018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4000" b="1" dirty="0">
              <a:solidFill>
                <a:schemeClr val="accent3"/>
              </a:solidFill>
            </a:endParaRPr>
          </a:p>
        </p:txBody>
      </p:sp>
      <p:pic>
        <p:nvPicPr>
          <p:cNvPr id="12" name="Picture 4" descr="http://athletesinaction.nl/uploads/2013/05/TheBigF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57" y="1124744"/>
            <a:ext cx="9220630" cy="489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vak 12"/>
          <p:cNvSpPr txBox="1">
            <a:spLocks noChangeArrowheads="1"/>
          </p:cNvSpPr>
          <p:nvPr/>
        </p:nvSpPr>
        <p:spPr bwMode="auto">
          <a:xfrm>
            <a:off x="323528" y="1412776"/>
            <a:ext cx="20882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en-US" sz="2000" b="1" dirty="0" smtClean="0">
                <a:solidFill>
                  <a:schemeClr val="accent3"/>
                </a:solidFill>
              </a:rPr>
              <a:t>verwonderend</a:t>
            </a:r>
            <a:endParaRPr lang="en-US" altLang="en-US" sz="2000" b="1" dirty="0">
              <a:solidFill>
                <a:schemeClr val="accent3"/>
              </a:solidFill>
            </a:endParaRPr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7236296" y="1804754"/>
            <a:ext cx="2087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en-US" sz="2000" b="1" dirty="0" smtClean="0">
                <a:solidFill>
                  <a:schemeClr val="accent3"/>
                </a:solidFill>
              </a:rPr>
              <a:t>relevant</a:t>
            </a:r>
            <a:endParaRPr lang="en-US" altLang="en-US" sz="2000" b="1" dirty="0">
              <a:solidFill>
                <a:schemeClr val="accent3"/>
              </a:solidFill>
            </a:endParaRPr>
          </a:p>
        </p:txBody>
      </p:sp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1691680" y="5549170"/>
            <a:ext cx="23889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en-US" sz="2000" b="1" dirty="0" smtClean="0">
                <a:solidFill>
                  <a:schemeClr val="accent3"/>
                </a:solidFill>
              </a:rPr>
              <a:t>wetenschapswijs</a:t>
            </a:r>
            <a:endParaRPr lang="en-US" altLang="en-US" sz="2000" b="1" dirty="0">
              <a:solidFill>
                <a:schemeClr val="accent3"/>
              </a:solidFill>
            </a:endParaRPr>
          </a:p>
        </p:txBody>
      </p:sp>
      <p:sp>
        <p:nvSpPr>
          <p:cNvPr id="18" name="Tekstvak 17"/>
          <p:cNvSpPr txBox="1">
            <a:spLocks noChangeArrowheads="1"/>
          </p:cNvSpPr>
          <p:nvPr/>
        </p:nvSpPr>
        <p:spPr bwMode="auto">
          <a:xfrm>
            <a:off x="5113014" y="5621178"/>
            <a:ext cx="2123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en-US" sz="2000" b="1" dirty="0" smtClean="0">
                <a:solidFill>
                  <a:schemeClr val="accent3"/>
                </a:solidFill>
              </a:rPr>
              <a:t>onderzoekend</a:t>
            </a:r>
            <a:endParaRPr lang="en-US" altLang="en-US" sz="2000" b="1" dirty="0">
              <a:solidFill>
                <a:schemeClr val="accent3"/>
              </a:solidFill>
            </a:endParaRPr>
          </a:p>
        </p:txBody>
      </p:sp>
      <p:sp>
        <p:nvSpPr>
          <p:cNvPr id="19" name="Tekstvak 18"/>
          <p:cNvSpPr txBox="1">
            <a:spLocks noChangeArrowheads="1"/>
          </p:cNvSpPr>
          <p:nvPr/>
        </p:nvSpPr>
        <p:spPr bwMode="auto">
          <a:xfrm>
            <a:off x="3707904" y="980728"/>
            <a:ext cx="2519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en-US" sz="2000" b="1" dirty="0" smtClean="0">
                <a:solidFill>
                  <a:schemeClr val="accent3"/>
                </a:solidFill>
              </a:rPr>
              <a:t>echt</a:t>
            </a:r>
            <a:endParaRPr lang="en-US" altLang="en-US" sz="2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4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398214" y="260648"/>
            <a:ext cx="3957762" cy="648072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 err="1">
                <a:solidFill>
                  <a:schemeClr val="bg1"/>
                </a:solidFill>
                <a:latin typeface="+mn-lt"/>
              </a:rPr>
              <a:t>o</a:t>
            </a:r>
            <a:r>
              <a:rPr lang="en-US" altLang="en-US" sz="4000" b="1" dirty="0" err="1" smtClean="0">
                <a:solidFill>
                  <a:schemeClr val="bg1"/>
                </a:solidFill>
                <a:latin typeface="+mn-lt"/>
              </a:rPr>
              <a:t>nderzoekend</a:t>
            </a:r>
            <a:endParaRPr lang="en-US" altLang="en-US" sz="40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Ovaal 1"/>
          <p:cNvSpPr/>
          <p:nvPr/>
        </p:nvSpPr>
        <p:spPr>
          <a:xfrm>
            <a:off x="1278868" y="1519213"/>
            <a:ext cx="4824536" cy="468052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Gelijkbenige driehoek 2"/>
          <p:cNvSpPr/>
          <p:nvPr/>
        </p:nvSpPr>
        <p:spPr>
          <a:xfrm rot="10800000">
            <a:off x="5868145" y="3717032"/>
            <a:ext cx="445434" cy="408474"/>
          </a:xfrm>
          <a:prstGeom prst="triangl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Afgeronde rechthoek 3"/>
          <p:cNvSpPr/>
          <p:nvPr/>
        </p:nvSpPr>
        <p:spPr>
          <a:xfrm>
            <a:off x="2916839" y="1049586"/>
            <a:ext cx="1963452" cy="10456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rgbClr val="0070C0"/>
                </a:solidFill>
              </a:rPr>
              <a:t>1. introductie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25" name="Afgeronde rechthoek 24"/>
          <p:cNvSpPr/>
          <p:nvPr/>
        </p:nvSpPr>
        <p:spPr>
          <a:xfrm>
            <a:off x="5023284" y="2310827"/>
            <a:ext cx="1963452" cy="10456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rgbClr val="0070C0"/>
                </a:solidFill>
              </a:rPr>
              <a:t>2. verkennen, aanrommelen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26" name="Afgeronde rechthoek 25"/>
          <p:cNvSpPr/>
          <p:nvPr/>
        </p:nvSpPr>
        <p:spPr>
          <a:xfrm>
            <a:off x="5148064" y="4327525"/>
            <a:ext cx="1963452" cy="10456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rgbClr val="0070C0"/>
                </a:solidFill>
              </a:rPr>
              <a:t>3. opzetten onderzoek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27" name="Afgeronde rechthoek 26"/>
          <p:cNvSpPr/>
          <p:nvPr/>
        </p:nvSpPr>
        <p:spPr>
          <a:xfrm>
            <a:off x="3943164" y="5623669"/>
            <a:ext cx="1963452" cy="10456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rgbClr val="0070C0"/>
                </a:solidFill>
              </a:rPr>
              <a:t>4. uitvoeren onderzoek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28" name="Afgeronde rechthoek 27"/>
          <p:cNvSpPr/>
          <p:nvPr/>
        </p:nvSpPr>
        <p:spPr>
          <a:xfrm>
            <a:off x="1401232" y="5407645"/>
            <a:ext cx="1963452" cy="10456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rgbClr val="0070C0"/>
                </a:solidFill>
              </a:rPr>
              <a:t>5. concluderen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29" name="Afgeronde rechthoek 28"/>
          <p:cNvSpPr/>
          <p:nvPr/>
        </p:nvSpPr>
        <p:spPr>
          <a:xfrm>
            <a:off x="179512" y="3964334"/>
            <a:ext cx="1963452" cy="10456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rgbClr val="0070C0"/>
                </a:solidFill>
              </a:rPr>
              <a:t>6</a:t>
            </a:r>
            <a:r>
              <a:rPr lang="nl-NL" b="1" dirty="0" smtClean="0">
                <a:solidFill>
                  <a:srgbClr val="0070C0"/>
                </a:solidFill>
              </a:rPr>
              <a:t>. presenteren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30" name="Afgeronde rechthoek 29"/>
          <p:cNvSpPr/>
          <p:nvPr/>
        </p:nvSpPr>
        <p:spPr>
          <a:xfrm>
            <a:off x="539552" y="1985690"/>
            <a:ext cx="1963452" cy="10456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rgbClr val="0070C0"/>
                </a:solidFill>
              </a:rPr>
              <a:t>7. verdiepen, verbreden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856614" y="68340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b="1" dirty="0" smtClean="0">
                <a:solidFill>
                  <a:schemeClr val="bg1"/>
                </a:solidFill>
              </a:rPr>
              <a:t>Wat is het voorwerp?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6012160" y="126876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nl-NL" b="1" dirty="0" smtClean="0">
                <a:solidFill>
                  <a:schemeClr val="bg1"/>
                </a:solidFill>
              </a:rPr>
              <a:t>Wat weet je er al van?</a:t>
            </a:r>
          </a:p>
          <a:p>
            <a:pPr marL="357188"/>
            <a:r>
              <a:rPr lang="nl-NL" b="1" dirty="0" smtClean="0">
                <a:solidFill>
                  <a:schemeClr val="bg1"/>
                </a:solidFill>
              </a:rPr>
              <a:t>Wat wil je weten?</a:t>
            </a:r>
          </a:p>
          <a:p>
            <a:pPr marL="357188"/>
            <a:r>
              <a:rPr lang="nl-NL" b="1" dirty="0" smtClean="0">
                <a:solidFill>
                  <a:schemeClr val="bg1"/>
                </a:solidFill>
              </a:rPr>
              <a:t>Hoe denk je dat het zit?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2" name="Gelijkbenige driehoek 31"/>
          <p:cNvSpPr/>
          <p:nvPr/>
        </p:nvSpPr>
        <p:spPr>
          <a:xfrm rot="326717">
            <a:off x="1083853" y="3377206"/>
            <a:ext cx="445434" cy="408474"/>
          </a:xfrm>
          <a:prstGeom prst="triangl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30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398214" y="260648"/>
            <a:ext cx="8350250" cy="648072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 err="1">
                <a:solidFill>
                  <a:schemeClr val="bg1"/>
                </a:solidFill>
                <a:latin typeface="+mn-lt"/>
              </a:rPr>
              <a:t>o</a:t>
            </a:r>
            <a:r>
              <a:rPr lang="en-US" altLang="en-US" sz="4000" b="1" dirty="0" err="1" smtClean="0">
                <a:solidFill>
                  <a:schemeClr val="bg1"/>
                </a:solidFill>
                <a:latin typeface="+mn-lt"/>
              </a:rPr>
              <a:t>nderzoekend</a:t>
            </a:r>
            <a:endParaRPr lang="en-US" altLang="en-US" sz="40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1844" y="898525"/>
            <a:ext cx="2866974" cy="57708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6128471" y="898525"/>
            <a:ext cx="2906363" cy="57708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Afgeronde rechthoek 3"/>
          <p:cNvSpPr/>
          <p:nvPr/>
        </p:nvSpPr>
        <p:spPr>
          <a:xfrm>
            <a:off x="179512" y="1700808"/>
            <a:ext cx="2682652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de </a:t>
            </a:r>
            <a:r>
              <a:rPr lang="nl-NL" b="1" dirty="0">
                <a:solidFill>
                  <a:schemeClr val="accent3">
                    <a:lumMod val="50000"/>
                  </a:schemeClr>
                </a:solidFill>
              </a:rPr>
              <a:t>echte </a:t>
            </a: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wereld,</a:t>
            </a:r>
            <a:endParaRPr lang="nl-NL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verschijnselen</a:t>
            </a:r>
            <a:endParaRPr lang="nl-N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179512" y="5445224"/>
            <a:ext cx="2682652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gegevens verzamelen</a:t>
            </a:r>
            <a:endParaRPr lang="nl-N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11844" y="3645024"/>
            <a:ext cx="286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accent3">
                    <a:lumMod val="50000"/>
                  </a:schemeClr>
                </a:solidFill>
              </a:rPr>
              <a:t>v</a:t>
            </a: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ragen stellen</a:t>
            </a:r>
          </a:p>
          <a:p>
            <a:pPr algn="ctr"/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observeren</a:t>
            </a:r>
          </a:p>
          <a:p>
            <a:pPr algn="ctr"/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experimenteren</a:t>
            </a:r>
          </a:p>
          <a:p>
            <a:pPr algn="ctr"/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meten</a:t>
            </a:r>
            <a:endParaRPr lang="nl-N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11844" y="1187460"/>
            <a:ext cx="286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onderzoeken</a:t>
            </a:r>
            <a:endParaRPr lang="nl-N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>
            <a:off x="1545331" y="2838330"/>
            <a:ext cx="2333" cy="8066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>
            <a:stCxn id="5" idx="2"/>
          </p:cNvCxnSpPr>
          <p:nvPr/>
        </p:nvCxnSpPr>
        <p:spPr>
          <a:xfrm>
            <a:off x="1545331" y="4845353"/>
            <a:ext cx="2334" cy="52786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Afgeronde rechthoek 24"/>
          <p:cNvSpPr/>
          <p:nvPr/>
        </p:nvSpPr>
        <p:spPr>
          <a:xfrm>
            <a:off x="6200979" y="1722206"/>
            <a:ext cx="2763509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de wereld van ideeën, theorieën en modellen</a:t>
            </a:r>
            <a:endParaRPr lang="nl-N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Afgeronde rechthoek 25"/>
          <p:cNvSpPr/>
          <p:nvPr/>
        </p:nvSpPr>
        <p:spPr>
          <a:xfrm>
            <a:off x="6216841" y="5445224"/>
            <a:ext cx="2727998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voorspellingen doen,</a:t>
            </a:r>
          </a:p>
          <a:p>
            <a:pPr algn="ctr"/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nieuwe verklaringen en theorieën opstellen</a:t>
            </a:r>
            <a:endParaRPr lang="nl-N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6173118" y="3801814"/>
            <a:ext cx="2861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verbeelden</a:t>
            </a:r>
          </a:p>
          <a:p>
            <a:pPr algn="ctr"/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berekenen</a:t>
            </a:r>
          </a:p>
          <a:p>
            <a:pPr algn="ctr"/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voorspellen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6124886" y="1187460"/>
            <a:ext cx="291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verklaringen formuleren</a:t>
            </a:r>
            <a:endParaRPr lang="nl-N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9" name="Rechte verbindingslijn 28"/>
          <p:cNvCxnSpPr/>
          <p:nvPr/>
        </p:nvCxnSpPr>
        <p:spPr>
          <a:xfrm>
            <a:off x="7540922" y="2838330"/>
            <a:ext cx="0" cy="96000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/>
          <p:nvPr/>
        </p:nvCxnSpPr>
        <p:spPr>
          <a:xfrm>
            <a:off x="7540922" y="4721662"/>
            <a:ext cx="0" cy="70991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2" name="Rechthoek 31"/>
          <p:cNvSpPr/>
          <p:nvPr/>
        </p:nvSpPr>
        <p:spPr>
          <a:xfrm>
            <a:off x="3167137" y="898525"/>
            <a:ext cx="2773015" cy="57708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/>
          <p:cNvSpPr/>
          <p:nvPr/>
        </p:nvSpPr>
        <p:spPr>
          <a:xfrm>
            <a:off x="3239145" y="2780928"/>
            <a:ext cx="2628999" cy="249647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rgumenteren</a:t>
            </a:r>
          </a:p>
          <a:p>
            <a:pPr algn="ctr"/>
            <a:r>
              <a:rPr lang="nl-NL" b="1" dirty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ekritiseren</a:t>
            </a:r>
          </a:p>
          <a:p>
            <a:pPr algn="ctr"/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analyseren</a:t>
            </a:r>
            <a:endParaRPr lang="nl-N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3146606" y="1196752"/>
            <a:ext cx="278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evalueren</a:t>
            </a:r>
            <a:endParaRPr lang="nl-N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1" name="Rechte verbindingslijn met pijl 30"/>
          <p:cNvCxnSpPr>
            <a:stCxn id="4" idx="3"/>
            <a:endCxn id="33" idx="1"/>
          </p:cNvCxnSpPr>
          <p:nvPr/>
        </p:nvCxnSpPr>
        <p:spPr>
          <a:xfrm>
            <a:off x="2862164" y="2240868"/>
            <a:ext cx="761989" cy="90566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>
            <a:stCxn id="25" idx="1"/>
            <a:endCxn id="33" idx="7"/>
          </p:cNvCxnSpPr>
          <p:nvPr/>
        </p:nvCxnSpPr>
        <p:spPr>
          <a:xfrm flipH="1">
            <a:off x="5483136" y="2262266"/>
            <a:ext cx="717843" cy="88426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6" name="Rechte verbindingslijn met pijl 65"/>
          <p:cNvCxnSpPr>
            <a:stCxn id="33" idx="3"/>
          </p:cNvCxnSpPr>
          <p:nvPr/>
        </p:nvCxnSpPr>
        <p:spPr>
          <a:xfrm flipH="1">
            <a:off x="2882696" y="4911801"/>
            <a:ext cx="741457" cy="107348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7" name="Rechte verbindingslijn met pijl 66"/>
          <p:cNvCxnSpPr>
            <a:stCxn id="33" idx="5"/>
            <a:endCxn id="26" idx="1"/>
          </p:cNvCxnSpPr>
          <p:nvPr/>
        </p:nvCxnSpPr>
        <p:spPr>
          <a:xfrm>
            <a:off x="5483136" y="4911801"/>
            <a:ext cx="733705" cy="107348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7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exoschelpe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3928" y="1965801"/>
            <a:ext cx="5010150" cy="376745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95536" y="200834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chemeClr val="bg1"/>
                </a:solidFill>
              </a:rPr>
              <a:t>schelpen ordenen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51520" y="1836881"/>
            <a:ext cx="367240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chemeClr val="bg1"/>
                </a:solidFill>
              </a:rPr>
              <a:t>Maak groepjes. </a:t>
            </a:r>
          </a:p>
          <a:p>
            <a:pPr marL="360363" lvl="0" indent="-360363">
              <a:lnSpc>
                <a:spcPct val="150000"/>
              </a:lnSpc>
            </a:pPr>
            <a:r>
              <a:rPr lang="nl-NL" sz="2000" b="1" dirty="0">
                <a:solidFill>
                  <a:schemeClr val="bg1"/>
                </a:solidFill>
              </a:rPr>
              <a:t>	</a:t>
            </a:r>
            <a:r>
              <a:rPr lang="nl-NL" sz="2000" b="1" dirty="0" smtClean="0">
                <a:solidFill>
                  <a:schemeClr val="bg1"/>
                </a:solidFill>
              </a:rPr>
              <a:t>Leg de schelpen die op elkaar lijken bij elkaar.</a:t>
            </a:r>
            <a:endParaRPr lang="en-US" sz="20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bg1"/>
                </a:solidFill>
              </a:rPr>
              <a:t>Wat is hetzelfde? </a:t>
            </a:r>
            <a:endParaRPr lang="nl-NL" sz="2000" b="1" dirty="0" smtClean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chemeClr val="bg1"/>
                </a:solidFill>
              </a:rPr>
              <a:t>Wat </a:t>
            </a:r>
            <a:r>
              <a:rPr lang="nl-NL" sz="2000" b="1" dirty="0">
                <a:solidFill>
                  <a:schemeClr val="bg1"/>
                </a:solidFill>
              </a:rPr>
              <a:t>is anders?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51520" y="1133643"/>
            <a:ext cx="8497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000" b="1" dirty="0">
                <a:solidFill>
                  <a:schemeClr val="bg1"/>
                </a:solidFill>
              </a:rPr>
              <a:t>Bekijk de schelpen. </a:t>
            </a:r>
            <a:r>
              <a:rPr lang="nl-NL" sz="2000" b="1" dirty="0" smtClean="0">
                <a:solidFill>
                  <a:schemeClr val="bg1"/>
                </a:solidFill>
              </a:rPr>
              <a:t>Welke schelpen lijken op elkaar? Welke zijn verschillend?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573" y="2106140"/>
            <a:ext cx="1630363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574" y="3258196"/>
            <a:ext cx="1630363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574" y="4410398"/>
            <a:ext cx="1630363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574" y="5572398"/>
            <a:ext cx="16383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72" y="2106141"/>
            <a:ext cx="1630363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72" y="3258270"/>
            <a:ext cx="1630363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72" y="4405760"/>
            <a:ext cx="1630362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72" y="5580335"/>
            <a:ext cx="1630363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834" y="2106142"/>
            <a:ext cx="16383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772" y="3258270"/>
            <a:ext cx="1630362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771" y="4401493"/>
            <a:ext cx="1630363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771" y="5580335"/>
            <a:ext cx="1630363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kstvak 19"/>
          <p:cNvSpPr txBox="1"/>
          <p:nvPr/>
        </p:nvSpPr>
        <p:spPr>
          <a:xfrm>
            <a:off x="395536" y="200834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chemeClr val="bg1"/>
                </a:solidFill>
              </a:rPr>
              <a:t>schelpen determineren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251520" y="2106722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chemeClr val="bg1"/>
                </a:solidFill>
              </a:rPr>
              <a:t>Pak </a:t>
            </a:r>
            <a:r>
              <a:rPr lang="nl-NL" sz="2000" b="1" dirty="0">
                <a:solidFill>
                  <a:schemeClr val="bg1"/>
                </a:solidFill>
              </a:rPr>
              <a:t>de zoekkaart. </a:t>
            </a:r>
            <a:endParaRPr lang="en-US" sz="2000" dirty="0">
              <a:solidFill>
                <a:schemeClr val="bg1"/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bg1"/>
                </a:solidFill>
              </a:rPr>
              <a:t>Pak een schelp. </a:t>
            </a:r>
            <a:endParaRPr lang="en-US" sz="2000" dirty="0">
              <a:solidFill>
                <a:schemeClr val="bg1"/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bg1"/>
                </a:solidFill>
              </a:rPr>
              <a:t>Begin bij start.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251520" y="1045185"/>
            <a:ext cx="84976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2000" b="1" dirty="0">
                <a:solidFill>
                  <a:schemeClr val="bg1"/>
                </a:solidFill>
              </a:rPr>
              <a:t>Bekijk de schelpen. Weet jij hoe ze heten?</a:t>
            </a:r>
            <a:endParaRPr lang="en-US" sz="2000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nl-NL" sz="2000" b="1" dirty="0">
                <a:solidFill>
                  <a:schemeClr val="bg1"/>
                </a:solidFill>
              </a:rPr>
              <a:t>Met de zoekkaart kun je de naam vinden van de </a:t>
            </a:r>
            <a:r>
              <a:rPr lang="nl-NL" sz="2000" b="1" dirty="0" smtClean="0">
                <a:solidFill>
                  <a:schemeClr val="bg1"/>
                </a:solidFill>
              </a:rPr>
              <a:t>schelpen.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5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oekkaart Schel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80" y="4221088"/>
            <a:ext cx="3765631" cy="25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95536" y="20083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chemeClr val="bg1"/>
                </a:solidFill>
              </a:rPr>
              <a:t>schelpen zoekkaart maken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51519" y="2828543"/>
            <a:ext cx="55446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2000" b="1" dirty="0" smtClean="0">
                <a:solidFill>
                  <a:schemeClr val="bg1"/>
                </a:solidFill>
              </a:rPr>
              <a:t>2. Maak een zoekkaart voor strandschelpen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chemeClr val="bg1"/>
                </a:solidFill>
              </a:rPr>
              <a:t>Benoem per schelp een aantal kenmerken.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chemeClr val="bg1"/>
                </a:solidFill>
              </a:rPr>
              <a:t>Welke kenmerken zijn hetzelfde?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chemeClr val="bg1"/>
                </a:solidFill>
              </a:rPr>
              <a:t>Welke kenmerken zijn verschillend?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chemeClr val="bg1"/>
                </a:solidFill>
              </a:rPr>
              <a:t>Maak een zoekkaart.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51520" y="1087576"/>
            <a:ext cx="84976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2000" b="1" dirty="0" smtClean="0">
                <a:solidFill>
                  <a:schemeClr val="bg1"/>
                </a:solidFill>
              </a:rPr>
              <a:t>1. Pak de zoekkaart om stenen te herkennen.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bg1"/>
                </a:solidFill>
              </a:rPr>
              <a:t>Hoe werkt een zoekkaart?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chemeClr val="bg1"/>
                </a:solidFill>
              </a:rPr>
              <a:t>Bekijk de vragen.</a:t>
            </a:r>
          </a:p>
        </p:txBody>
      </p:sp>
    </p:spTree>
    <p:extLst>
      <p:ext uri="{BB962C8B-B14F-4D97-AF65-F5344CB8AC3E}">
        <p14:creationId xmlns:p14="http://schemas.microsoft.com/office/powerpoint/2010/main" val="37217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5536" y="200834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s</a:t>
            </a:r>
            <a:r>
              <a:rPr lang="nl-NL" sz="4000" b="1" dirty="0" smtClean="0">
                <a:solidFill>
                  <a:schemeClr val="bg1"/>
                </a:solidFill>
              </a:rPr>
              <a:t>poorzoeken met schelpen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5496" y="836712"/>
            <a:ext cx="8856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2000" b="1" dirty="0" smtClean="0">
                <a:solidFill>
                  <a:schemeClr val="bg1"/>
                </a:solidFill>
              </a:rPr>
              <a:t>1. Bekijk </a:t>
            </a:r>
            <a:r>
              <a:rPr lang="nl-NL" sz="2000" b="1" dirty="0">
                <a:solidFill>
                  <a:schemeClr val="bg1"/>
                </a:solidFill>
              </a:rPr>
              <a:t>de schelpen. </a:t>
            </a:r>
            <a:r>
              <a:rPr lang="nl-NL" sz="2000" b="1" dirty="0" smtClean="0">
                <a:solidFill>
                  <a:schemeClr val="bg1"/>
                </a:solidFill>
              </a:rPr>
              <a:t>Sommige zijn beschadigd, andere zijn begroeid.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98" y="1373396"/>
            <a:ext cx="1139739" cy="75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964" y="1367606"/>
            <a:ext cx="1134244" cy="75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3396"/>
            <a:ext cx="1134244" cy="75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17" y="1367606"/>
            <a:ext cx="1139739" cy="75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469" y="1367606"/>
            <a:ext cx="1139740" cy="75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67606"/>
            <a:ext cx="1139739" cy="75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35496" y="2420888"/>
            <a:ext cx="4094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2000" b="1" dirty="0" smtClean="0">
                <a:solidFill>
                  <a:schemeClr val="bg1"/>
                </a:solidFill>
              </a:rPr>
              <a:t>2. Wat is er gebeurd? </a:t>
            </a:r>
          </a:p>
          <a:p>
            <a:pPr lvl="0">
              <a:lnSpc>
                <a:spcPct val="150000"/>
              </a:lnSpc>
              <a:tabLst>
                <a:tab pos="360363" algn="l"/>
              </a:tabLst>
            </a:pPr>
            <a:r>
              <a:rPr lang="nl-NL" sz="2000" b="1" dirty="0">
                <a:solidFill>
                  <a:schemeClr val="bg1"/>
                </a:solidFill>
              </a:rPr>
              <a:t>	</a:t>
            </a:r>
            <a:r>
              <a:rPr lang="nl-NL" sz="2000" b="1" dirty="0" smtClean="0">
                <a:solidFill>
                  <a:schemeClr val="bg1"/>
                </a:solidFill>
              </a:rPr>
              <a:t>De schelp is …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1" name="Picture 2" descr="http://www.wvlierhuis.nl/Wijnands_duikverslagen/duikverslagen_2011/Artikelen/2011/12/10_verslag_10_december_2011%3B_Sint_Annaland_files/111210%20boorspons%20stallan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907" y="2564904"/>
            <a:ext cx="1994557" cy="132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6876256" y="386104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i="1" dirty="0">
                <a:solidFill>
                  <a:schemeClr val="bg1"/>
                </a:solidFill>
              </a:rPr>
              <a:t>b</a:t>
            </a:r>
            <a:r>
              <a:rPr lang="nl-NL" sz="1400" b="1" i="1" dirty="0" smtClean="0">
                <a:solidFill>
                  <a:schemeClr val="bg1"/>
                </a:solidFill>
              </a:rPr>
              <a:t>ewoond </a:t>
            </a:r>
            <a:r>
              <a:rPr lang="nl-NL" sz="1400" b="1" i="1" dirty="0">
                <a:solidFill>
                  <a:schemeClr val="bg1"/>
                </a:solidFill>
              </a:rPr>
              <a:t>door boorsponzen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267" y="4415634"/>
            <a:ext cx="1820997" cy="132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475" y="4415635"/>
            <a:ext cx="1817989" cy="132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296" y="2564906"/>
            <a:ext cx="1772369" cy="132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296" y="4415634"/>
            <a:ext cx="1772367" cy="132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kstvak 16"/>
          <p:cNvSpPr txBox="1"/>
          <p:nvPr/>
        </p:nvSpPr>
        <p:spPr>
          <a:xfrm>
            <a:off x="3419872" y="571409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i="1" dirty="0" smtClean="0">
                <a:solidFill>
                  <a:schemeClr val="bg1"/>
                </a:solidFill>
              </a:rPr>
              <a:t>leeggezogen </a:t>
            </a:r>
            <a:r>
              <a:rPr lang="nl-NL" sz="1400" b="1" i="1" dirty="0">
                <a:solidFill>
                  <a:schemeClr val="bg1"/>
                </a:solidFill>
              </a:rPr>
              <a:t>door een tepelhoren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48264" y="571409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i="1" dirty="0" smtClean="0">
                <a:solidFill>
                  <a:schemeClr val="bg1"/>
                </a:solidFill>
              </a:rPr>
              <a:t>aangevallen </a:t>
            </a:r>
            <a:r>
              <a:rPr lang="nl-NL" sz="1400" b="1" i="1" dirty="0">
                <a:solidFill>
                  <a:schemeClr val="bg1"/>
                </a:solidFill>
              </a:rPr>
              <a:t>door een krab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3391718" y="3861048"/>
            <a:ext cx="1684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i="1" dirty="0" smtClean="0">
                <a:solidFill>
                  <a:schemeClr val="bg1"/>
                </a:solidFill>
              </a:rPr>
              <a:t>beschadigd </a:t>
            </a:r>
            <a:r>
              <a:rPr lang="nl-NL" sz="1400" b="1" i="1" dirty="0">
                <a:solidFill>
                  <a:schemeClr val="bg1"/>
                </a:solidFill>
              </a:rPr>
              <a:t>door de branding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54977" y="3997513"/>
            <a:ext cx="3302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0" indent="-273050">
              <a:lnSpc>
                <a:spcPct val="150000"/>
              </a:lnSpc>
            </a:pPr>
            <a:r>
              <a:rPr lang="nl-NL" sz="2000" b="1" dirty="0" smtClean="0">
                <a:solidFill>
                  <a:schemeClr val="bg1"/>
                </a:solidFill>
              </a:rPr>
              <a:t>3. Waarom </a:t>
            </a:r>
            <a:r>
              <a:rPr lang="nl-NL" sz="2000" b="1" dirty="0">
                <a:solidFill>
                  <a:schemeClr val="bg1"/>
                </a:solidFill>
              </a:rPr>
              <a:t>denk je dat?</a:t>
            </a:r>
          </a:p>
          <a:p>
            <a:pPr marL="273050" lvl="0" indent="-273050">
              <a:lnSpc>
                <a:spcPct val="150000"/>
              </a:lnSpc>
            </a:pPr>
            <a:r>
              <a:rPr lang="nl-NL" sz="2000" b="1" dirty="0" smtClean="0">
                <a:solidFill>
                  <a:schemeClr val="bg1"/>
                </a:solidFill>
              </a:rPr>
              <a:t>	Waaraan </a:t>
            </a:r>
            <a:r>
              <a:rPr lang="nl-NL" sz="2000" b="1" dirty="0">
                <a:solidFill>
                  <a:schemeClr val="bg1"/>
                </a:solidFill>
              </a:rPr>
              <a:t>kun je dat zien</a:t>
            </a:r>
            <a:r>
              <a:rPr lang="nl-NL" sz="2000" b="1" dirty="0" smtClean="0">
                <a:solidFill>
                  <a:schemeClr val="bg1"/>
                </a:solidFill>
              </a:rPr>
              <a:t>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5220072" y="571409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i="1" dirty="0" smtClean="0">
                <a:solidFill>
                  <a:schemeClr val="bg1"/>
                </a:solidFill>
              </a:rPr>
              <a:t>begroeid </a:t>
            </a:r>
            <a:r>
              <a:rPr lang="nl-NL" sz="1400" b="1" i="1" dirty="0">
                <a:solidFill>
                  <a:schemeClr val="bg1"/>
                </a:solidFill>
              </a:rPr>
              <a:t>met zeepok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5103886" y="3861048"/>
            <a:ext cx="1772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i="1" dirty="0" smtClean="0">
                <a:solidFill>
                  <a:schemeClr val="bg1"/>
                </a:solidFill>
              </a:rPr>
              <a:t>bewoond </a:t>
            </a:r>
            <a:r>
              <a:rPr lang="nl-NL" sz="1400" b="1" i="1" dirty="0">
                <a:solidFill>
                  <a:schemeClr val="bg1"/>
                </a:solidFill>
              </a:rPr>
              <a:t>door </a:t>
            </a:r>
            <a:endParaRPr lang="nl-NL" sz="1400" b="1" i="1" dirty="0" smtClean="0">
              <a:solidFill>
                <a:schemeClr val="bg1"/>
              </a:solidFill>
            </a:endParaRPr>
          </a:p>
          <a:p>
            <a:r>
              <a:rPr lang="nl-NL" sz="1400" b="1" i="1" dirty="0" smtClean="0">
                <a:solidFill>
                  <a:schemeClr val="bg1"/>
                </a:solidFill>
              </a:rPr>
              <a:t>een heremietkrab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87" y="2564906"/>
            <a:ext cx="1772369" cy="132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Rechte verbindingslijn 23"/>
          <p:cNvCxnSpPr/>
          <p:nvPr/>
        </p:nvCxnSpPr>
        <p:spPr>
          <a:xfrm>
            <a:off x="179512" y="2348880"/>
            <a:ext cx="871296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3275856" y="6381328"/>
            <a:ext cx="561662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 flipV="1">
            <a:off x="3275856" y="3717032"/>
            <a:ext cx="0" cy="266429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>
            <a:off x="179512" y="3717032"/>
            <a:ext cx="309634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15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over leven">
  <a:themeElements>
    <a:clrScheme name="Naturalis">
      <a:dk1>
        <a:sysClr val="windowText" lastClr="000000"/>
      </a:dk1>
      <a:lt1>
        <a:srgbClr val="FFFFFF"/>
      </a:lt1>
      <a:dk2>
        <a:srgbClr val="E3004A"/>
      </a:dk2>
      <a:lt2>
        <a:srgbClr val="B2B1A8"/>
      </a:lt2>
      <a:accent1>
        <a:srgbClr val="3E2782"/>
      </a:accent1>
      <a:accent2>
        <a:srgbClr val="F29400"/>
      </a:accent2>
      <a:accent3>
        <a:srgbClr val="009EE0"/>
      </a:accent3>
      <a:accent4>
        <a:srgbClr val="542E08"/>
      </a:accent4>
      <a:accent5>
        <a:srgbClr val="FFED00"/>
      </a:accent5>
      <a:accent6>
        <a:srgbClr val="009932"/>
      </a:accent6>
      <a:hlink>
        <a:srgbClr val="3E2782"/>
      </a:hlink>
      <a:folHlink>
        <a:srgbClr val="000000"/>
      </a:folHlink>
    </a:clrScheme>
    <a:fontScheme name="Natural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powerpoint_over leven</Template>
  <TotalTime>2006</TotalTime>
  <Words>311</Words>
  <Application>Microsoft Office PowerPoint</Application>
  <PresentationFormat>Diavoorstelling (4:3)</PresentationFormat>
  <Paragraphs>95</Paragraphs>
  <Slides>16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powerpoint_over leven</vt:lpstr>
      <vt:lpstr>harde feiten: schelpen in de klas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harde feiten: schelpen in de klas</vt:lpstr>
    </vt:vector>
  </TitlesOfParts>
  <Company>Naturalis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 leven</dc:title>
  <dc:creator>Jeroen van der Brugge</dc:creator>
  <cp:lastModifiedBy>Gebruiker</cp:lastModifiedBy>
  <cp:revision>98</cp:revision>
  <cp:lastPrinted>2015-05-28T08:14:06Z</cp:lastPrinted>
  <dcterms:created xsi:type="dcterms:W3CDTF">2012-11-12T11:49:36Z</dcterms:created>
  <dcterms:modified xsi:type="dcterms:W3CDTF">2015-05-29T11:36:03Z</dcterms:modified>
</cp:coreProperties>
</file>