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02" autoAdjust="0"/>
  </p:normalViewPr>
  <p:slideViewPr>
    <p:cSldViewPr>
      <p:cViewPr varScale="1">
        <p:scale>
          <a:sx n="46" d="100"/>
          <a:sy n="46" d="100"/>
        </p:scale>
        <p:origin x="1210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09337-5FA5-4643-94D1-5EE8131AEAD2}" type="datetimeFigureOut">
              <a:rPr lang="nl-NL" smtClean="0"/>
              <a:t>27-5-2016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601C4-82D5-48A8-A92C-FA6960C496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2110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09337-5FA5-4643-94D1-5EE8131AEAD2}" type="datetimeFigureOut">
              <a:rPr lang="nl-NL" smtClean="0"/>
              <a:t>27-5-2016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601C4-82D5-48A8-A92C-FA6960C496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7084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09337-5FA5-4643-94D1-5EE8131AEAD2}" type="datetimeFigureOut">
              <a:rPr lang="nl-NL" smtClean="0"/>
              <a:t>27-5-2016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601C4-82D5-48A8-A92C-FA6960C496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6805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09337-5FA5-4643-94D1-5EE8131AEAD2}" type="datetimeFigureOut">
              <a:rPr lang="nl-NL" smtClean="0"/>
              <a:t>27-5-2016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601C4-82D5-48A8-A92C-FA6960C496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7019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09337-5FA5-4643-94D1-5EE8131AEAD2}" type="datetimeFigureOut">
              <a:rPr lang="nl-NL" smtClean="0"/>
              <a:t>27-5-2016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601C4-82D5-48A8-A92C-FA6960C496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8288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09337-5FA5-4643-94D1-5EE8131AEAD2}" type="datetimeFigureOut">
              <a:rPr lang="nl-NL" smtClean="0"/>
              <a:t>27-5-2016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601C4-82D5-48A8-A92C-FA6960C496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1596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09337-5FA5-4643-94D1-5EE8131AEAD2}" type="datetimeFigureOut">
              <a:rPr lang="nl-NL" smtClean="0"/>
              <a:t>27-5-2016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601C4-82D5-48A8-A92C-FA6960C496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5946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09337-5FA5-4643-94D1-5EE8131AEAD2}" type="datetimeFigureOut">
              <a:rPr lang="nl-NL" smtClean="0"/>
              <a:t>27-5-2016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601C4-82D5-48A8-A92C-FA6960C496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047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09337-5FA5-4643-94D1-5EE8131AEAD2}" type="datetimeFigureOut">
              <a:rPr lang="nl-NL" smtClean="0"/>
              <a:t>27-5-2016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601C4-82D5-48A8-A92C-FA6960C496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9650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09337-5FA5-4643-94D1-5EE8131AEAD2}" type="datetimeFigureOut">
              <a:rPr lang="nl-NL" smtClean="0"/>
              <a:t>27-5-2016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601C4-82D5-48A8-A92C-FA6960C496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0278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09337-5FA5-4643-94D1-5EE8131AEAD2}" type="datetimeFigureOut">
              <a:rPr lang="nl-NL" smtClean="0"/>
              <a:t>27-5-2016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601C4-82D5-48A8-A92C-FA6960C496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530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09337-5FA5-4643-94D1-5EE8131AEAD2}" type="datetimeFigureOut">
              <a:rPr lang="nl-NL" smtClean="0"/>
              <a:t>27-5-2016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601C4-82D5-48A8-A92C-FA6960C496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9547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ibi.nl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ent.nl/artikel/1713/Begrip+natuurlijke+selectie/view.do" TargetMode="External"/><Relationship Id="rId2" Type="http://schemas.openxmlformats.org/officeDocument/2006/relationships/hyperlink" Target="http://www.oermens.nl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ibi.nl/pagina/evolutie-in-actie" TargetMode="External"/><Relationship Id="rId5" Type="http://schemas.openxmlformats.org/officeDocument/2006/relationships/hyperlink" Target="http://www.bioplek.org/techniekkaartenbovenbouw/techniekslakken/informatieslakken.html#uiterlijk" TargetMode="External"/><Relationship Id="rId4" Type="http://schemas.openxmlformats.org/officeDocument/2006/relationships/hyperlink" Target="https://www.wageningenur.nl/upload_mm/6/3/5/54f8e208-8954-423d-ac7b-a604eaad623e_Handleiding%20Experiment%20Micro%20evolutie_leerling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41863" y="4437112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nl-NL" dirty="0">
                <a:solidFill>
                  <a:schemeClr val="tx1"/>
                </a:solidFill>
              </a:rPr>
              <a:t>Esther </a:t>
            </a:r>
            <a:r>
              <a:rPr lang="nl-NL" dirty="0" err="1">
                <a:solidFill>
                  <a:schemeClr val="tx1"/>
                </a:solidFill>
              </a:rPr>
              <a:t>Moorees</a:t>
            </a:r>
            <a:endParaRPr lang="nl-NL" dirty="0">
              <a:solidFill>
                <a:schemeClr val="tx1"/>
              </a:solidFill>
            </a:endParaRPr>
          </a:p>
          <a:p>
            <a:r>
              <a:rPr lang="nl-NL" dirty="0" err="1">
                <a:solidFill>
                  <a:schemeClr val="tx1"/>
                </a:solidFill>
              </a:rPr>
              <a:t>Marinke</a:t>
            </a:r>
            <a:r>
              <a:rPr lang="nl-NL" dirty="0">
                <a:solidFill>
                  <a:schemeClr val="tx1"/>
                </a:solidFill>
              </a:rPr>
              <a:t> van der Velde</a:t>
            </a:r>
          </a:p>
          <a:p>
            <a:r>
              <a:rPr lang="nl-NL" dirty="0">
                <a:solidFill>
                  <a:schemeClr val="tx1"/>
                </a:solidFill>
              </a:rPr>
              <a:t>Nelleke Sonneveld</a:t>
            </a:r>
          </a:p>
          <a:p>
            <a:r>
              <a:rPr lang="nl-NL" dirty="0">
                <a:solidFill>
                  <a:schemeClr val="tx1"/>
                </a:solidFill>
              </a:rPr>
              <a:t>Paul Storm</a:t>
            </a:r>
          </a:p>
          <a:p>
            <a:r>
              <a:rPr lang="nl-NL" dirty="0">
                <a:solidFill>
                  <a:schemeClr val="tx1"/>
                </a:solidFill>
              </a:rPr>
              <a:t>Sjoerd Schouten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64" t="23174" r="46348" b="53399"/>
          <a:stretch/>
        </p:blipFill>
        <p:spPr bwMode="auto">
          <a:xfrm>
            <a:off x="2195736" y="764704"/>
            <a:ext cx="2160240" cy="120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4" t="68944" r="32547" b="15509"/>
          <a:stretch/>
        </p:blipFill>
        <p:spPr bwMode="auto">
          <a:xfrm>
            <a:off x="1187624" y="2780928"/>
            <a:ext cx="6709279" cy="1079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68" t="45480" r="51011" b="17932"/>
          <a:stretch/>
        </p:blipFill>
        <p:spPr bwMode="auto">
          <a:xfrm>
            <a:off x="4905876" y="759556"/>
            <a:ext cx="1204456" cy="1743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473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Practica in het kort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4581128"/>
            <a:ext cx="8229600" cy="1080120"/>
          </a:xfrm>
        </p:spPr>
        <p:txBody>
          <a:bodyPr>
            <a:noAutofit/>
          </a:bodyPr>
          <a:lstStyle/>
          <a:p>
            <a:r>
              <a:rPr lang="nl-NL" sz="2000" dirty="0" smtClean="0"/>
              <a:t>De practica passen bij de onderwerpen Evolutie, Erfelijkheid en Ordening</a:t>
            </a:r>
          </a:p>
          <a:p>
            <a:r>
              <a:rPr lang="nl-NL" sz="2000" dirty="0" smtClean="0"/>
              <a:t>De practica zijn geschikt voor </a:t>
            </a:r>
            <a:r>
              <a:rPr lang="nl-NL" sz="2000" dirty="0" err="1" smtClean="0"/>
              <a:t>hv</a:t>
            </a:r>
            <a:r>
              <a:rPr lang="nl-NL" sz="2000" dirty="0" smtClean="0"/>
              <a:t> onderbouw en </a:t>
            </a:r>
            <a:r>
              <a:rPr lang="nl-NL" sz="2000" dirty="0" err="1" smtClean="0"/>
              <a:t>kgt</a:t>
            </a:r>
            <a:r>
              <a:rPr lang="nl-NL" sz="2000" dirty="0" smtClean="0"/>
              <a:t> bovenbouw</a:t>
            </a:r>
          </a:p>
          <a:p>
            <a:r>
              <a:rPr lang="nl-NL" sz="2000" dirty="0" smtClean="0"/>
              <a:t>De eerste drie practica bevatten verdiepingsopdrachten</a:t>
            </a: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6302301"/>
              </p:ext>
            </p:extLst>
          </p:nvPr>
        </p:nvGraphicFramePr>
        <p:xfrm>
          <a:off x="1187624" y="1484784"/>
          <a:ext cx="7416824" cy="2895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168352"/>
                <a:gridCol w="4248472"/>
              </a:tblGrid>
              <a:tr h="291822">
                <a:tc>
                  <a:txBody>
                    <a:bodyPr/>
                    <a:lstStyle/>
                    <a:p>
                      <a:r>
                        <a:rPr lang="nl-NL" sz="1600" dirty="0" smtClean="0"/>
                        <a:t>Practica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 smtClean="0"/>
                        <a:t>Begrippen die aan bod komen</a:t>
                      </a:r>
                      <a:endParaRPr lang="nl-NL" sz="1600" dirty="0"/>
                    </a:p>
                  </a:txBody>
                  <a:tcPr/>
                </a:tc>
              </a:tr>
              <a:tr h="716290">
                <a:tc>
                  <a:txBody>
                    <a:bodyPr/>
                    <a:lstStyle/>
                    <a:p>
                      <a:r>
                        <a:rPr lang="nl-NL" sz="1600" dirty="0" smtClean="0"/>
                        <a:t>Bepalen van het genotype van ‘De gewone tuinslak’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u="none" strike="noStrike" kern="1200" baseline="0" dirty="0" smtClean="0"/>
                        <a:t>fenotype, genotype,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u="none" strike="noStrike" kern="1200" baseline="0" dirty="0" smtClean="0"/>
                        <a:t>gen, dominant allel,</a:t>
                      </a:r>
                      <a:endParaRPr lang="nl-NL" sz="1600" dirty="0" smtClean="0"/>
                    </a:p>
                    <a:p>
                      <a:r>
                        <a:rPr lang="nl-NL" sz="1600" u="none" strike="noStrike" kern="1200" baseline="0" dirty="0" smtClean="0"/>
                        <a:t>recessief allel</a:t>
                      </a:r>
                      <a:endParaRPr lang="nl-NL" sz="160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nl-NL" sz="1600" dirty="0" smtClean="0"/>
                        <a:t>DNA binnen een populatie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 smtClean="0"/>
                        <a:t>populatie, </a:t>
                      </a:r>
                      <a:r>
                        <a:rPr lang="fr-FR" sz="1600" u="none" strike="noStrike" kern="1200" baseline="0" dirty="0" smtClean="0"/>
                        <a:t>individu, </a:t>
                      </a:r>
                      <a:r>
                        <a:rPr lang="fr-FR" sz="1600" u="none" strike="noStrike" kern="1200" baseline="0" dirty="0" err="1" smtClean="0"/>
                        <a:t>soort</a:t>
                      </a:r>
                      <a:r>
                        <a:rPr lang="fr-FR" sz="1600" u="none" strike="noStrike" kern="1200" baseline="0" dirty="0" smtClean="0"/>
                        <a:t>, </a:t>
                      </a:r>
                      <a:r>
                        <a:rPr lang="nl-NL" sz="1600" dirty="0" smtClean="0"/>
                        <a:t>gen, </a:t>
                      </a:r>
                      <a:r>
                        <a:rPr lang="fr-FR" sz="1600" u="none" strike="noStrike" kern="1200" baseline="0" dirty="0" smtClean="0"/>
                        <a:t>dominant </a:t>
                      </a:r>
                      <a:r>
                        <a:rPr lang="fr-FR" sz="1600" u="none" strike="noStrike" kern="1200" baseline="0" dirty="0" err="1" smtClean="0"/>
                        <a:t>allel</a:t>
                      </a:r>
                      <a:r>
                        <a:rPr lang="fr-FR" sz="1600" u="none" strike="noStrike" kern="1200" baseline="0" dirty="0" smtClean="0"/>
                        <a:t>, </a:t>
                      </a:r>
                      <a:r>
                        <a:rPr lang="nl-NL" sz="1600" u="none" strike="noStrike" kern="1200" baseline="0" dirty="0" smtClean="0"/>
                        <a:t>recessief allel, genenpoel, overlevingskans</a:t>
                      </a:r>
                      <a:endParaRPr lang="nl-NL" sz="160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nl-NL" sz="1600" dirty="0" smtClean="0"/>
                        <a:t>“Fylogenie” Spijkers &amp; Schroeven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 smtClean="0"/>
                        <a:t>taxonomie, kenmerk, indelen,</a:t>
                      </a:r>
                      <a:r>
                        <a:rPr lang="nl-NL" sz="1600" baseline="0" dirty="0" smtClean="0"/>
                        <a:t> groepen</a:t>
                      </a:r>
                      <a:r>
                        <a:rPr lang="nl-NL" sz="1600" dirty="0" smtClean="0"/>
                        <a:t>,</a:t>
                      </a:r>
                      <a:r>
                        <a:rPr lang="nl-NL" sz="1600" baseline="0" dirty="0" smtClean="0"/>
                        <a:t> systematiek, fylogenie, stamboom</a:t>
                      </a:r>
                      <a:endParaRPr lang="nl-NL" sz="160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 smtClean="0"/>
                        <a:t>Kijken naar schedels van mensapen, aapmensen, oermensen en mensen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 smtClean="0"/>
                        <a:t>schedel, kenmerken,</a:t>
                      </a:r>
                      <a:r>
                        <a:rPr lang="nl-NL" sz="1600" baseline="0" dirty="0" smtClean="0"/>
                        <a:t> afstammen, overeenkomstige voorouder</a:t>
                      </a:r>
                      <a:endParaRPr lang="nl-NL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0" t="3757" r="22433" b="27209"/>
          <a:stretch/>
        </p:blipFill>
        <p:spPr bwMode="auto">
          <a:xfrm>
            <a:off x="537444" y="1844824"/>
            <a:ext cx="62600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1" t="6807" r="12437" b="5150"/>
          <a:stretch/>
        </p:blipFill>
        <p:spPr bwMode="auto">
          <a:xfrm>
            <a:off x="539552" y="2651398"/>
            <a:ext cx="628360" cy="575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6" r="10923"/>
          <a:stretch/>
        </p:blipFill>
        <p:spPr bwMode="auto">
          <a:xfrm>
            <a:off x="539552" y="3248957"/>
            <a:ext cx="628360" cy="540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17" y="3804270"/>
            <a:ext cx="395157" cy="540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37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Uitvoering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 smtClean="0"/>
              <a:t>In </a:t>
            </a:r>
            <a:r>
              <a:rPr lang="nl-NL" sz="2800" smtClean="0"/>
              <a:t>elke </a:t>
            </a:r>
            <a:r>
              <a:rPr lang="nl-NL" sz="2800" smtClean="0"/>
              <a:t>rij </a:t>
            </a:r>
            <a:r>
              <a:rPr lang="nl-NL" sz="2800" dirty="0" smtClean="0"/>
              <a:t>vind je een ander practicum</a:t>
            </a:r>
          </a:p>
          <a:p>
            <a:r>
              <a:rPr lang="nl-NL" sz="2800" dirty="0" smtClean="0"/>
              <a:t>De practica worden uitgevoerd in groepjes</a:t>
            </a:r>
          </a:p>
          <a:p>
            <a:r>
              <a:rPr lang="nl-NL" sz="2800" dirty="0" smtClean="0"/>
              <a:t>Er zijn twee rondes van 20 minuten</a:t>
            </a:r>
          </a:p>
          <a:p>
            <a:r>
              <a:rPr lang="nl-NL" sz="2800" dirty="0" smtClean="0"/>
              <a:t>Je kunt dus twee practica uitvoeren</a:t>
            </a:r>
          </a:p>
          <a:p>
            <a:r>
              <a:rPr lang="nl-NL" sz="2800" dirty="0" smtClean="0"/>
              <a:t>De handleiding komt via </a:t>
            </a:r>
            <a:r>
              <a:rPr lang="nl-NL" sz="2800" dirty="0" smtClean="0">
                <a:hlinkClick r:id="rId2"/>
              </a:rPr>
              <a:t>www.nibi.nl</a:t>
            </a:r>
            <a:r>
              <a:rPr lang="nl-NL" sz="2800" dirty="0" smtClean="0"/>
              <a:t> beschikbaar voor iedereen!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3193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Practica met bijbehorende leerdoelen</a:t>
            </a:r>
            <a:endParaRPr lang="nl-NL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0143065"/>
              </p:ext>
            </p:extLst>
          </p:nvPr>
        </p:nvGraphicFramePr>
        <p:xfrm>
          <a:off x="979214" y="1556792"/>
          <a:ext cx="7499176" cy="5003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12315"/>
                <a:gridCol w="5586861"/>
              </a:tblGrid>
              <a:tr h="370840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Practica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De leerlingen</a:t>
                      </a:r>
                      <a:r>
                        <a:rPr lang="nl-NL" sz="1400" baseline="0" dirty="0" smtClean="0"/>
                        <a:t> leren…</a:t>
                      </a:r>
                      <a:endParaRPr lang="nl-NL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Bepalen van het genotype van ‘De gewone tuinslak’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door middel van observeren het fenotype en genotype van de ‘gewone tuinslak’ bepalen en de resultaten in een tabel weergeven</a:t>
                      </a:r>
                    </a:p>
                    <a:p>
                      <a:r>
                        <a:rPr lang="nl-NL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de begrippen; fenotype, genotype, gen, recessief allel en dominant allel</a:t>
                      </a:r>
                    </a:p>
                    <a:p>
                      <a:r>
                        <a:rPr lang="nl-NL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werken met een werkkaart</a:t>
                      </a:r>
                      <a:endParaRPr lang="nl-NL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DNA binnen een populatie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 hoe de genenpoel binnen een populatie wordt bekeken in de Hardy </a:t>
                      </a:r>
                      <a:r>
                        <a:rPr lang="nl-NL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Weinberg</a:t>
                      </a:r>
                      <a:r>
                        <a:rPr lang="nl-NL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vergelijking</a:t>
                      </a:r>
                    </a:p>
                    <a:p>
                      <a:r>
                        <a:rPr lang="nl-NL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hoe bepaalde kenmerken kunnen verdwijnen uit een kleine populatie</a:t>
                      </a:r>
                    </a:p>
                    <a:p>
                      <a:r>
                        <a:rPr lang="nl-NL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de invloed van het bottleneck effect op de genenpoel binnen een populatie</a:t>
                      </a:r>
                    </a:p>
                    <a:p>
                      <a:r>
                        <a:rPr lang="nl-NL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de invloed van </a:t>
                      </a:r>
                      <a:r>
                        <a:rPr lang="nl-NL" sz="14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gene flow </a:t>
                      </a:r>
                      <a:r>
                        <a:rPr lang="nl-NL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 de genenpoel binnen een populatie</a:t>
                      </a:r>
                      <a:endParaRPr lang="nl-NL" sz="14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“Fylogenie” Spijkers &amp; Schroeven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voorwerpen indelen (classificeren) op verschillende kenmerken</a:t>
                      </a:r>
                    </a:p>
                    <a:p>
                      <a:r>
                        <a:rPr lang="nl-NL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benoemen wat groepen (taxa) zijn, wat zustertaxa zijn en wat</a:t>
                      </a:r>
                    </a:p>
                    <a:p>
                      <a:r>
                        <a:rPr lang="nl-NL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vertakkingen in een stamboom zijn</a:t>
                      </a:r>
                    </a:p>
                    <a:p>
                      <a:r>
                        <a:rPr lang="nl-NL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systematiek aanbrengen in hun indeling</a:t>
                      </a:r>
                    </a:p>
                    <a:p>
                      <a:r>
                        <a:rPr lang="nl-NL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hoe een stamboom wordt gemaakt</a:t>
                      </a:r>
                    </a:p>
                    <a:p>
                      <a:r>
                        <a:rPr lang="nl-NL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dat het maken van een stamboom subjectief kan zijn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 smtClean="0"/>
                        <a:t>Kijken naar schedels van mensapen, aapmensen, oermensen en mensen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>
                          <a:latin typeface="+mn-lt"/>
                        </a:rPr>
                        <a:t>- verschillen aan te duiden</a:t>
                      </a:r>
                      <a:r>
                        <a:rPr lang="nl-NL" sz="1400" baseline="0" dirty="0" smtClean="0">
                          <a:latin typeface="+mn-lt"/>
                        </a:rPr>
                        <a:t> </a:t>
                      </a:r>
                      <a:r>
                        <a:rPr lang="nl-NL" sz="1400" dirty="0" smtClean="0">
                          <a:latin typeface="+mn-lt"/>
                        </a:rPr>
                        <a:t>in morfologische</a:t>
                      </a:r>
                      <a:r>
                        <a:rPr lang="nl-NL" sz="1400" baseline="0" dirty="0" smtClean="0">
                          <a:latin typeface="+mn-lt"/>
                        </a:rPr>
                        <a:t> kenmerken van de schedel van een mensaap, aapmens, oermens en mens</a:t>
                      </a:r>
                    </a:p>
                    <a:p>
                      <a:r>
                        <a:rPr lang="nl-NL" sz="1400" baseline="0" dirty="0" smtClean="0">
                          <a:latin typeface="+mn-lt"/>
                        </a:rPr>
                        <a:t>- een evolutionaire verklaring te geven voor de gevonden morfologische overeenkomsten en verschillen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0" t="3757" r="22433" b="27209"/>
          <a:stretch/>
        </p:blipFill>
        <p:spPr bwMode="auto">
          <a:xfrm>
            <a:off x="251520" y="1948582"/>
            <a:ext cx="707545" cy="6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1" t="6807" r="12437" b="5150"/>
          <a:stretch/>
        </p:blipFill>
        <p:spPr bwMode="auto">
          <a:xfrm>
            <a:off x="251520" y="2885182"/>
            <a:ext cx="702294" cy="643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6" r="10923"/>
          <a:stretch/>
        </p:blipFill>
        <p:spPr bwMode="auto">
          <a:xfrm>
            <a:off x="107504" y="4221088"/>
            <a:ext cx="842241" cy="72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47" y="5635847"/>
            <a:ext cx="545367" cy="74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311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Wat neem je hiervan mee naar je eigen lespraktijk?</a:t>
            </a:r>
            <a:endParaRPr lang="nl-N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16832"/>
            <a:ext cx="5766672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25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Meer ontdekken?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000" b="1" dirty="0" smtClean="0"/>
              <a:t>Evolutie van de mens</a:t>
            </a:r>
          </a:p>
          <a:p>
            <a:r>
              <a:rPr lang="nl-NL" sz="2000" dirty="0" smtClean="0">
                <a:hlinkClick r:id="rId2"/>
              </a:rPr>
              <a:t>www.oermens.nl</a:t>
            </a:r>
            <a:r>
              <a:rPr lang="nl-NL" sz="2000" dirty="0" smtClean="0"/>
              <a:t> download hier gratis het boek:</a:t>
            </a:r>
          </a:p>
          <a:p>
            <a:pPr marL="0" indent="0">
              <a:buNone/>
            </a:pPr>
            <a:r>
              <a:rPr lang="nl-NL" sz="2000" dirty="0" smtClean="0"/>
              <a:t>Storm, P. (2009). </a:t>
            </a:r>
            <a:r>
              <a:rPr lang="nl-NL" sz="2000" i="1" dirty="0" smtClean="0"/>
              <a:t>Korte hoektanden, langen benen en een sexy brein. </a:t>
            </a:r>
            <a:r>
              <a:rPr lang="nl-NL" sz="2000" dirty="0" err="1" smtClean="0"/>
              <a:t>Norg</a:t>
            </a:r>
            <a:r>
              <a:rPr lang="nl-NL" sz="2000" dirty="0" smtClean="0"/>
              <a:t>: </a:t>
            </a:r>
            <a:r>
              <a:rPr lang="nl-NL" sz="2000" dirty="0" err="1" smtClean="0"/>
              <a:t>DrukWare</a:t>
            </a:r>
            <a:r>
              <a:rPr lang="nl-NL" sz="2000" dirty="0" smtClean="0"/>
              <a:t>.</a:t>
            </a:r>
          </a:p>
          <a:p>
            <a:pPr marL="0" indent="0">
              <a:buNone/>
            </a:pPr>
            <a:endParaRPr lang="nl-NL" sz="500" dirty="0" smtClean="0"/>
          </a:p>
          <a:p>
            <a:pPr marL="0" indent="0">
              <a:buNone/>
            </a:pPr>
            <a:r>
              <a:rPr lang="nl-NL" sz="2000" b="1" dirty="0" smtClean="0"/>
              <a:t>Natuurlijke </a:t>
            </a:r>
            <a:r>
              <a:rPr lang="nl-NL" sz="2000" b="1" dirty="0"/>
              <a:t>selectiespel</a:t>
            </a:r>
            <a:endParaRPr lang="nl-NL" sz="2000" dirty="0"/>
          </a:p>
          <a:p>
            <a:r>
              <a:rPr lang="nl-NL" sz="2000" dirty="0" smtClean="0"/>
              <a:t>Het natuurlijke selectiespel (2009) - NIBI</a:t>
            </a:r>
          </a:p>
          <a:p>
            <a:r>
              <a:rPr lang="nl-NL" sz="2000" dirty="0" smtClean="0">
                <a:hlinkClick r:id="rId3"/>
              </a:rPr>
              <a:t>Ontwikkeling van het begrip natuurlijke selectie (2008) </a:t>
            </a:r>
            <a:r>
              <a:rPr lang="nl-NL" sz="2000" dirty="0" smtClean="0"/>
              <a:t>– Casper </a:t>
            </a:r>
            <a:r>
              <a:rPr lang="nl-NL" sz="2000" dirty="0" err="1" smtClean="0"/>
              <a:t>Geraerdts</a:t>
            </a:r>
            <a:endParaRPr lang="nl-NL" sz="2000" dirty="0" smtClean="0"/>
          </a:p>
          <a:p>
            <a:r>
              <a:rPr lang="nl-NL" sz="2000" dirty="0" smtClean="0"/>
              <a:t>In </a:t>
            </a:r>
            <a:r>
              <a:rPr lang="nl-NL" sz="2000" dirty="0"/>
              <a:t>de voetsporen van de </a:t>
            </a:r>
            <a:r>
              <a:rPr lang="nl-NL" sz="2000" dirty="0" smtClean="0"/>
              <a:t>poolvos (1999) - Casper </a:t>
            </a:r>
            <a:r>
              <a:rPr lang="nl-NL" sz="2000" dirty="0" err="1" smtClean="0"/>
              <a:t>Geraerdts</a:t>
            </a:r>
            <a:endParaRPr lang="nl-NL" sz="2000" dirty="0" smtClean="0"/>
          </a:p>
          <a:p>
            <a:r>
              <a:rPr lang="nl-NL" sz="2000" dirty="0" smtClean="0"/>
              <a:t>Het </a:t>
            </a:r>
            <a:r>
              <a:rPr lang="nl-NL" sz="2000" dirty="0"/>
              <a:t>simulatiespel </a:t>
            </a:r>
            <a:r>
              <a:rPr lang="nl-NL" sz="2000" dirty="0" smtClean="0"/>
              <a:t>(1975) - </a:t>
            </a:r>
            <a:r>
              <a:rPr lang="nl-NL" sz="2000" dirty="0" err="1" smtClean="0"/>
              <a:t>Stebbins</a:t>
            </a:r>
            <a:r>
              <a:rPr lang="nl-NL" sz="2000" dirty="0" smtClean="0"/>
              <a:t> </a:t>
            </a:r>
            <a:r>
              <a:rPr lang="nl-NL" sz="2000" dirty="0"/>
              <a:t>en </a:t>
            </a:r>
            <a:r>
              <a:rPr lang="nl-NL" sz="2000" dirty="0" smtClean="0"/>
              <a:t>Allen</a:t>
            </a:r>
          </a:p>
          <a:p>
            <a:pPr marL="0" indent="0">
              <a:buNone/>
            </a:pPr>
            <a:endParaRPr lang="nl-NL" sz="500" dirty="0" smtClean="0"/>
          </a:p>
          <a:p>
            <a:pPr marL="0" indent="0">
              <a:buNone/>
            </a:pPr>
            <a:r>
              <a:rPr lang="nl-NL" sz="2000" b="1" dirty="0" smtClean="0"/>
              <a:t>Slakkenonderzoek</a:t>
            </a:r>
            <a:endParaRPr lang="nl-NL" sz="2000" dirty="0" smtClean="0"/>
          </a:p>
          <a:p>
            <a:r>
              <a:rPr lang="nl-NL" sz="2000" dirty="0" smtClean="0">
                <a:hlinkClick r:id="rId4"/>
              </a:rPr>
              <a:t>Micro-evolutie in een populatie huisjesslakken</a:t>
            </a:r>
            <a:r>
              <a:rPr lang="nl-NL" sz="2000" dirty="0" smtClean="0"/>
              <a:t> - WUR</a:t>
            </a:r>
          </a:p>
          <a:p>
            <a:r>
              <a:rPr lang="nl-NL" sz="2000" i="1" dirty="0" err="1" smtClean="0">
                <a:hlinkClick r:id="rId5"/>
              </a:rPr>
              <a:t>Cepaea</a:t>
            </a:r>
            <a:r>
              <a:rPr lang="nl-NL" sz="2000" i="1" dirty="0" smtClean="0">
                <a:hlinkClick r:id="rId5"/>
              </a:rPr>
              <a:t> </a:t>
            </a:r>
            <a:r>
              <a:rPr lang="nl-NL" sz="2000" i="1" dirty="0" err="1" smtClean="0">
                <a:hlinkClick r:id="rId5"/>
              </a:rPr>
              <a:t>nemoralis</a:t>
            </a:r>
            <a:r>
              <a:rPr lang="nl-NL" sz="2000" i="1" dirty="0" smtClean="0"/>
              <a:t> </a:t>
            </a:r>
            <a:r>
              <a:rPr lang="nl-NL" sz="2000" dirty="0" smtClean="0"/>
              <a:t>- </a:t>
            </a:r>
            <a:r>
              <a:rPr lang="nl-NL" sz="2000" dirty="0" err="1" smtClean="0"/>
              <a:t>Bioplek</a:t>
            </a:r>
            <a:endParaRPr lang="nl-NL" sz="2000" dirty="0" smtClean="0"/>
          </a:p>
          <a:p>
            <a:r>
              <a:rPr lang="nl-NL" sz="2000" dirty="0" smtClean="0">
                <a:hlinkClick r:id="rId6"/>
              </a:rPr>
              <a:t>Evolutie in actie (2009)</a:t>
            </a:r>
            <a:r>
              <a:rPr lang="nl-NL" sz="2000" dirty="0" smtClean="0"/>
              <a:t> – NIBI</a:t>
            </a:r>
          </a:p>
          <a:p>
            <a:endParaRPr lang="nl-NL" sz="1900" dirty="0" smtClean="0"/>
          </a:p>
        </p:txBody>
      </p:sp>
    </p:spTree>
    <p:extLst>
      <p:ext uri="{BB962C8B-B14F-4D97-AF65-F5344CB8AC3E}">
        <p14:creationId xmlns:p14="http://schemas.microsoft.com/office/powerpoint/2010/main" val="355848825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489</Words>
  <Application>Microsoft Office PowerPoint</Application>
  <PresentationFormat>Diavoorstelling (4:3)</PresentationFormat>
  <Paragraphs>65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9" baseType="lpstr">
      <vt:lpstr>Arial</vt:lpstr>
      <vt:lpstr>Calibri</vt:lpstr>
      <vt:lpstr>Kantoorthema</vt:lpstr>
      <vt:lpstr>PowerPoint-presentatie</vt:lpstr>
      <vt:lpstr>Practica in het kort</vt:lpstr>
      <vt:lpstr>Uitvoering</vt:lpstr>
      <vt:lpstr>Practica met bijbehorende leerdoelen</vt:lpstr>
      <vt:lpstr>Wat neem je hiervan mee naar je eigen lespraktijk?</vt:lpstr>
      <vt:lpstr>Meer ontdekken?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Marinke van der Velde</dc:creator>
  <cp:lastModifiedBy>Gebruiker</cp:lastModifiedBy>
  <cp:revision>13</cp:revision>
  <dcterms:created xsi:type="dcterms:W3CDTF">2016-05-26T09:02:21Z</dcterms:created>
  <dcterms:modified xsi:type="dcterms:W3CDTF">2016-05-27T07:48:25Z</dcterms:modified>
</cp:coreProperties>
</file>