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3"/>
    <p:sldMasterId id="2147483654" r:id="rId4"/>
    <p:sldMasterId id="2147483655" r:id="rId5"/>
    <p:sldMasterId id="2147483656" r:id="rId6"/>
    <p:sldMasterId id="2147483657" r:id="rId7"/>
  </p:sldMasterIdLst>
  <p:notesMasterIdLst>
    <p:notesMasterId r:id="rId18"/>
  </p:notesMasterIdLst>
  <p:sldIdLst>
    <p:sldId id="266" r:id="rId8"/>
    <p:sldId id="275" r:id="rId9"/>
    <p:sldId id="267" r:id="rId10"/>
    <p:sldId id="268" r:id="rId11"/>
    <p:sldId id="281" r:id="rId12"/>
    <p:sldId id="269" r:id="rId13"/>
    <p:sldId id="278" r:id="rId14"/>
    <p:sldId id="279" r:id="rId15"/>
    <p:sldId id="276" r:id="rId16"/>
    <p:sldId id="28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orient="horz" pos="384"/>
        <p:guide orient="horz" pos="3519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299D36A-3D6B-465A-9482-1A46B5A240B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5224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2522EE-72E3-4FE5-9DC0-59359E7AACE2}" type="slidenum">
              <a:rPr lang="en-US" altLang="nl-NL" sz="1200" b="0"/>
              <a:pPr/>
              <a:t>1</a:t>
            </a:fld>
            <a:endParaRPr lang="en-US" altLang="nl-NL" sz="1200" b="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4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185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17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7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2292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86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14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4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819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850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470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3269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011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327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452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792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51428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686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495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40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09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435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0496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6275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44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725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203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666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90149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388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465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25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992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54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92969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98455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319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67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566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889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8705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55650" y="2133600"/>
            <a:ext cx="3811588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381317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3146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24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025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887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019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29678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86229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498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89713" y="773113"/>
            <a:ext cx="1943100" cy="49609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55650" y="773113"/>
            <a:ext cx="5681663" cy="49609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43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7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39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0025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625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 van de slide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  Tweede niveau</a:t>
            </a:r>
          </a:p>
          <a:p>
            <a:pPr lvl="2"/>
            <a:r>
              <a:rPr lang="en-US" altLang="nl-NL" smtClean="0"/>
              <a:t>  Derde niveau</a:t>
            </a:r>
          </a:p>
        </p:txBody>
      </p:sp>
      <p:pic>
        <p:nvPicPr>
          <p:cNvPr id="1028" name="Picture 8" descr="ppt_format_image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2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HR_Logo_websafe_punt#1015D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OJ-rood_websaf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fond_rood_websaf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+mn-ea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_formate_image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 van de slide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  Tweede niveau</a:t>
            </a:r>
          </a:p>
          <a:p>
            <a:pPr lvl="2"/>
            <a:r>
              <a:rPr lang="en-US" altLang="nl-NL" smtClean="0"/>
              <a:t>  Derde niveau</a:t>
            </a:r>
          </a:p>
        </p:txBody>
      </p:sp>
      <p:pic>
        <p:nvPicPr>
          <p:cNvPr id="2053" name="Picture 5" descr="HR_Logo_websafe_punt#1015D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OJ-rood_websaf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ond_rood_websaf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+mn-ea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_format_image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52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 van de slide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</p:txBody>
      </p:sp>
      <p:pic>
        <p:nvPicPr>
          <p:cNvPr id="3077" name="Picture 5" descr="HR_Logo_websafe_punt#1015D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OJ-rood_websaf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ond_rood_websaf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+mn-ea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 van de slide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  Tweede niveau</a:t>
            </a:r>
          </a:p>
          <a:p>
            <a:pPr lvl="2"/>
            <a:r>
              <a:rPr lang="en-US" altLang="nl-NL" smtClean="0"/>
              <a:t>  Derde niveau</a:t>
            </a:r>
          </a:p>
        </p:txBody>
      </p:sp>
      <p:pic>
        <p:nvPicPr>
          <p:cNvPr id="4100" name="Picture 4" descr="ppt_format_image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2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R_Logo_websafe_punt#1015D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OJ-rood_websaf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fond_rood_websaf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+mn-ea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+mn-ea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773113"/>
            <a:ext cx="7777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 van de slide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133600"/>
            <a:ext cx="77771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  Tweede niveau</a:t>
            </a:r>
          </a:p>
          <a:p>
            <a:pPr lvl="2"/>
            <a:r>
              <a:rPr lang="en-US" altLang="nl-NL" smtClean="0"/>
              <a:t>  Derde niveau</a:t>
            </a:r>
          </a:p>
        </p:txBody>
      </p:sp>
      <p:pic>
        <p:nvPicPr>
          <p:cNvPr id="5124" name="Picture 5" descr="HR_Logo_websafe_punt#1015D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OJ-rood_websaf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fond_rood_websaf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128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  <a:ea typeface="+mn-ea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nl-NL" altLang="nl-NL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0" y="2978150"/>
            <a:ext cx="609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nl-NL" sz="4800">
                <a:solidFill>
                  <a:schemeClr val="bg1"/>
                </a:solidFill>
              </a:rPr>
              <a:t>titel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486400" y="5997575"/>
            <a:ext cx="3276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nl-NL" sz="1200" b="0">
                <a:solidFill>
                  <a:schemeClr val="bg1"/>
                </a:solidFill>
              </a:rPr>
              <a:t>Rotterdam, 00 januari 2007</a:t>
            </a:r>
            <a:endParaRPr lang="en-US" altLang="nl-NL" sz="1200">
              <a:solidFill>
                <a:schemeClr val="bg1"/>
              </a:solidFill>
            </a:endParaRPr>
          </a:p>
        </p:txBody>
      </p:sp>
      <p:pic>
        <p:nvPicPr>
          <p:cNvPr id="7173" name="Picture 6" descr="HR_Logo_websafe_punt bo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20713"/>
            <a:ext cx="18716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OJ-rood_websa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46775"/>
            <a:ext cx="2520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basis_titel_fl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-26988"/>
            <a:ext cx="6121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048000" y="1735138"/>
            <a:ext cx="609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nl-NL" sz="4800">
                <a:solidFill>
                  <a:schemeClr val="bg1"/>
                </a:solidFill>
                <a:latin typeface="Verdana" pitchFamily="34" charset="0"/>
              </a:rPr>
              <a:t>Geef de biodiversiteit een cijfer</a:t>
            </a:r>
            <a:endParaRPr lang="en-US" altLang="nl-NL">
              <a:solidFill>
                <a:schemeClr val="bg1"/>
              </a:solidFill>
            </a:endParaRP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5702300" y="6213475"/>
            <a:ext cx="3276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nl-NL" sz="1200" b="0">
                <a:solidFill>
                  <a:schemeClr val="bg1"/>
                </a:solidFill>
              </a:rPr>
              <a:t>Egmond aan Zee 29 mei 2015</a:t>
            </a:r>
            <a:endParaRPr lang="en-US" altLang="nl-NL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De échte Yule’s </a:t>
            </a:r>
            <a:r>
              <a:rPr lang="nl-NL" altLang="nl-NL" i="1" smtClean="0"/>
              <a:t>Y</a:t>
            </a:r>
            <a:r>
              <a:rPr lang="nl-NL" altLang="nl-NL" smtClean="0"/>
              <a:t> </a:t>
            </a:r>
            <a:r>
              <a:rPr lang="nl-NL" altLang="nl-NL" sz="1200" b="0" smtClean="0"/>
              <a:t>(zonder accentje)</a:t>
            </a:r>
            <a:endParaRPr lang="nl-NL" altLang="nl-NL" sz="1200" smtClean="0"/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nl-NL" smtClean="0"/>
              <a:t>In geval van 1 individu is de kans op een tweede 0</a:t>
            </a:r>
          </a:p>
          <a:p>
            <a:pPr marL="0" indent="0">
              <a:buFont typeface="Arial" charset="0"/>
              <a:buNone/>
            </a:pPr>
            <a:r>
              <a:rPr lang="nl-NL" altLang="nl-NL" smtClean="0"/>
              <a:t>Niet (</a:t>
            </a:r>
            <a:r>
              <a:rPr lang="nl-NL" altLang="nl-NL" i="1" smtClean="0"/>
              <a:t>n</a:t>
            </a:r>
            <a:r>
              <a:rPr lang="nl-NL" altLang="nl-NL" i="1" baseline="-25000" smtClean="0"/>
              <a:t>i</a:t>
            </a:r>
            <a:r>
              <a:rPr lang="nl-NL" altLang="nl-NL" i="1" smtClean="0"/>
              <a:t> /N)</a:t>
            </a:r>
            <a:r>
              <a:rPr lang="nl-NL" altLang="nl-NL" i="1" baseline="30000" smtClean="0"/>
              <a:t>2</a:t>
            </a:r>
            <a:r>
              <a:rPr lang="nl-NL" altLang="nl-NL" i="1" smtClean="0"/>
              <a:t> </a:t>
            </a:r>
            <a:r>
              <a:rPr lang="nl-NL" altLang="nl-NL" smtClean="0"/>
              <a:t> berekenen maar: </a:t>
            </a:r>
            <a:r>
              <a:rPr lang="nl-NL" altLang="nl-NL" i="1" smtClean="0"/>
              <a:t>n</a:t>
            </a:r>
            <a:r>
              <a:rPr lang="nl-NL" altLang="nl-NL" i="1" baseline="-25000" smtClean="0"/>
              <a:t>i</a:t>
            </a:r>
            <a:r>
              <a:rPr lang="nl-NL" altLang="nl-NL" i="1" smtClean="0"/>
              <a:t> (n</a:t>
            </a:r>
            <a:r>
              <a:rPr lang="nl-NL" altLang="nl-NL" i="1" baseline="-25000" smtClean="0"/>
              <a:t>i </a:t>
            </a:r>
            <a:r>
              <a:rPr lang="nl-NL" altLang="nl-NL" i="1" smtClean="0"/>
              <a:t>-</a:t>
            </a:r>
            <a:r>
              <a:rPr lang="nl-NL" altLang="nl-NL" smtClean="0"/>
              <a:t>1</a:t>
            </a:r>
            <a:r>
              <a:rPr lang="nl-NL" altLang="nl-NL" i="1" smtClean="0"/>
              <a:t>)/N</a:t>
            </a:r>
            <a:r>
              <a:rPr lang="nl-NL" altLang="nl-NL" i="1" baseline="30000" smtClean="0"/>
              <a:t>2</a:t>
            </a:r>
            <a:r>
              <a:rPr lang="nl-NL" altLang="nl-NL" i="1" smtClean="0"/>
              <a:t>.</a:t>
            </a:r>
            <a:r>
              <a:rPr lang="nl-NL" altLang="nl-NL" smtClean="0"/>
              <a:t> </a:t>
            </a:r>
          </a:p>
          <a:p>
            <a:pPr marL="0" indent="0">
              <a:buFont typeface="Arial" charset="0"/>
              <a:buNone/>
            </a:pPr>
            <a:endParaRPr lang="nl-NL" altLang="nl-NL" smtClean="0"/>
          </a:p>
          <a:p>
            <a:pPr marL="0" indent="0">
              <a:buFont typeface="Arial" charset="0"/>
              <a:buNone/>
            </a:pPr>
            <a:r>
              <a:rPr lang="nl-NL" altLang="nl-NL" i="1" smtClean="0"/>
              <a:t>D = </a:t>
            </a:r>
            <a:r>
              <a:rPr lang="nl-NL" altLang="nl-NL" i="1" smtClean="0">
                <a:latin typeface="Symbol" pitchFamily="18" charset="2"/>
              </a:rPr>
              <a:t>S</a:t>
            </a:r>
            <a:r>
              <a:rPr lang="nl-NL" altLang="nl-NL" i="1" smtClean="0"/>
              <a:t> n</a:t>
            </a:r>
            <a:r>
              <a:rPr lang="nl-NL" altLang="nl-NL" i="1" baseline="-25000" smtClean="0"/>
              <a:t>i</a:t>
            </a:r>
            <a:r>
              <a:rPr lang="nl-NL" altLang="nl-NL" i="1" smtClean="0"/>
              <a:t> (n</a:t>
            </a:r>
            <a:r>
              <a:rPr lang="nl-NL" altLang="nl-NL" i="1" baseline="-25000" smtClean="0"/>
              <a:t>i </a:t>
            </a:r>
            <a:r>
              <a:rPr lang="nl-NL" altLang="nl-NL" i="1" smtClean="0"/>
              <a:t>-</a:t>
            </a:r>
            <a:r>
              <a:rPr lang="nl-NL" altLang="nl-NL" smtClean="0"/>
              <a:t>1</a:t>
            </a:r>
            <a:r>
              <a:rPr lang="nl-NL" altLang="nl-NL" i="1" smtClean="0"/>
              <a:t>)</a:t>
            </a:r>
            <a:r>
              <a:rPr lang="nl-NL" altLang="nl-NL" i="1" baseline="-25000" smtClean="0"/>
              <a:t> </a:t>
            </a:r>
            <a:r>
              <a:rPr lang="nl-NL" altLang="nl-NL" i="1" smtClean="0"/>
              <a:t>/ N</a:t>
            </a:r>
            <a:r>
              <a:rPr lang="nl-NL" altLang="nl-NL" i="1" baseline="30000" smtClean="0"/>
              <a:t>2  </a:t>
            </a:r>
          </a:p>
          <a:p>
            <a:pPr marL="0" indent="0">
              <a:buFont typeface="Arial" charset="0"/>
              <a:buNone/>
            </a:pPr>
            <a:endParaRPr lang="nl-NL" altLang="nl-NL" i="1" baseline="30000" smtClean="0"/>
          </a:p>
          <a:p>
            <a:pPr marL="0" indent="0">
              <a:buFont typeface="Arial" charset="0"/>
              <a:buNone/>
            </a:pPr>
            <a:r>
              <a:rPr lang="nl-NL" altLang="nl-NL" i="1" smtClean="0"/>
              <a:t>Y</a:t>
            </a:r>
            <a:r>
              <a:rPr lang="nl-NL" altLang="nl-NL" smtClean="0"/>
              <a:t> (= 1/</a:t>
            </a:r>
            <a:r>
              <a:rPr lang="nl-NL" altLang="nl-NL" i="1" smtClean="0"/>
              <a:t>D</a:t>
            </a:r>
            <a:r>
              <a:rPr lang="nl-NL" altLang="nl-NL" smtClean="0"/>
              <a:t>) = </a:t>
            </a:r>
            <a:r>
              <a:rPr lang="nl-NL" altLang="nl-NL" i="1" smtClean="0"/>
              <a:t>N</a:t>
            </a:r>
            <a:r>
              <a:rPr lang="nl-NL" altLang="nl-NL" i="1" baseline="30000" smtClean="0"/>
              <a:t>2 </a:t>
            </a:r>
            <a:r>
              <a:rPr lang="nl-NL" altLang="nl-NL" i="1" smtClean="0"/>
              <a:t>/ </a:t>
            </a:r>
            <a:r>
              <a:rPr lang="nl-NL" altLang="nl-NL" i="1" smtClean="0">
                <a:latin typeface="Symbol" pitchFamily="18" charset="2"/>
              </a:rPr>
              <a:t>S</a:t>
            </a:r>
            <a:r>
              <a:rPr lang="nl-NL" altLang="nl-NL" i="1" smtClean="0"/>
              <a:t> n</a:t>
            </a:r>
            <a:r>
              <a:rPr lang="nl-NL" altLang="nl-NL" i="1" baseline="-25000" smtClean="0"/>
              <a:t>i</a:t>
            </a:r>
            <a:r>
              <a:rPr lang="nl-NL" altLang="nl-NL" i="1" smtClean="0"/>
              <a:t> (n</a:t>
            </a:r>
            <a:r>
              <a:rPr lang="nl-NL" altLang="nl-NL" i="1" baseline="-25000" smtClean="0"/>
              <a:t>i </a:t>
            </a:r>
            <a:r>
              <a:rPr lang="nl-NL" altLang="nl-NL" i="1" smtClean="0"/>
              <a:t>-</a:t>
            </a:r>
            <a:r>
              <a:rPr lang="nl-NL" altLang="nl-NL" smtClean="0"/>
              <a:t>1</a:t>
            </a:r>
            <a:r>
              <a:rPr lang="nl-NL" altLang="nl-NL" i="1" smtClean="0"/>
              <a:t>) </a:t>
            </a:r>
            <a:endParaRPr lang="nl-NL" altLang="nl-NL" smtClean="0"/>
          </a:p>
          <a:p>
            <a:pPr marL="0" indent="0">
              <a:buFont typeface="Arial" charset="0"/>
              <a:buNone/>
            </a:pPr>
            <a:endParaRPr lang="nl-NL" altLang="nl-NL" b="1" smtClean="0"/>
          </a:p>
          <a:p>
            <a:pPr marL="0" indent="0">
              <a:buFont typeface="Arial" charset="0"/>
              <a:buNone/>
            </a:pPr>
            <a:r>
              <a:rPr lang="nl-NL" altLang="nl-NL" b="1" smtClean="0"/>
              <a:t>Zo kennen we hem van Bioplek</a:t>
            </a:r>
          </a:p>
          <a:p>
            <a:pPr marL="0" indent="0">
              <a:buFont typeface="Arial" charset="0"/>
              <a:buNone/>
            </a:pPr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2133600"/>
            <a:ext cx="7920038" cy="3600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nl-NL" b="1" smtClean="0"/>
              <a:t>Roon Bakels</a:t>
            </a:r>
          </a:p>
          <a:p>
            <a:pPr marL="0" indent="0">
              <a:buFont typeface="Arial" charset="0"/>
              <a:buNone/>
            </a:pPr>
            <a:r>
              <a:rPr lang="nl-NL" altLang="nl-NL" smtClean="0"/>
              <a:t>Docent biologie, Lerarenopleiding, Hogeschool Rotterdam</a:t>
            </a:r>
          </a:p>
          <a:p>
            <a:pPr marL="0" indent="0">
              <a:buFont typeface="Arial" charset="0"/>
              <a:buNone/>
            </a:pPr>
            <a:endParaRPr lang="nl-NL" altLang="nl-NL" smtClean="0"/>
          </a:p>
          <a:p>
            <a:pPr marL="0" indent="0">
              <a:buFont typeface="Arial" charset="0"/>
              <a:buNone/>
            </a:pPr>
            <a:r>
              <a:rPr lang="nl-NL" altLang="nl-NL" b="1" smtClean="0"/>
              <a:t>Marit Keijsers</a:t>
            </a:r>
          </a:p>
          <a:p>
            <a:pPr marL="0" indent="0">
              <a:buFont typeface="Arial" charset="0"/>
              <a:buNone/>
            </a:pPr>
            <a:r>
              <a:rPr lang="nl-NL" altLang="nl-NL" smtClean="0"/>
              <a:t>Docent biologie, Groen van Prinstererlyceum, Vlaardingen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/>
              <a:t>Het concept biodiversiteit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nl-NL" b="1" smtClean="0"/>
              <a:t>	</a:t>
            </a:r>
            <a:endParaRPr lang="nl-NL" altLang="nl-NL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nl-NL" smtClean="0"/>
          </a:p>
          <a:p>
            <a:pPr eaLnBrk="1" hangingPunct="1">
              <a:buFont typeface="Arial" charset="0"/>
              <a:buNone/>
            </a:pPr>
            <a:endParaRPr lang="nl-NL" altLang="nl-NL" smtClean="0"/>
          </a:p>
        </p:txBody>
      </p:sp>
      <p:pic>
        <p:nvPicPr>
          <p:cNvPr id="1024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581150"/>
            <a:ext cx="79121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rgbClr val="003399"/>
                </a:solidFill>
              </a:rPr>
              <a:t>Verschillen in biodiversiteit</a:t>
            </a:r>
            <a:endParaRPr lang="en-US" altLang="nl-NL" smtClean="0"/>
          </a:p>
        </p:txBody>
      </p:sp>
      <p:pic>
        <p:nvPicPr>
          <p:cNvPr id="11267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2150" y="2133600"/>
            <a:ext cx="5364163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Soortenrijkdom en ‘eveness’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2"/>
          <a:stretch>
            <a:fillRect/>
          </a:stretch>
        </p:blipFill>
        <p:spPr>
          <a:xfrm>
            <a:off x="755650" y="2420938"/>
            <a:ext cx="8151813" cy="2879725"/>
          </a:xfrm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80988"/>
            <a:ext cx="7777163" cy="1143000"/>
          </a:xfrm>
        </p:spPr>
        <p:txBody>
          <a:bodyPr/>
          <a:lstStyle/>
          <a:p>
            <a:pPr eaLnBrk="1" hangingPunct="1"/>
            <a:r>
              <a:rPr lang="en-US" altLang="nl-NL" smtClean="0"/>
              <a:t>Diversiteit ≠ Soortenrijkdom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01675" y="1423988"/>
            <a:ext cx="7785100" cy="504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mtClean="0"/>
              <a:t>Twee denkbeeldige community’s:</a:t>
            </a:r>
          </a:p>
          <a:p>
            <a:pPr marL="0" indent="0" eaLnBrk="1" hangingPunct="1">
              <a:buFont typeface="Arial" charset="0"/>
              <a:buNone/>
            </a:pPr>
            <a:endParaRPr lang="nl-NL" altLang="nl-NL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20725" y="1928813"/>
          <a:ext cx="7777162" cy="2940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105"/>
                <a:gridCol w="2592105"/>
                <a:gridCol w="2592952"/>
              </a:tblGrid>
              <a:tr h="9594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</a:rPr>
                        <a:t>Aantal in community 1</a:t>
                      </a:r>
                      <a:endParaRPr lang="nl-NL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Aantal in community 2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</a:tr>
              <a:tr h="3317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a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1000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210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</a:tr>
              <a:tr h="3317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b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33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212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</a:tr>
              <a:tr h="3317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c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13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200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</a:tr>
              <a:tr h="3317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d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5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189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</a:tr>
              <a:tr h="3317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e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241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</a:tr>
              <a:tr h="321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</a:tr>
            </a:tbl>
          </a:graphicData>
        </a:graphic>
      </p:graphicFrame>
      <p:sp>
        <p:nvSpPr>
          <p:cNvPr id="13350" name="Rectangle 4"/>
          <p:cNvSpPr>
            <a:spLocks noChangeArrowheads="1"/>
          </p:cNvSpPr>
          <p:nvPr/>
        </p:nvSpPr>
        <p:spPr bwMode="auto">
          <a:xfrm>
            <a:off x="722313" y="2636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nl-NL" altLang="nl-NL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4549775"/>
            <a:ext cx="6083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nl-NL" altLang="nl-NL"/>
          </a:p>
          <a:p>
            <a:r>
              <a:rPr lang="nl-NL" altLang="nl-NL"/>
              <a:t>Gelijke soortenrijkdom (5 en 5)</a:t>
            </a:r>
          </a:p>
          <a:p>
            <a:endParaRPr lang="nl-NL" altLang="nl-NL"/>
          </a:p>
          <a:p>
            <a:r>
              <a:rPr lang="nl-NL" altLang="nl-NL"/>
              <a:t>Verschillende ‘evenness’</a:t>
            </a:r>
          </a:p>
          <a:p>
            <a:endParaRPr lang="nl-NL" altLang="nl-NL"/>
          </a:p>
          <a:p>
            <a:r>
              <a:rPr lang="nl-NL" altLang="nl-NL"/>
              <a:t>Diversiteit = Soortenrijkdom + Evenness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Diversiteits indices</a:t>
            </a:r>
          </a:p>
        </p:txBody>
      </p:sp>
      <p:sp>
        <p:nvSpPr>
          <p:cNvPr id="3" name="Tijdelijke aanduiding voor inhoud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t="-846"/>
            </a:stretch>
          </a:blipFill>
          <a:extLst/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nl-NL" sz="240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7162" cy="1143000"/>
          </a:xfrm>
        </p:spPr>
        <p:txBody>
          <a:bodyPr/>
          <a:lstStyle/>
          <a:p>
            <a:r>
              <a:rPr lang="nl-NL" altLang="nl-NL" smtClean="0"/>
              <a:t>Via Simpson naar Yule’s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863600" y="1479550"/>
          <a:ext cx="7308851" cy="3533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680"/>
                <a:gridCol w="1276672"/>
                <a:gridCol w="1467795"/>
                <a:gridCol w="2402704"/>
              </a:tblGrid>
              <a:tr h="6121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</a:rPr>
                        <a:t>Community 1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i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nl-NL" sz="1800" i="1" baseline="-25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nl-NL" sz="18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i="1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nl-NL" sz="1800" i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nl-NL" sz="1800" i="1" dirty="0" smtClean="0">
                          <a:solidFill>
                            <a:schemeClr val="tx1"/>
                          </a:solidFill>
                          <a:effectLst/>
                        </a:rPr>
                        <a:t> = n</a:t>
                      </a:r>
                      <a:r>
                        <a:rPr lang="nl-NL" sz="1800" i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nl-NL" sz="1800" i="1" dirty="0" smtClean="0">
                          <a:solidFill>
                            <a:schemeClr val="tx1"/>
                          </a:solidFill>
                          <a:effectLst/>
                        </a:rPr>
                        <a:t>/N</a:t>
                      </a:r>
                      <a:endParaRPr lang="nl-NL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i="1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nl-NL" sz="1800" i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nl-NL" sz="1800" i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nl-NL" sz="1800" i="1" dirty="0" smtClean="0">
                          <a:solidFill>
                            <a:schemeClr val="tx1"/>
                          </a:solidFill>
                          <a:effectLst/>
                        </a:rPr>
                        <a:t>= (n</a:t>
                      </a:r>
                      <a:r>
                        <a:rPr lang="nl-NL" sz="1800" i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nl-NL" sz="1800" i="1" dirty="0" smtClean="0">
                          <a:solidFill>
                            <a:schemeClr val="tx1"/>
                          </a:solidFill>
                          <a:effectLst/>
                        </a:rPr>
                        <a:t>/N)</a:t>
                      </a:r>
                      <a:r>
                        <a:rPr lang="nl-NL" sz="1800" i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324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a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1000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0.9505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0.9035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324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b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33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0.0314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enz.</a:t>
                      </a:r>
                      <a:endParaRPr lang="nl-NL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324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c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13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enz.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324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d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5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324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Soort e</a:t>
                      </a:r>
                      <a:endParaRPr lang="nl-NL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649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N=1052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800" b="0" i="1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0" i="1" dirty="0" smtClean="0">
                          <a:effectLst/>
                        </a:rPr>
                        <a:t>D</a:t>
                      </a:r>
                      <a:r>
                        <a:rPr lang="nl-NL" sz="1800" b="0" dirty="0" smtClean="0">
                          <a:effectLst/>
                        </a:rPr>
                        <a:t> </a:t>
                      </a:r>
                      <a:r>
                        <a:rPr lang="nl-NL" sz="1800" b="0" dirty="0">
                          <a:effectLst/>
                        </a:rPr>
                        <a:t>= </a:t>
                      </a:r>
                      <a:r>
                        <a:rPr lang="nl-NL" sz="1800" b="0" i="1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nl-NL" sz="1800" b="0" dirty="0">
                          <a:effectLst/>
                        </a:rPr>
                        <a:t> </a:t>
                      </a:r>
                      <a:r>
                        <a:rPr lang="nl-NL" sz="1800" i="1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nl-NL" sz="1800" i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nl-NL" sz="1800" i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nl-NL" sz="1800" b="0" dirty="0" smtClean="0">
                          <a:effectLst/>
                        </a:rPr>
                        <a:t>= </a:t>
                      </a:r>
                      <a:r>
                        <a:rPr lang="nl-NL" sz="1800" b="0" dirty="0">
                          <a:effectLst/>
                        </a:rPr>
                        <a:t>0.905 </a:t>
                      </a:r>
                      <a:endParaRPr lang="nl-NL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649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800" b="1" i="1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i="1" dirty="0" smtClean="0">
                          <a:effectLst/>
                        </a:rPr>
                        <a:t>Y</a:t>
                      </a:r>
                      <a:r>
                        <a:rPr lang="nl-NL" sz="1800" b="1" i="1" dirty="0">
                          <a:effectLst/>
                        </a:rPr>
                        <a:t>’ = </a:t>
                      </a:r>
                      <a:r>
                        <a:rPr lang="nl-NL" sz="1800" b="1" i="1" dirty="0" smtClean="0">
                          <a:effectLst/>
                        </a:rPr>
                        <a:t>1/D </a:t>
                      </a:r>
                      <a:r>
                        <a:rPr lang="nl-NL" sz="1800" b="1" dirty="0">
                          <a:effectLst/>
                        </a:rPr>
                        <a:t>= 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</a:rPr>
                        <a:t>1,11</a:t>
                      </a:r>
                      <a:r>
                        <a:rPr lang="nl-NL" sz="1800" b="1" dirty="0">
                          <a:effectLst/>
                        </a:rPr>
                        <a:t> </a:t>
                      </a:r>
                      <a:endParaRPr lang="nl-N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</a:tbl>
          </a:graphicData>
        </a:graphic>
      </p:graphicFrame>
      <p:sp>
        <p:nvSpPr>
          <p:cNvPr id="15410" name="Rectangle 1"/>
          <p:cNvSpPr>
            <a:spLocks noChangeArrowheads="1"/>
          </p:cNvSpPr>
          <p:nvPr/>
        </p:nvSpPr>
        <p:spPr bwMode="auto">
          <a:xfrm>
            <a:off x="-1208088" y="-1035050"/>
            <a:ext cx="1068546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nl-NL" altLang="nl-NL"/>
          </a:p>
        </p:txBody>
      </p:sp>
      <p:sp>
        <p:nvSpPr>
          <p:cNvPr id="6" name="Tekstvak 5"/>
          <p:cNvSpPr txBox="1"/>
          <p:nvPr/>
        </p:nvSpPr>
        <p:spPr>
          <a:xfrm>
            <a:off x="3203575" y="5516563"/>
            <a:ext cx="4286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400" dirty="0">
                <a:latin typeface="+mj-lt"/>
              </a:rPr>
              <a:t>   </a:t>
            </a:r>
            <a:r>
              <a:rPr lang="nl-NL" sz="1800" dirty="0">
                <a:latin typeface="+mj-lt"/>
              </a:rPr>
              <a:t>Community 2: </a:t>
            </a:r>
            <a:r>
              <a:rPr lang="nl-NL" sz="1800" i="1" dirty="0">
                <a:latin typeface="+mj-lt"/>
              </a:rPr>
              <a:t>Y’ </a:t>
            </a:r>
            <a:r>
              <a:rPr lang="nl-NL" sz="1800" b="0" dirty="0">
                <a:latin typeface="+mj-lt"/>
              </a:rPr>
              <a:t>=</a:t>
            </a:r>
            <a:r>
              <a:rPr lang="nl-NL" sz="1800" dirty="0">
                <a:latin typeface="+mj-lt"/>
              </a:rPr>
              <a:t> </a:t>
            </a:r>
            <a:r>
              <a:rPr lang="nl-NL" sz="1800" i="1" dirty="0">
                <a:latin typeface="+mj-lt"/>
              </a:rPr>
              <a:t>1/D</a:t>
            </a:r>
            <a:r>
              <a:rPr lang="nl-NL" sz="1800" dirty="0">
                <a:latin typeface="+mj-lt"/>
              </a:rPr>
              <a:t> </a:t>
            </a:r>
            <a:r>
              <a:rPr lang="nl-NL" sz="1800" b="0" dirty="0">
                <a:latin typeface="+mj-lt"/>
              </a:rPr>
              <a:t>=</a:t>
            </a:r>
            <a:r>
              <a:rPr lang="nl-NL" sz="1800" dirty="0">
                <a:latin typeface="+mj-lt"/>
              </a:rPr>
              <a:t> </a:t>
            </a:r>
            <a:r>
              <a:rPr lang="nl-NL" sz="1800" dirty="0">
                <a:solidFill>
                  <a:srgbClr val="FF0000"/>
                </a:solidFill>
                <a:latin typeface="+mj-lt"/>
              </a:rPr>
              <a:t>4,97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Aanpak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723900" y="2636838"/>
            <a:ext cx="7777163" cy="3600450"/>
          </a:xfrm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altLang="nl-NL" dirty="0" smtClean="0"/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altLang="nl-NL" dirty="0"/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nl-NL" altLang="nl-NL" dirty="0" smtClean="0"/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altLang="nl-NL" sz="2400" dirty="0" smtClean="0"/>
              <a:t>De veldsituatie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altLang="nl-NL" sz="2400" dirty="0" smtClean="0"/>
              <a:t>Bemonsteren/inventariseren: netjes of Q&amp;D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altLang="nl-NL" sz="2400" dirty="0" smtClean="0"/>
              <a:t>Op naam brengen</a:t>
            </a:r>
            <a:r>
              <a:rPr lang="nl-NL" altLang="nl-NL" sz="2400" smtClean="0"/>
              <a:t>, (alle soorten)?</a:t>
            </a:r>
            <a:endParaRPr lang="nl-NL" altLang="nl-NL" sz="2400" dirty="0" smtClean="0"/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altLang="nl-NL" sz="2400" dirty="0" smtClean="0"/>
              <a:t>Tellen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nl-NL" altLang="nl-NL" sz="2400" dirty="0" smtClean="0"/>
              <a:t>Rekenmachine of </a:t>
            </a:r>
            <a:r>
              <a:rPr lang="nl-NL" altLang="nl-NL" sz="2400" dirty="0"/>
              <a:t>E</a:t>
            </a:r>
            <a:r>
              <a:rPr lang="nl-NL" altLang="nl-NL" sz="2400" dirty="0" smtClean="0"/>
              <a:t>xcel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altLang="nl-NL" dirty="0" smtClean="0"/>
          </a:p>
        </p:txBody>
      </p:sp>
      <p:pic>
        <p:nvPicPr>
          <p:cNvPr id="1638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0"/>
            <a:ext cx="503396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ege presentatie">
  <a:themeElements>
    <a:clrScheme name="1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Lege presentatie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Lege presentatie">
  <a:themeElements>
    <a:clrScheme name="4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4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ge presentatie">
  <a:themeElements>
    <a:clrScheme name="2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2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Lege presentatie">
  <a:themeElements>
    <a:clrScheme name="5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5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A50BDC-C2E4-4150-BF6A-4DEC03EBF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F2972F8-F8ED-4C55-9FA9-4C493F9CC8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250</Words>
  <Application>Microsoft Office PowerPoint</Application>
  <PresentationFormat>Diavoorstelling (4:3)</PresentationFormat>
  <Paragraphs>99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10</vt:i4>
      </vt:variant>
    </vt:vector>
  </HeadingPairs>
  <TitlesOfParts>
    <vt:vector size="20" baseType="lpstr">
      <vt:lpstr>Arial</vt:lpstr>
      <vt:lpstr>ＭＳ Ｐゴシック</vt:lpstr>
      <vt:lpstr>Verdana</vt:lpstr>
      <vt:lpstr>Times New Roman</vt:lpstr>
      <vt:lpstr>Symbol</vt:lpstr>
      <vt:lpstr>1_Lege presentatie</vt:lpstr>
      <vt:lpstr>3_Lege presentatie</vt:lpstr>
      <vt:lpstr>4_Lege presentatie</vt:lpstr>
      <vt:lpstr>2_Lege presentatie</vt:lpstr>
      <vt:lpstr>5_Lege presentatie</vt:lpstr>
      <vt:lpstr>PowerPoint-presentatie</vt:lpstr>
      <vt:lpstr>PowerPoint-presentatie</vt:lpstr>
      <vt:lpstr>Het concept biodiversiteit</vt:lpstr>
      <vt:lpstr>Verschillen in biodiversiteit</vt:lpstr>
      <vt:lpstr>Soortenrijkdom en ‘eveness’</vt:lpstr>
      <vt:lpstr>Diversiteit ≠ Soortenrijkdom </vt:lpstr>
      <vt:lpstr>Diversiteits indices</vt:lpstr>
      <vt:lpstr>Via Simpson naar Yule’s</vt:lpstr>
      <vt:lpstr>Aanpak</vt:lpstr>
      <vt:lpstr>De échte Yule’s Y (zonder accentje)</vt:lpstr>
    </vt:vector>
  </TitlesOfParts>
  <Company>Chiel van de 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Chiel van de Ven</dc:creator>
  <cp:lastModifiedBy>Gebruiker</cp:lastModifiedBy>
  <cp:revision>55</cp:revision>
  <dcterms:created xsi:type="dcterms:W3CDTF">2007-10-29T13:53:54Z</dcterms:created>
  <dcterms:modified xsi:type="dcterms:W3CDTF">2015-05-29T13:19:47Z</dcterms:modified>
</cp:coreProperties>
</file>