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874ed3adc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874ed3adc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begonnen om op een leuke manier SOA’s en voorbehoedsmiddelen te herhalen. De onderlinge gesprekken verliepen zo goed dat we het uitgebreid hebben.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816e5daf2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816e5daf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1996-2006 → bij gebrek aan internet een goede bron voor informatei over seks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waar onze sekseducatie nu grootendeels online plaatsvindt, ontbreekt nuance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816e5daf27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816e5daf2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begonnen om op een leuke manier SOA’s en voorbehoedsmiddelen te herhalen. De onderlinge gesprekken verliepen zo goed dat we het uitgebreid hebben.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816e5daf2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816e5daf2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816e5daf2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816e5daf2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maar ook een echt tijdschrift maken met andere rubrieken, plaatsen in de schoolkrant, gesprekken over omgang met elkaar, GSA uitnodigen, gesprekken over informatie op internet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816e5daf2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816e5daf2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afhankelijk van de klas kan je ook de vergadering laten leiden door een leerling. 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816e5daf27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816e5daf2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hyperlink" Target="http://www.wipsite.nl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hyperlink" Target="https://tinyurl.com/breakoutnibi" TargetMode="External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82458" y="8887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Break-out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941363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Robert Tatsis, Hyperion Lyceum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Esther van Vliet, Vathorst College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79125"/>
            <a:ext cx="3116507" cy="121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8975" y="3335975"/>
            <a:ext cx="1795025" cy="179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5">
            <a:alphaModFix amt="15000"/>
          </a:blip>
          <a:srcRect b="53369" l="16957" r="0" t="0"/>
          <a:stretch/>
        </p:blipFill>
        <p:spPr>
          <a:xfrm>
            <a:off x="0" y="0"/>
            <a:ext cx="9144000" cy="5134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 amt="15000"/>
          </a:blip>
          <a:srcRect b="53369" l="16957" r="0" t="0"/>
          <a:stretch/>
        </p:blipFill>
        <p:spPr>
          <a:xfrm>
            <a:off x="0" y="0"/>
            <a:ext cx="9144000" cy="513451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/>
              <a:t>DEADLINE REDACTIEVERGADERING 12:00 uur!!</a:t>
            </a:r>
            <a:endParaRPr b="1"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399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Agenda: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Lezersvraag van deze week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Zetten we onze abonnementstarieven nu ook in euro’s? (kan dat al op een acceptgiro?)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Idee; Break-out ringtones?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Misschien ook iets met MMS doen, naast SMS? Techniek van de toekomst?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Eind dit jaar: over op Windows XP? </a:t>
            </a:r>
            <a:br>
              <a:rPr lang="nl"/>
            </a:br>
            <a:r>
              <a:rPr lang="nl"/>
              <a:t>Of toch nog even vasthouden aan Windows 98?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3427" y="3367675"/>
            <a:ext cx="2492551" cy="1648475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67" name="Google Shape;67;p14"/>
          <p:cNvCxnSpPr/>
          <p:nvPr/>
        </p:nvCxnSpPr>
        <p:spPr>
          <a:xfrm flipH="1" rot="10800000">
            <a:off x="5200100" y="4443100"/>
            <a:ext cx="1082400" cy="3042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8" name="Google Shape;68;p14"/>
          <p:cNvSpPr txBox="1"/>
          <p:nvPr/>
        </p:nvSpPr>
        <p:spPr>
          <a:xfrm>
            <a:off x="3473525" y="4556350"/>
            <a:ext cx="183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/>
              <a:t>Shaggy op cover?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 amt="15000"/>
          </a:blip>
          <a:srcRect b="53369" l="16957" r="0" t="0"/>
          <a:stretch/>
        </p:blipFill>
        <p:spPr>
          <a:xfrm>
            <a:off x="0" y="0"/>
            <a:ext cx="9144000" cy="5134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4">
            <a:alphaModFix/>
          </a:blip>
          <a:srcRect b="12131" l="0" r="0" t="5285"/>
          <a:stretch/>
        </p:blipFill>
        <p:spPr>
          <a:xfrm>
            <a:off x="0" y="0"/>
            <a:ext cx="4395697" cy="5143500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0775" y="63675"/>
            <a:ext cx="3733125" cy="2886950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80775" y="3037543"/>
            <a:ext cx="3733125" cy="2028332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 amt="15000"/>
          </a:blip>
          <a:srcRect b="53369" l="16957" r="0" t="0"/>
          <a:stretch/>
        </p:blipFill>
        <p:spPr>
          <a:xfrm>
            <a:off x="0" y="0"/>
            <a:ext cx="9144000" cy="513451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/>
              <a:t>Ervaringen met het </a:t>
            </a:r>
            <a:r>
              <a:rPr b="1" lang="nl"/>
              <a:t>ontwerpen en uitvoeren van de opdracht</a:t>
            </a:r>
            <a:endParaRPr b="1"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784" y="1735350"/>
            <a:ext cx="4154825" cy="3104000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 amt="15000"/>
          </a:blip>
          <a:srcRect b="53369" l="16957" r="0" t="0"/>
          <a:stretch/>
        </p:blipFill>
        <p:spPr>
          <a:xfrm>
            <a:off x="0" y="0"/>
            <a:ext cx="9144000" cy="513451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/>
              <a:t>Wat maakt deze werkvorm zo goed?</a:t>
            </a:r>
            <a:endParaRPr b="1"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Open gesprek over seks, maar niet vanuit jezelf of eigen ervaringen (en daarmee veiliger)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Leren van leeftijdsgenoten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Eerlijker dan internet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Veel ruimte voor formatieve </a:t>
            </a:r>
            <a:br>
              <a:rPr lang="nl"/>
            </a:br>
            <a:r>
              <a:rPr lang="nl"/>
              <a:t>feedback en stellen norm als </a:t>
            </a:r>
            <a:br>
              <a:rPr lang="nl"/>
            </a:br>
            <a:r>
              <a:rPr lang="nl"/>
              <a:t>docent</a:t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2725" y="1859875"/>
            <a:ext cx="4821325" cy="3163350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 amt="15000"/>
          </a:blip>
          <a:srcRect b="53369" l="16957" r="0" t="0"/>
          <a:stretch/>
        </p:blipFill>
        <p:spPr>
          <a:xfrm>
            <a:off x="0" y="0"/>
            <a:ext cx="9144000" cy="513451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/>
              <a:t>Variaties op de werkvorm; mogelijke thema’s</a:t>
            </a:r>
            <a:endParaRPr b="1"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Plezier in seks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Grenzen stellen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SOA’s en voorbehoedsmiddelen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Of maak er een heel tijdschrift van!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Leerlingen geven wel aan dat ze meer nadruk willen op de positieve, fijne kanten van seks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 rotWithShape="1">
          <a:blip r:embed="rId3">
            <a:alphaModFix amt="15000"/>
          </a:blip>
          <a:srcRect b="53369" l="16957" r="0" t="0"/>
          <a:stretch/>
        </p:blipFill>
        <p:spPr>
          <a:xfrm>
            <a:off x="0" y="0"/>
            <a:ext cx="9144000" cy="513451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/>
              <a:t>Praktisch</a:t>
            </a:r>
            <a:endParaRPr b="1"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3-4 lessen in de tweede klas (maar kan ook goed in klas 3 of 4)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Meer tijd inruimen om goede argumenten te bedenken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Leerling als voorzitter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Optioneel: bronnenoverzicht voor input (</a:t>
            </a:r>
            <a:r>
              <a:rPr lang="nl" u="sng">
                <a:solidFill>
                  <a:schemeClr val="hlink"/>
                </a:solidFill>
                <a:hlinkClick r:id="rId4"/>
              </a:rPr>
              <a:t>www.wipsite.nl</a:t>
            </a:r>
            <a:r>
              <a:rPr lang="nl"/>
              <a:t>, Spuiten en slikken van BNNVARA op YouTube, de Sekszusjes)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nl"/>
              <a:t>Tip: </a:t>
            </a:r>
            <a:r>
              <a:rPr lang="nl"/>
              <a:t>Focus op formatieve feedback en niet op een cijfer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0"/>
          <p:cNvPicPr preferRelativeResize="0"/>
          <p:nvPr/>
        </p:nvPicPr>
        <p:blipFill rotWithShape="1">
          <a:blip r:embed="rId3">
            <a:alphaModFix amt="15000"/>
          </a:blip>
          <a:srcRect b="53369" l="16957" r="0" t="0"/>
          <a:stretch/>
        </p:blipFill>
        <p:spPr>
          <a:xfrm>
            <a:off x="0" y="0"/>
            <a:ext cx="9144000" cy="513451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/>
              <a:t>Aan de slag!</a:t>
            </a:r>
            <a:endParaRPr b="1"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Bedenk samen lezersvragen en deel ze in dit document: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 u="sng">
                <a:solidFill>
                  <a:schemeClr val="hlink"/>
                </a:solidFill>
                <a:hlinkClick r:id="rId4"/>
              </a:rPr>
              <a:t>https://tinyurl.com/breakoutnibi</a:t>
            </a:r>
            <a:r>
              <a:rPr lang="nl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Op het eind heeft iedereen een document </a:t>
            </a:r>
            <a:br>
              <a:rPr lang="nl"/>
            </a:br>
            <a:r>
              <a:rPr lang="nl"/>
              <a:t>met casussen om uit te kiezen voor jullie </a:t>
            </a:r>
            <a:br>
              <a:rPr lang="nl"/>
            </a:br>
            <a:r>
              <a:rPr lang="nl"/>
              <a:t>eigen les.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210775">
            <a:off x="6273082" y="465628"/>
            <a:ext cx="1917337" cy="4283866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