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28" r:id="rId5"/>
    <p:sldId id="317" r:id="rId6"/>
    <p:sldId id="332" r:id="rId7"/>
    <p:sldId id="335" r:id="rId8"/>
    <p:sldId id="336" r:id="rId9"/>
    <p:sldId id="337" r:id="rId10"/>
    <p:sldId id="325" r:id="rId11"/>
    <p:sldId id="338" r:id="rId12"/>
    <p:sldId id="333" r:id="rId13"/>
    <p:sldId id="282" r:id="rId1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D78"/>
    <a:srgbClr val="229F67"/>
    <a:srgbClr val="28AD7F"/>
    <a:srgbClr val="28ADFE"/>
    <a:srgbClr val="229E66"/>
    <a:srgbClr val="7CC075"/>
    <a:srgbClr val="26AC77"/>
    <a:srgbClr val="9AD5CD"/>
    <a:srgbClr val="6ABFB8"/>
    <a:srgbClr val="6AB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2" autoAdjust="0"/>
    <p:restoredTop sz="94631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16" y="4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92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BCB5C-4575-0F48-9CD0-DD8543C955D1}" type="datetime1"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EFF30-FB46-B742-B033-10E83198731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61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2E92-9F03-9D4A-97C1-1A4E3454C466}" type="datetime1">
              <a:t>12-11-2022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6BB59-4C67-1F4A-B718-478250E3A05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72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6BB59-4C67-1F4A-B718-478250E3A051}" type="slidenum">
              <a:rPr lang="nl-NL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96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800" dirty="0" smtClean="0"/>
              <a:t>https://www.menti.com/al273ra251z1</a:t>
            </a:r>
            <a:endParaRPr lang="nl-NL" sz="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6BB59-4C67-1F4A-B718-478250E3A05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42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LNV= Landbouw, natuur, voedselkwaliteit</a:t>
            </a:r>
          </a:p>
          <a:p>
            <a:r>
              <a:rPr lang="nl-NL" dirty="0" smtClean="0"/>
              <a:t>VWS=Volksgezondheid,</a:t>
            </a:r>
            <a:r>
              <a:rPr lang="nl-NL" baseline="0" dirty="0" smtClean="0"/>
              <a:t> welzijn en sport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6BB59-4C67-1F4A-B718-478250E3A051}" type="slidenum">
              <a:rPr lang="nl-NL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21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- kinderopv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JLE_ALG_meisje_tomat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-9019" r="7188" b="2604"/>
          <a:stretch/>
        </p:blipFill>
        <p:spPr>
          <a:xfrm>
            <a:off x="0" y="-635032"/>
            <a:ext cx="9143999" cy="7493032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 userDrawn="1"/>
        </p:nvSpPr>
        <p:spPr>
          <a:xfrm>
            <a:off x="609339" y="5133475"/>
            <a:ext cx="6654799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/>
            <a:endParaRPr lang="nl-NL" sz="3200" b="1" dirty="0">
              <a:solidFill>
                <a:srgbClr val="26AC77"/>
              </a:solidFill>
              <a:latin typeface="PT Sans"/>
              <a:cs typeface="PT Sans"/>
            </a:endParaRPr>
          </a:p>
        </p:txBody>
      </p:sp>
      <p:sp>
        <p:nvSpPr>
          <p:cNvPr id="6" name="Rechthoek 5"/>
          <p:cNvSpPr/>
          <p:nvPr userDrawn="1"/>
        </p:nvSpPr>
        <p:spPr>
          <a:xfrm>
            <a:off x="738158" y="5253794"/>
            <a:ext cx="6392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229F67"/>
                </a:solidFill>
                <a:latin typeface="Arial"/>
                <a:cs typeface="Arial"/>
              </a:rPr>
              <a:t>JONG LEREN ETEN</a:t>
            </a:r>
          </a:p>
          <a:p>
            <a:pPr algn="ctr"/>
            <a:r>
              <a:rPr lang="nl-NL" dirty="0">
                <a:solidFill>
                  <a:srgbClr val="229F67"/>
                </a:solidFill>
                <a:latin typeface="Arial"/>
                <a:cs typeface="Arial"/>
              </a:rPr>
              <a:t>voor een gezonde en duurzame generatie</a:t>
            </a:r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16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JLE_logo_naarboven_dia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16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D747-B096-BE4D-8E17-00F2F3659C0B}" type="datetime1">
              <a:t>12-11-2022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30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99-8159-5A46-B3A2-FB1819E2B5AB}" type="datetime1">
              <a:t>12-11-2022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55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logo J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41" y="5613232"/>
            <a:ext cx="602302" cy="14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yslâ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Fryslâ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82" y="5613742"/>
            <a:ext cx="814882" cy="150643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9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e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Zee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77" y="5615459"/>
            <a:ext cx="850036" cy="1502558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m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pic>
        <p:nvPicPr>
          <p:cNvPr id="7" name="Afbeelding 6" descr="Limbur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77" y="5620424"/>
            <a:ext cx="791344" cy="1491211"/>
          </a:xfrm>
          <a:prstGeom prst="rect">
            <a:avLst/>
          </a:prstGeom>
        </p:spPr>
      </p:pic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381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nt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Drenth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77" y="5615459"/>
            <a:ext cx="850864" cy="1502558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9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evo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pic>
        <p:nvPicPr>
          <p:cNvPr id="7" name="Afbeelding 6" descr="Flevo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77" y="5618782"/>
            <a:ext cx="833942" cy="1502558"/>
          </a:xfrm>
          <a:prstGeom prst="rect">
            <a:avLst/>
          </a:prstGeom>
        </p:spPr>
      </p:pic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dirty="0" smtClean="0"/>
              <a:t>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24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t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Utrec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82" y="5613544"/>
            <a:ext cx="811046" cy="15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- basis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7065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609339" y="5133475"/>
            <a:ext cx="6654799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/>
            <a:endParaRPr lang="nl-NL" sz="3200" b="1" dirty="0">
              <a:solidFill>
                <a:srgbClr val="26AC77"/>
              </a:solidFill>
              <a:latin typeface="PT Sans"/>
              <a:cs typeface="PT Sans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738158" y="5253794"/>
            <a:ext cx="6392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229F67"/>
                </a:solidFill>
                <a:latin typeface="Arial"/>
                <a:cs typeface="Arial"/>
              </a:rPr>
              <a:t>JONG LEREN ETEN</a:t>
            </a:r>
          </a:p>
          <a:p>
            <a:pPr algn="ctr"/>
            <a:r>
              <a:rPr lang="nl-NL" dirty="0">
                <a:solidFill>
                  <a:srgbClr val="229F67"/>
                </a:solidFill>
                <a:latin typeface="Arial"/>
                <a:cs typeface="Arial"/>
              </a:rPr>
              <a:t>voor een gezonde en duurzame generatie</a:t>
            </a:r>
          </a:p>
        </p:txBody>
      </p:sp>
      <p:pic>
        <p:nvPicPr>
          <p:cNvPr id="9" name="Afbeelding 8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Groning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5" y="5606324"/>
            <a:ext cx="851150" cy="15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ij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Overijsse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18" y="5606324"/>
            <a:ext cx="733519" cy="15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lder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Gelder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18" y="5605712"/>
            <a:ext cx="919163" cy="15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uid-Hol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Zuid-Hol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5621841"/>
            <a:ext cx="897727" cy="15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9" name="Afbeelding 8" descr="Noord-Hol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5624858"/>
            <a:ext cx="893461" cy="14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ord-Brab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7" name="Afbeelding 6" descr="Noord-Braba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82" y="5625164"/>
            <a:ext cx="870707" cy="14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ord-Hol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nl-NL" smtClean="0"/>
              <a:t>1</a:t>
            </a:r>
            <a:endParaRPr lang="nl-NL" dirty="0"/>
          </a:p>
        </p:txBody>
      </p:sp>
      <p:pic>
        <p:nvPicPr>
          <p:cNvPr id="8" name="Afbeelding 7" descr="Noord-Hol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59" y="5625164"/>
            <a:ext cx="893461" cy="14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- voortgezet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3"/>
            <a:ext cx="9143999" cy="686235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609339" y="5133475"/>
            <a:ext cx="6654799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/>
            <a:endParaRPr lang="nl-NL" sz="3200" b="1" dirty="0">
              <a:solidFill>
                <a:srgbClr val="26AC77"/>
              </a:solidFill>
              <a:latin typeface="PT Sans"/>
              <a:cs typeface="PT Sans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738158" y="5253794"/>
            <a:ext cx="6392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229F67"/>
                </a:solidFill>
                <a:latin typeface="Arial"/>
                <a:cs typeface="Arial"/>
              </a:rPr>
              <a:t>JONG LEREN ETEN</a:t>
            </a:r>
          </a:p>
          <a:p>
            <a:pPr algn="ctr"/>
            <a:r>
              <a:rPr lang="nl-NL" dirty="0">
                <a:solidFill>
                  <a:srgbClr val="229F67"/>
                </a:solidFill>
                <a:latin typeface="Arial"/>
                <a:cs typeface="Arial"/>
              </a:rPr>
              <a:t>voor een gezonde en duurzame generatie</a:t>
            </a:r>
          </a:p>
        </p:txBody>
      </p:sp>
      <p:pic>
        <p:nvPicPr>
          <p:cNvPr id="9" name="Afbeelding 8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16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- M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3"/>
            <a:ext cx="9143999" cy="686235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609339" y="5133475"/>
            <a:ext cx="6654799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/>
            <a:endParaRPr lang="nl-NL" sz="3200" b="1" dirty="0">
              <a:solidFill>
                <a:srgbClr val="26AC77"/>
              </a:solidFill>
              <a:latin typeface="PT Sans"/>
              <a:cs typeface="PT Sans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738158" y="5253794"/>
            <a:ext cx="6392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229F67"/>
                </a:solidFill>
                <a:latin typeface="Arial"/>
                <a:cs typeface="Arial"/>
              </a:rPr>
              <a:t>JONG LEREN ETEN</a:t>
            </a:r>
          </a:p>
          <a:p>
            <a:pPr algn="ctr"/>
            <a:r>
              <a:rPr lang="nl-NL" dirty="0">
                <a:solidFill>
                  <a:srgbClr val="229F67"/>
                </a:solidFill>
                <a:latin typeface="Arial"/>
                <a:cs typeface="Arial"/>
              </a:rPr>
              <a:t>voor een gezonde en duurzame generatie</a:t>
            </a:r>
          </a:p>
        </p:txBody>
      </p:sp>
      <p:pic>
        <p:nvPicPr>
          <p:cNvPr id="9" name="Afbeelding 8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16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- kinderopv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9144000" cy="1363579"/>
          </a:xfrm>
          <a:prstGeom prst="rect">
            <a:avLst/>
          </a:prstGeom>
          <a:blipFill rotWithShape="1">
            <a:blip r:embed="rId2"/>
            <a:srcRect/>
            <a:stretch>
              <a:fillRect t="-123530" b="-223530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21"/>
            <a:ext cx="658416" cy="1620716"/>
          </a:xfrm>
          <a:prstGeom prst="rect">
            <a:avLst/>
          </a:prstGeom>
        </p:spPr>
      </p:pic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123E515-3FA6-244B-A51D-354B4237F18B}" type="slidenum">
              <a:t>‹nr.›</a:t>
            </a:fld>
            <a:endParaRPr lang="nl-NL" dirty="0"/>
          </a:p>
        </p:txBody>
      </p:sp>
      <p:sp>
        <p:nvSpPr>
          <p:cNvPr id="9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>
            <a:lvl1pPr marL="342900" indent="-342900">
              <a:buSzPct val="100000"/>
              <a:buFontTx/>
              <a:buBlip>
                <a:blip r:embed="rId4"/>
              </a:buBlip>
              <a:defRPr/>
            </a:lvl1pPr>
          </a:lstStyle>
          <a:p>
            <a:pPr marL="0" indent="0">
              <a:buSzPct val="119000"/>
              <a:buNone/>
            </a:pPr>
            <a:endParaRPr lang="nl-NL" sz="2200" dirty="0" smtClean="0"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84452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basis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123E515-3FA6-244B-A51D-354B4237F18B}" type="slidenum">
              <a:t>‹nr.›</a:t>
            </a:fld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0"/>
            <a:ext cx="9144000" cy="1363579"/>
          </a:xfrm>
          <a:prstGeom prst="rect">
            <a:avLst/>
          </a:prstGeom>
          <a:blipFill rotWithShape="1">
            <a:blip r:embed="rId2"/>
            <a:srcRect/>
            <a:stretch>
              <a:fillRect t="-180404" b="-222537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1" name="Afbeelding 10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21"/>
            <a:ext cx="658416" cy="1620716"/>
          </a:xfrm>
          <a:prstGeom prst="rect">
            <a:avLst/>
          </a:prstGeom>
        </p:spPr>
      </p:pic>
      <p:sp>
        <p:nvSpPr>
          <p:cNvPr id="7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endParaRPr lang="nl-NL" sz="2200" dirty="0"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4453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- voortgezet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123E515-3FA6-244B-A51D-354B4237F18B}" type="slidenum">
              <a:t>‹nr.›</a:t>
            </a:fld>
            <a:endParaRPr lang="nl-NL" dirty="0"/>
          </a:p>
        </p:txBody>
      </p:sp>
      <p:sp>
        <p:nvSpPr>
          <p:cNvPr id="9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endParaRPr lang="nl-NL" sz="2200" dirty="0">
              <a:cs typeface="PT Sans"/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0"/>
            <a:ext cx="9144000" cy="1363579"/>
          </a:xfrm>
          <a:prstGeom prst="rect">
            <a:avLst/>
          </a:prstGeom>
          <a:blipFill rotWithShape="1">
            <a:blip r:embed="rId2"/>
            <a:srcRect/>
            <a:stretch>
              <a:fillRect t="-74598" b="-214094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1" name="Afbeelding 10" descr="JLE_logo_naarboven_diapos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21"/>
            <a:ext cx="658416" cy="1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- M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4C7C-FCF2-7F40-B9A2-B2D69E28F3D2}" type="datetime1">
              <a:t>12-11-2022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t>‹nr.›</a:t>
            </a:fld>
            <a:endParaRPr lang="nl-NL"/>
          </a:p>
        </p:txBody>
      </p:sp>
      <p:pic>
        <p:nvPicPr>
          <p:cNvPr id="7" name="Afbeelding 6" descr="PPT-_0009_JLE_MBO_jongens_kok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2533" r="-67" b="77584"/>
          <a:stretch/>
        </p:blipFill>
        <p:spPr>
          <a:xfrm>
            <a:off x="0" y="0"/>
            <a:ext cx="9144000" cy="13635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1" y="156661"/>
            <a:ext cx="602302" cy="148623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1363579"/>
            <a:ext cx="9142413" cy="54944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inhoud 7"/>
          <p:cNvSpPr>
            <a:spLocks noGrp="1"/>
          </p:cNvSpPr>
          <p:nvPr>
            <p:ph idx="13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>
                <a:solidFill>
                  <a:srgbClr val="229F67"/>
                </a:solidFill>
                <a:latin typeface="Arial"/>
                <a:cs typeface="Arial"/>
              </a:rPr>
              <a:t>MBO</a:t>
            </a:r>
          </a:p>
          <a:p>
            <a:pPr marL="0" indent="0">
              <a:lnSpc>
                <a:spcPct val="110000"/>
              </a:lnSpc>
              <a:buSzPct val="119000"/>
              <a:buNone/>
            </a:pPr>
            <a:r>
              <a:rPr lang="nl-NL" sz="2000" dirty="0">
                <a:latin typeface="Arial"/>
                <a:cs typeface="Arial"/>
              </a:rPr>
              <a:t>Kinderen en jongeren structureel in aanraking met informatie en activiteiten over voedsel en voeding, met als uiteindelijke doel dat zij leren om gezonde en duurzame keuzes te maken</a:t>
            </a:r>
            <a:r>
              <a:rPr lang="nl-NL" sz="2000" dirty="0" smtClean="0">
                <a:latin typeface="Arial"/>
                <a:cs typeface="Arial"/>
              </a:rPr>
              <a:t>. </a:t>
            </a: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r>
              <a:rPr lang="nl-NL" sz="2000" dirty="0">
                <a:latin typeface="Arial"/>
                <a:cs typeface="Arial"/>
              </a:rPr>
              <a:t>Kinderen en jongeren die we bereiken via onderwijs (4 t/m 18 jaar) en de kinderopvang (0 - 4 jaar)</a:t>
            </a:r>
            <a:r>
              <a:rPr lang="nl-NL" sz="2000" b="1" i="1" dirty="0">
                <a:latin typeface="Arial"/>
                <a:cs typeface="Arial"/>
              </a:rPr>
              <a:t>.</a:t>
            </a:r>
          </a:p>
          <a:p>
            <a:pPr marL="0" indent="0">
              <a:buSzPct val="119000"/>
              <a:buNone/>
            </a:pPr>
            <a:endParaRPr lang="nl-NL" sz="2200" dirty="0">
              <a:cs typeface="PT Sans"/>
            </a:endParaRPr>
          </a:p>
        </p:txBody>
      </p:sp>
      <p:sp>
        <p:nvSpPr>
          <p:cNvPr id="11" name="Tijdelijke aanduiding voor dianummer 15"/>
          <p:cNvSpPr txBox="1">
            <a:spLocks/>
          </p:cNvSpPr>
          <p:nvPr userDrawn="1"/>
        </p:nvSpPr>
        <p:spPr>
          <a:xfrm>
            <a:off x="6660000" y="630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PT Sans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23E515-3FA6-244B-A51D-354B4237F18B}" type="slidenum">
              <a:rPr lang="nl-NL" sz="800" smtClean="0">
                <a:latin typeface="Arial"/>
                <a:cs typeface="Arial"/>
              </a:rPr>
              <a:pPr/>
              <a:t>‹nr.›</a:t>
            </a:fld>
            <a:endParaRPr lang="nl-NL"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8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 advis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F94-9398-694C-8507-1CA42E94AA4D}" type="datetime1">
              <a:rPr lang="nl-NL" smtClean="0"/>
              <a:t>12-11-2022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-1587" y="0"/>
            <a:ext cx="9144000" cy="6858000"/>
          </a:xfrm>
          <a:prstGeom prst="rect">
            <a:avLst/>
          </a:prstGeom>
          <a:gradFill>
            <a:gsLst>
              <a:gs pos="0">
                <a:srgbClr val="7CC075"/>
              </a:gs>
              <a:gs pos="100000">
                <a:srgbClr val="26AC77"/>
              </a:gs>
            </a:gsLst>
          </a:gradFill>
          <a:ln>
            <a:noFill/>
          </a:ln>
          <a:effectLst>
            <a:outerShdw dist="127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PT Sans"/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0250" y="966230"/>
            <a:ext cx="2603500" cy="59563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-1587" y="216225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/>
                <a:ea typeface="+mj-ea"/>
                <a:cs typeface="+mj-cs"/>
              </a:defRPr>
            </a:lvl1pPr>
          </a:lstStyle>
          <a:p>
            <a:r>
              <a:rPr lang="nl-NL" sz="1600" smtClean="0">
                <a:solidFill>
                  <a:srgbClr val="28AD78"/>
                </a:solidFill>
                <a:latin typeface="Arial"/>
                <a:cs typeface="Arial"/>
              </a:rPr>
              <a:t>Naam adviseur</a:t>
            </a:r>
            <a:br>
              <a:rPr lang="nl-NL" sz="1600" smtClean="0">
                <a:solidFill>
                  <a:srgbClr val="28AD78"/>
                </a:solidFill>
                <a:latin typeface="Arial"/>
                <a:cs typeface="Arial"/>
              </a:rPr>
            </a:br>
            <a:r>
              <a:rPr lang="nl-NL" sz="1600" smtClean="0">
                <a:solidFill>
                  <a:srgbClr val="28AD78"/>
                </a:solidFill>
                <a:latin typeface="Arial"/>
                <a:cs typeface="Arial"/>
              </a:rPr>
              <a:t>Datum</a:t>
            </a:r>
            <a:endParaRPr lang="nl-NL" sz="1600" dirty="0">
              <a:solidFill>
                <a:srgbClr val="28AD7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48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/>
              </a:defRPr>
            </a:lvl1pPr>
          </a:lstStyle>
          <a:p>
            <a:fld id="{B405FF94-9398-694C-8507-1CA42E94AA4D}" type="datetime1">
              <a:t>12-11-2022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/>
              </a:defRPr>
            </a:lvl1pPr>
          </a:lstStyle>
          <a:p>
            <a:fld id="{A123E515-3FA6-244B-A51D-354B4237F18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7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1" r:id="rId2"/>
    <p:sldLayoutId id="2147483712" r:id="rId3"/>
    <p:sldLayoutId id="2147483715" r:id="rId4"/>
    <p:sldLayoutId id="2147483660" r:id="rId5"/>
    <p:sldLayoutId id="2147483662" r:id="rId6"/>
    <p:sldLayoutId id="2147483661" r:id="rId7"/>
    <p:sldLayoutId id="2147483650" r:id="rId8"/>
    <p:sldLayoutId id="2147483718" r:id="rId9"/>
    <p:sldLayoutId id="2147483717" r:id="rId10"/>
    <p:sldLayoutId id="2147483652" r:id="rId11"/>
    <p:sldLayoutId id="2147483653" r:id="rId12"/>
    <p:sldLayoutId id="2147483654" r:id="rId13"/>
    <p:sldLayoutId id="2147483655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PT San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PT San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PT San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PT San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PT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70653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09339" y="5133475"/>
            <a:ext cx="6654799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/>
            <a:endParaRPr lang="nl-NL" sz="3200" b="1" dirty="0">
              <a:solidFill>
                <a:srgbClr val="26AC77"/>
              </a:solidFill>
              <a:latin typeface="PT Sans"/>
              <a:cs typeface="PT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38158" y="5253794"/>
            <a:ext cx="6392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28AD78"/>
                </a:solidFill>
                <a:latin typeface="Arial"/>
                <a:cs typeface="Arial"/>
              </a:rPr>
              <a:t>JLE Friesland</a:t>
            </a:r>
            <a:endParaRPr lang="nl-NL" sz="3200" b="1" dirty="0">
              <a:solidFill>
                <a:srgbClr val="28AD78"/>
              </a:solidFill>
              <a:latin typeface="Arial"/>
              <a:cs typeface="Arial"/>
            </a:endParaRPr>
          </a:p>
          <a:p>
            <a:pPr algn="ctr"/>
            <a:r>
              <a:rPr lang="nl-NL" dirty="0" err="1" smtClean="0">
                <a:solidFill>
                  <a:srgbClr val="28AD78"/>
                </a:solidFill>
                <a:latin typeface="Arial"/>
                <a:cs typeface="Arial"/>
              </a:rPr>
              <a:t>Aquaponics</a:t>
            </a:r>
            <a:endParaRPr lang="nl-NL" dirty="0">
              <a:solidFill>
                <a:srgbClr val="28AD78"/>
              </a:solidFill>
              <a:latin typeface="Arial"/>
              <a:cs typeface="Arial"/>
            </a:endParaRPr>
          </a:p>
        </p:txBody>
      </p:sp>
      <p:pic>
        <p:nvPicPr>
          <p:cNvPr id="6" name="Afbeelding 5" descr="JLE_logo_naarboven_diapo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5133475"/>
            <a:ext cx="70573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1587" y="0"/>
            <a:ext cx="9144000" cy="6858000"/>
          </a:xfrm>
          <a:prstGeom prst="rect">
            <a:avLst/>
          </a:prstGeom>
          <a:gradFill>
            <a:gsLst>
              <a:gs pos="0">
                <a:srgbClr val="7CC075"/>
              </a:gs>
              <a:gs pos="100000">
                <a:srgbClr val="26AC77"/>
              </a:gs>
            </a:gsLst>
          </a:gradFill>
          <a:ln>
            <a:noFill/>
          </a:ln>
          <a:effectLst>
            <a:outerShdw dist="127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PT San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15211" y="5026529"/>
            <a:ext cx="771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Initiatiefnemers:</a:t>
            </a:r>
          </a:p>
          <a:p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Het programma Jong Leren Eten is een initiatief van het ministerie van Economische Zaken (EZ) en het ministerie van Volksgezondheid, Welzijn en Sport (VWS).</a:t>
            </a:r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79" y="1016596"/>
            <a:ext cx="1373442" cy="3380779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660000" y="6300000"/>
            <a:ext cx="2133600" cy="365125"/>
          </a:xfrm>
        </p:spPr>
        <p:txBody>
          <a:bodyPr/>
          <a:lstStyle/>
          <a:p>
            <a:fld id="{A123E515-3FA6-244B-A51D-354B4237F18B}" type="slidenum">
              <a:rPr lang="nl-NL" sz="800">
                <a:solidFill>
                  <a:schemeClr val="bg1"/>
                </a:solidFill>
                <a:latin typeface="Arial"/>
                <a:cs typeface="Arial"/>
              </a:rPr>
              <a:t>10</a:t>
            </a:fld>
            <a:endParaRPr lang="nl-NL" sz="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1363579"/>
          </a:xfrm>
          <a:prstGeom prst="rect">
            <a:avLst/>
          </a:prstGeom>
          <a:blipFill rotWithShape="1">
            <a:blip r:embed="rId3"/>
            <a:srcRect/>
            <a:stretch>
              <a:fillRect t="-123530" b="-223530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61"/>
            <a:ext cx="603784" cy="1486236"/>
          </a:xfrm>
          <a:prstGeom prst="rect">
            <a:avLst/>
          </a:prstGeom>
        </p:spPr>
      </p:pic>
      <p:sp>
        <p:nvSpPr>
          <p:cNvPr id="10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 smtClean="0">
                <a:solidFill>
                  <a:srgbClr val="28AD78"/>
                </a:solidFill>
                <a:latin typeface="Arial"/>
                <a:cs typeface="Arial"/>
              </a:rPr>
              <a:t>Wie zijn wij?</a:t>
            </a:r>
            <a:endParaRPr lang="nl-NL" sz="2800" dirty="0">
              <a:solidFill>
                <a:srgbClr val="28AD78"/>
              </a:solidFill>
              <a:latin typeface="Arial"/>
              <a:cs typeface="Arial"/>
            </a:endParaRPr>
          </a:p>
          <a:p>
            <a:pPr>
              <a:buClr>
                <a:srgbClr val="0000FF"/>
              </a:buClr>
              <a:buSzPct val="100000"/>
              <a:buBlip>
                <a:blip r:embed="rId5"/>
              </a:buBlip>
            </a:pPr>
            <a:r>
              <a:rPr lang="nl-NL" sz="2000" dirty="0" smtClean="0">
                <a:latin typeface="Arial"/>
                <a:cs typeface="Arial"/>
              </a:rPr>
              <a:t>Agnes Schiphof - </a:t>
            </a:r>
            <a:r>
              <a:rPr lang="nl-NL" sz="2000" dirty="0" smtClean="0">
                <a:cs typeface="PT Sans"/>
              </a:rPr>
              <a:t>IVN Noord / JLE makelaar Friesland</a:t>
            </a:r>
          </a:p>
          <a:p>
            <a:pPr>
              <a:buClr>
                <a:srgbClr val="0000FF"/>
              </a:buClr>
              <a:buSzPct val="100000"/>
              <a:buBlip>
                <a:blip r:embed="rId5"/>
              </a:buBlip>
            </a:pPr>
            <a:r>
              <a:rPr lang="nl-NL" sz="2000" dirty="0" smtClean="0">
                <a:cs typeface="PT Sans"/>
              </a:rPr>
              <a:t>Astrid Rienks – Docent Stellingwerf</a:t>
            </a:r>
          </a:p>
          <a:p>
            <a:pPr>
              <a:buClr>
                <a:srgbClr val="0000FF"/>
              </a:buClr>
              <a:buSzPct val="100000"/>
              <a:buBlip>
                <a:blip r:embed="rId5"/>
              </a:buBlip>
            </a:pPr>
            <a:r>
              <a:rPr lang="nl-NL" sz="2000" dirty="0" smtClean="0">
                <a:cs typeface="PT Sans"/>
              </a:rPr>
              <a:t>Denis </a:t>
            </a:r>
            <a:r>
              <a:rPr lang="nl-NL" sz="2000" dirty="0" err="1" smtClean="0">
                <a:cs typeface="PT Sans"/>
              </a:rPr>
              <a:t>Banuoku</a:t>
            </a:r>
            <a:r>
              <a:rPr lang="nl-NL" sz="2000" dirty="0" smtClean="0">
                <a:cs typeface="PT Sans"/>
              </a:rPr>
              <a:t> – </a:t>
            </a:r>
            <a:r>
              <a:rPr lang="nl-NL" sz="2000" dirty="0" err="1" smtClean="0">
                <a:cs typeface="PT Sans"/>
              </a:rPr>
              <a:t>GreenFresh</a:t>
            </a:r>
            <a:r>
              <a:rPr lang="nl-NL" sz="2000" dirty="0" smtClean="0">
                <a:cs typeface="PT Sans"/>
              </a:rPr>
              <a:t> </a:t>
            </a:r>
            <a:r>
              <a:rPr lang="nl-NL" sz="2000" dirty="0" err="1" smtClean="0">
                <a:cs typeface="PT Sans"/>
              </a:rPr>
              <a:t>Aquaponics</a:t>
            </a:r>
            <a:endParaRPr lang="nl-NL" sz="2000" dirty="0" smtClean="0">
              <a:cs typeface="PT Sans"/>
            </a:endParaRPr>
          </a:p>
          <a:p>
            <a:pPr marL="0" indent="0">
              <a:buClr>
                <a:srgbClr val="0000FF"/>
              </a:buClr>
              <a:buSzPct val="100000"/>
              <a:buNone/>
            </a:pPr>
            <a:endParaRPr lang="nl-NL" sz="2000" dirty="0" smtClean="0">
              <a:cs typeface="PT Sans"/>
            </a:endParaRPr>
          </a:p>
          <a:p>
            <a:pPr marL="0" indent="0">
              <a:buSzPct val="119000"/>
              <a:buNone/>
            </a:pPr>
            <a:endParaRPr lang="nl-NL" sz="2200" dirty="0">
              <a:cs typeface="PT Sans"/>
            </a:endParaRPr>
          </a:p>
        </p:txBody>
      </p:sp>
      <p:sp>
        <p:nvSpPr>
          <p:cNvPr id="8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6660000" y="6300000"/>
            <a:ext cx="2133600" cy="365125"/>
          </a:xfrm>
        </p:spPr>
        <p:txBody>
          <a:bodyPr/>
          <a:lstStyle/>
          <a:p>
            <a:fld id="{A123E515-3FA6-244B-A51D-354B4237F18B}" type="slidenum">
              <a:rPr lang="nl-NL" sz="800">
                <a:latin typeface="Arial"/>
                <a:cs typeface="Arial"/>
              </a:rPr>
              <a:t>2</a:t>
            </a:fld>
            <a:endParaRPr lang="nl-NL"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96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z="800">
                <a:latin typeface="Arial"/>
                <a:cs typeface="Arial"/>
              </a:rPr>
              <a:t>3</a:t>
            </a:fld>
            <a:endParaRPr lang="nl-NL" sz="800">
              <a:latin typeface="Arial"/>
              <a:cs typeface="Arial"/>
            </a:endParaRPr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21"/>
            <a:ext cx="658416" cy="1620716"/>
          </a:xfrm>
          <a:prstGeom prst="rect">
            <a:avLst/>
          </a:prstGeom>
        </p:spPr>
      </p:pic>
      <p:sp>
        <p:nvSpPr>
          <p:cNvPr id="13" name="Tijdelijke aanduiding voor inhoud 7"/>
          <p:cNvSpPr txBox="1">
            <a:spLocks/>
          </p:cNvSpPr>
          <p:nvPr/>
        </p:nvSpPr>
        <p:spPr>
          <a:xfrm>
            <a:off x="457200" y="698501"/>
            <a:ext cx="8229600" cy="717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PT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PT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T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PT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PT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19000"/>
              <a:buFont typeface="Arial"/>
              <a:buNone/>
            </a:pPr>
            <a:r>
              <a:rPr lang="nl-NL" sz="2800" dirty="0" smtClean="0">
                <a:solidFill>
                  <a:srgbClr val="229F67"/>
                </a:solidFill>
                <a:latin typeface="Arial"/>
                <a:cs typeface="Arial"/>
              </a:rPr>
              <a:t>Wat weet jij over gezond en duurzaam eten?</a:t>
            </a:r>
            <a:endParaRPr lang="nl-NL" sz="2800" dirty="0">
              <a:solidFill>
                <a:srgbClr val="229F67"/>
              </a:solidFill>
              <a:latin typeface="Arial"/>
              <a:cs typeface="Arial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426145" y="1414800"/>
            <a:ext cx="4349555" cy="3702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00FF"/>
              </a:buClr>
              <a:buSzPct val="100000"/>
              <a:buBlip>
                <a:blip r:embed="rId4"/>
              </a:buBlip>
            </a:pPr>
            <a:r>
              <a:rPr lang="nl-NL" sz="2000" dirty="0" smtClean="0">
                <a:latin typeface="Arial"/>
                <a:cs typeface="Arial"/>
              </a:rPr>
              <a:t>  </a:t>
            </a:r>
            <a:r>
              <a:rPr lang="nl-NL" sz="2000" dirty="0" err="1" smtClean="0">
                <a:latin typeface="Arial"/>
                <a:cs typeface="Arial"/>
              </a:rPr>
              <a:t>Mentimeter</a:t>
            </a:r>
            <a:endParaRPr lang="nl-NL" sz="2000" dirty="0" smtClean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</a:pPr>
            <a:endParaRPr lang="nl-NL" sz="2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buSzPct val="119000"/>
            </a:pPr>
            <a:endParaRPr lang="nl-NL" sz="2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buSzPct val="119000"/>
            </a:pPr>
            <a:endParaRPr lang="nl-NL" sz="2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buSzPct val="119000"/>
            </a:pPr>
            <a:endParaRPr lang="nl-NL" sz="2000" dirty="0"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3" y="1414800"/>
            <a:ext cx="3973312" cy="39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1363579"/>
          </a:xfrm>
          <a:prstGeom prst="rect">
            <a:avLst/>
          </a:prstGeom>
          <a:blipFill rotWithShape="1">
            <a:blip r:embed="rId3"/>
            <a:srcRect/>
            <a:stretch>
              <a:fillRect t="-123530" b="-223530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61"/>
            <a:ext cx="603784" cy="1486236"/>
          </a:xfrm>
          <a:prstGeom prst="rect">
            <a:avLst/>
          </a:prstGeom>
        </p:spPr>
      </p:pic>
      <p:sp>
        <p:nvSpPr>
          <p:cNvPr id="10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 smtClean="0">
                <a:solidFill>
                  <a:srgbClr val="28AD78"/>
                </a:solidFill>
                <a:latin typeface="Arial"/>
                <a:cs typeface="Arial"/>
              </a:rPr>
              <a:t>Jong Leren Eten </a:t>
            </a:r>
            <a:endParaRPr lang="nl-NL" sz="2800" dirty="0">
              <a:solidFill>
                <a:srgbClr val="28AD78"/>
              </a:solidFill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5"/>
              </a:buBlip>
            </a:pPr>
            <a:r>
              <a:rPr lang="nl-NL" sz="2000" dirty="0">
                <a:latin typeface="Arial"/>
                <a:cs typeface="Arial"/>
              </a:rPr>
              <a:t>Programma </a:t>
            </a:r>
            <a:r>
              <a:rPr lang="nl-NL" sz="2000" dirty="0" smtClean="0">
                <a:latin typeface="Arial"/>
                <a:cs typeface="Arial"/>
              </a:rPr>
              <a:t>ministerie LNV </a:t>
            </a:r>
            <a:r>
              <a:rPr lang="nl-NL" sz="2000" dirty="0">
                <a:latin typeface="Arial"/>
                <a:cs typeface="Arial"/>
              </a:rPr>
              <a:t>en VWS sinds 2017</a:t>
            </a:r>
          </a:p>
          <a:p>
            <a:pPr>
              <a:buClr>
                <a:srgbClr val="5BBE70"/>
              </a:buClr>
              <a:buSzPct val="100000"/>
              <a:buBlip>
                <a:blip r:embed="rId5"/>
              </a:buBlip>
            </a:pPr>
            <a:r>
              <a:rPr lang="nl-NL" sz="2000" dirty="0">
                <a:latin typeface="Arial"/>
                <a:cs typeface="Arial"/>
              </a:rPr>
              <a:t>Kinderopvang (0-4 jaar) en onderwijs (4 t/m 24 </a:t>
            </a:r>
            <a:r>
              <a:rPr lang="nl-NL" sz="2000" dirty="0" smtClean="0">
                <a:latin typeface="Arial"/>
                <a:cs typeface="Arial"/>
              </a:rPr>
              <a:t>jaar)</a:t>
            </a:r>
          </a:p>
          <a:p>
            <a:pPr>
              <a:buClr>
                <a:srgbClr val="5BBE70"/>
              </a:buClr>
              <a:buSzPct val="100000"/>
              <a:buBlip>
                <a:blip r:embed="rId5"/>
              </a:buBlip>
            </a:pPr>
            <a:r>
              <a:rPr lang="nl-NL" sz="2000" dirty="0" smtClean="0">
                <a:latin typeface="Arial"/>
                <a:cs typeface="Arial"/>
              </a:rPr>
              <a:t>Twee makelaars per provincie</a:t>
            </a: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r>
              <a:rPr lang="nl-NL" sz="2000" dirty="0" smtClean="0">
                <a:latin typeface="Arial"/>
                <a:cs typeface="Arial"/>
              </a:rPr>
              <a:t>Kinderen </a:t>
            </a:r>
            <a:r>
              <a:rPr lang="nl-NL" sz="2000" dirty="0">
                <a:latin typeface="Arial"/>
                <a:cs typeface="Arial"/>
              </a:rPr>
              <a:t>en jongeren structureel in aanraking </a:t>
            </a:r>
            <a:r>
              <a:rPr lang="nl-NL" sz="2000" dirty="0" smtClean="0">
                <a:latin typeface="Arial"/>
                <a:cs typeface="Arial"/>
              </a:rPr>
              <a:t>met </a:t>
            </a:r>
            <a:r>
              <a:rPr lang="nl-NL" sz="2000" dirty="0">
                <a:latin typeface="Arial"/>
                <a:cs typeface="Arial"/>
              </a:rPr>
              <a:t>informatie en activiteiten over voedsel en voeding, met als uiteindelijke doel dat zij leren om gezonde en duurzame keuzes te maken</a:t>
            </a:r>
            <a:r>
              <a:rPr lang="nl-NL" sz="2000" dirty="0" smtClean="0">
                <a:latin typeface="Arial"/>
                <a:cs typeface="Arial"/>
              </a:rPr>
              <a:t>. </a:t>
            </a:r>
          </a:p>
          <a:p>
            <a:pPr marL="0" indent="0">
              <a:buClr>
                <a:srgbClr val="5BBE70"/>
              </a:buClr>
              <a:buSzPct val="100000"/>
              <a:buNone/>
            </a:pPr>
            <a:endParaRPr lang="nl-NL" sz="2000" dirty="0" smtClean="0">
              <a:latin typeface="Arial"/>
              <a:cs typeface="Arial"/>
            </a:endParaRPr>
          </a:p>
          <a:p>
            <a:pPr marL="0" indent="0">
              <a:buSzPct val="119000"/>
              <a:buNone/>
            </a:pPr>
            <a:endParaRPr lang="nl-NL" sz="2200" dirty="0">
              <a:cs typeface="PT Sans"/>
            </a:endParaRPr>
          </a:p>
        </p:txBody>
      </p:sp>
      <p:sp>
        <p:nvSpPr>
          <p:cNvPr id="8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6660000" y="6300000"/>
            <a:ext cx="2133600" cy="365125"/>
          </a:xfrm>
        </p:spPr>
        <p:txBody>
          <a:bodyPr/>
          <a:lstStyle/>
          <a:p>
            <a:fld id="{A123E515-3FA6-244B-A51D-354B4237F18B}" type="slidenum">
              <a:rPr lang="nl-NL" sz="800">
                <a:latin typeface="Arial"/>
                <a:cs typeface="Arial"/>
              </a:rPr>
              <a:t>4</a:t>
            </a:fld>
            <a:endParaRPr lang="nl-NL"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8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z="800">
                <a:latin typeface="Arial"/>
                <a:cs typeface="Arial"/>
              </a:rPr>
              <a:t>5</a:t>
            </a:fld>
            <a:endParaRPr lang="nl-NL" sz="800">
              <a:latin typeface="Arial"/>
              <a:cs typeface="Arial"/>
            </a:endParaRPr>
          </a:p>
        </p:txBody>
      </p:sp>
      <p:sp>
        <p:nvSpPr>
          <p:cNvPr id="13" name="Tijdelijke aanduiding voor inhoud 7"/>
          <p:cNvSpPr>
            <a:spLocks noGrp="1"/>
          </p:cNvSpPr>
          <p:nvPr>
            <p:ph idx="4294967295"/>
          </p:nvPr>
        </p:nvSpPr>
        <p:spPr>
          <a:xfrm>
            <a:off x="457200" y="725196"/>
            <a:ext cx="8229600" cy="553561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 smtClean="0">
                <a:solidFill>
                  <a:srgbClr val="28AD78"/>
                </a:solidFill>
                <a:latin typeface="Arial"/>
                <a:cs typeface="Arial"/>
              </a:rPr>
              <a:t>Waarom is voedseleducatie belangrijk?</a:t>
            </a:r>
            <a:endParaRPr lang="nl-NL" sz="2800" dirty="0">
              <a:solidFill>
                <a:srgbClr val="28AD78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 smtClean="0">
              <a:latin typeface="Arial"/>
              <a:cs typeface="Arial"/>
            </a:endParaRPr>
          </a:p>
        </p:txBody>
      </p:sp>
      <p:pic>
        <p:nvPicPr>
          <p:cNvPr id="2" name="Voedselonderwijs verplicht voor ieder ki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048" y="1531952"/>
            <a:ext cx="7013360" cy="39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z="800">
                <a:latin typeface="Arial"/>
                <a:cs typeface="Arial"/>
              </a:rPr>
              <a:t>6</a:t>
            </a:fld>
            <a:endParaRPr lang="nl-NL" sz="800">
              <a:latin typeface="Arial"/>
              <a:cs typeface="Arial"/>
            </a:endParaRPr>
          </a:p>
        </p:txBody>
      </p:sp>
      <p:sp>
        <p:nvSpPr>
          <p:cNvPr id="13" name="Tijdelijke aanduiding voor inhoud 7"/>
          <p:cNvSpPr>
            <a:spLocks noGrp="1"/>
          </p:cNvSpPr>
          <p:nvPr>
            <p:ph idx="4294967295"/>
          </p:nvPr>
        </p:nvSpPr>
        <p:spPr>
          <a:xfrm>
            <a:off x="457200" y="725196"/>
            <a:ext cx="8229600" cy="553561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>
                <a:solidFill>
                  <a:srgbClr val="28AD78"/>
                </a:solidFill>
                <a:latin typeface="Arial"/>
                <a:cs typeface="Arial"/>
              </a:rPr>
              <a:t>Waarom is voedseleducatie belangrijk?</a:t>
            </a:r>
          </a:p>
          <a:p>
            <a:pPr>
              <a:buSzPct val="100000"/>
              <a:buBlip>
                <a:blip r:embed="rId2"/>
              </a:buBlip>
            </a:pPr>
            <a:r>
              <a:rPr lang="nl-NL" sz="2200" dirty="0">
                <a:latin typeface="Arial"/>
                <a:cs typeface="Arial"/>
              </a:rPr>
              <a:t>Toename overgewicht en chronische ziekten</a:t>
            </a:r>
          </a:p>
          <a:p>
            <a:pPr>
              <a:buSzPct val="100000"/>
              <a:buBlip>
                <a:blip r:embed="rId2"/>
              </a:buBlip>
            </a:pPr>
            <a:r>
              <a:rPr lang="nl-NL" sz="2200" dirty="0">
                <a:latin typeface="Arial"/>
                <a:cs typeface="Arial"/>
              </a:rPr>
              <a:t>Gezondheidsverschillen worden groter</a:t>
            </a:r>
          </a:p>
          <a:p>
            <a:pPr>
              <a:buSzPct val="100000"/>
              <a:buBlip>
                <a:blip r:embed="rId2"/>
              </a:buBlip>
            </a:pPr>
            <a:r>
              <a:rPr lang="nl-NL" sz="2200" dirty="0">
                <a:latin typeface="Arial"/>
                <a:cs typeface="Arial"/>
              </a:rPr>
              <a:t>Druk van de landbouw en vleesproductie op klimaat</a:t>
            </a:r>
          </a:p>
          <a:p>
            <a:pPr>
              <a:buClr>
                <a:srgbClr val="5BBE70"/>
              </a:buClr>
              <a:buSzPct val="100000"/>
              <a:buBlip>
                <a:blip r:embed="rId2"/>
              </a:buBlip>
            </a:pPr>
            <a:r>
              <a:rPr lang="nl-NL" sz="2200" dirty="0" smtClean="0">
                <a:latin typeface="Arial"/>
                <a:cs typeface="Arial"/>
              </a:rPr>
              <a:t>Belang </a:t>
            </a:r>
            <a:r>
              <a:rPr lang="nl-NL" sz="2200" dirty="0">
                <a:latin typeface="Arial"/>
                <a:cs typeface="Arial"/>
              </a:rPr>
              <a:t>van biodiversiteit voor </a:t>
            </a:r>
            <a:r>
              <a:rPr lang="nl-NL" sz="2200" dirty="0" smtClean="0">
                <a:latin typeface="Arial"/>
                <a:cs typeface="Arial"/>
              </a:rPr>
              <a:t>voedselzekerheid</a:t>
            </a:r>
          </a:p>
          <a:p>
            <a:pPr marL="0" indent="0">
              <a:buClr>
                <a:srgbClr val="5BBE70"/>
              </a:buClr>
              <a:buSzPct val="100000"/>
              <a:buNone/>
            </a:pPr>
            <a:endParaRPr lang="nl-NL" sz="2200" dirty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2"/>
              </a:buBlip>
            </a:pPr>
            <a:r>
              <a:rPr lang="nl-NL" sz="2200" dirty="0" smtClean="0">
                <a:latin typeface="Arial"/>
                <a:cs typeface="Arial"/>
              </a:rPr>
              <a:t>Voedselverspilling tegengaan</a:t>
            </a:r>
            <a:endParaRPr lang="nl-NL" sz="2200" dirty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2"/>
              </a:buBlip>
            </a:pPr>
            <a:r>
              <a:rPr lang="nl-NL" sz="2200" dirty="0" smtClean="0">
                <a:latin typeface="Arial"/>
                <a:cs typeface="Arial"/>
              </a:rPr>
              <a:t>Consumenten bewuste keuzes maken</a:t>
            </a:r>
          </a:p>
          <a:p>
            <a:pPr marL="0" indent="0">
              <a:buClr>
                <a:srgbClr val="5BBE70"/>
              </a:buClr>
              <a:buSzPct val="100000"/>
              <a:buNone/>
            </a:pPr>
            <a:endParaRPr lang="nl-NL" sz="2200" dirty="0" smtClean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2"/>
              </a:buBlip>
            </a:pPr>
            <a:r>
              <a:rPr lang="nl-NL" sz="2200" dirty="0" smtClean="0">
                <a:latin typeface="Arial"/>
                <a:cs typeface="Arial"/>
              </a:rPr>
              <a:t>Toekomst gezondheid mens en natuur</a:t>
            </a:r>
            <a:endParaRPr lang="nl-NL" sz="22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SzPct val="119000"/>
              <a:buNone/>
            </a:pPr>
            <a:endParaRPr lang="nl-NL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2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1587" y="0"/>
            <a:ext cx="9144000" cy="1363579"/>
          </a:xfrm>
          <a:prstGeom prst="rect">
            <a:avLst/>
          </a:prstGeom>
          <a:blipFill rotWithShape="1">
            <a:blip r:embed="rId2"/>
            <a:srcRect/>
            <a:stretch>
              <a:fillRect t="-180404" b="-222537"/>
            </a:stretch>
          </a:blip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0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42897"/>
            <a:ext cx="8229600" cy="4591463"/>
          </a:xfrm>
        </p:spPr>
        <p:txBody>
          <a:bodyPr>
            <a:noAutofit/>
          </a:bodyPr>
          <a:lstStyle/>
          <a:p>
            <a:pPr marL="0" indent="0">
              <a:buSzPct val="119000"/>
              <a:buNone/>
            </a:pPr>
            <a:r>
              <a:rPr lang="nl-NL" sz="2800" dirty="0" err="1" smtClean="0">
                <a:solidFill>
                  <a:srgbClr val="28AD78"/>
                </a:solidFill>
                <a:latin typeface="Arial"/>
                <a:cs typeface="Arial"/>
              </a:rPr>
              <a:t>Aquaponics</a:t>
            </a:r>
            <a:r>
              <a:rPr lang="nl-NL" sz="2800" dirty="0">
                <a:solidFill>
                  <a:srgbClr val="28AD78"/>
                </a:solidFill>
                <a:latin typeface="Arial"/>
                <a:cs typeface="Arial"/>
              </a:rPr>
              <a:t> </a:t>
            </a:r>
            <a:r>
              <a:rPr lang="nl-NL" sz="2800" dirty="0" smtClean="0">
                <a:solidFill>
                  <a:srgbClr val="28AD78"/>
                </a:solidFill>
                <a:latin typeface="Arial"/>
                <a:cs typeface="Arial"/>
              </a:rPr>
              <a:t>pilot</a:t>
            </a:r>
            <a:endParaRPr lang="nl-NL" sz="2800" dirty="0">
              <a:solidFill>
                <a:srgbClr val="28AD78"/>
              </a:solidFill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Project VO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Samenwerking </a:t>
            </a:r>
            <a:r>
              <a:rPr lang="nl-NL" sz="2000" dirty="0" err="1" smtClean="0">
                <a:latin typeface="Arial"/>
                <a:cs typeface="Arial"/>
              </a:rPr>
              <a:t>Technasium</a:t>
            </a:r>
            <a:endParaRPr lang="nl-NL" sz="2000" dirty="0" smtClean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Drie Noordelijke provincies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>
                <a:latin typeface="Arial"/>
                <a:cs typeface="Arial"/>
              </a:rPr>
              <a:t>Lekker naar buiten! stimuleringsregeling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endParaRPr lang="nl-NL" sz="2000" dirty="0" smtClean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err="1" smtClean="0">
                <a:latin typeface="Arial"/>
                <a:cs typeface="Arial"/>
              </a:rPr>
              <a:t>Aquaponics</a:t>
            </a:r>
            <a:r>
              <a:rPr lang="nl-NL" sz="2000" dirty="0" smtClean="0">
                <a:latin typeface="Arial"/>
                <a:cs typeface="Arial"/>
              </a:rPr>
              <a:t> systeem ontwerpen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Hergebruik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Inzetten kantine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Gezonde/duurzame snack kantine</a:t>
            </a: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endParaRPr lang="nl-NL" sz="2000" dirty="0">
              <a:latin typeface="Arial"/>
              <a:cs typeface="Arial"/>
            </a:endParaRPr>
          </a:p>
          <a:p>
            <a:pPr>
              <a:buClr>
                <a:srgbClr val="5BBE70"/>
              </a:buClr>
              <a:buSzPct val="100000"/>
              <a:buBlip>
                <a:blip r:embed="rId3"/>
              </a:buBlip>
            </a:pPr>
            <a:r>
              <a:rPr lang="nl-NL" sz="2000" dirty="0" smtClean="0">
                <a:latin typeface="Arial"/>
                <a:cs typeface="Arial"/>
              </a:rPr>
              <a:t>Uitbreiden 2023-2024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6660000" y="6300000"/>
            <a:ext cx="2133600" cy="365125"/>
          </a:xfrm>
        </p:spPr>
        <p:txBody>
          <a:bodyPr/>
          <a:lstStyle/>
          <a:p>
            <a:fld id="{A123E515-3FA6-244B-A51D-354B4237F18B}" type="slidenum">
              <a:rPr lang="nl-NL" sz="800"/>
              <a:t>7</a:t>
            </a:fld>
            <a:endParaRPr lang="nl-NL" sz="800"/>
          </a:p>
        </p:txBody>
      </p:sp>
      <p:pic>
        <p:nvPicPr>
          <p:cNvPr id="7" name="Afbeelding 6" descr="JLE_logo_naarboven_diapo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61"/>
            <a:ext cx="603784" cy="14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Contact: a.schiphof@ivn.nl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515-3FA6-244B-A51D-354B4237F18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55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CC075"/>
              </a:gs>
              <a:gs pos="100000">
                <a:srgbClr val="26AC77"/>
              </a:gs>
            </a:gsLst>
          </a:gradFill>
          <a:ln>
            <a:noFill/>
          </a:ln>
          <a:effectLst>
            <a:outerShdw dist="127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latin typeface="PT Sans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44" y="1915193"/>
            <a:ext cx="3442513" cy="2832249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3076181" y="4747442"/>
            <a:ext cx="29916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  <a:latin typeface="Arial"/>
                <a:cs typeface="Arial"/>
              </a:rPr>
              <a:t>Vragen?</a:t>
            </a:r>
            <a:endParaRPr lang="nl-NL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126118" y="10816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1" name="Afbeelding 10" descr="JLE_logo_naarboven_diapo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5612400"/>
            <a:ext cx="614250" cy="1511999"/>
          </a:xfrm>
          <a:prstGeom prst="rect">
            <a:avLst/>
          </a:prstGeom>
        </p:spPr>
      </p:pic>
      <p:sp>
        <p:nvSpPr>
          <p:cNvPr id="8" name="Tijdelijke aanduiding voor dianummer 15"/>
          <p:cNvSpPr txBox="1">
            <a:spLocks/>
          </p:cNvSpPr>
          <p:nvPr/>
        </p:nvSpPr>
        <p:spPr>
          <a:xfrm>
            <a:off x="6660000" y="630000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123E515-3FA6-244B-A51D-354B4237F18B}" type="slidenum">
              <a:rPr lang="nl-NL" sz="800">
                <a:solidFill>
                  <a:schemeClr val="bg1"/>
                </a:solidFill>
                <a:latin typeface="Arial"/>
                <a:cs typeface="Arial"/>
              </a:rPr>
              <a:pPr algn="r"/>
              <a:t>9</a:t>
            </a:fld>
            <a:endParaRPr lang="nl-NL" sz="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95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stretch>
            <a:fillRect t="-180404" b="-222537"/>
          </a:stretch>
        </a:blipFill>
        <a:ln>
          <a:noFill/>
        </a:ln>
        <a:effectLst>
          <a:outerShdw dir="5400000" sx="0" sy="0" rotWithShape="0">
            <a:srgbClr val="000000"/>
          </a:outerShdw>
        </a:effectLst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6C47184AB4648941F7170D8E444F5" ma:contentTypeVersion="0" ma:contentTypeDescription="Create a new document." ma:contentTypeScope="" ma:versionID="a0972bb653819a88d7bfc599256ec27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CF7149-DC1B-4446-9579-8ED4173A8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A2F17E-CFF7-4102-8C0F-78F7F3D7D5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BC6414-A416-4AE2-B1F6-0116D71680D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2974</TotalTime>
  <Words>224</Words>
  <Application>Microsoft Office PowerPoint</Application>
  <PresentationFormat>Diavoorstelling (4:3)</PresentationFormat>
  <Paragraphs>58</Paragraphs>
  <Slides>10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PT Sans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BBK/Door Vriendschap Sterker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Erwin Reijers</dc:creator>
  <cp:keywords/>
  <dc:description/>
  <cp:lastModifiedBy>gebruiker</cp:lastModifiedBy>
  <cp:revision>233</cp:revision>
  <dcterms:created xsi:type="dcterms:W3CDTF">2017-09-28T12:23:50Z</dcterms:created>
  <dcterms:modified xsi:type="dcterms:W3CDTF">2022-11-12T10:56:21Z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0x0101008186C47184AB4648941F7170D8E444F5</vt:lpwstr>
  </property>
</Properties>
</file>