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2"/>
  </p:notesMasterIdLst>
  <p:sldIdLst>
    <p:sldId id="256" r:id="rId2"/>
    <p:sldId id="298" r:id="rId3"/>
    <p:sldId id="288" r:id="rId4"/>
    <p:sldId id="260" r:id="rId5"/>
    <p:sldId id="296" r:id="rId6"/>
    <p:sldId id="299" r:id="rId7"/>
    <p:sldId id="262" r:id="rId8"/>
    <p:sldId id="290" r:id="rId9"/>
    <p:sldId id="304" r:id="rId10"/>
    <p:sldId id="301" r:id="rId11"/>
    <p:sldId id="300" r:id="rId12"/>
    <p:sldId id="289" r:id="rId13"/>
    <p:sldId id="302" r:id="rId14"/>
    <p:sldId id="273" r:id="rId15"/>
    <p:sldId id="295" r:id="rId16"/>
    <p:sldId id="287" r:id="rId17"/>
    <p:sldId id="297" r:id="rId18"/>
    <p:sldId id="305" r:id="rId19"/>
    <p:sldId id="292" r:id="rId20"/>
    <p:sldId id="291" r:id="rId21"/>
    <p:sldId id="306" r:id="rId22"/>
    <p:sldId id="303" r:id="rId23"/>
    <p:sldId id="267" r:id="rId24"/>
    <p:sldId id="279" r:id="rId25"/>
    <p:sldId id="276" r:id="rId26"/>
    <p:sldId id="282" r:id="rId27"/>
    <p:sldId id="265" r:id="rId28"/>
    <p:sldId id="281" r:id="rId29"/>
    <p:sldId id="268" r:id="rId30"/>
    <p:sldId id="280" r:id="rId31"/>
    <p:sldId id="283" r:id="rId32"/>
    <p:sldId id="277" r:id="rId33"/>
    <p:sldId id="275" r:id="rId34"/>
    <p:sldId id="274" r:id="rId35"/>
    <p:sldId id="286" r:id="rId36"/>
    <p:sldId id="285" r:id="rId37"/>
    <p:sldId id="294" r:id="rId38"/>
    <p:sldId id="258" r:id="rId39"/>
    <p:sldId id="257" r:id="rId40"/>
    <p:sldId id="269" r:id="rId4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C592B-E16B-49D9-B13D-2885436B57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FC0989D-DCCC-444A-B66B-9550D9F1BD9D}">
      <dgm:prSet phldrT="[Tekst]" custT="1"/>
      <dgm:spPr/>
      <dgm:t>
        <a:bodyPr/>
        <a:lstStyle/>
        <a:p>
          <a:r>
            <a:rPr lang="nl-NL" sz="2400" dirty="0"/>
            <a:t>Duitse herder</a:t>
          </a:r>
        </a:p>
      </dgm:t>
    </dgm:pt>
    <dgm:pt modelId="{18308900-F251-4C3A-8D05-AA1C74F29117}" type="parTrans" cxnId="{728CBECF-B764-441B-AF9B-641E4EB2C3A9}">
      <dgm:prSet/>
      <dgm:spPr/>
      <dgm:t>
        <a:bodyPr/>
        <a:lstStyle/>
        <a:p>
          <a:endParaRPr lang="nl-NL"/>
        </a:p>
      </dgm:t>
    </dgm:pt>
    <dgm:pt modelId="{1E0B597B-B89D-4CE5-8B3D-D58750B16DE4}" type="sibTrans" cxnId="{728CBECF-B764-441B-AF9B-641E4EB2C3A9}">
      <dgm:prSet/>
      <dgm:spPr/>
      <dgm:t>
        <a:bodyPr/>
        <a:lstStyle/>
        <a:p>
          <a:endParaRPr lang="nl-NL"/>
        </a:p>
      </dgm:t>
    </dgm:pt>
    <dgm:pt modelId="{75FCBAE1-F3D0-4E75-BB68-F22F785505FF}">
      <dgm:prSet phldrT="[Tekst]" custT="1"/>
      <dgm:spPr/>
      <dgm:t>
        <a:bodyPr/>
        <a:lstStyle/>
        <a:p>
          <a:r>
            <a:rPr lang="nl-NL" sz="2400" dirty="0"/>
            <a:t>teckel</a:t>
          </a:r>
        </a:p>
      </dgm:t>
    </dgm:pt>
    <dgm:pt modelId="{B7A8C127-9F54-48B1-8EDF-2F39E2B8AEAA}" type="parTrans" cxnId="{7A425AA0-AC09-4BE4-9381-30306C718F37}">
      <dgm:prSet/>
      <dgm:spPr/>
      <dgm:t>
        <a:bodyPr/>
        <a:lstStyle/>
        <a:p>
          <a:endParaRPr lang="nl-NL"/>
        </a:p>
      </dgm:t>
    </dgm:pt>
    <dgm:pt modelId="{A9981E65-A6EF-46C3-9251-9A65C8F7A180}" type="sibTrans" cxnId="{7A425AA0-AC09-4BE4-9381-30306C718F37}">
      <dgm:prSet/>
      <dgm:spPr/>
      <dgm:t>
        <a:bodyPr/>
        <a:lstStyle/>
        <a:p>
          <a:endParaRPr lang="nl-NL"/>
        </a:p>
      </dgm:t>
    </dgm:pt>
    <dgm:pt modelId="{FA5AA980-8887-4EEE-9E43-2D59FD7411CA}">
      <dgm:prSet phldrT="[Tekst]" custT="1"/>
      <dgm:spPr/>
      <dgm:t>
        <a:bodyPr/>
        <a:lstStyle/>
        <a:p>
          <a:r>
            <a:rPr lang="nl-NL" sz="2400" dirty="0"/>
            <a:t>mopshond</a:t>
          </a:r>
        </a:p>
      </dgm:t>
    </dgm:pt>
    <dgm:pt modelId="{356151B1-B8E7-4570-867D-4EDA83189BC2}" type="parTrans" cxnId="{9B96A52F-B4A3-4183-A45D-5FD5215740F7}">
      <dgm:prSet/>
      <dgm:spPr/>
      <dgm:t>
        <a:bodyPr/>
        <a:lstStyle/>
        <a:p>
          <a:endParaRPr lang="nl-NL"/>
        </a:p>
      </dgm:t>
    </dgm:pt>
    <dgm:pt modelId="{BE8A9465-6705-46AE-8F0B-23474BCF2419}" type="sibTrans" cxnId="{9B96A52F-B4A3-4183-A45D-5FD5215740F7}">
      <dgm:prSet/>
      <dgm:spPr/>
      <dgm:t>
        <a:bodyPr/>
        <a:lstStyle/>
        <a:p>
          <a:endParaRPr lang="nl-NL"/>
        </a:p>
      </dgm:t>
    </dgm:pt>
    <dgm:pt modelId="{EC293F70-440D-48A0-87B2-8121447DC690}" type="pres">
      <dgm:prSet presAssocID="{588C592B-E16B-49D9-B13D-2885436B574C}" presName="compositeShape" presStyleCnt="0">
        <dgm:presLayoutVars>
          <dgm:chMax val="7"/>
          <dgm:dir/>
          <dgm:resizeHandles val="exact"/>
        </dgm:presLayoutVars>
      </dgm:prSet>
      <dgm:spPr/>
    </dgm:pt>
    <dgm:pt modelId="{6A53362C-172D-4856-87A4-24F4404FD292}" type="pres">
      <dgm:prSet presAssocID="{6FC0989D-DCCC-444A-B66B-9550D9F1BD9D}" presName="circ1" presStyleLbl="vennNode1" presStyleIdx="0" presStyleCnt="3" custLinFactNeighborX="0" custLinFactNeighborY="1343"/>
      <dgm:spPr/>
    </dgm:pt>
    <dgm:pt modelId="{B8609017-74BF-4FB0-AED3-AA676F8C0532}" type="pres">
      <dgm:prSet presAssocID="{6FC0989D-DCCC-444A-B66B-9550D9F1BD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81D9F50-F69A-4CC1-B63C-91E7C8581D91}" type="pres">
      <dgm:prSet presAssocID="{75FCBAE1-F3D0-4E75-BB68-F22F785505FF}" presName="circ2" presStyleLbl="vennNode1" presStyleIdx="1" presStyleCnt="3" custLinFactNeighborX="-2609" custLinFactNeighborY="-30399"/>
      <dgm:spPr/>
    </dgm:pt>
    <dgm:pt modelId="{7FECE280-FC0E-40E9-99C4-279ED4E753A7}" type="pres">
      <dgm:prSet presAssocID="{75FCBAE1-F3D0-4E75-BB68-F22F785505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25FDFDC-F271-409D-B12A-EC1B0A933743}" type="pres">
      <dgm:prSet presAssocID="{FA5AA980-8887-4EEE-9E43-2D59FD7411CA}" presName="circ3" presStyleLbl="vennNode1" presStyleIdx="2" presStyleCnt="3" custLinFactNeighborX="18572" custLinFactNeighborY="-30399"/>
      <dgm:spPr/>
    </dgm:pt>
    <dgm:pt modelId="{0CD4C6DB-BF51-4D75-8286-D6B22C2AF3F2}" type="pres">
      <dgm:prSet presAssocID="{FA5AA980-8887-4EEE-9E43-2D59FD7411C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A1FD620-6DAB-40C9-A7E6-1847439C1344}" type="presOf" srcId="{75FCBAE1-F3D0-4E75-BB68-F22F785505FF}" destId="{7FECE280-FC0E-40E9-99C4-279ED4E753A7}" srcOrd="1" destOrd="0" presId="urn:microsoft.com/office/officeart/2005/8/layout/venn1"/>
    <dgm:cxn modelId="{7E7BC221-D57A-4393-8EFC-AF2D5B4AC647}" type="presOf" srcId="{FA5AA980-8887-4EEE-9E43-2D59FD7411CA}" destId="{0CD4C6DB-BF51-4D75-8286-D6B22C2AF3F2}" srcOrd="1" destOrd="0" presId="urn:microsoft.com/office/officeart/2005/8/layout/venn1"/>
    <dgm:cxn modelId="{9B96A52F-B4A3-4183-A45D-5FD5215740F7}" srcId="{588C592B-E16B-49D9-B13D-2885436B574C}" destId="{FA5AA980-8887-4EEE-9E43-2D59FD7411CA}" srcOrd="2" destOrd="0" parTransId="{356151B1-B8E7-4570-867D-4EDA83189BC2}" sibTransId="{BE8A9465-6705-46AE-8F0B-23474BCF2419}"/>
    <dgm:cxn modelId="{29A9CD39-CEA7-4DDA-BAE8-BC4C6F042939}" type="presOf" srcId="{75FCBAE1-F3D0-4E75-BB68-F22F785505FF}" destId="{A81D9F50-F69A-4CC1-B63C-91E7C8581D91}" srcOrd="0" destOrd="0" presId="urn:microsoft.com/office/officeart/2005/8/layout/venn1"/>
    <dgm:cxn modelId="{0FE77561-76D1-4277-939A-440923ECA4D9}" type="presOf" srcId="{6FC0989D-DCCC-444A-B66B-9550D9F1BD9D}" destId="{B8609017-74BF-4FB0-AED3-AA676F8C0532}" srcOrd="1" destOrd="0" presId="urn:microsoft.com/office/officeart/2005/8/layout/venn1"/>
    <dgm:cxn modelId="{7A425AA0-AC09-4BE4-9381-30306C718F37}" srcId="{588C592B-E16B-49D9-B13D-2885436B574C}" destId="{75FCBAE1-F3D0-4E75-BB68-F22F785505FF}" srcOrd="1" destOrd="0" parTransId="{B7A8C127-9F54-48B1-8EDF-2F39E2B8AEAA}" sibTransId="{A9981E65-A6EF-46C3-9251-9A65C8F7A180}"/>
    <dgm:cxn modelId="{7DF1ACA0-69C1-4540-BAD9-72ABE8E05A6A}" type="presOf" srcId="{6FC0989D-DCCC-444A-B66B-9550D9F1BD9D}" destId="{6A53362C-172D-4856-87A4-24F4404FD292}" srcOrd="0" destOrd="0" presId="urn:microsoft.com/office/officeart/2005/8/layout/venn1"/>
    <dgm:cxn modelId="{728CBECF-B764-441B-AF9B-641E4EB2C3A9}" srcId="{588C592B-E16B-49D9-B13D-2885436B574C}" destId="{6FC0989D-DCCC-444A-B66B-9550D9F1BD9D}" srcOrd="0" destOrd="0" parTransId="{18308900-F251-4C3A-8D05-AA1C74F29117}" sibTransId="{1E0B597B-B89D-4CE5-8B3D-D58750B16DE4}"/>
    <dgm:cxn modelId="{1DC090D7-F731-4802-9FC1-0CC7CC5B4911}" type="presOf" srcId="{FA5AA980-8887-4EEE-9E43-2D59FD7411CA}" destId="{625FDFDC-F271-409D-B12A-EC1B0A933743}" srcOrd="0" destOrd="0" presId="urn:microsoft.com/office/officeart/2005/8/layout/venn1"/>
    <dgm:cxn modelId="{9DDE47EE-C815-4A8C-9B9F-7BB698A72742}" type="presOf" srcId="{588C592B-E16B-49D9-B13D-2885436B574C}" destId="{EC293F70-440D-48A0-87B2-8121447DC690}" srcOrd="0" destOrd="0" presId="urn:microsoft.com/office/officeart/2005/8/layout/venn1"/>
    <dgm:cxn modelId="{6439DF21-A167-406A-88B3-F09CD47F40CC}" type="presParOf" srcId="{EC293F70-440D-48A0-87B2-8121447DC690}" destId="{6A53362C-172D-4856-87A4-24F4404FD292}" srcOrd="0" destOrd="0" presId="urn:microsoft.com/office/officeart/2005/8/layout/venn1"/>
    <dgm:cxn modelId="{031F01BE-3054-44C1-A8E2-8C492BDF0BE7}" type="presParOf" srcId="{EC293F70-440D-48A0-87B2-8121447DC690}" destId="{B8609017-74BF-4FB0-AED3-AA676F8C0532}" srcOrd="1" destOrd="0" presId="urn:microsoft.com/office/officeart/2005/8/layout/venn1"/>
    <dgm:cxn modelId="{B798CE74-BB62-458C-827F-CB342F83A742}" type="presParOf" srcId="{EC293F70-440D-48A0-87B2-8121447DC690}" destId="{A81D9F50-F69A-4CC1-B63C-91E7C8581D91}" srcOrd="2" destOrd="0" presId="urn:microsoft.com/office/officeart/2005/8/layout/venn1"/>
    <dgm:cxn modelId="{B3A32AF3-1380-4CB3-9F33-37FE468A1A47}" type="presParOf" srcId="{EC293F70-440D-48A0-87B2-8121447DC690}" destId="{7FECE280-FC0E-40E9-99C4-279ED4E753A7}" srcOrd="3" destOrd="0" presId="urn:microsoft.com/office/officeart/2005/8/layout/venn1"/>
    <dgm:cxn modelId="{DEE6E052-51CB-4137-898A-A95690DE7446}" type="presParOf" srcId="{EC293F70-440D-48A0-87B2-8121447DC690}" destId="{625FDFDC-F271-409D-B12A-EC1B0A933743}" srcOrd="4" destOrd="0" presId="urn:microsoft.com/office/officeart/2005/8/layout/venn1"/>
    <dgm:cxn modelId="{2AF8FE6B-9804-4AB8-A9EB-3EDA0D2FA0C0}" type="presParOf" srcId="{EC293F70-440D-48A0-87B2-8121447DC690}" destId="{0CD4C6DB-BF51-4D75-8286-D6B22C2AF3F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3362C-172D-4856-87A4-24F4404FD292}">
      <dsp:nvSpPr>
        <dsp:cNvPr id="0" name=""/>
        <dsp:cNvSpPr/>
      </dsp:nvSpPr>
      <dsp:spPr>
        <a:xfrm>
          <a:off x="3952398" y="89454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Duitse herder</a:t>
          </a:r>
        </a:p>
      </dsp:txBody>
      <dsp:txXfrm>
        <a:off x="4300505" y="546345"/>
        <a:ext cx="1914588" cy="1174861"/>
      </dsp:txXfrm>
    </dsp:sp>
    <dsp:sp modelId="{A81D9F50-F69A-4CC1-B63C-91E7C8581D91}">
      <dsp:nvSpPr>
        <dsp:cNvPr id="0" name=""/>
        <dsp:cNvSpPr/>
      </dsp:nvSpPr>
      <dsp:spPr>
        <a:xfrm>
          <a:off x="4826347" y="892485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teckel</a:t>
          </a:r>
        </a:p>
      </dsp:txBody>
      <dsp:txXfrm>
        <a:off x="5624817" y="1566942"/>
        <a:ext cx="1566481" cy="1435941"/>
      </dsp:txXfrm>
    </dsp:sp>
    <dsp:sp modelId="{625FDFDC-F271-409D-B12A-EC1B0A933743}">
      <dsp:nvSpPr>
        <dsp:cNvPr id="0" name=""/>
        <dsp:cNvSpPr/>
      </dsp:nvSpPr>
      <dsp:spPr>
        <a:xfrm>
          <a:off x="3495212" y="892485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mopshond</a:t>
          </a:r>
        </a:p>
      </dsp:txBody>
      <dsp:txXfrm>
        <a:off x="3741062" y="1566942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54BA-5B3D-4A0B-8A96-E64ADC4ED814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C1A7F-6ADC-47F0-B622-D8D52250E2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16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53008-A9E9-4185-B30A-3734D6EDF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8F4E14-7B53-4EA1-B78E-1874935CA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331C6D-69B8-46C8-B533-74D4FD41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25E-F26D-490A-913B-C9C74DF5DA71}" type="datetime1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1C2132-F3FB-4BF6-A4D4-DED773ED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87B61B-35DF-405D-838D-1297FC5B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57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D3393-8029-418A-9751-F497D847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DA22D2-5F5C-4C44-94FB-C096A74D7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E42F2-2C8A-4847-83BE-C9D9722F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DA44-48C9-4528-A2FC-07E5858988BB}" type="datetime1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3B931C-75B6-4F85-80B5-BD78FB8E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E9D0A7-A96F-44C6-9144-8CEA0A61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5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920C8ED-D0F1-4440-866D-2F976D740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0B8786-35B2-4BB7-B23C-3668D33BA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71DBDA-196A-4DFB-B255-193D22F3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5D2E-5487-4FB6-94E1-A9971E02ECC1}" type="datetime1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854FBA-157C-4343-8C33-9585B587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19F7D4-4948-4B78-BF3B-3B23C319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57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CCBCF-F713-4546-8F6F-50827237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527F18-378B-4C2B-B7A4-2D789040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3A3224-F22C-4A8B-A8AD-806AF8CC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5F6-2F09-46F9-805E-E7BEC6EB96C6}" type="datetime1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DE5258-FA36-44F1-8084-C6E21B75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4E6F82-C61B-458B-86DA-B2A61965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70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2391A-18F3-4DB5-AD6C-831B445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140EEC-BF53-474C-9DEF-DE5E9A806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276377-2EFB-4941-97EB-2BE4B9BB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770-7365-4A59-8327-A89CBA947B97}" type="datetime1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3EC7FC-5BC8-4530-BEE9-062ADDC1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6D5811-F958-4622-97D0-A8D5605C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71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4C4AD-EC67-41A9-BD33-11FBBE2E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664007-C629-4C20-9EDA-80752FA93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552F70-7FCF-4DC1-88D1-46078638C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FD37BF-7288-4A2B-B77E-BC836037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2827-034C-4A74-84BD-6D46D2B097B2}" type="datetime1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75F45F-16FC-4ABF-A8F2-402E5483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7A6A36-EA50-4A9E-8BEE-666A4A73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96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BC433-AB7F-407B-AA75-0147CA0E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001179-6B09-4D04-8CE7-6679C195C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B86C17-CC52-4ABD-BC76-B49109693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5994CE-B2FB-447B-8D6D-E3A53BD86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6CDC83-19C5-4901-A3BE-49B7325F7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9196B25-2659-44A7-83B6-ED72193A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B104-EDDF-43E4-9A07-05F69862BF82}" type="datetime1">
              <a:rPr lang="nl-NL" smtClean="0"/>
              <a:t>28-11-2022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EC52E5-CFB7-4BA5-9F50-2393F2E3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63AB20-754F-4C47-A98C-17072735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9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A05EC-D840-4B75-B751-B502C84F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61ECF7-18DD-456D-B8E3-B1405DB0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6F00-8016-4EB2-937C-14EEDE3A44B6}" type="datetime1">
              <a:rPr lang="nl-NL" smtClean="0"/>
              <a:t>28-11-2022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918821-17F5-4521-A3EE-0445D2E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EF01A-F41A-4EB1-8B5D-483A7B05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95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6AD726-8EC3-41DA-82BB-9FB7D78D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BF73-D2E4-49A6-A8DC-95CA80425120}" type="datetime1">
              <a:rPr lang="nl-NL" smtClean="0"/>
              <a:t>28-11-2022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EED8B1-8EB0-48AC-9D0B-F093D2BB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24B509-BB2C-41CB-B93B-1738EFA4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06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AD971-DFC4-42E8-894D-B33F16F4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728F5D-074F-4AC2-A842-3AF5FC2F9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A857C9-93F2-4F55-8D26-CD36FEB90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FBCC71-7389-434F-AA7F-50E88050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017D-4689-4E95-8F38-609D67FD6481}" type="datetime1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E5C285-F284-4853-B209-449C0B12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FE6A94-A560-401E-AAA5-B15AEF7C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10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C892A-1957-43CA-91CB-E05767A1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15111F9-7B9A-4B8F-A26C-C9F489CA1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CD132D-287C-4E48-8649-FAA35A1E6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A3A72B-CE88-4DDD-9FD5-32CF90AA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3FCF-9BD5-4664-9482-C8744B43EA0D}" type="datetime1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8B44D8-3517-46A1-9463-B700176B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7ECE0D-44D6-461B-A91C-E211419F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05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789D0E2-FF8D-4E02-9821-03B11FE1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DCC7E4-7BEE-481F-B012-ECECBBE3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A97A47-1899-4428-B7BB-675D943B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F2268-5AE9-4C85-B60C-5EDA6F421114}" type="datetime1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5BD1AF-6322-4F3A-AA80-36498B2FE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831269-7A1B-4FCA-8F8D-468450085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F294B-8602-4159-9D0F-7DA005DFD5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80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sapiens.org/biology/is-race-rea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proxy.library.uu.nl/science/journal/0960982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etten.overheid.nl/BWBR0012791/2018-02-0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g.uu.nl/video/2018/03/ras-tussen-feit-en-fictie" TargetMode="External"/><Relationship Id="rId2" Type="http://schemas.openxmlformats.org/officeDocument/2006/relationships/hyperlink" Target="https://www.sg.uu.nl/artikelen/2018/03/we-moeten-vaker-over-ras-prat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g.uu.nl/video/2019/04/speuren-je-dna" TargetMode="External"/><Relationship Id="rId5" Type="http://schemas.openxmlformats.org/officeDocument/2006/relationships/hyperlink" Target="https://bscs.org/our-work/rd-programs/towards-a-more-humane-genetics-education/" TargetMode="External"/><Relationship Id="rId4" Type="http://schemas.openxmlformats.org/officeDocument/2006/relationships/hyperlink" Target="https://www.nemokennislink.nl/publicaties/ras-in-het-recht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irkjan.boerwinkel@gmail.co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24637-4E5A-40C0-BF68-7561C0272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905" y="5718290"/>
            <a:ext cx="9144000" cy="795214"/>
          </a:xfrm>
        </p:spPr>
        <p:txBody>
          <a:bodyPr>
            <a:normAutofit/>
          </a:bodyPr>
          <a:lstStyle/>
          <a:p>
            <a:r>
              <a:rPr lang="nl-NL" sz="2400" dirty="0" err="1"/>
              <a:t>Nibi</a:t>
            </a:r>
            <a:r>
              <a:rPr lang="nl-NL" sz="2400" dirty="0"/>
              <a:t> conferentie zaterdag 12 november 2022</a:t>
            </a:r>
            <a:br>
              <a:rPr lang="nl-NL" sz="2400" dirty="0"/>
            </a:br>
            <a:r>
              <a:rPr lang="nl-NL" sz="2400" dirty="0"/>
              <a:t>Dirk Jan Boerwinkel</a:t>
            </a:r>
            <a:endParaRPr lang="nl-NL" dirty="0"/>
          </a:p>
        </p:txBody>
      </p:sp>
      <p:pic>
        <p:nvPicPr>
          <p:cNvPr id="4" name="Afbeelding 3" descr="Afbeelding met persoon, weg, buiten, atletiek&#10;&#10;Automatisch gegenereerde beschrijving">
            <a:extLst>
              <a:ext uri="{FF2B5EF4-FFF2-40B4-BE49-F238E27FC236}">
                <a16:creationId xmlns:a16="http://schemas.microsoft.com/office/drawing/2014/main" id="{D78D0C42-8E66-4191-B821-9AA7F6FB1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93" y="1384917"/>
            <a:ext cx="6192520" cy="412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96B74FB-0671-483B-A8B0-3D02AB58D970}"/>
              </a:ext>
            </a:extLst>
          </p:cNvPr>
          <p:cNvSpPr txBox="1">
            <a:spLocks/>
          </p:cNvSpPr>
          <p:nvPr/>
        </p:nvSpPr>
        <p:spPr>
          <a:xfrm>
            <a:off x="1623134" y="383195"/>
            <a:ext cx="9144000" cy="7952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Ras in de klas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BC8344E-6E77-4396-93BC-6F1B4D74E86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7"/>
          <a:stretch/>
        </p:blipFill>
        <p:spPr bwMode="auto">
          <a:xfrm>
            <a:off x="10030448" y="5718290"/>
            <a:ext cx="760413" cy="725488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46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2F0B9-F20A-0F57-6037-FE27750B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6" y="365125"/>
            <a:ext cx="8113643" cy="1325563"/>
          </a:xfrm>
        </p:spPr>
        <p:txBody>
          <a:bodyPr/>
          <a:lstStyle/>
          <a:p>
            <a:r>
              <a:rPr lang="nl-NL" dirty="0" err="1"/>
              <a:t>Canis</a:t>
            </a:r>
            <a:r>
              <a:rPr lang="nl-NL" dirty="0"/>
              <a:t> </a:t>
            </a:r>
            <a:r>
              <a:rPr lang="nl-NL" dirty="0" err="1"/>
              <a:t>domesticus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3C3DD68-CB9F-53FE-DA52-734778BC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pic>
        <p:nvPicPr>
          <p:cNvPr id="1026" name="Picture 2" descr="Alle hondenrassen op een rij - Vind het ras dat bij jou past -  Hondtrainen.nl">
            <a:extLst>
              <a:ext uri="{FF2B5EF4-FFF2-40B4-BE49-F238E27FC236}">
                <a16:creationId xmlns:a16="http://schemas.microsoft.com/office/drawing/2014/main" id="{BA46E55C-96BA-FB58-9989-BF61594833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24856"/>
            <a:ext cx="73152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6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339F42-F66E-4DAB-A496-18A33360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1" y="976701"/>
            <a:ext cx="9857509" cy="556221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l-NL" sz="8000" dirty="0"/>
              <a:t>Wat verstaan we onder ras</a:t>
            </a:r>
          </a:p>
          <a:p>
            <a:endParaRPr lang="nl-NL" sz="5900" dirty="0"/>
          </a:p>
          <a:p>
            <a:r>
              <a:rPr lang="nl-NL" sz="5900" dirty="0"/>
              <a:t>In de biologie is de betekenis van (geografisch) ras identiek met subspecies/ondersoort. Bij het ontstaan hiervan spelen selectie op milieufactoren en isolatie een rol. Soms ook term </a:t>
            </a:r>
            <a:r>
              <a:rPr lang="nl-NL" sz="5900" dirty="0" err="1"/>
              <a:t>varieteit</a:t>
            </a:r>
            <a:r>
              <a:rPr lang="nl-NL" sz="5900" dirty="0"/>
              <a:t>.</a:t>
            </a:r>
          </a:p>
          <a:p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Daarnaast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wordt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term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vooral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gehanteerd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voor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gekweekte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gefokte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kunstmatig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geisoleerde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varieteit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wat Wikipedia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bij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het lemma ‘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aangeeft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Ook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term ‘cultivar’.</a:t>
            </a:r>
            <a:endParaRPr lang="nl-NL" sz="5900" dirty="0"/>
          </a:p>
          <a:p>
            <a:r>
              <a:rPr lang="nl-NL" sz="5900" dirty="0"/>
              <a:t>Als de term ras in een </a:t>
            </a:r>
            <a:r>
              <a:rPr lang="nl-NL" sz="5900" dirty="0" err="1"/>
              <a:t>maatsch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appelijke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context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wordt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gebruikt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wordt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vaak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etniciteit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bedoeld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</a:t>
            </a:r>
            <a:r>
              <a:rPr lang="nl-NL" sz="59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 </a:t>
            </a:r>
            <a:r>
              <a:rPr lang="nl-NL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etnische groep heeft gezamenlijke kenmerken als nationaliteit, verwantschap, religie, taal, fysieke kenmerken, cultuur of geschiedenis en de daaraan ontleende normen en waarden. </a:t>
            </a:r>
          </a:p>
          <a:p>
            <a:r>
              <a:rPr lang="nl-NL" sz="5900" dirty="0">
                <a:ea typeface="Calibri" panose="020F0502020204030204" pitchFamily="34" charset="0"/>
                <a:cs typeface="Times New Roman" panose="02020603050405020304" pitchFamily="18" charset="0"/>
              </a:rPr>
              <a:t>Herkomst/</a:t>
            </a:r>
            <a:r>
              <a:rPr lang="nl-NL" sz="5900" dirty="0" err="1">
                <a:ea typeface="Calibri" panose="020F0502020204030204" pitchFamily="34" charset="0"/>
                <a:cs typeface="Times New Roman" panose="02020603050405020304" pitchFamily="18" charset="0"/>
              </a:rPr>
              <a:t>ancestry</a:t>
            </a:r>
            <a:r>
              <a:rPr lang="nl-NL" sz="5900" dirty="0">
                <a:ea typeface="Calibri" panose="020F0502020204030204" pitchFamily="34" charset="0"/>
                <a:cs typeface="Times New Roman" panose="02020603050405020304" pitchFamily="18" charset="0"/>
              </a:rPr>
              <a:t>: door onderzoek aan specifieke stukjes DNA (haplogroepen) is een beeld te krijgen van migratie en variatie van menselijke populaties. Je kunt dus spreken van iemands herkomst(en)</a:t>
            </a:r>
          </a:p>
          <a:p>
            <a:pPr marL="0" indent="0">
              <a:buNone/>
            </a:pPr>
            <a:endParaRPr lang="nl-NL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CB346D9-98D7-4E28-B931-E2B28BDD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6221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0F36D-A84A-4160-93E4-0DDA7422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519"/>
            <a:ext cx="10515600" cy="585802"/>
          </a:xfrm>
        </p:spPr>
        <p:txBody>
          <a:bodyPr>
            <a:normAutofit/>
          </a:bodyPr>
          <a:lstStyle/>
          <a:p>
            <a:r>
              <a:rPr lang="nl-NL" sz="2800" dirty="0"/>
              <a:t>Dominante Y chromosomale haplogroepen in Europa en in Nederland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9272199-D1E2-4654-B753-E8D6AF41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pic>
        <p:nvPicPr>
          <p:cNvPr id="1026" name="Picture 2" descr="Yugofili ↗️ on Twitter: &amp;quot;Predominant Y-DNA Haplogroups in Balkans and  Europe.… &amp;quot;">
            <a:extLst>
              <a:ext uri="{FF2B5EF4-FFF2-40B4-BE49-F238E27FC236}">
                <a16:creationId xmlns:a16="http://schemas.microsoft.com/office/drawing/2014/main" id="{BC9F63C7-7721-4F4F-88EC-2B34213FB3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9" y="1089731"/>
            <a:ext cx="4886553" cy="52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BA0BF74-E5DD-4ECC-8701-D4A641408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069" y="1040930"/>
            <a:ext cx="4525199" cy="52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1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7D7AF-6AF9-471D-89FB-6F8C218C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156" y="365125"/>
            <a:ext cx="8752644" cy="1325563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B106D7-D9AA-40A1-A8FC-FFBC8CAA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56" y="1825625"/>
            <a:ext cx="8752643" cy="4351338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aandacht voor ras; doel van de lezing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 ervaringen deelnemers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verstaan we onder ras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 of geen rassen bij mensen</a:t>
            </a:r>
            <a:endParaRPr lang="nl-NL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welke p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raktijken speelt ras een rol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 in het onderwijs nu</a:t>
            </a:r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FC371-3506-4263-9A27-66AE1FFD13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7"/>
          <a:stretch/>
        </p:blipFill>
        <p:spPr bwMode="auto">
          <a:xfrm>
            <a:off x="10410825" y="5451475"/>
            <a:ext cx="760413" cy="725488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E01655-E73D-47C6-A2AF-E6986708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nibi</a:t>
            </a:r>
            <a:r>
              <a:rPr lang="nl-NL" dirty="0"/>
              <a:t> 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4252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312A1-DD33-434A-8729-0002EBD5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888206"/>
          </a:xfrm>
        </p:spPr>
        <p:txBody>
          <a:bodyPr>
            <a:normAutofit/>
          </a:bodyPr>
          <a:lstStyle/>
          <a:p>
            <a:r>
              <a:rPr lang="nl-NL" sz="3600" dirty="0"/>
              <a:t>Menselijke variatie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622CC-FC6F-4590-AA4B-71FEE5CE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986"/>
            <a:ext cx="10515600" cy="4351338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6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aangeduide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groot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vergeleken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rassen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 80% van de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genetische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vinden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Afrika</a:t>
            </a:r>
            <a:endParaRPr lang="nl-NL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0F1D7B-ADDD-4412-B83B-72296A3C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0337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D00DE-E681-4B04-B888-7B057D1A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290" y="365125"/>
            <a:ext cx="9095509" cy="1325563"/>
          </a:xfrm>
        </p:spPr>
        <p:txBody>
          <a:bodyPr>
            <a:normAutofit/>
          </a:bodyPr>
          <a:lstStyle/>
          <a:p>
            <a:r>
              <a:rPr lang="nl-NL" sz="2800" dirty="0"/>
              <a:t>Genetische variatie overlappend, in Afrika het grootst</a:t>
            </a:r>
            <a:br>
              <a:rPr lang="nl-NL" sz="2800" dirty="0"/>
            </a:br>
            <a:r>
              <a:rPr lang="en-US" sz="1600" dirty="0">
                <a:hlinkClick r:id="rId2"/>
              </a:rPr>
              <a:t>Is Race Real? - Race Is Real, But It’s Not Genetic - SAPIENS</a:t>
            </a:r>
            <a:endParaRPr lang="nl-NL" sz="16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8B3832B-26AF-4D4D-B482-C4A470D59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07" y="1825625"/>
            <a:ext cx="4482986" cy="4351338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59B7A5-DE2E-4263-8F97-324092B2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78368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C8555-4D82-4CC5-8AF4-309E333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1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Grootste deel van de menselijke variatie in Afrika</a:t>
            </a:r>
            <a:br>
              <a:rPr lang="nl-NL" dirty="0"/>
            </a:b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Campbell, M.C. &amp;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Tischkoff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, S. (2010).The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Evolution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of Human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Genetic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and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Phenotypic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Variation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in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Africa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.</a:t>
            </a:r>
            <a:r>
              <a:rPr kumimoji="0" lang="nl-NL" altLang="nl-NL" sz="2200" b="0" i="0" u="none" strike="noStrike" cap="none" normalizeH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</a:t>
            </a:r>
            <a:r>
              <a:rPr kumimoji="0" lang="nl-NL" altLang="nl-NL" sz="2200" b="0" i="0" u="none" strike="noStrike" cap="none" normalizeH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Current</a:t>
            </a:r>
            <a:r>
              <a:rPr kumimoji="0" lang="nl-NL" altLang="nl-NL" sz="2200" b="0" i="0" u="none" strike="noStrike" cap="none" normalizeH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</a:t>
            </a:r>
            <a:r>
              <a:rPr kumimoji="0" lang="nl-NL" altLang="nl-NL" sz="2200" b="0" i="0" u="none" strike="noStrike" cap="none" normalizeH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Biology</a:t>
            </a:r>
            <a:r>
              <a:rPr kumimoji="0" lang="nl-NL" altLang="nl-NL" sz="2200" b="0" i="0" u="none" strike="noStrike" cap="none" normalizeH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Volume 20, issue 4 pp 166-173.</a:t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AEC4ED-F332-423B-9C3E-AE4E5508EF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1944591"/>
            <a:ext cx="6313808" cy="41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Current Biology">
            <a:hlinkClick r:id="rId3" tooltip="Go to Current Biology on ScienceDirect"/>
            <a:extLst>
              <a:ext uri="{FF2B5EF4-FFF2-40B4-BE49-F238E27FC236}">
                <a16:creationId xmlns:a16="http://schemas.microsoft.com/office/drawing/2014/main" id="{E0047627-4093-45AF-9D65-95A34106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50" y="-854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284CFD-0F29-41DD-931C-0E414A8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57737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BD60D-469F-4511-A637-FCE7CA4A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Variatie bij hondenrassen vooral tussen rassen, elk individu van een ras heeft dezelfde verschillen met de andere rassen. 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2E43B9CD-0825-4A75-89DF-1125A13EC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4997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63E694-FCC6-437D-BF9D-64146A9E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46664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312A1-DD33-434A-8729-0002EBD5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888206"/>
          </a:xfrm>
        </p:spPr>
        <p:txBody>
          <a:bodyPr>
            <a:normAutofit/>
          </a:bodyPr>
          <a:lstStyle/>
          <a:p>
            <a:r>
              <a:rPr lang="nl-NL" sz="3600" dirty="0"/>
              <a:t>Menselijke variatie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622CC-FC6F-4590-AA4B-71FEE5CE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986"/>
            <a:ext cx="9972040" cy="3579134"/>
          </a:xfrm>
        </p:spPr>
        <p:txBody>
          <a:bodyPr>
            <a:normAutofit fontScale="85000" lnSpcReduction="20000"/>
          </a:bodyPr>
          <a:lstStyle/>
          <a:p>
            <a:pPr marL="1371600" indent="-1371600">
              <a:lnSpc>
                <a:spcPct val="106000"/>
              </a:lnSpc>
              <a:buFont typeface="+mj-lt"/>
              <a:buAutoNum type="arabicPeriod"/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binnen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aangeduide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groot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vergeleken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de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rassen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 80% van de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genetische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vinden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Afrika.</a:t>
            </a:r>
            <a:endParaRPr lang="nl-NL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indent="-1371600">
              <a:lnSpc>
                <a:spcPct val="106000"/>
              </a:lnSpc>
              <a:buFont typeface="+mj-lt"/>
              <a:buAutoNum type="arabi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genetische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aangeduide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betreffen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vrijwel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percentages van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zoals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bloedgroepen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nl-NL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indent="-1371600">
              <a:lnSpc>
                <a:spcPct val="106000"/>
              </a:lnSpc>
              <a:buFont typeface="+mj-lt"/>
              <a:buAutoNum type="arabicPeriod"/>
            </a:pP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Sommige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vertonen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specifieke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omgevingskenmerken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voeding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malaria).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gecorreleerd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omgeving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herkomst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0F1D7B-ADDD-4412-B83B-72296A3C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41027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36046-6E27-4B05-8284-ABF68A7E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56" y="365125"/>
            <a:ext cx="9663544" cy="1325563"/>
          </a:xfrm>
        </p:spPr>
        <p:txBody>
          <a:bodyPr/>
          <a:lstStyle/>
          <a:p>
            <a:r>
              <a:rPr lang="nl-NL" dirty="0"/>
              <a:t>Frequentie van allel voor bloedgroep A bij oorspronkelijke bewoners</a:t>
            </a:r>
          </a:p>
        </p:txBody>
      </p:sp>
      <p:pic>
        <p:nvPicPr>
          <p:cNvPr id="2052" name="Picture 4" descr="map of the world showing the frequency of the A blood allele among indigenous populations--it was absent in Central and South America, but present throughout the rest of the world; it was at its highest frequency in Western Europe, Australia, and the sub-arctic regions of North America and Greenland">
            <a:extLst>
              <a:ext uri="{FF2B5EF4-FFF2-40B4-BE49-F238E27FC236}">
                <a16:creationId xmlns:a16="http://schemas.microsoft.com/office/drawing/2014/main" id="{9288AD1B-C8A2-408A-A505-8360BF41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5" y="1582376"/>
            <a:ext cx="8849899" cy="48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D1E5CB-923B-4C95-845E-6F5F8941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53114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7D7AF-6AF9-471D-89FB-6F8C218C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156" y="365125"/>
            <a:ext cx="8752644" cy="1325563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B106D7-D9AA-40A1-A8FC-FFBC8CAA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56" y="1825625"/>
            <a:ext cx="8752643" cy="4351338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aandacht voor ras; doel van de lezing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 ervaringen deelnemers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verstaan we onder ras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 of geen rassen bij mensen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welke p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raktijken speelt ras een rol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 in het onderwijs nu</a:t>
            </a:r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FC371-3506-4263-9A27-66AE1FFD13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7"/>
          <a:stretch/>
        </p:blipFill>
        <p:spPr bwMode="auto">
          <a:xfrm>
            <a:off x="10410825" y="5451475"/>
            <a:ext cx="760413" cy="725488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E01655-E73D-47C6-A2AF-E6986708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nibi</a:t>
            </a:r>
            <a:r>
              <a:rPr lang="nl-NL" dirty="0"/>
              <a:t> 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93363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EDE3BE3-0A81-4917-9CEF-08A70A8EB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" y="238185"/>
            <a:ext cx="4620491" cy="3742944"/>
          </a:xfrm>
        </p:spPr>
      </p:pic>
      <p:pic>
        <p:nvPicPr>
          <p:cNvPr id="1026" name="Picture 2" descr="Frontiers | Life-Threatening Infectious Complications in Sickle Cell Disease:  A Concise Narrative Review | Pediatrics">
            <a:extLst>
              <a:ext uri="{FF2B5EF4-FFF2-40B4-BE49-F238E27FC236}">
                <a16:creationId xmlns:a16="http://schemas.microsoft.com/office/drawing/2014/main" id="{AD4F74D7-A462-4AFE-A4C4-81611E5C7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43" y="2973064"/>
            <a:ext cx="5955194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5D82467-0FE4-4A49-B846-25E5E361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592151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312A1-DD33-434A-8729-0002EBD5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888206"/>
          </a:xfrm>
        </p:spPr>
        <p:txBody>
          <a:bodyPr>
            <a:normAutofit/>
          </a:bodyPr>
          <a:lstStyle/>
          <a:p>
            <a:r>
              <a:rPr lang="nl-NL" sz="3600" dirty="0"/>
              <a:t>Menselijke variatie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622CC-FC6F-4590-AA4B-71FEE5CE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986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1371600" lvl="0" indent="-1371600">
              <a:lnSpc>
                <a:spcPct val="106000"/>
              </a:lnSpc>
              <a:buFont typeface="+mj-lt"/>
              <a:buAutoNum type="arabicPeriod"/>
            </a:pP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aangeduide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groot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vergeleken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de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rassen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 80% van de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genetische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vinden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Afrika.</a:t>
            </a:r>
            <a:endParaRPr lang="nl-NL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indent="-1371600">
              <a:lnSpc>
                <a:spcPct val="106000"/>
              </a:lnSpc>
              <a:buFont typeface="+mj-lt"/>
              <a:buAutoNum type="arabicPeriod"/>
            </a:pP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genetische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aangeduide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betreffen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vrijwel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percentages van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zoals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bloedgroepen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nl-NL" sz="8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indent="-1371600">
              <a:lnSpc>
                <a:spcPct val="106000"/>
              </a:lnSpc>
              <a:buFont typeface="+mj-lt"/>
              <a:buAutoNum type="arabicPeriod"/>
            </a:pP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Sommige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vertonen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specifieke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omgevingskenmerken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voeding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malaria).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gecorreleerd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omgeving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herkomst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8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0" indent="-1371600">
              <a:lnSpc>
                <a:spcPct val="106000"/>
              </a:lnSpc>
              <a:buFont typeface="+mj-lt"/>
              <a:buAutoNum type="arabicPeriod"/>
            </a:pP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indelingen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rassen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voorgesteld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land.</a:t>
            </a:r>
            <a:endParaRPr lang="en-US" sz="8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0" indent="-1371600">
              <a:lnSpc>
                <a:spcPct val="106000"/>
              </a:lnSpc>
              <a:buFont typeface="+mj-lt"/>
              <a:buAutoNum type="arabicPeriod"/>
            </a:pP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morfologische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bijv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Pigmentatie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gradueel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clinaal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bevolkingsgroepen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371600" lvl="0" indent="-1371600">
              <a:lnSpc>
                <a:spcPct val="106000"/>
              </a:lnSpc>
              <a:buFont typeface="+mj-lt"/>
              <a:buAutoNum type="arabicPeriod"/>
            </a:pP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percentages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nakomelingen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ouders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herkomst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groot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groeiende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0" indent="-13716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Haplogroepen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waaruit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herkomst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leiden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gekoppeld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autosomale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het DNA.</a:t>
            </a:r>
            <a:endParaRPr lang="nl-NL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0F1D7B-ADDD-4412-B83B-72296A3C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7217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7D7AF-6AF9-471D-89FB-6F8C218C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156" y="365125"/>
            <a:ext cx="8752644" cy="1325563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B106D7-D9AA-40A1-A8FC-FFBC8CAA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56" y="1825625"/>
            <a:ext cx="8752643" cy="4351338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aandacht voor ras; doel van de lezing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 ervaringen deelnemers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verstaan we onder ras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 of geen rassen bij mensen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welke p</a:t>
            </a:r>
            <a:r>
              <a:rPr lang="nl-N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raktijken speelt ras een rol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 in het onderwijs nu</a:t>
            </a:r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FC371-3506-4263-9A27-66AE1FFD13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7"/>
          <a:stretch/>
        </p:blipFill>
        <p:spPr bwMode="auto">
          <a:xfrm>
            <a:off x="10410825" y="5451475"/>
            <a:ext cx="760413" cy="725488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E01655-E73D-47C6-A2AF-E6986708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nibi</a:t>
            </a:r>
            <a:r>
              <a:rPr lang="nl-NL" dirty="0"/>
              <a:t> 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2775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068AF-95D8-4FC4-A99B-40CBB436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medische praktijk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FDE0B-8FD8-47DB-9499-AC16296B6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40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grond van statistische verschillen tussen bevolkingsgroepen die verschillen in herkomst worden verschillen gehanteerd in bijvoorbeeld diagnostische berekeningen (nierfunctie) of in medicatie voor leden van zo’n bevolkingsgroep. 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in de VS medicijnen goedgekeurd voor bepaalde bevolkingsgroepen en soms staan in bijsluiters vermeldingen die te maken hebben met ras/etniciteit.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statistische verschillen tussen groepen van verschillende herkomst geven richtlijnen om alert te zijn op bepaalde afwijkingen bijv. in consultatiebureaus. 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het samenstellen van testgroepen voor medicijnen zijn er richtlijnen om testpersonen uit meerdere bevolkingsgroepen te betrekken.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nl-NL" sz="2600" i="1" dirty="0"/>
              <a:t>Wat vinden we van deze vier praktijken?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15884A-308F-44A0-B04C-3D32CB6C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4114800" cy="365125"/>
          </a:xfrm>
        </p:spPr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9427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5EC95-0816-4CB1-9ACA-347F82CB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>
                <a:latin typeface="+mn-lt"/>
              </a:rPr>
              <a:t>Uit een instructie aan huisartsen en medisch personeel bij de interpretatie van een </a:t>
            </a:r>
            <a:r>
              <a:rPr lang="nl-NL" sz="3200" dirty="0" err="1">
                <a:latin typeface="+mn-lt"/>
              </a:rPr>
              <a:t>niertest</a:t>
            </a:r>
            <a:r>
              <a:rPr lang="nl-NL" sz="3200" dirty="0">
                <a:latin typeface="+mn-lt"/>
              </a:rPr>
              <a:t> (</a:t>
            </a:r>
            <a:r>
              <a:rPr lang="nl-NL" sz="3200" dirty="0">
                <a:solidFill>
                  <a:srgbClr val="000001"/>
                </a:solidFill>
                <a:latin typeface="+mn-lt"/>
              </a:rPr>
              <a:t>CKD-EPI formule voor betere schatting van de nierfunctie)</a:t>
            </a:r>
            <a:br>
              <a:rPr lang="nl-NL" sz="3200" dirty="0">
                <a:latin typeface="+mn-lt"/>
              </a:rPr>
            </a:br>
            <a:endParaRPr lang="nl-NL" sz="3200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E7D20A-A7DD-4731-A421-98524D52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nl-NL" sz="2600" b="0" u="none" strike="noStrike" baseline="0" dirty="0"/>
              <a:t>Meander ziekenhuis: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Gebruik een correctiefactor (1,159 x de uitkomst van de formule) voor het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Afrikaans-Caribische ras.</a:t>
            </a:r>
          </a:p>
          <a:p>
            <a:pPr marL="0" indent="0" algn="l">
              <a:buNone/>
            </a:pPr>
            <a:endParaRPr lang="nl-NL" sz="2600" b="0" i="1" u="none" strike="noStrike" baseline="0" dirty="0"/>
          </a:p>
          <a:p>
            <a:pPr marL="0" indent="0" algn="l">
              <a:buNone/>
            </a:pPr>
            <a:r>
              <a:rPr lang="nl-NL" sz="2600" b="0" u="none" strike="noStrike" baseline="0" dirty="0" err="1"/>
              <a:t>Saltro</a:t>
            </a:r>
            <a:r>
              <a:rPr lang="nl-NL" sz="2600" b="0" u="none" strike="noStrike" baseline="0" dirty="0"/>
              <a:t>: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Bij patiënten van </a:t>
            </a:r>
            <a:r>
              <a:rPr lang="nl-NL" sz="3200" b="0" i="1" u="none" strike="noStrike" baseline="0" dirty="0" err="1"/>
              <a:t>africoid</a:t>
            </a:r>
            <a:r>
              <a:rPr lang="nl-NL" sz="3200" b="0" i="1" u="none" strike="noStrike" baseline="0" dirty="0"/>
              <a:t> afkomst dient de uitkomst van beide formules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vermenigvuldigd te worden met een factor: Voor de CKD-EPI-formule geldt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een factor 1,16. Voor de MDRD-formule geldt een factor 1,21.5</a:t>
            </a:r>
          </a:p>
          <a:p>
            <a:pPr marL="0" indent="0" algn="l">
              <a:buNone/>
            </a:pPr>
            <a:endParaRPr lang="nl-NL" sz="2600" b="0" i="1" u="none" strike="noStrike" baseline="0" dirty="0"/>
          </a:p>
          <a:p>
            <a:pPr marL="0" indent="0" algn="l">
              <a:buNone/>
            </a:pPr>
            <a:r>
              <a:rPr lang="nl-NL" sz="2600" b="0" i="0" dirty="0">
                <a:solidFill>
                  <a:srgbClr val="000001"/>
                </a:solidFill>
                <a:effectLst/>
              </a:rPr>
              <a:t>Canisius Wilhelmina ziekenhuis</a:t>
            </a:r>
            <a:endParaRPr lang="nl-NL" sz="2600" b="0" i="1" u="none" strike="noStrike" baseline="0" dirty="0"/>
          </a:p>
          <a:p>
            <a:pPr marL="0" indent="0" algn="l">
              <a:buNone/>
            </a:pPr>
            <a:r>
              <a:rPr lang="nl-NL" sz="3200" b="0" i="1" u="none" strike="noStrike" baseline="0" dirty="0"/>
              <a:t>Bij negroïden dient men de uitkomst van de </a:t>
            </a:r>
            <a:r>
              <a:rPr lang="nl-NL" sz="3200" b="0" i="1" u="none" strike="noStrike" baseline="0" dirty="0" err="1"/>
              <a:t>eGFR</a:t>
            </a:r>
            <a:r>
              <a:rPr lang="nl-NL" sz="3200" b="0" i="1" u="none" strike="noStrike" baseline="0" dirty="0"/>
              <a:t> CKD-EPI te vermenigvuldigen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met een factor 1,159.6</a:t>
            </a:r>
          </a:p>
          <a:p>
            <a:pPr marL="0" indent="0" algn="l">
              <a:buNone/>
            </a:pPr>
            <a:endParaRPr lang="nl-NL" sz="2600" b="0" i="1" u="none" strike="noStrike" baseline="0" dirty="0"/>
          </a:p>
          <a:p>
            <a:pPr marL="0" indent="0">
              <a:buNone/>
            </a:pP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Helberg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-Proctor, A.,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M’charek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Meesters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(2019). ‘Ras’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speelt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ten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onrecht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klinische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besluitvorming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i="1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Medisch</a:t>
            </a:r>
            <a:r>
              <a:rPr lang="en-GB" sz="1800" i="1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contact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14 4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2019.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nl-NL" sz="2600" b="0" i="1" u="none" strike="noStrike" baseline="0" dirty="0"/>
          </a:p>
          <a:p>
            <a:pPr marL="0" indent="0" algn="l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7AAA24-02F2-4A67-9890-8FB81490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743776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A74E3-A51A-4783-B85C-F5B003E4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Statistische verschillen tussen groepen zeggen niets over individuen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9FDC0E1-05E2-4513-AF2B-58B944666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22" y="1825625"/>
            <a:ext cx="6108756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1885AD-E18C-4FAE-9205-D9AAAFF4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622328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30C5C-0738-43ED-904D-8A3942B0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Risk marker versus risk factor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319F73-8471-469D-A440-EBF9207C7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factor 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een gegeven dat oorzakelijk bijdraagt aan een verschijnsel, zoals zout eten bijdraagt aan hoge bloeddruk. </a:t>
            </a:r>
          </a:p>
          <a:p>
            <a:pPr marL="0" indent="0">
              <a:buNone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marker 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een kenmerk dat geen oorzakelijke factor is maar relatief vaker in samenhang met een verschijnsel wordt gevonden en daarom kan helpen bij het vinden van de juiste diagnose</a:t>
            </a:r>
            <a:endParaRPr lang="nl-NL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07D174-7C29-4F43-A60F-32BAED05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644066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88190-F1BF-4F3A-B32A-6B90AF06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forensische praktijk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09EE1C-3FF9-4744-A26D-556A31364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dirty="0"/>
              <a:t>Artikel 1.b uit het besluit DNA in strafzaken</a:t>
            </a:r>
            <a:br>
              <a:rPr lang="nl-NL" sz="2200" dirty="0"/>
            </a:br>
            <a:r>
              <a:rPr lang="nl-NL" sz="2200" dirty="0">
                <a:hlinkClick r:id="rId2"/>
              </a:rPr>
              <a:t>wetten.nl - Regeling - Besluit DNA-onderzoek in strafzaken - BWBR0012791 (overheid.nl)</a:t>
            </a:r>
            <a:endParaRPr lang="nl-NL" sz="2200" dirty="0"/>
          </a:p>
          <a:p>
            <a:pPr marL="0" indent="0" algn="l">
              <a:buNone/>
            </a:pPr>
            <a:r>
              <a:rPr lang="nl-NL" b="0" i="0" dirty="0">
                <a:solidFill>
                  <a:srgbClr val="333333"/>
                </a:solidFill>
                <a:effectLst/>
                <a:latin typeface="Rijksoverheid Sans"/>
              </a:rPr>
              <a:t>Als uiterlijk waarneembare persoonskenmerken van een onbekende verdachte of een onbekend slachtoffer waarop een DNA-onderzoek als bedoeld in </a:t>
            </a:r>
            <a:r>
              <a:rPr lang="nl-NL" b="0" i="0" dirty="0">
                <a:solidFill>
                  <a:srgbClr val="154273"/>
                </a:solidFill>
                <a:effectLst/>
                <a:latin typeface="Rijksoverheid Sans"/>
              </a:rPr>
              <a:t>artikel 151d, eerste lid, eerste volzin</a:t>
            </a:r>
            <a:r>
              <a:rPr lang="nl-NL" b="0" i="0" dirty="0">
                <a:solidFill>
                  <a:srgbClr val="333333"/>
                </a:solidFill>
                <a:effectLst/>
                <a:latin typeface="Rijksoverheid Sans"/>
              </a:rPr>
              <a:t>, of </a:t>
            </a:r>
            <a:r>
              <a:rPr lang="nl-NL" b="0" i="0" dirty="0">
                <a:solidFill>
                  <a:srgbClr val="154273"/>
                </a:solidFill>
                <a:effectLst/>
                <a:latin typeface="Rijksoverheid Sans"/>
              </a:rPr>
              <a:t>artikel 195f, eerste lid, eerste volzin, van de wet</a:t>
            </a:r>
            <a:r>
              <a:rPr lang="nl-NL" b="0" i="0" dirty="0">
                <a:solidFill>
                  <a:srgbClr val="333333"/>
                </a:solidFill>
                <a:effectLst/>
                <a:latin typeface="Rijksoverheid Sans"/>
              </a:rPr>
              <a:t> gericht kan zijn, worden aangewezen:</a:t>
            </a:r>
          </a:p>
          <a:p>
            <a:pPr marL="0" indent="0" algn="l">
              <a:buNone/>
            </a:pPr>
            <a:r>
              <a:rPr lang="nl-NL" i="0" dirty="0">
                <a:solidFill>
                  <a:srgbClr val="333333"/>
                </a:solidFill>
                <a:effectLst/>
                <a:latin typeface="Rijksoverheid Sans"/>
              </a:rPr>
              <a:t>a. het geslacht</a:t>
            </a:r>
          </a:p>
          <a:p>
            <a:pPr marL="0" indent="0" algn="l">
              <a:buNone/>
            </a:pPr>
            <a:r>
              <a:rPr lang="nl-NL" i="0" dirty="0">
                <a:solidFill>
                  <a:srgbClr val="FF0000"/>
                </a:solidFill>
                <a:effectLst/>
                <a:latin typeface="Rijksoverheid Sans"/>
              </a:rPr>
              <a:t>b. het ras</a:t>
            </a:r>
          </a:p>
          <a:p>
            <a:pPr marL="0" indent="0" algn="l">
              <a:buNone/>
            </a:pPr>
            <a:r>
              <a:rPr lang="nl-NL" i="0" dirty="0">
                <a:solidFill>
                  <a:srgbClr val="333333"/>
                </a:solidFill>
                <a:effectLst/>
                <a:latin typeface="Rijksoverheid Sans"/>
              </a:rPr>
              <a:t>c. de oogkleur</a:t>
            </a:r>
          </a:p>
          <a:p>
            <a:pPr marL="0" indent="0" algn="l">
              <a:buNone/>
            </a:pPr>
            <a:r>
              <a:rPr lang="nl-NL" i="0" dirty="0">
                <a:solidFill>
                  <a:srgbClr val="333333"/>
                </a:solidFill>
                <a:effectLst/>
                <a:latin typeface="Rijksoverheid Sans"/>
              </a:rPr>
              <a:t>d. de haarkleur</a:t>
            </a:r>
            <a:r>
              <a:rPr lang="nl-NL" b="0" i="0" dirty="0">
                <a:solidFill>
                  <a:srgbClr val="333333"/>
                </a:solidFill>
                <a:effectLst/>
                <a:latin typeface="Rijksoverheid Sans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63ECA2-2C3A-41DA-A6D6-2984DAB3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592708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68D24-2F30-4280-B0BE-3782C96E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naar herkomst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5D8834-AE34-465E-9FA8-9E9C8990B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naar haplogroepen in Y-chromosoom, </a:t>
            </a:r>
            <a:r>
              <a:rPr lang="nl-NL" dirty="0" err="1"/>
              <a:t>mtDNA</a:t>
            </a:r>
            <a:r>
              <a:rPr lang="nl-NL" dirty="0"/>
              <a:t> of autosomaal DNA</a:t>
            </a:r>
          </a:p>
          <a:p>
            <a:r>
              <a:rPr lang="nl-NL" dirty="0"/>
              <a:t>Haplogroepen geven indicatie waar deel van voorouders vandaan komt.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409F008-4697-428F-9AE6-7218C0BC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980543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91687-0A3C-477E-9ACE-48A9C976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Topsport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8A3A1-4ACF-4F2E-BDFA-C40647823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Kansen in Olympische spelen</a:t>
            </a:r>
          </a:p>
          <a:p>
            <a:r>
              <a:rPr lang="nl-NL" dirty="0"/>
              <a:t>Testen voor sportrisico’s 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F83CAE-23F3-4C54-8D94-2317C31D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41406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200B8-7EC7-409D-9BCF-CD35C124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Waarom aandacht voor ras; doel van de lezing</a:t>
            </a:r>
            <a:b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FA89BC-06F9-45EB-AE9F-CA63025E3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Vragen: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er geen verschillende rassen bestaan,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komt het dan dat alle Olympische medailles voor 100 meter naar atleten gaan van Afrikaanse herkomst?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komt het dan dat uit mijn DNA de herkomst van mijn voorouders is af te lezen?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houdt de medische wereld dan rekening met de herkomst van een patiënt?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0EA82E-9D09-4DE9-8785-61914729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563997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6C76AED-6C82-4BEF-9E61-907C96F9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91" y="365125"/>
            <a:ext cx="10404161" cy="1325563"/>
          </a:xfrm>
        </p:spPr>
        <p:txBody>
          <a:bodyPr>
            <a:normAutofit/>
          </a:bodyPr>
          <a:lstStyle/>
          <a:p>
            <a:r>
              <a:rPr lang="nl-NL" dirty="0"/>
              <a:t>Finish 100 meter WK atletiek in Doha 2019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7F3178C-21D2-4374-9F82-CFE896E0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pic>
        <p:nvPicPr>
          <p:cNvPr id="1026" name="Picture 2" descr="Coleman sprint naar wereldtitel 100 meter in persoonlijk record | Andere  sporten | AD.nl">
            <a:extLst>
              <a:ext uri="{FF2B5EF4-FFF2-40B4-BE49-F238E27FC236}">
                <a16:creationId xmlns:a16="http://schemas.microsoft.com/office/drawing/2014/main" id="{E1846B01-BF32-013C-EBEA-C5623A00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73" y="1946275"/>
            <a:ext cx="66103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96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B91E3-A7C2-4B56-A058-C71C88F5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 dirty="0" err="1"/>
              <a:t>schaatsgen</a:t>
            </a:r>
            <a:r>
              <a:rPr lang="nl-NL" dirty="0"/>
              <a:t> bij het </a:t>
            </a:r>
            <a:r>
              <a:rPr lang="nl-NL" dirty="0" err="1"/>
              <a:t>hollandse</a:t>
            </a:r>
            <a:r>
              <a:rPr lang="nl-NL" dirty="0"/>
              <a:t> ras</a:t>
            </a:r>
          </a:p>
        </p:txBody>
      </p:sp>
      <p:pic>
        <p:nvPicPr>
          <p:cNvPr id="4" name="Tijdelijke aanduiding voor inhoud 4" descr="Afbeelding met oranje, poseren, skiën&#10;&#10;Automatisch gegenereerde beschrijving">
            <a:extLst>
              <a:ext uri="{FF2B5EF4-FFF2-40B4-BE49-F238E27FC236}">
                <a16:creationId xmlns:a16="http://schemas.microsoft.com/office/drawing/2014/main" id="{B0471283-6A3D-476E-AB52-2C0AFFC13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13" y="2022763"/>
            <a:ext cx="6206836" cy="3491345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7B849A6-A88A-4D80-888A-9AAE589C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373782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A74E3-A51A-4783-B85C-F5B003E4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Topprestaties gaan over </a:t>
            </a:r>
            <a:r>
              <a:rPr lang="nl-NL"/>
              <a:t>de uiteinden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9FDC0E1-05E2-4513-AF2B-58B944666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22" y="1825625"/>
            <a:ext cx="6108756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1E9F67-2A9C-4818-AA2B-BBCC5F54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471068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A0EA0-79C1-4EAE-A852-6B1489AF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Ras in het onderwijs nu</a:t>
            </a:r>
            <a:b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056BCD-84EB-4B92-A7BF-56B72F7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Didactische problemen</a:t>
            </a:r>
          </a:p>
          <a:p>
            <a:r>
              <a:rPr lang="nl-NL" dirty="0"/>
              <a:t>De zichtbaarheid van uiterlijke verschillen</a:t>
            </a:r>
          </a:p>
          <a:p>
            <a:r>
              <a:rPr lang="nl-NL" dirty="0"/>
              <a:t>Biologisch essentialisme </a:t>
            </a:r>
          </a:p>
          <a:p>
            <a:r>
              <a:rPr lang="nl-NL" dirty="0" err="1"/>
              <a:t>Mendelse</a:t>
            </a:r>
            <a:r>
              <a:rPr lang="nl-NL" dirty="0"/>
              <a:t> genetica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824278-DEE8-40D2-96E1-D4271451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858059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1C38B-8478-4D3C-9328-389A52DB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+mn-lt"/>
              </a:rPr>
              <a:t>Essentialisme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87568-B076-436B-8995-9F1E2B8EF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97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Biologisch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essentialisme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beschouwen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soorten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stabiele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homogene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eenheden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essentiele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kenmerken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N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Raciaal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essentialisme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denken dat mensen van hetzelfde ras bepaalde kenmerken/genen delen waardoor ze onderling gelijk zijn maar verschillend van andere rassen (hondenrassen!)</a:t>
            </a: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beide opvattingen onderschatting van de variatie binnen de groep en overschatting van de variatie tussen groepen</a:t>
            </a:r>
            <a:endParaRPr lang="nl-N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33D334-F00F-423C-BFC3-DA068022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528460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58AC1-A43C-43B7-A58B-4CBDF4E9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Uw eigen </a:t>
            </a:r>
            <a:r>
              <a:rPr lang="nl-NL" dirty="0" err="1"/>
              <a:t>ideeen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A8E606-8362-4F26-B571-F9B65802D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Hoe zou je deze vragen van leerlingen bespreken?</a:t>
            </a:r>
          </a:p>
          <a:p>
            <a:pPr marL="0" indent="0">
              <a:buNone/>
            </a:pPr>
            <a:endParaRPr lang="nl-N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er geen verschillende rassen bestaan, hoe komt het dan dat alle Olympische medailles voor 100 meter naar atleten gaan van Afrikaanse herkomst?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er geen verschillende rassen bestaan, hoe komt het dan dat uit mijn DNA de herkomst van mijn voorouders is af te lezen?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er geen verschillende rassen bestaan, waarom houdt de medische wereld dan rekening met de herkomst van een patiënt?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69FE5D-1E88-4B77-B04F-011CC75D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180735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A0EA0-79C1-4EAE-A852-6B1489AF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elementen van biologieonderwijs over rassen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056BCD-84EB-4B92-A7BF-56B72F7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Evolutionaire processen en migratie kunnen leiden tot genetische verschillen tussen bevolkingsgroepen. De mensheid vertoont daardoor ook geografische genetische verschillen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grootste deel van de variatie tussen mensen betreft variatie </a:t>
            </a:r>
            <a:r>
              <a:rPr lang="nl-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binnen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 ras aangeduide groepen.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meeste verschillen tussen bevolkingsgroepen betreffen </a:t>
            </a:r>
            <a:r>
              <a:rPr lang="nl-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 in gemiddelden in frequentie van allelen 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overal voorkomen.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basis van verschillen in gemiddelden tussen twee groepen kan je geen uitspraken doen over individuen.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is wel zinvol alert te zijn op een grotere kans op een bepaalde ziekte doordat die binnen een herkenbare bevolkingsgroep frequenter voorkomt. Herkomst is hier een risk marker.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Binnen de menselijke soort zijn er aanzienlijke genetische verschillen, maar die combineren niet tot een indeling in rassen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088AF0-1D4E-40BA-BAD8-CD4AF7AB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662198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2542-088F-4581-8626-D0DF2460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Literatuur en sites, overige literatuur op aanvraag.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C86826-D027-40FE-929A-EF2711AEE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22" y="1399496"/>
            <a:ext cx="10515600" cy="4956853"/>
          </a:xfrm>
        </p:spPr>
        <p:txBody>
          <a:bodyPr>
            <a:normAutofit/>
          </a:bodyPr>
          <a:lstStyle/>
          <a:p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Reich, D. (2018). </a:t>
            </a:r>
            <a:r>
              <a:rPr lang="en-GB" sz="1800" i="1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We Are and How We Got Here. Ancient DNA and the New Science of the Human Past.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Pantheon Books, New York.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Saini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(2019). Superieur. De terugkeer van de rassentheorie. Ten Have.</a:t>
            </a:r>
          </a:p>
          <a:p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Helberg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-Proctor, A.,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M’charek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Meesters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(2019). ‘Ras’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speelt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ten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onrecht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klinische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besluitvorming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i="1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Medisch</a:t>
            </a:r>
            <a:r>
              <a:rPr lang="en-GB" sz="1800" i="1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contact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14 4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2019.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Joep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Geraedts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e.a. (2009). Evolutie zit in je genen. Cahiers Biowetenschappen en maatschappij 2009 nr.1</a:t>
            </a: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We moeten vaker over 'ras' praten – </a:t>
            </a:r>
            <a:r>
              <a:rPr lang="nl-NL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Studium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Generale Universiteit Utrecht (uu.nl)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Ras: tussen feit en fictie – </a:t>
            </a:r>
            <a:r>
              <a:rPr lang="nl-NL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Studium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Generale Universiteit Utrecht (uu.nl)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Ras in het recht - NEMO Kennislink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Towards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a More Humane Genetics </a:t>
            </a:r>
            <a:r>
              <a:rPr lang="nl-NL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Education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(bscs.org)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https://www.sg.uu.nl/video/2019/04/speuren-je-dna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endParaRPr lang="nl-NL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4BC977-686D-4D43-B9BF-A55425A8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85307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F0FF1-E113-4E0A-892A-3CA792FB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voor jullie aandacht!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2627E-E284-435B-9A19-EA339D3E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50" y="1825625"/>
            <a:ext cx="855345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Dirk Jan Boerwinkel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dirkjan.boerwinkel@gmail.com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D.J.Boerwinkel@uu.nl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CD2BB-3C43-42EB-8AC8-6753CB22CA0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7"/>
          <a:stretch/>
        </p:blipFill>
        <p:spPr bwMode="auto">
          <a:xfrm>
            <a:off x="6115050" y="4181475"/>
            <a:ext cx="1933575" cy="150495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5D2EBA-7793-4728-9F6B-DD70139F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678962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7D7AF-6AF9-471D-89FB-6F8C218C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156" y="365125"/>
            <a:ext cx="8752644" cy="1325563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B106D7-D9AA-40A1-A8FC-FFBC8CAA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982" y="1825625"/>
            <a:ext cx="8752643" cy="4351338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aandacht voor ras; doel van de lezing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 ervaringen deelnemers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verstaan we onder ras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 of geen rassen bij mensen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welke p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raktijken speelt ras een rol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 in het onderwijs nu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FC371-3506-4263-9A27-66AE1FFD13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7"/>
          <a:stretch/>
        </p:blipFill>
        <p:spPr bwMode="auto">
          <a:xfrm>
            <a:off x="10410825" y="5451475"/>
            <a:ext cx="760413" cy="725488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E01655-E73D-47C6-A2AF-E6986708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nibi</a:t>
            </a:r>
            <a:r>
              <a:rPr lang="nl-NL" dirty="0"/>
              <a:t>  Ras in de klas </a:t>
            </a:r>
          </a:p>
        </p:txBody>
      </p:sp>
      <p:pic>
        <p:nvPicPr>
          <p:cNvPr id="7" name="Afbeelding 6" descr="Afbeelding met binnen, gerangschikt&#10;&#10;Automatisch gegenereerde beschrijving">
            <a:extLst>
              <a:ext uri="{FF2B5EF4-FFF2-40B4-BE49-F238E27FC236}">
                <a16:creationId xmlns:a16="http://schemas.microsoft.com/office/drawing/2014/main" id="{B41760EB-E3D4-3436-E2D8-C12FBC27E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85344"/>
            <a:ext cx="7802880" cy="66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0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D87DF-C977-45CC-8925-FE4AB972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Omvolkingstheorieen</a:t>
            </a:r>
            <a:r>
              <a:rPr lang="nl-NL" dirty="0"/>
              <a:t> </a:t>
            </a:r>
            <a:br>
              <a:rPr lang="nl-NL" dirty="0"/>
            </a:br>
            <a:r>
              <a:rPr lang="nl-NL" sz="2000" dirty="0"/>
              <a:t>https://ejbron.wordpress.com/2019/09/04/wat-is-dat-toch-die-omvolking/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43D4A-0139-4CA9-8F0E-7C3F504A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404" y="4277375"/>
            <a:ext cx="6151417" cy="2970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900" dirty="0">
                <a:solidFill>
                  <a:srgbClr val="000000"/>
                </a:solidFill>
                <a:latin typeface="Arial" panose="020B0604020202020204" pitchFamily="34" charset="0"/>
              </a:rPr>
              <a:t>AD 25 juli 2022</a:t>
            </a:r>
          </a:p>
          <a:p>
            <a:pPr marL="0" indent="0">
              <a:buNone/>
            </a:pPr>
            <a:r>
              <a:rPr lang="nl-NL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“Wij zijn geen gemengd ras en we willen ook geen gemengd ras worden”, zei Orbán zaterdag. Hij voegde toe dat landen waar Europeanen en niet-Europeanen zich vermengen ‘niet langer naties’ zijn. Orbán doet al jaren soortgelijke uitspraken, maar deze opmerkingen waren toch opvallend en waren in extreemrechtse bewoordingen geformuleerd.</a:t>
            </a:r>
            <a:endParaRPr lang="nl-NL" sz="1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5C4524-B70F-4EEE-874E-555523A96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17" y="1593273"/>
            <a:ext cx="5190573" cy="466233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A7B07D-9FC3-437B-B960-E3A9DF2E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nibi</a:t>
            </a:r>
            <a:r>
              <a:rPr lang="nl-NL" dirty="0"/>
              <a:t> 12-11-21 Ras in de klas 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B750249-846F-D731-3A91-A4DE2FD893B6}"/>
              </a:ext>
            </a:extLst>
          </p:cNvPr>
          <p:cNvSpPr txBox="1">
            <a:spLocks/>
          </p:cNvSpPr>
          <p:nvPr/>
        </p:nvSpPr>
        <p:spPr>
          <a:xfrm>
            <a:off x="838200" y="1593273"/>
            <a:ext cx="6029739" cy="25712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333333"/>
                </a:solidFill>
                <a:latin typeface="Merriweather" panose="020B0604020202020204" pitchFamily="2" charset="0"/>
              </a:rPr>
              <a:t>“Het is duidelijk dat een laag geboortecijfer gemakkelijk kan worden verhoogd met de juiste maatregelen om families te ondersteunen en het is net zo duidelijk dat </a:t>
            </a:r>
            <a:r>
              <a:rPr lang="nl-NL" sz="1600" dirty="0">
                <a:solidFill>
                  <a:srgbClr val="333333"/>
                </a:solidFill>
                <a:highlight>
                  <a:srgbClr val="FFFF00"/>
                </a:highlight>
                <a:latin typeface="Merriweather" panose="020B0604020202020204" pitchFamily="2" charset="0"/>
              </a:rPr>
              <a:t>de introductie van vreemde genen niets zal helpen ons genetisch erfgoed te bewaren, maar het juist zal vernietigen.</a:t>
            </a:r>
            <a:r>
              <a:rPr lang="nl-NL" sz="1600" dirty="0">
                <a:solidFill>
                  <a:srgbClr val="333333"/>
                </a:solidFill>
                <a:latin typeface="Merriweather" panose="020B0604020202020204" pitchFamily="2" charset="0"/>
              </a:rPr>
              <a:t> Het gevolg van het huidige beleid ter bevordering van </a:t>
            </a:r>
            <a:r>
              <a:rPr lang="nl-NL" sz="1600" dirty="0" err="1">
                <a:solidFill>
                  <a:srgbClr val="333333"/>
                </a:solidFill>
                <a:latin typeface="Merriweather" panose="020B0604020202020204" pitchFamily="2" charset="0"/>
              </a:rPr>
              <a:t>multiracialisme</a:t>
            </a:r>
            <a:r>
              <a:rPr lang="nl-NL" sz="1600" dirty="0">
                <a:solidFill>
                  <a:srgbClr val="333333"/>
                </a:solidFill>
                <a:latin typeface="Merriweather" panose="020B0604020202020204" pitchFamily="2" charset="0"/>
              </a:rPr>
              <a:t> is </a:t>
            </a:r>
            <a:r>
              <a:rPr lang="nl-NL" sz="1600" dirty="0">
                <a:solidFill>
                  <a:srgbClr val="333333"/>
                </a:solidFill>
                <a:highlight>
                  <a:srgbClr val="FFFF00"/>
                </a:highlight>
                <a:latin typeface="Merriweather" panose="020B0604020202020204" pitchFamily="2" charset="0"/>
              </a:rPr>
              <a:t>de creatie van een verzwakte ongelijksoortige populatie, zonder nationale, historische of culturele cohesie. </a:t>
            </a:r>
            <a:r>
              <a:rPr lang="nl-NL" sz="1600" dirty="0">
                <a:solidFill>
                  <a:srgbClr val="333333"/>
                </a:solidFill>
                <a:latin typeface="Merriweather" panose="020B0604020202020204" pitchFamily="2" charset="0"/>
              </a:rPr>
              <a:t>Samengevat: de ideeën van het </a:t>
            </a:r>
            <a:r>
              <a:rPr lang="nl-NL" sz="1600" dirty="0" err="1">
                <a:solidFill>
                  <a:srgbClr val="333333"/>
                </a:solidFill>
                <a:latin typeface="Merriweather" panose="020B0604020202020204" pitchFamily="2" charset="0"/>
              </a:rPr>
              <a:t>Kalergiplan</a:t>
            </a:r>
            <a:r>
              <a:rPr lang="nl-NL" sz="1600" dirty="0">
                <a:solidFill>
                  <a:srgbClr val="333333"/>
                </a:solidFill>
                <a:latin typeface="Merriweather" panose="020B0604020202020204" pitchFamily="2" charset="0"/>
              </a:rPr>
              <a:t> waren en zijn nog steeds de basis van officieel overheidsbeleid gericht op de genocide van de volkeren van Europa door massa-immigratie.”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600" dirty="0">
              <a:solidFill>
                <a:srgbClr val="333333"/>
              </a:solidFill>
              <a:latin typeface="Merriweather" panose="020B06040202020202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1900" dirty="0">
              <a:solidFill>
                <a:srgbClr val="333333"/>
              </a:solidFill>
              <a:latin typeface="Merriweather" panose="020B06040202020202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2556937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AECC1-10B1-4E4D-A292-3139CA8F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582" y="365125"/>
            <a:ext cx="9885218" cy="1325563"/>
          </a:xfrm>
        </p:spPr>
        <p:txBody>
          <a:bodyPr/>
          <a:lstStyle/>
          <a:p>
            <a:r>
              <a:rPr lang="nl-NL" dirty="0" err="1"/>
              <a:t>Caucasian</a:t>
            </a:r>
            <a:r>
              <a:rPr lang="nl-NL" dirty="0"/>
              <a:t> or </a:t>
            </a:r>
            <a:r>
              <a:rPr lang="nl-NL" dirty="0" err="1"/>
              <a:t>African</a:t>
            </a:r>
            <a:r>
              <a:rPr lang="nl-NL" dirty="0"/>
              <a:t>? </a:t>
            </a:r>
            <a:r>
              <a:rPr lang="nl-NL" dirty="0" err="1"/>
              <a:t>Asian</a:t>
            </a:r>
            <a:r>
              <a:rPr lang="nl-NL" dirty="0"/>
              <a:t> or </a:t>
            </a:r>
            <a:r>
              <a:rPr lang="nl-NL" dirty="0" err="1"/>
              <a:t>African</a:t>
            </a:r>
            <a:r>
              <a:rPr lang="nl-NL" dirty="0"/>
              <a:t>?</a:t>
            </a:r>
          </a:p>
        </p:txBody>
      </p:sp>
      <p:pic>
        <p:nvPicPr>
          <p:cNvPr id="1026" name="Picture 2" descr="Barack Obama">
            <a:extLst>
              <a:ext uri="{FF2B5EF4-FFF2-40B4-BE49-F238E27FC236}">
                <a16:creationId xmlns:a16="http://schemas.microsoft.com/office/drawing/2014/main" id="{BC5918CD-8197-4D1D-B10E-3B765A4243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50" y="1690688"/>
            <a:ext cx="34845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D4E279DD-94E4-4C1A-B205-AF4F599C6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27" y="1690688"/>
            <a:ext cx="4041723" cy="4351338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90534-197C-4DDB-A29B-009D7844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33680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2988B-8381-4B95-B22E-52C2BE3F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Eigen ervaringen deelnemers</a:t>
            </a:r>
            <a:b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A136E6-DA16-4875-B037-91E3420B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4" y="169068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5000"/>
              </a:lnSpc>
              <a:buNone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Vragen aan jullie: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 leerlingen wel eens met vragen die te maken hebben met ras? Zo ja, welke vragen?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 je in het onderwijs wel eens situaties tegen waarin ras een rol speelt? Zo ja, welke?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je in je lessen daar wel eens aandacht aan besteed? In welk kader en hoe?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Vind je het van belang om in het onderwijs hier aandacht aan te besteden?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E02766-1255-43A1-89ED-F99157B4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410822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7D7AF-6AF9-471D-89FB-6F8C218C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156" y="365125"/>
            <a:ext cx="8752644" cy="1325563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B106D7-D9AA-40A1-A8FC-FFBC8CAA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56" y="1825625"/>
            <a:ext cx="8752643" cy="4351338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aandacht voor ras; doel van de lezing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 ervaringen deelnemers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verstaan we onder ras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 of geen rassen bij mensen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welke p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raktijken speelt ras een rol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 in het onderwijs nu</a:t>
            </a:r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FC371-3506-4263-9A27-66AE1FFD13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7"/>
          <a:stretch/>
        </p:blipFill>
        <p:spPr bwMode="auto">
          <a:xfrm>
            <a:off x="10410825" y="5451475"/>
            <a:ext cx="760413" cy="725488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E01655-E73D-47C6-A2AF-E6986708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nibi</a:t>
            </a:r>
            <a:r>
              <a:rPr lang="nl-NL" dirty="0"/>
              <a:t> 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22276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EE1FF-3D66-4B71-9ABD-9F865D60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Wat verstaan we onder ras</a:t>
            </a:r>
            <a:b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178617-1873-41AD-9873-F75712D22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biologie is de betekenis van (geografisch) ras identiek met subspecies/ondersoort. Bij het ontstaan hiervan spelen selectie op milieufactoren en isolatie een rol. Ras/subspecies vaak voorstadium van nieuwe soort.</a:t>
            </a:r>
          </a:p>
          <a:p>
            <a:pPr marL="0" indent="0">
              <a:buNone/>
            </a:pP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2CB08E-20BF-4584-B91C-D8AF8069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1336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88BB0-BB37-4B91-8E89-BB8B20CB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Aratinga</a:t>
            </a:r>
            <a:r>
              <a:rPr lang="nl-NL" dirty="0"/>
              <a:t> </a:t>
            </a:r>
            <a:r>
              <a:rPr lang="nl-NL" dirty="0" err="1"/>
              <a:t>pertinax</a:t>
            </a:r>
            <a:r>
              <a:rPr lang="nl-NL" dirty="0"/>
              <a:t> </a:t>
            </a:r>
            <a:r>
              <a:rPr lang="nl-NL" dirty="0" err="1"/>
              <a:t>arubensis</a:t>
            </a:r>
            <a:r>
              <a:rPr lang="nl-NL" dirty="0"/>
              <a:t> en </a:t>
            </a:r>
            <a:br>
              <a:rPr lang="nl-NL" dirty="0"/>
            </a:br>
            <a:r>
              <a:rPr lang="nl-NL" dirty="0" err="1"/>
              <a:t>Aratinga</a:t>
            </a:r>
            <a:r>
              <a:rPr lang="nl-NL" dirty="0"/>
              <a:t> </a:t>
            </a:r>
            <a:r>
              <a:rPr lang="nl-NL" dirty="0" err="1"/>
              <a:t>pertinax</a:t>
            </a:r>
            <a:r>
              <a:rPr lang="nl-NL" dirty="0"/>
              <a:t> </a:t>
            </a:r>
            <a:r>
              <a:rPr lang="nl-NL" dirty="0" err="1"/>
              <a:t>bonariensis</a:t>
            </a:r>
            <a:endParaRPr lang="nl-NL" dirty="0"/>
          </a:p>
        </p:txBody>
      </p:sp>
      <p:pic>
        <p:nvPicPr>
          <p:cNvPr id="5" name="Tijdelijke aanduiding voor inhoud 4" descr="Afbeelding met vogel, papegaai&#10;&#10;Automatisch gegenereerde beschrijving">
            <a:extLst>
              <a:ext uri="{FF2B5EF4-FFF2-40B4-BE49-F238E27FC236}">
                <a16:creationId xmlns:a16="http://schemas.microsoft.com/office/drawing/2014/main" id="{52EBDD1E-6CCB-4816-B9DD-665D2DA27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5737"/>
            <a:ext cx="4478605" cy="3193080"/>
          </a:xfrm>
        </p:spPr>
      </p:pic>
      <p:pic>
        <p:nvPicPr>
          <p:cNvPr id="7" name="Afbeelding 6" descr="Afbeelding met boom, vogel, buiten, zitten&#10;&#10;Automatisch gegenereerde beschrijving">
            <a:extLst>
              <a:ext uri="{FF2B5EF4-FFF2-40B4-BE49-F238E27FC236}">
                <a16:creationId xmlns:a16="http://schemas.microsoft.com/office/drawing/2014/main" id="{EB99D87C-9EF3-4EEB-AC68-08DE18D35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26" y="2015444"/>
            <a:ext cx="4138416" cy="4017818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7E5C451-076E-4AA7-AEFF-C9D4F16F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77722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EE1FF-3D66-4B71-9ABD-9F865D60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Wat verstaan we onder ras</a:t>
            </a:r>
            <a:b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178617-1873-41AD-9873-F75712D22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biologie is de betekenis van (geografisch) ras identiek met subspecies/ondersoort. Bij het ontstaan hiervan spelen selectie op milieufactoren en isolatie een rol. Vaak overgangen. </a:t>
            </a:r>
          </a:p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Daarnaast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wordt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term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vooral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gehanteerd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voor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gekweekte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gefokte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kunstmatig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geisoleerde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varieteit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Dit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is wat Wikipedia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bij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het lemma ‘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aangeeft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Ook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term ‘cultivar’.</a:t>
            </a:r>
            <a:endParaRPr lang="nl-NL" dirty="0"/>
          </a:p>
          <a:p>
            <a:pPr marL="0" indent="0">
              <a:buNone/>
            </a:pP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2CB08E-20BF-4584-B91C-D8AF8069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3769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2368</Words>
  <Application>Microsoft Office PowerPoint</Application>
  <PresentationFormat>Widescreen</PresentationFormat>
  <Paragraphs>211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Merriweather</vt:lpstr>
      <vt:lpstr>NexusSerif</vt:lpstr>
      <vt:lpstr>Rijksoverheid Sans</vt:lpstr>
      <vt:lpstr>Kantoorthema</vt:lpstr>
      <vt:lpstr>Nibi conferentie zaterdag 12 november 2022 Dirk Jan Boerwinkel</vt:lpstr>
      <vt:lpstr>programma</vt:lpstr>
      <vt:lpstr>1. Waarom aandacht voor ras; doel van de lezing </vt:lpstr>
      <vt:lpstr>Omvolkingstheorieen  https://ejbron.wordpress.com/2019/09/04/wat-is-dat-toch-die-omvolking/</vt:lpstr>
      <vt:lpstr>2. Eigen ervaringen deelnemers </vt:lpstr>
      <vt:lpstr>programma</vt:lpstr>
      <vt:lpstr>3. Wat verstaan we onder ras </vt:lpstr>
      <vt:lpstr>Aratinga pertinax arubensis en  Aratinga pertinax bonariensis</vt:lpstr>
      <vt:lpstr>3. Wat verstaan we onder ras </vt:lpstr>
      <vt:lpstr>Canis domesticus</vt:lpstr>
      <vt:lpstr>PowerPoint Presentation</vt:lpstr>
      <vt:lpstr>Dominante Y chromosomale haplogroepen in Europa en in Nederland</vt:lpstr>
      <vt:lpstr>programma</vt:lpstr>
      <vt:lpstr>Menselijke variatie</vt:lpstr>
      <vt:lpstr>Genetische variatie overlappend, in Afrika het grootst Is Race Real? - Race Is Real, But It’s Not Genetic - SAPIENS</vt:lpstr>
      <vt:lpstr>Grootste deel van de menselijke variatie in Afrika Campbell, M.C. &amp; Tischkoff, S. (2010).The Evolution of Human Genetic and Phenotypic Variation in Africa. Current Biology Volume 20, issue 4 pp 166-173. </vt:lpstr>
      <vt:lpstr>Variatie bij hondenrassen vooral tussen rassen, elk individu van een ras heeft dezelfde verschillen met de andere rassen. </vt:lpstr>
      <vt:lpstr>Menselijke variatie</vt:lpstr>
      <vt:lpstr>Frequentie van allel voor bloedgroep A bij oorspronkelijke bewoners</vt:lpstr>
      <vt:lpstr>PowerPoint Presentation</vt:lpstr>
      <vt:lpstr>Menselijke variatie</vt:lpstr>
      <vt:lpstr>programma</vt:lpstr>
      <vt:lpstr>De medische praktijk  </vt:lpstr>
      <vt:lpstr>Uit een instructie aan huisartsen en medisch personeel bij de interpretatie van een niertest (CKD-EPI formule voor betere schatting van de nierfunctie) </vt:lpstr>
      <vt:lpstr>Statistische verschillen tussen groepen zeggen niets over individuen</vt:lpstr>
      <vt:lpstr>Risk marker versus risk factor</vt:lpstr>
      <vt:lpstr>De forensische praktijk</vt:lpstr>
      <vt:lpstr>Onderzoek naar herkomst</vt:lpstr>
      <vt:lpstr>Topsport </vt:lpstr>
      <vt:lpstr>Finish 100 meter WK atletiek in Doha 2019</vt:lpstr>
      <vt:lpstr>Het schaatsgen bij het hollandse ras</vt:lpstr>
      <vt:lpstr>Topprestaties gaan over de uiteinden</vt:lpstr>
      <vt:lpstr>6. Ras in het onderwijs nu </vt:lpstr>
      <vt:lpstr>Essentialisme</vt:lpstr>
      <vt:lpstr>Uw eigen ideeen </vt:lpstr>
      <vt:lpstr>Mogelijke elementen van biologieonderwijs over rassen</vt:lpstr>
      <vt:lpstr>Literatuur en sites, overige literatuur op aanvraag.</vt:lpstr>
      <vt:lpstr>Dank voor jullie aandacht!</vt:lpstr>
      <vt:lpstr>programma</vt:lpstr>
      <vt:lpstr>Caucasian or African? Asian or African?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Nibi conferentie vrijdag 12 november 2021 Dirk Jan Boerwinkel</dc:title>
  <dc:creator>Dirk Jan Boerwinkel</dc:creator>
  <cp:lastModifiedBy>Boerwinkel, D.J. (Dirk Jan)</cp:lastModifiedBy>
  <cp:revision>86</cp:revision>
  <dcterms:created xsi:type="dcterms:W3CDTF">2021-10-16T10:52:37Z</dcterms:created>
  <dcterms:modified xsi:type="dcterms:W3CDTF">2022-11-28T12:11:51Z</dcterms:modified>
</cp:coreProperties>
</file>