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4" r:id="rId3"/>
    <p:sldId id="271" r:id="rId4"/>
    <p:sldId id="273" r:id="rId5"/>
    <p:sldId id="279" r:id="rId6"/>
    <p:sldId id="275" r:id="rId7"/>
    <p:sldId id="277" r:id="rId8"/>
    <p:sldId id="278" r:id="rId9"/>
    <p:sldId id="276" r:id="rId10"/>
    <p:sldId id="281" r:id="rId11"/>
    <p:sldId id="274" r:id="rId12"/>
    <p:sldId id="293" r:id="rId13"/>
    <p:sldId id="282" r:id="rId14"/>
    <p:sldId id="283" r:id="rId15"/>
    <p:sldId id="284" r:id="rId16"/>
    <p:sldId id="285" r:id="rId17"/>
    <p:sldId id="286" r:id="rId18"/>
    <p:sldId id="287" r:id="rId19"/>
    <p:sldId id="288" r:id="rId20"/>
    <p:sldId id="289" r:id="rId21"/>
    <p:sldId id="290" r:id="rId22"/>
    <p:sldId id="292" r:id="rId23"/>
    <p:sldId id="297" r:id="rId24"/>
    <p:sldId id="298" r:id="rId25"/>
    <p:sldId id="296" r:id="rId26"/>
    <p:sldId id="305" r:id="rId27"/>
    <p:sldId id="299" r:id="rId28"/>
    <p:sldId id="300" r:id="rId29"/>
    <p:sldId id="301" r:id="rId30"/>
    <p:sldId id="303" r:id="rId31"/>
    <p:sldId id="306" r:id="rId32"/>
    <p:sldId id="307" r:id="rId33"/>
    <p:sldId id="309" r:id="rId34"/>
    <p:sldId id="302" r:id="rId35"/>
    <p:sldId id="295" r:id="rId36"/>
    <p:sldId id="310" r:id="rId37"/>
    <p:sldId id="312" r:id="rId38"/>
    <p:sldId id="313" r:id="rId39"/>
    <p:sldId id="314" r:id="rId4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9C35"/>
    <a:srgbClr val="FFFFFF"/>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965" autoAdjust="0"/>
  </p:normalViewPr>
  <p:slideViewPr>
    <p:cSldViewPr snapToGrid="0" showGuides="1">
      <p:cViewPr>
        <p:scale>
          <a:sx n="66" d="100"/>
          <a:sy n="66" d="100"/>
        </p:scale>
        <p:origin x="-1704" y="-162"/>
      </p:cViewPr>
      <p:guideLst>
        <p:guide orient="horz" pos="1219"/>
        <p:guide orient="horz" pos="147"/>
        <p:guide orient="horz"/>
        <p:guide orient="horz" pos="3756"/>
        <p:guide pos="329"/>
        <p:guide pos="563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wur\dfs-root\IMARES\IJmuiden\Common\Cursussen\ICES%20course%20for%20DGMARE%202011%20en%202012\2011\excel%20book%20with%20figur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ur\dfs-root\IMARES\IJmuiden\Common\Cursussen\ICES%20course%20for%20DGMARE%202011%20en%202012\2011\excel%20book%20with%20figu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wur\dfs-root\IMARES\IJmuiden\Common\Cursussen\ICES%20course%20for%20DGMARE%202011%20en%202012\2011\excel%20book%20with%20figu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57150"/>
          </c:spPr>
          <c:marker>
            <c:symbol val="none"/>
          </c:marker>
          <c:xVal>
            <c:numRef>
              <c:f>Sheet1!$G$16:$BI$16</c:f>
              <c:numCache>
                <c:formatCode>General</c:formatCode>
                <c:ptCount val="5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numCache>
            </c:numRef>
          </c:xVal>
          <c:yVal>
            <c:numRef>
              <c:f>Sheet1!$G$17:$BI$17</c:f>
              <c:numCache>
                <c:formatCode>General</c:formatCode>
                <c:ptCount val="55"/>
                <c:pt idx="0">
                  <c:v>3.0000000000000001E-3</c:v>
                </c:pt>
                <c:pt idx="1">
                  <c:v>1.6450500000000001E-3</c:v>
                </c:pt>
                <c:pt idx="2">
                  <c:v>2.5483390957736253E-3</c:v>
                </c:pt>
                <c:pt idx="3">
                  <c:v>3.9463538807682427E-3</c:v>
                </c:pt>
                <c:pt idx="4">
                  <c:v>6.1082829752670369E-3</c:v>
                </c:pt>
                <c:pt idx="5">
                  <c:v>9.4473174951656413E-3</c:v>
                </c:pt>
                <c:pt idx="6">
                  <c:v>1.4594253623186788E-2</c:v>
                </c:pt>
                <c:pt idx="7">
                  <c:v>2.2503947384589676E-2</c:v>
                </c:pt>
                <c:pt idx="8">
                  <c:v>3.4602583239775386E-2</c:v>
                </c:pt>
                <c:pt idx="9">
                  <c:v>5.2975467699875781E-2</c:v>
                </c:pt>
                <c:pt idx="10">
                  <c:v>8.0568454836896147E-2</c:v>
                </c:pt>
                <c:pt idx="11">
                  <c:v>0.12131090324404629</c:v>
                </c:pt>
                <c:pt idx="12">
                  <c:v>0.17993791564303427</c:v>
                </c:pt>
                <c:pt idx="13">
                  <c:v>0.2610960598294253</c:v>
                </c:pt>
                <c:pt idx="14">
                  <c:v>0.36720475888346127</c:v>
                </c:pt>
                <c:pt idx="15">
                  <c:v>0.49500574204870146</c:v>
                </c:pt>
                <c:pt idx="16">
                  <c:v>0.63249202361183521</c:v>
                </c:pt>
                <c:pt idx="17">
                  <c:v>0.76033724863541774</c:v>
                </c:pt>
                <c:pt idx="18">
                  <c:v>0.86056073297053515</c:v>
                </c:pt>
                <c:pt idx="19">
                  <c:v>0.92655850978239784</c:v>
                </c:pt>
                <c:pt idx="20">
                  <c:v>0.9639848205351188</c:v>
                </c:pt>
                <c:pt idx="21">
                  <c:v>0.98307976800726526</c:v>
                </c:pt>
                <c:pt idx="22">
                  <c:v>0.99222843376539094</c:v>
                </c:pt>
                <c:pt idx="23">
                  <c:v>0.99646957671146952</c:v>
                </c:pt>
                <c:pt idx="24">
                  <c:v>0.99840445438143333</c:v>
                </c:pt>
                <c:pt idx="25">
                  <c:v>0.99928060430044352</c:v>
                </c:pt>
                <c:pt idx="26">
                  <c:v>0.99967598729360474</c:v>
                </c:pt>
                <c:pt idx="27">
                  <c:v>0.99985413654079347</c:v>
                </c:pt>
              </c:numCache>
            </c:numRef>
          </c:yVal>
          <c:smooth val="1"/>
        </c:ser>
        <c:dLbls>
          <c:showLegendKey val="0"/>
          <c:showVal val="0"/>
          <c:showCatName val="0"/>
          <c:showSerName val="0"/>
          <c:showPercent val="0"/>
          <c:showBubbleSize val="0"/>
        </c:dLbls>
        <c:axId val="97082368"/>
        <c:axId val="44401408"/>
      </c:scatterChart>
      <c:valAx>
        <c:axId val="97082368"/>
        <c:scaling>
          <c:orientation val="minMax"/>
        </c:scaling>
        <c:delete val="0"/>
        <c:axPos val="b"/>
        <c:numFmt formatCode="General" sourceLinked="1"/>
        <c:majorTickMark val="out"/>
        <c:minorTickMark val="none"/>
        <c:tickLblPos val="nextTo"/>
        <c:txPr>
          <a:bodyPr/>
          <a:lstStyle/>
          <a:p>
            <a:pPr>
              <a:defRPr sz="2000"/>
            </a:pPr>
            <a:endParaRPr lang="en-US"/>
          </a:p>
        </c:txPr>
        <c:crossAx val="44401408"/>
        <c:crosses val="autoZero"/>
        <c:crossBetween val="midCat"/>
      </c:valAx>
      <c:valAx>
        <c:axId val="44401408"/>
        <c:scaling>
          <c:orientation val="minMax"/>
        </c:scaling>
        <c:delete val="0"/>
        <c:axPos val="l"/>
        <c:numFmt formatCode="General" sourceLinked="1"/>
        <c:majorTickMark val="out"/>
        <c:minorTickMark val="none"/>
        <c:tickLblPos val="nextTo"/>
        <c:txPr>
          <a:bodyPr/>
          <a:lstStyle/>
          <a:p>
            <a:pPr>
              <a:defRPr sz="2000"/>
            </a:pPr>
            <a:endParaRPr lang="en-US"/>
          </a:p>
        </c:txPr>
        <c:crossAx val="97082368"/>
        <c:crosses val="autoZero"/>
        <c:crossBetween val="midCat"/>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53966470224596"/>
          <c:y val="3.8321338876812362E-2"/>
          <c:w val="0.85026837270341205"/>
          <c:h val="0.89719889180519119"/>
        </c:manualLayout>
      </c:layout>
      <c:scatterChart>
        <c:scatterStyle val="smoothMarker"/>
        <c:varyColors val="0"/>
        <c:ser>
          <c:idx val="0"/>
          <c:order val="0"/>
          <c:marker>
            <c:symbol val="none"/>
          </c:marker>
          <c:xVal>
            <c:numRef>
              <c:f>Sheet1!$H$17:$AF$17</c:f>
              <c:numCache>
                <c:formatCode>General</c:formatCode>
                <c:ptCount val="25"/>
                <c:pt idx="0">
                  <c:v>8.9991000000000067E-5</c:v>
                </c:pt>
                <c:pt idx="1">
                  <c:v>1.709756114579272E-4</c:v>
                </c:pt>
                <c:pt idx="2">
                  <c:v>3.2482735237631956E-4</c:v>
                </c:pt>
                <c:pt idx="3">
                  <c:v>6.1707700798704034E-4</c:v>
                </c:pt>
                <c:pt idx="4">
                  <c:v>1.1721036095449695E-3</c:v>
                </c:pt>
                <c:pt idx="5">
                  <c:v>2.2257604139510842E-3</c:v>
                </c:pt>
                <c:pt idx="6">
                  <c:v>4.224486178028777E-3</c:v>
                </c:pt>
                <c:pt idx="7">
                  <c:v>8.0104620831331595E-3</c:v>
                </c:pt>
                <c:pt idx="8">
                  <c:v>1.5162127205446225E-2</c:v>
                </c:pt>
                <c:pt idx="9">
                  <c:v>2.8601140599093116E-2</c:v>
                </c:pt>
                <c:pt idx="10">
                  <c:v>5.3605944419064695E-2</c:v>
                </c:pt>
                <c:pt idx="11">
                  <c:v>9.9265056846869121E-2</c:v>
                </c:pt>
                <c:pt idx="12">
                  <c:v>0.17973541164932039</c:v>
                </c:pt>
                <c:pt idx="13">
                  <c:v>0.31242294575303314</c:v>
                </c:pt>
                <c:pt idx="14">
                  <c:v>0.50575630960106011</c:v>
                </c:pt>
                <c:pt idx="15">
                  <c:v>0.7307264880108596</c:v>
                </c:pt>
                <c:pt idx="16">
                  <c:v>0.90781524696801674</c:v>
                </c:pt>
                <c:pt idx="17">
                  <c:v>0.98313329887439049</c:v>
                </c:pt>
                <c:pt idx="18">
                  <c:v>0.99805729284126432</c:v>
                </c:pt>
                <c:pt idx="19">
                  <c:v>0.99980233258413254</c:v>
                </c:pt>
                <c:pt idx="20">
                  <c:v>0.99998019809324656</c:v>
                </c:pt>
                <c:pt idx="21">
                  <c:v>0.99999801945642075</c:v>
                </c:pt>
                <c:pt idx="22">
                  <c:v>0.9999998019421118</c:v>
                </c:pt>
                <c:pt idx="23">
                  <c:v>0.99999998019417613</c:v>
                </c:pt>
                <c:pt idx="24">
                  <c:v>0.99999999801941741</c:v>
                </c:pt>
              </c:numCache>
            </c:numRef>
          </c:xVal>
          <c:yVal>
            <c:numRef>
              <c:f>Sheet1!$I$18:$AF$18</c:f>
              <c:numCache>
                <c:formatCode>General</c:formatCode>
                <c:ptCount val="24"/>
                <c:pt idx="0">
                  <c:v>8.0984611457927106E-5</c:v>
                </c:pt>
                <c:pt idx="1">
                  <c:v>1.5385174091839246E-4</c:v>
                </c:pt>
                <c:pt idx="2">
                  <c:v>2.92249655610721E-4</c:v>
                </c:pt>
                <c:pt idx="3">
                  <c:v>5.5502660155792903E-4</c:v>
                </c:pt>
                <c:pt idx="4">
                  <c:v>1.0536568044061151E-3</c:v>
                </c:pt>
                <c:pt idx="5">
                  <c:v>1.9987257640776959E-3</c:v>
                </c:pt>
                <c:pt idx="6">
                  <c:v>3.7859759051043825E-3</c:v>
                </c:pt>
                <c:pt idx="7">
                  <c:v>7.1516651223130657E-3</c:v>
                </c:pt>
                <c:pt idx="8">
                  <c:v>1.3439013393646879E-2</c:v>
                </c:pt>
                <c:pt idx="9">
                  <c:v>2.5004803819971614E-2</c:v>
                </c:pt>
                <c:pt idx="10">
                  <c:v>4.5659112427804342E-2</c:v>
                </c:pt>
                <c:pt idx="11">
                  <c:v>8.0470354802451183E-2</c:v>
                </c:pt>
                <c:pt idx="12">
                  <c:v>0.13268753410371267</c:v>
                </c:pt>
                <c:pt idx="13">
                  <c:v>0.19333336384802741</c:v>
                </c:pt>
                <c:pt idx="14">
                  <c:v>0.22497017840979905</c:v>
                </c:pt>
                <c:pt idx="15">
                  <c:v>0.17708875895715739</c:v>
                </c:pt>
                <c:pt idx="16">
                  <c:v>7.5318051906374001E-2</c:v>
                </c:pt>
                <c:pt idx="17">
                  <c:v>1.4923993966873828E-2</c:v>
                </c:pt>
                <c:pt idx="18">
                  <c:v>1.7450397428677711E-3</c:v>
                </c:pt>
                <c:pt idx="19">
                  <c:v>1.7786550911436113E-4</c:v>
                </c:pt>
                <c:pt idx="20">
                  <c:v>1.7821363174075351E-5</c:v>
                </c:pt>
                <c:pt idx="21">
                  <c:v>1.7824856910486643E-6</c:v>
                </c:pt>
                <c:pt idx="22">
                  <c:v>1.7825206410915244E-7</c:v>
                </c:pt>
                <c:pt idx="23">
                  <c:v>1.7825241283020445E-8</c:v>
                </c:pt>
              </c:numCache>
            </c:numRef>
          </c:yVal>
          <c:smooth val="1"/>
        </c:ser>
        <c:dLbls>
          <c:showLegendKey val="0"/>
          <c:showVal val="0"/>
          <c:showCatName val="0"/>
          <c:showSerName val="0"/>
          <c:showPercent val="0"/>
          <c:showBubbleSize val="0"/>
        </c:dLbls>
        <c:axId val="101794176"/>
        <c:axId val="101795712"/>
      </c:scatterChart>
      <c:valAx>
        <c:axId val="101794176"/>
        <c:scaling>
          <c:orientation val="minMax"/>
          <c:max val="1.1000000000000001"/>
          <c:min val="0"/>
        </c:scaling>
        <c:delete val="0"/>
        <c:axPos val="b"/>
        <c:numFmt formatCode="General" sourceLinked="1"/>
        <c:majorTickMark val="out"/>
        <c:minorTickMark val="none"/>
        <c:tickLblPos val="nextTo"/>
        <c:txPr>
          <a:bodyPr/>
          <a:lstStyle/>
          <a:p>
            <a:pPr>
              <a:defRPr sz="1200"/>
            </a:pPr>
            <a:endParaRPr lang="en-US"/>
          </a:p>
        </c:txPr>
        <c:crossAx val="101795712"/>
        <c:crosses val="autoZero"/>
        <c:crossBetween val="midCat"/>
      </c:valAx>
      <c:valAx>
        <c:axId val="101795712"/>
        <c:scaling>
          <c:orientation val="minMax"/>
          <c:min val="0"/>
        </c:scaling>
        <c:delete val="0"/>
        <c:axPos val="l"/>
        <c:numFmt formatCode="General" sourceLinked="1"/>
        <c:majorTickMark val="out"/>
        <c:minorTickMark val="none"/>
        <c:tickLblPos val="nextTo"/>
        <c:txPr>
          <a:bodyPr/>
          <a:lstStyle/>
          <a:p>
            <a:pPr>
              <a:defRPr sz="1200"/>
            </a:pPr>
            <a:endParaRPr lang="en-US"/>
          </a:p>
        </c:txPr>
        <c:crossAx val="101794176"/>
        <c:crosses val="autoZero"/>
        <c:crossBetween val="midCat"/>
        <c:majorUnit val="0.1"/>
      </c:valAx>
      <c:spPr>
        <a:noFill/>
        <a:ln w="25400">
          <a:noFill/>
        </a:ln>
      </c:spPr>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53966470224596"/>
          <c:y val="3.8321338876812362E-2"/>
          <c:w val="0.85026837270341205"/>
          <c:h val="0.89719889180519119"/>
        </c:manualLayout>
      </c:layout>
      <c:scatterChart>
        <c:scatterStyle val="smoothMarker"/>
        <c:varyColors val="0"/>
        <c:ser>
          <c:idx val="0"/>
          <c:order val="0"/>
          <c:marker>
            <c:symbol val="none"/>
          </c:marker>
          <c:xVal>
            <c:numRef>
              <c:f>Sheet1!$H$17:$AF$17</c:f>
              <c:numCache>
                <c:formatCode>General</c:formatCode>
                <c:ptCount val="25"/>
                <c:pt idx="0">
                  <c:v>8.9991000000000067E-5</c:v>
                </c:pt>
                <c:pt idx="1">
                  <c:v>1.709756114579272E-4</c:v>
                </c:pt>
                <c:pt idx="2">
                  <c:v>3.2482735237631956E-4</c:v>
                </c:pt>
                <c:pt idx="3">
                  <c:v>6.1707700798704034E-4</c:v>
                </c:pt>
                <c:pt idx="4">
                  <c:v>1.1721036095449695E-3</c:v>
                </c:pt>
                <c:pt idx="5">
                  <c:v>2.2257604139510842E-3</c:v>
                </c:pt>
                <c:pt idx="6">
                  <c:v>4.224486178028777E-3</c:v>
                </c:pt>
                <c:pt idx="7">
                  <c:v>8.0104620831331595E-3</c:v>
                </c:pt>
                <c:pt idx="8">
                  <c:v>1.5162127205446225E-2</c:v>
                </c:pt>
                <c:pt idx="9">
                  <c:v>2.8601140599093116E-2</c:v>
                </c:pt>
                <c:pt idx="10">
                  <c:v>5.3605944419064695E-2</c:v>
                </c:pt>
                <c:pt idx="11">
                  <c:v>9.9265056846869121E-2</c:v>
                </c:pt>
                <c:pt idx="12">
                  <c:v>0.17973541164932039</c:v>
                </c:pt>
                <c:pt idx="13">
                  <c:v>0.31242294575303314</c:v>
                </c:pt>
                <c:pt idx="14">
                  <c:v>0.50575630960106011</c:v>
                </c:pt>
                <c:pt idx="15">
                  <c:v>0.7307264880108596</c:v>
                </c:pt>
                <c:pt idx="16">
                  <c:v>0.90781524696801674</c:v>
                </c:pt>
                <c:pt idx="17">
                  <c:v>0.98313329887439049</c:v>
                </c:pt>
                <c:pt idx="18">
                  <c:v>0.99805729284126432</c:v>
                </c:pt>
                <c:pt idx="19">
                  <c:v>0.99980233258413254</c:v>
                </c:pt>
                <c:pt idx="20">
                  <c:v>0.99998019809324656</c:v>
                </c:pt>
                <c:pt idx="21">
                  <c:v>0.99999801945642075</c:v>
                </c:pt>
                <c:pt idx="22">
                  <c:v>0.9999998019421118</c:v>
                </c:pt>
                <c:pt idx="23">
                  <c:v>0.99999998019417613</c:v>
                </c:pt>
                <c:pt idx="24">
                  <c:v>0.99999999801941741</c:v>
                </c:pt>
              </c:numCache>
            </c:numRef>
          </c:xVal>
          <c:yVal>
            <c:numRef>
              <c:f>Sheet1!$I$18:$AF$18</c:f>
              <c:numCache>
                <c:formatCode>General</c:formatCode>
                <c:ptCount val="24"/>
                <c:pt idx="0">
                  <c:v>8.0984611457927106E-5</c:v>
                </c:pt>
                <c:pt idx="1">
                  <c:v>1.5385174091839246E-4</c:v>
                </c:pt>
                <c:pt idx="2">
                  <c:v>2.92249655610721E-4</c:v>
                </c:pt>
                <c:pt idx="3">
                  <c:v>5.5502660155792903E-4</c:v>
                </c:pt>
                <c:pt idx="4">
                  <c:v>1.0536568044061151E-3</c:v>
                </c:pt>
                <c:pt idx="5">
                  <c:v>1.9987257640776959E-3</c:v>
                </c:pt>
                <c:pt idx="6">
                  <c:v>3.7859759051043825E-3</c:v>
                </c:pt>
                <c:pt idx="7">
                  <c:v>7.1516651223130657E-3</c:v>
                </c:pt>
                <c:pt idx="8">
                  <c:v>1.3439013393646879E-2</c:v>
                </c:pt>
                <c:pt idx="9">
                  <c:v>2.5004803819971614E-2</c:v>
                </c:pt>
                <c:pt idx="10">
                  <c:v>4.5659112427804342E-2</c:v>
                </c:pt>
                <c:pt idx="11">
                  <c:v>8.0470354802451183E-2</c:v>
                </c:pt>
                <c:pt idx="12">
                  <c:v>0.13268753410371267</c:v>
                </c:pt>
                <c:pt idx="13">
                  <c:v>0.19333336384802741</c:v>
                </c:pt>
                <c:pt idx="14">
                  <c:v>0.22497017840979905</c:v>
                </c:pt>
                <c:pt idx="15">
                  <c:v>0.17708875895715739</c:v>
                </c:pt>
                <c:pt idx="16">
                  <c:v>7.5318051906374001E-2</c:v>
                </c:pt>
                <c:pt idx="17">
                  <c:v>1.4923993966873828E-2</c:v>
                </c:pt>
                <c:pt idx="18">
                  <c:v>1.7450397428677711E-3</c:v>
                </c:pt>
                <c:pt idx="19">
                  <c:v>1.7786550911436113E-4</c:v>
                </c:pt>
                <c:pt idx="20">
                  <c:v>1.7821363174075351E-5</c:v>
                </c:pt>
                <c:pt idx="21">
                  <c:v>1.7824856910486643E-6</c:v>
                </c:pt>
                <c:pt idx="22">
                  <c:v>1.7825206410915244E-7</c:v>
                </c:pt>
                <c:pt idx="23">
                  <c:v>1.7825241283020445E-8</c:v>
                </c:pt>
              </c:numCache>
            </c:numRef>
          </c:yVal>
          <c:smooth val="1"/>
        </c:ser>
        <c:dLbls>
          <c:showLegendKey val="0"/>
          <c:showVal val="0"/>
          <c:showCatName val="0"/>
          <c:showSerName val="0"/>
          <c:showPercent val="0"/>
          <c:showBubbleSize val="0"/>
        </c:dLbls>
        <c:axId val="100344576"/>
        <c:axId val="100346112"/>
      </c:scatterChart>
      <c:valAx>
        <c:axId val="100344576"/>
        <c:scaling>
          <c:orientation val="minMax"/>
          <c:max val="1.1000000000000001"/>
          <c:min val="0"/>
        </c:scaling>
        <c:delete val="0"/>
        <c:axPos val="b"/>
        <c:numFmt formatCode="General" sourceLinked="1"/>
        <c:majorTickMark val="out"/>
        <c:minorTickMark val="none"/>
        <c:tickLblPos val="nextTo"/>
        <c:txPr>
          <a:bodyPr/>
          <a:lstStyle/>
          <a:p>
            <a:pPr>
              <a:defRPr sz="1200"/>
            </a:pPr>
            <a:endParaRPr lang="en-US"/>
          </a:p>
        </c:txPr>
        <c:crossAx val="100346112"/>
        <c:crosses val="autoZero"/>
        <c:crossBetween val="midCat"/>
      </c:valAx>
      <c:valAx>
        <c:axId val="100346112"/>
        <c:scaling>
          <c:orientation val="minMax"/>
          <c:min val="0"/>
        </c:scaling>
        <c:delete val="0"/>
        <c:axPos val="l"/>
        <c:numFmt formatCode="General" sourceLinked="1"/>
        <c:majorTickMark val="out"/>
        <c:minorTickMark val="none"/>
        <c:tickLblPos val="nextTo"/>
        <c:txPr>
          <a:bodyPr/>
          <a:lstStyle/>
          <a:p>
            <a:pPr>
              <a:defRPr sz="1200"/>
            </a:pPr>
            <a:endParaRPr lang="en-US"/>
          </a:p>
        </c:txPr>
        <c:crossAx val="100344576"/>
        <c:crosses val="autoZero"/>
        <c:crossBetween val="midCat"/>
        <c:majorUnit val="0.1"/>
      </c:valAx>
      <c:spPr>
        <a:noFill/>
        <a:ln w="25400">
          <a:noFill/>
        </a:ln>
      </c:spPr>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53966470224596"/>
          <c:y val="3.8321338876812362E-2"/>
          <c:w val="0.85026837270341205"/>
          <c:h val="0.89719889180519119"/>
        </c:manualLayout>
      </c:layout>
      <c:scatterChart>
        <c:scatterStyle val="smoothMarker"/>
        <c:varyColors val="0"/>
        <c:ser>
          <c:idx val="0"/>
          <c:order val="0"/>
          <c:marker>
            <c:symbol val="none"/>
          </c:marker>
          <c:xVal>
            <c:numRef>
              <c:f>Sheet1!$H$17:$AF$17</c:f>
              <c:numCache>
                <c:formatCode>General</c:formatCode>
                <c:ptCount val="25"/>
                <c:pt idx="0">
                  <c:v>8.9991000000000067E-5</c:v>
                </c:pt>
                <c:pt idx="1">
                  <c:v>1.709756114579272E-4</c:v>
                </c:pt>
                <c:pt idx="2">
                  <c:v>3.2482735237631956E-4</c:v>
                </c:pt>
                <c:pt idx="3">
                  <c:v>6.1707700798704034E-4</c:v>
                </c:pt>
                <c:pt idx="4">
                  <c:v>1.1721036095449695E-3</c:v>
                </c:pt>
                <c:pt idx="5">
                  <c:v>2.2257604139510842E-3</c:v>
                </c:pt>
                <c:pt idx="6">
                  <c:v>4.224486178028777E-3</c:v>
                </c:pt>
                <c:pt idx="7">
                  <c:v>8.0104620831331595E-3</c:v>
                </c:pt>
                <c:pt idx="8">
                  <c:v>1.5162127205446225E-2</c:v>
                </c:pt>
                <c:pt idx="9">
                  <c:v>2.8601140599093116E-2</c:v>
                </c:pt>
                <c:pt idx="10">
                  <c:v>5.3605944419064695E-2</c:v>
                </c:pt>
                <c:pt idx="11">
                  <c:v>9.9265056846869121E-2</c:v>
                </c:pt>
                <c:pt idx="12">
                  <c:v>0.17973541164932039</c:v>
                </c:pt>
                <c:pt idx="13">
                  <c:v>0.31242294575303314</c:v>
                </c:pt>
                <c:pt idx="14">
                  <c:v>0.50575630960106011</c:v>
                </c:pt>
                <c:pt idx="15">
                  <c:v>0.7307264880108596</c:v>
                </c:pt>
                <c:pt idx="16">
                  <c:v>0.90781524696801674</c:v>
                </c:pt>
                <c:pt idx="17">
                  <c:v>0.98313329887439049</c:v>
                </c:pt>
                <c:pt idx="18">
                  <c:v>0.99805729284126432</c:v>
                </c:pt>
                <c:pt idx="19">
                  <c:v>0.99980233258413254</c:v>
                </c:pt>
                <c:pt idx="20">
                  <c:v>0.99998019809324656</c:v>
                </c:pt>
                <c:pt idx="21">
                  <c:v>0.99999801945642075</c:v>
                </c:pt>
                <c:pt idx="22">
                  <c:v>0.9999998019421118</c:v>
                </c:pt>
                <c:pt idx="23">
                  <c:v>0.99999998019417613</c:v>
                </c:pt>
                <c:pt idx="24">
                  <c:v>0.99999999801941741</c:v>
                </c:pt>
              </c:numCache>
            </c:numRef>
          </c:xVal>
          <c:yVal>
            <c:numRef>
              <c:f>Sheet1!$I$18:$AF$18</c:f>
              <c:numCache>
                <c:formatCode>General</c:formatCode>
                <c:ptCount val="24"/>
                <c:pt idx="0">
                  <c:v>8.0984611457927106E-5</c:v>
                </c:pt>
                <c:pt idx="1">
                  <c:v>1.5385174091839246E-4</c:v>
                </c:pt>
                <c:pt idx="2">
                  <c:v>2.92249655610721E-4</c:v>
                </c:pt>
                <c:pt idx="3">
                  <c:v>5.5502660155792903E-4</c:v>
                </c:pt>
                <c:pt idx="4">
                  <c:v>1.0536568044061151E-3</c:v>
                </c:pt>
                <c:pt idx="5">
                  <c:v>1.9987257640776959E-3</c:v>
                </c:pt>
                <c:pt idx="6">
                  <c:v>3.7859759051043825E-3</c:v>
                </c:pt>
                <c:pt idx="7">
                  <c:v>7.1516651223130657E-3</c:v>
                </c:pt>
                <c:pt idx="8">
                  <c:v>1.3439013393646879E-2</c:v>
                </c:pt>
                <c:pt idx="9">
                  <c:v>2.5004803819971614E-2</c:v>
                </c:pt>
                <c:pt idx="10">
                  <c:v>4.5659112427804342E-2</c:v>
                </c:pt>
                <c:pt idx="11">
                  <c:v>8.0470354802451183E-2</c:v>
                </c:pt>
                <c:pt idx="12">
                  <c:v>0.13268753410371267</c:v>
                </c:pt>
                <c:pt idx="13">
                  <c:v>0.19333336384802741</c:v>
                </c:pt>
                <c:pt idx="14">
                  <c:v>0.22497017840979905</c:v>
                </c:pt>
                <c:pt idx="15">
                  <c:v>0.17708875895715739</c:v>
                </c:pt>
                <c:pt idx="16">
                  <c:v>7.5318051906374001E-2</c:v>
                </c:pt>
                <c:pt idx="17">
                  <c:v>1.4923993966873828E-2</c:v>
                </c:pt>
                <c:pt idx="18">
                  <c:v>1.7450397428677711E-3</c:v>
                </c:pt>
                <c:pt idx="19">
                  <c:v>1.7786550911436113E-4</c:v>
                </c:pt>
                <c:pt idx="20">
                  <c:v>1.7821363174075351E-5</c:v>
                </c:pt>
                <c:pt idx="21">
                  <c:v>1.7824856910486643E-6</c:v>
                </c:pt>
                <c:pt idx="22">
                  <c:v>1.7825206410915244E-7</c:v>
                </c:pt>
                <c:pt idx="23">
                  <c:v>1.7825241283020445E-8</c:v>
                </c:pt>
              </c:numCache>
            </c:numRef>
          </c:yVal>
          <c:smooth val="1"/>
        </c:ser>
        <c:dLbls>
          <c:showLegendKey val="0"/>
          <c:showVal val="0"/>
          <c:showCatName val="0"/>
          <c:showSerName val="0"/>
          <c:showPercent val="0"/>
          <c:showBubbleSize val="0"/>
        </c:dLbls>
        <c:axId val="100380032"/>
        <c:axId val="100381824"/>
      </c:scatterChart>
      <c:valAx>
        <c:axId val="100380032"/>
        <c:scaling>
          <c:orientation val="minMax"/>
          <c:max val="1.1000000000000001"/>
          <c:min val="0"/>
        </c:scaling>
        <c:delete val="0"/>
        <c:axPos val="b"/>
        <c:numFmt formatCode="General" sourceLinked="1"/>
        <c:majorTickMark val="out"/>
        <c:minorTickMark val="none"/>
        <c:tickLblPos val="nextTo"/>
        <c:txPr>
          <a:bodyPr/>
          <a:lstStyle/>
          <a:p>
            <a:pPr>
              <a:defRPr sz="1200"/>
            </a:pPr>
            <a:endParaRPr lang="en-US"/>
          </a:p>
        </c:txPr>
        <c:crossAx val="100381824"/>
        <c:crosses val="autoZero"/>
        <c:crossBetween val="midCat"/>
      </c:valAx>
      <c:valAx>
        <c:axId val="100381824"/>
        <c:scaling>
          <c:orientation val="minMax"/>
          <c:min val="0"/>
        </c:scaling>
        <c:delete val="0"/>
        <c:axPos val="l"/>
        <c:numFmt formatCode="General" sourceLinked="1"/>
        <c:majorTickMark val="out"/>
        <c:minorTickMark val="none"/>
        <c:tickLblPos val="nextTo"/>
        <c:txPr>
          <a:bodyPr/>
          <a:lstStyle/>
          <a:p>
            <a:pPr>
              <a:defRPr sz="1200"/>
            </a:pPr>
            <a:endParaRPr lang="en-US"/>
          </a:p>
        </c:txPr>
        <c:crossAx val="100380032"/>
        <c:crosses val="autoZero"/>
        <c:crossBetween val="midCat"/>
        <c:majorUnit val="0.1"/>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51050863701915"/>
          <c:y val="9.6292819166834909E-2"/>
          <c:w val="0.78688488645970367"/>
          <c:h val="0.75018137155932429"/>
        </c:manualLayout>
      </c:layout>
      <c:scatterChart>
        <c:scatterStyle val="smoothMarker"/>
        <c:varyColors val="0"/>
        <c:ser>
          <c:idx val="0"/>
          <c:order val="0"/>
          <c:spPr>
            <a:ln w="57150"/>
          </c:spPr>
          <c:marker>
            <c:symbol val="none"/>
          </c:marker>
          <c:xVal>
            <c:numRef>
              <c:f>Sheet1!$G$16:$BI$16</c:f>
              <c:numCache>
                <c:formatCode>General</c:formatCode>
                <c:ptCount val="5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numCache>
            </c:numRef>
          </c:xVal>
          <c:yVal>
            <c:numRef>
              <c:f>Sheet1!$G$17:$BI$17</c:f>
              <c:numCache>
                <c:formatCode>General</c:formatCode>
                <c:ptCount val="55"/>
                <c:pt idx="0">
                  <c:v>3.0000000000000001E-3</c:v>
                </c:pt>
                <c:pt idx="1">
                  <c:v>1.6450500000000001E-3</c:v>
                </c:pt>
                <c:pt idx="2">
                  <c:v>2.5483390957736253E-3</c:v>
                </c:pt>
                <c:pt idx="3">
                  <c:v>3.9463538807682427E-3</c:v>
                </c:pt>
                <c:pt idx="4">
                  <c:v>6.1082829752670369E-3</c:v>
                </c:pt>
                <c:pt idx="5">
                  <c:v>9.4473174951656413E-3</c:v>
                </c:pt>
                <c:pt idx="6">
                  <c:v>1.4594253623186788E-2</c:v>
                </c:pt>
                <c:pt idx="7">
                  <c:v>2.2503947384589676E-2</c:v>
                </c:pt>
                <c:pt idx="8">
                  <c:v>3.4602583239775386E-2</c:v>
                </c:pt>
                <c:pt idx="9">
                  <c:v>5.2975467699875781E-2</c:v>
                </c:pt>
                <c:pt idx="10">
                  <c:v>8.0568454836896147E-2</c:v>
                </c:pt>
                <c:pt idx="11">
                  <c:v>0.12131090324404629</c:v>
                </c:pt>
                <c:pt idx="12">
                  <c:v>0.17993791564303427</c:v>
                </c:pt>
                <c:pt idx="13">
                  <c:v>0.2610960598294253</c:v>
                </c:pt>
                <c:pt idx="14">
                  <c:v>0.36720475888346127</c:v>
                </c:pt>
                <c:pt idx="15">
                  <c:v>0.49500574204870146</c:v>
                </c:pt>
                <c:pt idx="16">
                  <c:v>0.63249202361183521</c:v>
                </c:pt>
                <c:pt idx="17">
                  <c:v>0.76033724863541774</c:v>
                </c:pt>
                <c:pt idx="18">
                  <c:v>0.86056073297053515</c:v>
                </c:pt>
                <c:pt idx="19">
                  <c:v>0.92655850978239784</c:v>
                </c:pt>
                <c:pt idx="20">
                  <c:v>0.9639848205351188</c:v>
                </c:pt>
                <c:pt idx="21">
                  <c:v>0.98307976800726526</c:v>
                </c:pt>
                <c:pt idx="22">
                  <c:v>0.99222843376539094</c:v>
                </c:pt>
                <c:pt idx="23">
                  <c:v>0.99646957671146952</c:v>
                </c:pt>
                <c:pt idx="24">
                  <c:v>0.99840445438143333</c:v>
                </c:pt>
                <c:pt idx="25">
                  <c:v>0.99928060430044352</c:v>
                </c:pt>
                <c:pt idx="26">
                  <c:v>0.99967598729360474</c:v>
                </c:pt>
                <c:pt idx="27">
                  <c:v>0.99985413654079347</c:v>
                </c:pt>
              </c:numCache>
            </c:numRef>
          </c:yVal>
          <c:smooth val="1"/>
        </c:ser>
        <c:dLbls>
          <c:showLegendKey val="0"/>
          <c:showVal val="0"/>
          <c:showCatName val="0"/>
          <c:showSerName val="0"/>
          <c:showPercent val="0"/>
          <c:showBubbleSize val="0"/>
        </c:dLbls>
        <c:axId val="47307776"/>
        <c:axId val="44679936"/>
      </c:scatterChart>
      <c:valAx>
        <c:axId val="47307776"/>
        <c:scaling>
          <c:orientation val="minMax"/>
        </c:scaling>
        <c:delete val="0"/>
        <c:axPos val="b"/>
        <c:numFmt formatCode="General" sourceLinked="1"/>
        <c:majorTickMark val="out"/>
        <c:minorTickMark val="none"/>
        <c:tickLblPos val="nextTo"/>
        <c:txPr>
          <a:bodyPr/>
          <a:lstStyle/>
          <a:p>
            <a:pPr>
              <a:defRPr sz="1600"/>
            </a:pPr>
            <a:endParaRPr lang="en-US"/>
          </a:p>
        </c:txPr>
        <c:crossAx val="44679936"/>
        <c:crosses val="autoZero"/>
        <c:crossBetween val="midCat"/>
      </c:valAx>
      <c:valAx>
        <c:axId val="44679936"/>
        <c:scaling>
          <c:orientation val="minMax"/>
        </c:scaling>
        <c:delete val="0"/>
        <c:axPos val="l"/>
        <c:numFmt formatCode="General" sourceLinked="1"/>
        <c:majorTickMark val="out"/>
        <c:minorTickMark val="none"/>
        <c:tickLblPos val="nextTo"/>
        <c:txPr>
          <a:bodyPr/>
          <a:lstStyle/>
          <a:p>
            <a:pPr>
              <a:defRPr sz="1600"/>
            </a:pPr>
            <a:endParaRPr lang="en-US"/>
          </a:p>
        </c:txPr>
        <c:crossAx val="47307776"/>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76200">
              <a:solidFill>
                <a:schemeClr val="accent1"/>
              </a:solidFill>
            </a:ln>
          </c:spPr>
          <c:marker>
            <c:symbol val="none"/>
          </c:marker>
          <c:xVal>
            <c:numRef>
              <c:f>Sheet1!$G$16:$BI$16</c:f>
              <c:numCache>
                <c:formatCode>General</c:formatCode>
                <c:ptCount val="5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xVal>
          <c:yVal>
            <c:numRef>
              <c:f>Sheet1!$G$17:$BI$17</c:f>
              <c:numCache>
                <c:formatCode>General</c:formatCode>
                <c:ptCount val="55"/>
                <c:pt idx="0">
                  <c:v>1.0000000000000005E-4</c:v>
                </c:pt>
                <c:pt idx="1">
                  <c:v>8.9991000000000067E-5</c:v>
                </c:pt>
                <c:pt idx="2">
                  <c:v>1.709756114579272E-4</c:v>
                </c:pt>
                <c:pt idx="3">
                  <c:v>3.2482735237631956E-4</c:v>
                </c:pt>
                <c:pt idx="4">
                  <c:v>6.1707700798704034E-4</c:v>
                </c:pt>
                <c:pt idx="5">
                  <c:v>1.1721036095449695E-3</c:v>
                </c:pt>
                <c:pt idx="6">
                  <c:v>2.2257604139510842E-3</c:v>
                </c:pt>
                <c:pt idx="7">
                  <c:v>4.224486178028777E-3</c:v>
                </c:pt>
                <c:pt idx="8">
                  <c:v>8.0104620831331595E-3</c:v>
                </c:pt>
                <c:pt idx="9">
                  <c:v>1.5162127205446225E-2</c:v>
                </c:pt>
                <c:pt idx="10">
                  <c:v>2.8601140599093116E-2</c:v>
                </c:pt>
                <c:pt idx="11">
                  <c:v>5.3605944419064695E-2</c:v>
                </c:pt>
                <c:pt idx="12">
                  <c:v>9.9265056846869121E-2</c:v>
                </c:pt>
                <c:pt idx="13">
                  <c:v>0.17973541164932039</c:v>
                </c:pt>
                <c:pt idx="14">
                  <c:v>0.31242294575303314</c:v>
                </c:pt>
                <c:pt idx="15">
                  <c:v>0.50575630960106011</c:v>
                </c:pt>
                <c:pt idx="16">
                  <c:v>0.7307264880108596</c:v>
                </c:pt>
                <c:pt idx="17">
                  <c:v>0.90781524696801674</c:v>
                </c:pt>
                <c:pt idx="18">
                  <c:v>0.98313329887439049</c:v>
                </c:pt>
                <c:pt idx="19">
                  <c:v>0.99805729284126432</c:v>
                </c:pt>
                <c:pt idx="20">
                  <c:v>0.99980233258413254</c:v>
                </c:pt>
                <c:pt idx="21">
                  <c:v>0.99998019809324656</c:v>
                </c:pt>
                <c:pt idx="22">
                  <c:v>0.99999801945642075</c:v>
                </c:pt>
                <c:pt idx="23">
                  <c:v>0.9999998019421118</c:v>
                </c:pt>
                <c:pt idx="24">
                  <c:v>0.99999998019417613</c:v>
                </c:pt>
                <c:pt idx="25">
                  <c:v>0.99999999801941741</c:v>
                </c:pt>
              </c:numCache>
            </c:numRef>
          </c:yVal>
          <c:smooth val="1"/>
        </c:ser>
        <c:dLbls>
          <c:showLegendKey val="0"/>
          <c:showVal val="0"/>
          <c:showCatName val="0"/>
          <c:showSerName val="0"/>
          <c:showPercent val="0"/>
          <c:showBubbleSize val="0"/>
        </c:dLbls>
        <c:axId val="98697600"/>
        <c:axId val="98699136"/>
      </c:scatterChart>
      <c:valAx>
        <c:axId val="98697600"/>
        <c:scaling>
          <c:orientation val="minMax"/>
        </c:scaling>
        <c:delete val="0"/>
        <c:axPos val="b"/>
        <c:numFmt formatCode="General" sourceLinked="1"/>
        <c:majorTickMark val="out"/>
        <c:minorTickMark val="none"/>
        <c:tickLblPos val="nextTo"/>
        <c:txPr>
          <a:bodyPr/>
          <a:lstStyle/>
          <a:p>
            <a:pPr>
              <a:defRPr sz="2400"/>
            </a:pPr>
            <a:endParaRPr lang="en-US"/>
          </a:p>
        </c:txPr>
        <c:crossAx val="98699136"/>
        <c:crosses val="autoZero"/>
        <c:crossBetween val="midCat"/>
      </c:valAx>
      <c:valAx>
        <c:axId val="98699136"/>
        <c:scaling>
          <c:orientation val="minMax"/>
        </c:scaling>
        <c:delete val="0"/>
        <c:axPos val="l"/>
        <c:numFmt formatCode="General" sourceLinked="1"/>
        <c:majorTickMark val="out"/>
        <c:minorTickMark val="none"/>
        <c:tickLblPos val="nextTo"/>
        <c:txPr>
          <a:bodyPr/>
          <a:lstStyle/>
          <a:p>
            <a:pPr>
              <a:defRPr sz="2400"/>
            </a:pPr>
            <a:endParaRPr lang="en-US"/>
          </a:p>
        </c:txPr>
        <c:crossAx val="98697600"/>
        <c:crosses val="autoZero"/>
        <c:crossBetween val="midCat"/>
      </c:valAx>
      <c:spPr>
        <a:solidFill>
          <a:schemeClr val="bg1"/>
        </a:solidFill>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51050863701915"/>
          <c:y val="9.6292819166834909E-2"/>
          <c:w val="0.78688488645970367"/>
          <c:h val="0.75018137155932429"/>
        </c:manualLayout>
      </c:layout>
      <c:scatterChart>
        <c:scatterStyle val="smoothMarker"/>
        <c:varyColors val="0"/>
        <c:ser>
          <c:idx val="0"/>
          <c:order val="0"/>
          <c:spPr>
            <a:ln w="57150"/>
          </c:spPr>
          <c:marker>
            <c:symbol val="none"/>
          </c:marker>
          <c:xVal>
            <c:numRef>
              <c:f>Sheet1!$G$16:$BI$16</c:f>
              <c:numCache>
                <c:formatCode>General</c:formatCode>
                <c:ptCount val="5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numCache>
            </c:numRef>
          </c:xVal>
          <c:yVal>
            <c:numRef>
              <c:f>Sheet1!$G$17:$BI$17</c:f>
              <c:numCache>
                <c:formatCode>General</c:formatCode>
                <c:ptCount val="55"/>
                <c:pt idx="0">
                  <c:v>3.0000000000000001E-3</c:v>
                </c:pt>
                <c:pt idx="1">
                  <c:v>1.6450500000000001E-3</c:v>
                </c:pt>
                <c:pt idx="2">
                  <c:v>2.5483390957736253E-3</c:v>
                </c:pt>
                <c:pt idx="3">
                  <c:v>3.9463538807682427E-3</c:v>
                </c:pt>
                <c:pt idx="4">
                  <c:v>6.1082829752670369E-3</c:v>
                </c:pt>
                <c:pt idx="5">
                  <c:v>9.4473174951656413E-3</c:v>
                </c:pt>
                <c:pt idx="6">
                  <c:v>1.4594253623186788E-2</c:v>
                </c:pt>
                <c:pt idx="7">
                  <c:v>2.2503947384589676E-2</c:v>
                </c:pt>
                <c:pt idx="8">
                  <c:v>3.4602583239775386E-2</c:v>
                </c:pt>
                <c:pt idx="9">
                  <c:v>5.2975467699875781E-2</c:v>
                </c:pt>
                <c:pt idx="10">
                  <c:v>8.0568454836896147E-2</c:v>
                </c:pt>
                <c:pt idx="11">
                  <c:v>0.12131090324404629</c:v>
                </c:pt>
                <c:pt idx="12">
                  <c:v>0.17993791564303427</c:v>
                </c:pt>
                <c:pt idx="13">
                  <c:v>0.2610960598294253</c:v>
                </c:pt>
                <c:pt idx="14">
                  <c:v>0.36720475888346127</c:v>
                </c:pt>
                <c:pt idx="15">
                  <c:v>0.49500574204870146</c:v>
                </c:pt>
                <c:pt idx="16">
                  <c:v>0.63249202361183521</c:v>
                </c:pt>
                <c:pt idx="17">
                  <c:v>0.76033724863541774</c:v>
                </c:pt>
                <c:pt idx="18">
                  <c:v>0.86056073297053515</c:v>
                </c:pt>
                <c:pt idx="19">
                  <c:v>0.92655850978239784</c:v>
                </c:pt>
                <c:pt idx="20">
                  <c:v>0.9639848205351188</c:v>
                </c:pt>
                <c:pt idx="21">
                  <c:v>0.98307976800726526</c:v>
                </c:pt>
                <c:pt idx="22">
                  <c:v>0.99222843376539094</c:v>
                </c:pt>
                <c:pt idx="23">
                  <c:v>0.99646957671146952</c:v>
                </c:pt>
                <c:pt idx="24">
                  <c:v>0.99840445438143333</c:v>
                </c:pt>
                <c:pt idx="25">
                  <c:v>0.99928060430044352</c:v>
                </c:pt>
                <c:pt idx="26">
                  <c:v>0.99967598729360474</c:v>
                </c:pt>
                <c:pt idx="27">
                  <c:v>0.99985413654079347</c:v>
                </c:pt>
              </c:numCache>
            </c:numRef>
          </c:yVal>
          <c:smooth val="1"/>
        </c:ser>
        <c:dLbls>
          <c:showLegendKey val="0"/>
          <c:showVal val="0"/>
          <c:showCatName val="0"/>
          <c:showSerName val="0"/>
          <c:showPercent val="0"/>
          <c:showBubbleSize val="0"/>
        </c:dLbls>
        <c:axId val="98730368"/>
        <c:axId val="98731904"/>
      </c:scatterChart>
      <c:valAx>
        <c:axId val="98730368"/>
        <c:scaling>
          <c:orientation val="minMax"/>
        </c:scaling>
        <c:delete val="0"/>
        <c:axPos val="b"/>
        <c:numFmt formatCode="General" sourceLinked="1"/>
        <c:majorTickMark val="out"/>
        <c:minorTickMark val="none"/>
        <c:tickLblPos val="nextTo"/>
        <c:txPr>
          <a:bodyPr/>
          <a:lstStyle/>
          <a:p>
            <a:pPr>
              <a:defRPr sz="1600"/>
            </a:pPr>
            <a:endParaRPr lang="en-US"/>
          </a:p>
        </c:txPr>
        <c:crossAx val="98731904"/>
        <c:crosses val="autoZero"/>
        <c:crossBetween val="midCat"/>
      </c:valAx>
      <c:valAx>
        <c:axId val="98731904"/>
        <c:scaling>
          <c:orientation val="minMax"/>
        </c:scaling>
        <c:delete val="0"/>
        <c:axPos val="l"/>
        <c:numFmt formatCode="General" sourceLinked="1"/>
        <c:majorTickMark val="out"/>
        <c:minorTickMark val="none"/>
        <c:tickLblPos val="nextTo"/>
        <c:txPr>
          <a:bodyPr/>
          <a:lstStyle/>
          <a:p>
            <a:pPr>
              <a:defRPr sz="1600"/>
            </a:pPr>
            <a:endParaRPr lang="en-US"/>
          </a:p>
        </c:txPr>
        <c:crossAx val="98730368"/>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76200">
              <a:solidFill>
                <a:schemeClr val="accent1"/>
              </a:solidFill>
            </a:ln>
          </c:spPr>
          <c:marker>
            <c:symbol val="none"/>
          </c:marker>
          <c:xVal>
            <c:numRef>
              <c:f>Sheet1!$G$16:$BI$16</c:f>
              <c:numCache>
                <c:formatCode>General</c:formatCode>
                <c:ptCount val="5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numCache>
            </c:numRef>
          </c:xVal>
          <c:yVal>
            <c:numRef>
              <c:f>Sheet1!$G$17:$BI$17</c:f>
              <c:numCache>
                <c:formatCode>General</c:formatCode>
                <c:ptCount val="55"/>
                <c:pt idx="0">
                  <c:v>1.0000000000000005E-4</c:v>
                </c:pt>
                <c:pt idx="1">
                  <c:v>8.9991000000000067E-5</c:v>
                </c:pt>
                <c:pt idx="2">
                  <c:v>1.709756114579272E-4</c:v>
                </c:pt>
                <c:pt idx="3">
                  <c:v>3.2482735237631956E-4</c:v>
                </c:pt>
                <c:pt idx="4">
                  <c:v>6.1707700798704034E-4</c:v>
                </c:pt>
                <c:pt idx="5">
                  <c:v>1.1721036095449695E-3</c:v>
                </c:pt>
                <c:pt idx="6">
                  <c:v>2.2257604139510842E-3</c:v>
                </c:pt>
                <c:pt idx="7">
                  <c:v>4.224486178028777E-3</c:v>
                </c:pt>
                <c:pt idx="8">
                  <c:v>8.0104620831331595E-3</c:v>
                </c:pt>
                <c:pt idx="9">
                  <c:v>1.5162127205446225E-2</c:v>
                </c:pt>
                <c:pt idx="10">
                  <c:v>2.8601140599093116E-2</c:v>
                </c:pt>
                <c:pt idx="11">
                  <c:v>5.3605944419064695E-2</c:v>
                </c:pt>
                <c:pt idx="12">
                  <c:v>9.9265056846869121E-2</c:v>
                </c:pt>
                <c:pt idx="13">
                  <c:v>0.17973541164932039</c:v>
                </c:pt>
                <c:pt idx="14">
                  <c:v>0.31242294575303314</c:v>
                </c:pt>
                <c:pt idx="15">
                  <c:v>0.50575630960106011</c:v>
                </c:pt>
                <c:pt idx="16">
                  <c:v>0.7307264880108596</c:v>
                </c:pt>
                <c:pt idx="17">
                  <c:v>0.90781524696801674</c:v>
                </c:pt>
                <c:pt idx="18">
                  <c:v>0.98313329887439049</c:v>
                </c:pt>
                <c:pt idx="19">
                  <c:v>0.99805729284126432</c:v>
                </c:pt>
                <c:pt idx="20">
                  <c:v>0.99980233258413254</c:v>
                </c:pt>
                <c:pt idx="21">
                  <c:v>0.99998019809324656</c:v>
                </c:pt>
                <c:pt idx="22">
                  <c:v>0.99999801945642075</c:v>
                </c:pt>
                <c:pt idx="23">
                  <c:v>0.9999998019421118</c:v>
                </c:pt>
                <c:pt idx="24">
                  <c:v>0.99999998019417613</c:v>
                </c:pt>
                <c:pt idx="25">
                  <c:v>0.99999999801941741</c:v>
                </c:pt>
              </c:numCache>
            </c:numRef>
          </c:yVal>
          <c:smooth val="1"/>
        </c:ser>
        <c:dLbls>
          <c:showLegendKey val="0"/>
          <c:showVal val="0"/>
          <c:showCatName val="0"/>
          <c:showSerName val="0"/>
          <c:showPercent val="0"/>
          <c:showBubbleSize val="0"/>
        </c:dLbls>
        <c:axId val="44860160"/>
        <c:axId val="44861696"/>
      </c:scatterChart>
      <c:valAx>
        <c:axId val="44860160"/>
        <c:scaling>
          <c:orientation val="minMax"/>
        </c:scaling>
        <c:delete val="0"/>
        <c:axPos val="b"/>
        <c:numFmt formatCode="General" sourceLinked="1"/>
        <c:majorTickMark val="out"/>
        <c:minorTickMark val="none"/>
        <c:tickLblPos val="nextTo"/>
        <c:txPr>
          <a:bodyPr/>
          <a:lstStyle/>
          <a:p>
            <a:pPr>
              <a:defRPr sz="2400"/>
            </a:pPr>
            <a:endParaRPr lang="en-US"/>
          </a:p>
        </c:txPr>
        <c:crossAx val="44861696"/>
        <c:crosses val="autoZero"/>
        <c:crossBetween val="midCat"/>
      </c:valAx>
      <c:valAx>
        <c:axId val="44861696"/>
        <c:scaling>
          <c:orientation val="minMax"/>
        </c:scaling>
        <c:delete val="0"/>
        <c:axPos val="l"/>
        <c:numFmt formatCode="General" sourceLinked="1"/>
        <c:majorTickMark val="out"/>
        <c:minorTickMark val="none"/>
        <c:tickLblPos val="nextTo"/>
        <c:txPr>
          <a:bodyPr/>
          <a:lstStyle/>
          <a:p>
            <a:pPr>
              <a:defRPr sz="2400"/>
            </a:pPr>
            <a:endParaRPr lang="en-US"/>
          </a:p>
        </c:txPr>
        <c:crossAx val="44860160"/>
        <c:crosses val="autoZero"/>
        <c:crossBetween val="midCat"/>
      </c:valAx>
      <c:spPr>
        <a:solidFill>
          <a:schemeClr val="bg1"/>
        </a:solidFill>
      </c:spPr>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53966470224596"/>
          <c:y val="3.8321338876812362E-2"/>
          <c:w val="0.85026837270341205"/>
          <c:h val="0.89719889180519119"/>
        </c:manualLayout>
      </c:layout>
      <c:scatterChart>
        <c:scatterStyle val="smoothMarker"/>
        <c:varyColors val="0"/>
        <c:ser>
          <c:idx val="0"/>
          <c:order val="0"/>
          <c:marker>
            <c:symbol val="none"/>
          </c:marker>
          <c:xVal>
            <c:numRef>
              <c:f>Sheet1!$H$17:$AF$17</c:f>
              <c:numCache>
                <c:formatCode>General</c:formatCode>
                <c:ptCount val="25"/>
                <c:pt idx="0">
                  <c:v>8.9991000000000067E-5</c:v>
                </c:pt>
                <c:pt idx="1">
                  <c:v>1.709756114579272E-4</c:v>
                </c:pt>
                <c:pt idx="2">
                  <c:v>3.2482735237631956E-4</c:v>
                </c:pt>
                <c:pt idx="3">
                  <c:v>6.1707700798704034E-4</c:v>
                </c:pt>
                <c:pt idx="4">
                  <c:v>1.1721036095449695E-3</c:v>
                </c:pt>
                <c:pt idx="5">
                  <c:v>2.2257604139510842E-3</c:v>
                </c:pt>
                <c:pt idx="6">
                  <c:v>4.224486178028777E-3</c:v>
                </c:pt>
                <c:pt idx="7">
                  <c:v>8.0104620831331595E-3</c:v>
                </c:pt>
                <c:pt idx="8">
                  <c:v>1.5162127205446225E-2</c:v>
                </c:pt>
                <c:pt idx="9">
                  <c:v>2.8601140599093116E-2</c:v>
                </c:pt>
                <c:pt idx="10">
                  <c:v>5.3605944419064695E-2</c:v>
                </c:pt>
                <c:pt idx="11">
                  <c:v>9.9265056846869121E-2</c:v>
                </c:pt>
                <c:pt idx="12">
                  <c:v>0.17973541164932039</c:v>
                </c:pt>
                <c:pt idx="13">
                  <c:v>0.31242294575303314</c:v>
                </c:pt>
                <c:pt idx="14">
                  <c:v>0.50575630960106011</c:v>
                </c:pt>
                <c:pt idx="15">
                  <c:v>0.7307264880108596</c:v>
                </c:pt>
                <c:pt idx="16">
                  <c:v>0.90781524696801674</c:v>
                </c:pt>
                <c:pt idx="17">
                  <c:v>0.98313329887439049</c:v>
                </c:pt>
                <c:pt idx="18">
                  <c:v>0.99805729284126432</c:v>
                </c:pt>
                <c:pt idx="19">
                  <c:v>0.99980233258413254</c:v>
                </c:pt>
                <c:pt idx="20">
                  <c:v>0.99998019809324656</c:v>
                </c:pt>
                <c:pt idx="21">
                  <c:v>0.99999801945642075</c:v>
                </c:pt>
                <c:pt idx="22">
                  <c:v>0.9999998019421118</c:v>
                </c:pt>
                <c:pt idx="23">
                  <c:v>0.99999998019417613</c:v>
                </c:pt>
                <c:pt idx="24">
                  <c:v>0.99999999801941741</c:v>
                </c:pt>
              </c:numCache>
            </c:numRef>
          </c:xVal>
          <c:yVal>
            <c:numRef>
              <c:f>Sheet1!$I$18:$AF$18</c:f>
              <c:numCache>
                <c:formatCode>General</c:formatCode>
                <c:ptCount val="24"/>
                <c:pt idx="0">
                  <c:v>8.0984611457927106E-5</c:v>
                </c:pt>
                <c:pt idx="1">
                  <c:v>1.5385174091839246E-4</c:v>
                </c:pt>
                <c:pt idx="2">
                  <c:v>2.92249655610721E-4</c:v>
                </c:pt>
                <c:pt idx="3">
                  <c:v>5.5502660155792903E-4</c:v>
                </c:pt>
                <c:pt idx="4">
                  <c:v>1.0536568044061151E-3</c:v>
                </c:pt>
                <c:pt idx="5">
                  <c:v>1.9987257640776959E-3</c:v>
                </c:pt>
                <c:pt idx="6">
                  <c:v>3.7859759051043825E-3</c:v>
                </c:pt>
                <c:pt idx="7">
                  <c:v>7.1516651223130657E-3</c:v>
                </c:pt>
                <c:pt idx="8">
                  <c:v>1.3439013393646879E-2</c:v>
                </c:pt>
                <c:pt idx="9">
                  <c:v>2.5004803819971614E-2</c:v>
                </c:pt>
                <c:pt idx="10">
                  <c:v>4.5659112427804342E-2</c:v>
                </c:pt>
                <c:pt idx="11">
                  <c:v>8.0470354802451183E-2</c:v>
                </c:pt>
                <c:pt idx="12">
                  <c:v>0.13268753410371267</c:v>
                </c:pt>
                <c:pt idx="13">
                  <c:v>0.19333336384802741</c:v>
                </c:pt>
                <c:pt idx="14">
                  <c:v>0.22497017840979905</c:v>
                </c:pt>
                <c:pt idx="15">
                  <c:v>0.17708875895715739</c:v>
                </c:pt>
                <c:pt idx="16">
                  <c:v>7.5318051906374001E-2</c:v>
                </c:pt>
                <c:pt idx="17">
                  <c:v>1.4923993966873828E-2</c:v>
                </c:pt>
                <c:pt idx="18">
                  <c:v>1.7450397428677711E-3</c:v>
                </c:pt>
                <c:pt idx="19">
                  <c:v>1.7786550911436113E-4</c:v>
                </c:pt>
                <c:pt idx="20">
                  <c:v>1.7821363174075351E-5</c:v>
                </c:pt>
                <c:pt idx="21">
                  <c:v>1.7824856910486643E-6</c:v>
                </c:pt>
                <c:pt idx="22">
                  <c:v>1.7825206410915244E-7</c:v>
                </c:pt>
                <c:pt idx="23">
                  <c:v>1.7825241283020445E-8</c:v>
                </c:pt>
              </c:numCache>
            </c:numRef>
          </c:yVal>
          <c:smooth val="1"/>
        </c:ser>
        <c:dLbls>
          <c:showLegendKey val="0"/>
          <c:showVal val="0"/>
          <c:showCatName val="0"/>
          <c:showSerName val="0"/>
          <c:showPercent val="0"/>
          <c:showBubbleSize val="0"/>
        </c:dLbls>
        <c:axId val="44979328"/>
        <c:axId val="44980864"/>
      </c:scatterChart>
      <c:valAx>
        <c:axId val="44979328"/>
        <c:scaling>
          <c:orientation val="minMax"/>
          <c:max val="1.1000000000000001"/>
          <c:min val="0"/>
        </c:scaling>
        <c:delete val="0"/>
        <c:axPos val="b"/>
        <c:numFmt formatCode="General" sourceLinked="1"/>
        <c:majorTickMark val="out"/>
        <c:minorTickMark val="none"/>
        <c:tickLblPos val="nextTo"/>
        <c:txPr>
          <a:bodyPr/>
          <a:lstStyle/>
          <a:p>
            <a:pPr>
              <a:defRPr sz="2400"/>
            </a:pPr>
            <a:endParaRPr lang="en-US"/>
          </a:p>
        </c:txPr>
        <c:crossAx val="44980864"/>
        <c:crosses val="autoZero"/>
        <c:crossBetween val="midCat"/>
      </c:valAx>
      <c:valAx>
        <c:axId val="44980864"/>
        <c:scaling>
          <c:orientation val="minMax"/>
          <c:min val="0"/>
        </c:scaling>
        <c:delete val="0"/>
        <c:axPos val="l"/>
        <c:numFmt formatCode="General" sourceLinked="1"/>
        <c:majorTickMark val="out"/>
        <c:minorTickMark val="none"/>
        <c:tickLblPos val="nextTo"/>
        <c:txPr>
          <a:bodyPr/>
          <a:lstStyle/>
          <a:p>
            <a:pPr>
              <a:defRPr sz="2400"/>
            </a:pPr>
            <a:endParaRPr lang="en-US"/>
          </a:p>
        </c:txPr>
        <c:crossAx val="44979328"/>
        <c:crosses val="autoZero"/>
        <c:crossBetween val="midCat"/>
        <c:majorUnit val="0.1"/>
      </c:valAx>
      <c:spPr>
        <a:noFill/>
        <a:ln w="25400">
          <a:noFill/>
        </a:ln>
      </c:spPr>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53966470224596"/>
          <c:y val="3.8321338876812362E-2"/>
          <c:w val="0.85026837270341205"/>
          <c:h val="0.89719889180519119"/>
        </c:manualLayout>
      </c:layout>
      <c:scatterChart>
        <c:scatterStyle val="smoothMarker"/>
        <c:varyColors val="0"/>
        <c:ser>
          <c:idx val="0"/>
          <c:order val="0"/>
          <c:marker>
            <c:symbol val="none"/>
          </c:marker>
          <c:xVal>
            <c:numRef>
              <c:f>Sheet1!$H$17:$AF$17</c:f>
              <c:numCache>
                <c:formatCode>General</c:formatCode>
                <c:ptCount val="25"/>
                <c:pt idx="0">
                  <c:v>8.9991000000000067E-5</c:v>
                </c:pt>
                <c:pt idx="1">
                  <c:v>1.709756114579272E-4</c:v>
                </c:pt>
                <c:pt idx="2">
                  <c:v>3.2482735237631956E-4</c:v>
                </c:pt>
                <c:pt idx="3">
                  <c:v>6.1707700798704034E-4</c:v>
                </c:pt>
                <c:pt idx="4">
                  <c:v>1.1721036095449695E-3</c:v>
                </c:pt>
                <c:pt idx="5">
                  <c:v>2.2257604139510842E-3</c:v>
                </c:pt>
                <c:pt idx="6">
                  <c:v>4.224486178028777E-3</c:v>
                </c:pt>
                <c:pt idx="7">
                  <c:v>8.0104620831331595E-3</c:v>
                </c:pt>
                <c:pt idx="8">
                  <c:v>1.5162127205446225E-2</c:v>
                </c:pt>
                <c:pt idx="9">
                  <c:v>2.8601140599093116E-2</c:v>
                </c:pt>
                <c:pt idx="10">
                  <c:v>5.3605944419064695E-2</c:v>
                </c:pt>
                <c:pt idx="11">
                  <c:v>9.9265056846869121E-2</c:v>
                </c:pt>
                <c:pt idx="12">
                  <c:v>0.17973541164932039</c:v>
                </c:pt>
                <c:pt idx="13">
                  <c:v>0.31242294575303314</c:v>
                </c:pt>
                <c:pt idx="14">
                  <c:v>0.50575630960106011</c:v>
                </c:pt>
                <c:pt idx="15">
                  <c:v>0.7307264880108596</c:v>
                </c:pt>
                <c:pt idx="16">
                  <c:v>0.90781524696801674</c:v>
                </c:pt>
                <c:pt idx="17">
                  <c:v>0.98313329887439049</c:v>
                </c:pt>
                <c:pt idx="18">
                  <c:v>0.99805729284126432</c:v>
                </c:pt>
                <c:pt idx="19">
                  <c:v>0.99980233258413254</c:v>
                </c:pt>
                <c:pt idx="20">
                  <c:v>0.99998019809324656</c:v>
                </c:pt>
                <c:pt idx="21">
                  <c:v>0.99999801945642075</c:v>
                </c:pt>
                <c:pt idx="22">
                  <c:v>0.9999998019421118</c:v>
                </c:pt>
                <c:pt idx="23">
                  <c:v>0.99999998019417613</c:v>
                </c:pt>
                <c:pt idx="24">
                  <c:v>0.99999999801941741</c:v>
                </c:pt>
              </c:numCache>
            </c:numRef>
          </c:xVal>
          <c:yVal>
            <c:numRef>
              <c:f>Sheet1!$I$18:$AF$18</c:f>
              <c:numCache>
                <c:formatCode>General</c:formatCode>
                <c:ptCount val="24"/>
                <c:pt idx="0">
                  <c:v>8.0984611457927106E-5</c:v>
                </c:pt>
                <c:pt idx="1">
                  <c:v>1.5385174091839246E-4</c:v>
                </c:pt>
                <c:pt idx="2">
                  <c:v>2.92249655610721E-4</c:v>
                </c:pt>
                <c:pt idx="3">
                  <c:v>5.5502660155792903E-4</c:v>
                </c:pt>
                <c:pt idx="4">
                  <c:v>1.0536568044061151E-3</c:v>
                </c:pt>
                <c:pt idx="5">
                  <c:v>1.9987257640776959E-3</c:v>
                </c:pt>
                <c:pt idx="6">
                  <c:v>3.7859759051043825E-3</c:v>
                </c:pt>
                <c:pt idx="7">
                  <c:v>7.1516651223130657E-3</c:v>
                </c:pt>
                <c:pt idx="8">
                  <c:v>1.3439013393646879E-2</c:v>
                </c:pt>
                <c:pt idx="9">
                  <c:v>2.5004803819971614E-2</c:v>
                </c:pt>
                <c:pt idx="10">
                  <c:v>4.5659112427804342E-2</c:v>
                </c:pt>
                <c:pt idx="11">
                  <c:v>8.0470354802451183E-2</c:v>
                </c:pt>
                <c:pt idx="12">
                  <c:v>0.13268753410371267</c:v>
                </c:pt>
                <c:pt idx="13">
                  <c:v>0.19333336384802741</c:v>
                </c:pt>
                <c:pt idx="14">
                  <c:v>0.22497017840979905</c:v>
                </c:pt>
                <c:pt idx="15">
                  <c:v>0.17708875895715739</c:v>
                </c:pt>
                <c:pt idx="16">
                  <c:v>7.5318051906374001E-2</c:v>
                </c:pt>
                <c:pt idx="17">
                  <c:v>1.4923993966873828E-2</c:v>
                </c:pt>
                <c:pt idx="18">
                  <c:v>1.7450397428677711E-3</c:v>
                </c:pt>
                <c:pt idx="19">
                  <c:v>1.7786550911436113E-4</c:v>
                </c:pt>
                <c:pt idx="20">
                  <c:v>1.7821363174075351E-5</c:v>
                </c:pt>
                <c:pt idx="21">
                  <c:v>1.7824856910486643E-6</c:v>
                </c:pt>
                <c:pt idx="22">
                  <c:v>1.7825206410915244E-7</c:v>
                </c:pt>
                <c:pt idx="23">
                  <c:v>1.7825241283020445E-8</c:v>
                </c:pt>
              </c:numCache>
            </c:numRef>
          </c:yVal>
          <c:smooth val="1"/>
        </c:ser>
        <c:dLbls>
          <c:showLegendKey val="0"/>
          <c:showVal val="0"/>
          <c:showCatName val="0"/>
          <c:showSerName val="0"/>
          <c:showPercent val="0"/>
          <c:showBubbleSize val="0"/>
        </c:dLbls>
        <c:axId val="45040768"/>
        <c:axId val="45042304"/>
      </c:scatterChart>
      <c:valAx>
        <c:axId val="45040768"/>
        <c:scaling>
          <c:orientation val="minMax"/>
          <c:max val="1.1000000000000001"/>
          <c:min val="0"/>
        </c:scaling>
        <c:delete val="0"/>
        <c:axPos val="b"/>
        <c:numFmt formatCode="General" sourceLinked="1"/>
        <c:majorTickMark val="out"/>
        <c:minorTickMark val="none"/>
        <c:tickLblPos val="nextTo"/>
        <c:txPr>
          <a:bodyPr/>
          <a:lstStyle/>
          <a:p>
            <a:pPr>
              <a:defRPr sz="1200"/>
            </a:pPr>
            <a:endParaRPr lang="en-US"/>
          </a:p>
        </c:txPr>
        <c:crossAx val="45042304"/>
        <c:crosses val="autoZero"/>
        <c:crossBetween val="midCat"/>
      </c:valAx>
      <c:valAx>
        <c:axId val="45042304"/>
        <c:scaling>
          <c:orientation val="minMax"/>
          <c:min val="0"/>
        </c:scaling>
        <c:delete val="0"/>
        <c:axPos val="l"/>
        <c:numFmt formatCode="General" sourceLinked="1"/>
        <c:majorTickMark val="out"/>
        <c:minorTickMark val="none"/>
        <c:tickLblPos val="nextTo"/>
        <c:txPr>
          <a:bodyPr/>
          <a:lstStyle/>
          <a:p>
            <a:pPr>
              <a:defRPr sz="1200"/>
            </a:pPr>
            <a:endParaRPr lang="en-US"/>
          </a:p>
        </c:txPr>
        <c:crossAx val="45040768"/>
        <c:crosses val="autoZero"/>
        <c:crossBetween val="midCat"/>
        <c:majorUnit val="0.1"/>
      </c:valAx>
      <c:spPr>
        <a:noFill/>
        <a:ln w="25400">
          <a:noFill/>
        </a:ln>
      </c:spPr>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53966470224596"/>
          <c:y val="3.8321338876812362E-2"/>
          <c:w val="0.85026837270341205"/>
          <c:h val="0.89719889180519119"/>
        </c:manualLayout>
      </c:layout>
      <c:scatterChart>
        <c:scatterStyle val="smoothMarker"/>
        <c:varyColors val="0"/>
        <c:ser>
          <c:idx val="0"/>
          <c:order val="0"/>
          <c:marker>
            <c:symbol val="none"/>
          </c:marker>
          <c:xVal>
            <c:numRef>
              <c:f>Sheet1!$H$17:$AF$17</c:f>
              <c:numCache>
                <c:formatCode>General</c:formatCode>
                <c:ptCount val="25"/>
                <c:pt idx="0">
                  <c:v>8.9991000000000067E-5</c:v>
                </c:pt>
                <c:pt idx="1">
                  <c:v>1.709756114579272E-4</c:v>
                </c:pt>
                <c:pt idx="2">
                  <c:v>3.2482735237631956E-4</c:v>
                </c:pt>
                <c:pt idx="3">
                  <c:v>6.1707700798704034E-4</c:v>
                </c:pt>
                <c:pt idx="4">
                  <c:v>1.1721036095449695E-3</c:v>
                </c:pt>
                <c:pt idx="5">
                  <c:v>2.2257604139510842E-3</c:v>
                </c:pt>
                <c:pt idx="6">
                  <c:v>4.224486178028777E-3</c:v>
                </c:pt>
                <c:pt idx="7">
                  <c:v>8.0104620831331595E-3</c:v>
                </c:pt>
                <c:pt idx="8">
                  <c:v>1.5162127205446225E-2</c:v>
                </c:pt>
                <c:pt idx="9">
                  <c:v>2.8601140599093116E-2</c:v>
                </c:pt>
                <c:pt idx="10">
                  <c:v>5.3605944419064695E-2</c:v>
                </c:pt>
                <c:pt idx="11">
                  <c:v>9.9265056846869121E-2</c:v>
                </c:pt>
                <c:pt idx="12">
                  <c:v>0.17973541164932039</c:v>
                </c:pt>
                <c:pt idx="13">
                  <c:v>0.31242294575303314</c:v>
                </c:pt>
                <c:pt idx="14">
                  <c:v>0.50575630960106011</c:v>
                </c:pt>
                <c:pt idx="15">
                  <c:v>0.7307264880108596</c:v>
                </c:pt>
                <c:pt idx="16">
                  <c:v>0.90781524696801674</c:v>
                </c:pt>
                <c:pt idx="17">
                  <c:v>0.98313329887439049</c:v>
                </c:pt>
                <c:pt idx="18">
                  <c:v>0.99805729284126432</c:v>
                </c:pt>
                <c:pt idx="19">
                  <c:v>0.99980233258413254</c:v>
                </c:pt>
                <c:pt idx="20">
                  <c:v>0.99998019809324656</c:v>
                </c:pt>
                <c:pt idx="21">
                  <c:v>0.99999801945642075</c:v>
                </c:pt>
                <c:pt idx="22">
                  <c:v>0.9999998019421118</c:v>
                </c:pt>
                <c:pt idx="23">
                  <c:v>0.99999998019417613</c:v>
                </c:pt>
                <c:pt idx="24">
                  <c:v>0.99999999801941741</c:v>
                </c:pt>
              </c:numCache>
            </c:numRef>
          </c:xVal>
          <c:yVal>
            <c:numRef>
              <c:f>Sheet1!$I$18:$AF$18</c:f>
              <c:numCache>
                <c:formatCode>General</c:formatCode>
                <c:ptCount val="24"/>
                <c:pt idx="0">
                  <c:v>8.0984611457927106E-5</c:v>
                </c:pt>
                <c:pt idx="1">
                  <c:v>1.5385174091839246E-4</c:v>
                </c:pt>
                <c:pt idx="2">
                  <c:v>2.92249655610721E-4</c:v>
                </c:pt>
                <c:pt idx="3">
                  <c:v>5.5502660155792903E-4</c:v>
                </c:pt>
                <c:pt idx="4">
                  <c:v>1.0536568044061151E-3</c:v>
                </c:pt>
                <c:pt idx="5">
                  <c:v>1.9987257640776959E-3</c:v>
                </c:pt>
                <c:pt idx="6">
                  <c:v>3.7859759051043825E-3</c:v>
                </c:pt>
                <c:pt idx="7">
                  <c:v>7.1516651223130657E-3</c:v>
                </c:pt>
                <c:pt idx="8">
                  <c:v>1.3439013393646879E-2</c:v>
                </c:pt>
                <c:pt idx="9">
                  <c:v>2.5004803819971614E-2</c:v>
                </c:pt>
                <c:pt idx="10">
                  <c:v>4.5659112427804342E-2</c:v>
                </c:pt>
                <c:pt idx="11">
                  <c:v>8.0470354802451183E-2</c:v>
                </c:pt>
                <c:pt idx="12">
                  <c:v>0.13268753410371267</c:v>
                </c:pt>
                <c:pt idx="13">
                  <c:v>0.19333336384802741</c:v>
                </c:pt>
                <c:pt idx="14">
                  <c:v>0.22497017840979905</c:v>
                </c:pt>
                <c:pt idx="15">
                  <c:v>0.17708875895715739</c:v>
                </c:pt>
                <c:pt idx="16">
                  <c:v>7.5318051906374001E-2</c:v>
                </c:pt>
                <c:pt idx="17">
                  <c:v>1.4923993966873828E-2</c:v>
                </c:pt>
                <c:pt idx="18">
                  <c:v>1.7450397428677711E-3</c:v>
                </c:pt>
                <c:pt idx="19">
                  <c:v>1.7786550911436113E-4</c:v>
                </c:pt>
                <c:pt idx="20">
                  <c:v>1.7821363174075351E-5</c:v>
                </c:pt>
                <c:pt idx="21">
                  <c:v>1.7824856910486643E-6</c:v>
                </c:pt>
                <c:pt idx="22">
                  <c:v>1.7825206410915244E-7</c:v>
                </c:pt>
                <c:pt idx="23">
                  <c:v>1.7825241283020445E-8</c:v>
                </c:pt>
              </c:numCache>
            </c:numRef>
          </c:yVal>
          <c:smooth val="1"/>
        </c:ser>
        <c:dLbls>
          <c:showLegendKey val="0"/>
          <c:showVal val="0"/>
          <c:showCatName val="0"/>
          <c:showSerName val="0"/>
          <c:showPercent val="0"/>
          <c:showBubbleSize val="0"/>
        </c:dLbls>
        <c:axId val="100027392"/>
        <c:axId val="100041472"/>
      </c:scatterChart>
      <c:valAx>
        <c:axId val="100027392"/>
        <c:scaling>
          <c:orientation val="minMax"/>
          <c:max val="1.1000000000000001"/>
          <c:min val="0"/>
        </c:scaling>
        <c:delete val="0"/>
        <c:axPos val="b"/>
        <c:numFmt formatCode="General" sourceLinked="1"/>
        <c:majorTickMark val="out"/>
        <c:minorTickMark val="none"/>
        <c:tickLblPos val="nextTo"/>
        <c:txPr>
          <a:bodyPr/>
          <a:lstStyle/>
          <a:p>
            <a:pPr>
              <a:defRPr sz="1200"/>
            </a:pPr>
            <a:endParaRPr lang="en-US"/>
          </a:p>
        </c:txPr>
        <c:crossAx val="100041472"/>
        <c:crosses val="autoZero"/>
        <c:crossBetween val="midCat"/>
      </c:valAx>
      <c:valAx>
        <c:axId val="100041472"/>
        <c:scaling>
          <c:orientation val="minMax"/>
          <c:min val="0"/>
        </c:scaling>
        <c:delete val="0"/>
        <c:axPos val="l"/>
        <c:numFmt formatCode="General" sourceLinked="1"/>
        <c:majorTickMark val="out"/>
        <c:minorTickMark val="none"/>
        <c:tickLblPos val="nextTo"/>
        <c:txPr>
          <a:bodyPr/>
          <a:lstStyle/>
          <a:p>
            <a:pPr>
              <a:defRPr sz="1200"/>
            </a:pPr>
            <a:endParaRPr lang="en-US"/>
          </a:p>
        </c:txPr>
        <c:crossAx val="100027392"/>
        <c:crosses val="autoZero"/>
        <c:crossBetween val="midCat"/>
        <c:majorUnit val="0.1"/>
      </c:valAx>
      <c:spPr>
        <a:noFill/>
        <a:ln w="25400">
          <a:noFill/>
        </a:ln>
      </c:spPr>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53966470224596"/>
          <c:y val="3.8321338876812362E-2"/>
          <c:w val="0.85026837270341205"/>
          <c:h val="0.89719889180519119"/>
        </c:manualLayout>
      </c:layout>
      <c:scatterChart>
        <c:scatterStyle val="smoothMarker"/>
        <c:varyColors val="0"/>
        <c:ser>
          <c:idx val="0"/>
          <c:order val="0"/>
          <c:marker>
            <c:symbol val="none"/>
          </c:marker>
          <c:xVal>
            <c:numRef>
              <c:f>Sheet1!$H$17:$AF$17</c:f>
              <c:numCache>
                <c:formatCode>General</c:formatCode>
                <c:ptCount val="25"/>
                <c:pt idx="0">
                  <c:v>8.9991000000000067E-5</c:v>
                </c:pt>
                <c:pt idx="1">
                  <c:v>1.709756114579272E-4</c:v>
                </c:pt>
                <c:pt idx="2">
                  <c:v>3.2482735237631956E-4</c:v>
                </c:pt>
                <c:pt idx="3">
                  <c:v>6.1707700798704034E-4</c:v>
                </c:pt>
                <c:pt idx="4">
                  <c:v>1.1721036095449695E-3</c:v>
                </c:pt>
                <c:pt idx="5">
                  <c:v>2.2257604139510842E-3</c:v>
                </c:pt>
                <c:pt idx="6">
                  <c:v>4.224486178028777E-3</c:v>
                </c:pt>
                <c:pt idx="7">
                  <c:v>8.0104620831331595E-3</c:v>
                </c:pt>
                <c:pt idx="8">
                  <c:v>1.5162127205446225E-2</c:v>
                </c:pt>
                <c:pt idx="9">
                  <c:v>2.8601140599093116E-2</c:v>
                </c:pt>
                <c:pt idx="10">
                  <c:v>5.3605944419064695E-2</c:v>
                </c:pt>
                <c:pt idx="11">
                  <c:v>9.9265056846869121E-2</c:v>
                </c:pt>
                <c:pt idx="12">
                  <c:v>0.17973541164932039</c:v>
                </c:pt>
                <c:pt idx="13">
                  <c:v>0.31242294575303314</c:v>
                </c:pt>
                <c:pt idx="14">
                  <c:v>0.50575630960106011</c:v>
                </c:pt>
                <c:pt idx="15">
                  <c:v>0.7307264880108596</c:v>
                </c:pt>
                <c:pt idx="16">
                  <c:v>0.90781524696801674</c:v>
                </c:pt>
                <c:pt idx="17">
                  <c:v>0.98313329887439049</c:v>
                </c:pt>
                <c:pt idx="18">
                  <c:v>0.99805729284126432</c:v>
                </c:pt>
                <c:pt idx="19">
                  <c:v>0.99980233258413254</c:v>
                </c:pt>
                <c:pt idx="20">
                  <c:v>0.99998019809324656</c:v>
                </c:pt>
                <c:pt idx="21">
                  <c:v>0.99999801945642075</c:v>
                </c:pt>
                <c:pt idx="22">
                  <c:v>0.9999998019421118</c:v>
                </c:pt>
                <c:pt idx="23">
                  <c:v>0.99999998019417613</c:v>
                </c:pt>
                <c:pt idx="24">
                  <c:v>0.99999999801941741</c:v>
                </c:pt>
              </c:numCache>
            </c:numRef>
          </c:xVal>
          <c:yVal>
            <c:numRef>
              <c:f>Sheet1!$I$18:$AF$18</c:f>
              <c:numCache>
                <c:formatCode>General</c:formatCode>
                <c:ptCount val="24"/>
                <c:pt idx="0">
                  <c:v>8.0984611457927106E-5</c:v>
                </c:pt>
                <c:pt idx="1">
                  <c:v>1.5385174091839246E-4</c:v>
                </c:pt>
                <c:pt idx="2">
                  <c:v>2.92249655610721E-4</c:v>
                </c:pt>
                <c:pt idx="3">
                  <c:v>5.5502660155792903E-4</c:v>
                </c:pt>
                <c:pt idx="4">
                  <c:v>1.0536568044061151E-3</c:v>
                </c:pt>
                <c:pt idx="5">
                  <c:v>1.9987257640776959E-3</c:v>
                </c:pt>
                <c:pt idx="6">
                  <c:v>3.7859759051043825E-3</c:v>
                </c:pt>
                <c:pt idx="7">
                  <c:v>7.1516651223130657E-3</c:v>
                </c:pt>
                <c:pt idx="8">
                  <c:v>1.3439013393646879E-2</c:v>
                </c:pt>
                <c:pt idx="9">
                  <c:v>2.5004803819971614E-2</c:v>
                </c:pt>
                <c:pt idx="10">
                  <c:v>4.5659112427804342E-2</c:v>
                </c:pt>
                <c:pt idx="11">
                  <c:v>8.0470354802451183E-2</c:v>
                </c:pt>
                <c:pt idx="12">
                  <c:v>0.13268753410371267</c:v>
                </c:pt>
                <c:pt idx="13">
                  <c:v>0.19333336384802741</c:v>
                </c:pt>
                <c:pt idx="14">
                  <c:v>0.22497017840979905</c:v>
                </c:pt>
                <c:pt idx="15">
                  <c:v>0.17708875895715739</c:v>
                </c:pt>
                <c:pt idx="16">
                  <c:v>7.5318051906374001E-2</c:v>
                </c:pt>
                <c:pt idx="17">
                  <c:v>1.4923993966873828E-2</c:v>
                </c:pt>
                <c:pt idx="18">
                  <c:v>1.7450397428677711E-3</c:v>
                </c:pt>
                <c:pt idx="19">
                  <c:v>1.7786550911436113E-4</c:v>
                </c:pt>
                <c:pt idx="20">
                  <c:v>1.7821363174075351E-5</c:v>
                </c:pt>
                <c:pt idx="21">
                  <c:v>1.7824856910486643E-6</c:v>
                </c:pt>
                <c:pt idx="22">
                  <c:v>1.7825206410915244E-7</c:v>
                </c:pt>
                <c:pt idx="23">
                  <c:v>1.7825241283020445E-8</c:v>
                </c:pt>
              </c:numCache>
            </c:numRef>
          </c:yVal>
          <c:smooth val="1"/>
        </c:ser>
        <c:dLbls>
          <c:showLegendKey val="0"/>
          <c:showVal val="0"/>
          <c:showCatName val="0"/>
          <c:showSerName val="0"/>
          <c:showPercent val="0"/>
          <c:showBubbleSize val="0"/>
        </c:dLbls>
        <c:axId val="100241408"/>
        <c:axId val="100242944"/>
      </c:scatterChart>
      <c:valAx>
        <c:axId val="100241408"/>
        <c:scaling>
          <c:orientation val="minMax"/>
          <c:max val="1.1000000000000001"/>
          <c:min val="0"/>
        </c:scaling>
        <c:delete val="0"/>
        <c:axPos val="b"/>
        <c:numFmt formatCode="General" sourceLinked="1"/>
        <c:majorTickMark val="out"/>
        <c:minorTickMark val="none"/>
        <c:tickLblPos val="nextTo"/>
        <c:txPr>
          <a:bodyPr/>
          <a:lstStyle/>
          <a:p>
            <a:pPr>
              <a:defRPr sz="1200"/>
            </a:pPr>
            <a:endParaRPr lang="en-US"/>
          </a:p>
        </c:txPr>
        <c:crossAx val="100242944"/>
        <c:crosses val="autoZero"/>
        <c:crossBetween val="midCat"/>
      </c:valAx>
      <c:valAx>
        <c:axId val="100242944"/>
        <c:scaling>
          <c:orientation val="minMax"/>
          <c:min val="0"/>
        </c:scaling>
        <c:delete val="0"/>
        <c:axPos val="l"/>
        <c:numFmt formatCode="General" sourceLinked="1"/>
        <c:majorTickMark val="out"/>
        <c:minorTickMark val="none"/>
        <c:tickLblPos val="nextTo"/>
        <c:txPr>
          <a:bodyPr/>
          <a:lstStyle/>
          <a:p>
            <a:pPr>
              <a:defRPr sz="1200"/>
            </a:pPr>
            <a:endParaRPr lang="en-US"/>
          </a:p>
        </c:txPr>
        <c:crossAx val="100241408"/>
        <c:crosses val="autoZero"/>
        <c:crossBetween val="midCat"/>
        <c:majorUnit val="0.1"/>
      </c:valAx>
      <c:spPr>
        <a:noFill/>
        <a:ln w="25400">
          <a:noFill/>
        </a:ln>
      </c:spPr>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82701-BECA-486D-BFA3-7B92BABC20D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3A8FB3C-3EFE-48D6-921A-A42D7F4C940A}">
      <dgm:prSet phldrT="[Text]" custT="1"/>
      <dgm:spPr/>
      <dgm:t>
        <a:bodyPr/>
        <a:lstStyle/>
        <a:p>
          <a:r>
            <a:rPr lang="en-GB" sz="2000" dirty="0" smtClean="0"/>
            <a:t>MSC Fisheries standard </a:t>
          </a:r>
          <a:endParaRPr lang="en-GB" sz="2000" dirty="0"/>
        </a:p>
      </dgm:t>
    </dgm:pt>
    <dgm:pt modelId="{FF81EFC1-57E0-474F-A07E-9EC5CB2EB2EE}" type="parTrans" cxnId="{BEB51D30-D862-465A-B071-6710BB1D54BE}">
      <dgm:prSet/>
      <dgm:spPr/>
      <dgm:t>
        <a:bodyPr/>
        <a:lstStyle/>
        <a:p>
          <a:endParaRPr lang="en-GB"/>
        </a:p>
      </dgm:t>
    </dgm:pt>
    <dgm:pt modelId="{A95B8D20-D7E3-4A41-92B2-884182EFB0F5}" type="sibTrans" cxnId="{BEB51D30-D862-465A-B071-6710BB1D54BE}">
      <dgm:prSet/>
      <dgm:spPr/>
      <dgm:t>
        <a:bodyPr/>
        <a:lstStyle/>
        <a:p>
          <a:endParaRPr lang="en-GB"/>
        </a:p>
      </dgm:t>
    </dgm:pt>
    <dgm:pt modelId="{1B2EC609-AE2A-42DC-B309-76DEE3ECF7D0}">
      <dgm:prSet phldrT="[Text]" custT="1"/>
      <dgm:spPr/>
      <dgm:t>
        <a:bodyPr/>
        <a:lstStyle/>
        <a:p>
          <a:r>
            <a:rPr lang="en-GB" sz="2000" dirty="0" smtClean="0"/>
            <a:t>MSC chain of custody standard</a:t>
          </a:r>
          <a:endParaRPr lang="en-GB" sz="2000" dirty="0"/>
        </a:p>
      </dgm:t>
    </dgm:pt>
    <dgm:pt modelId="{95DA784D-AC22-4505-BD0D-87485C1D03DB}" type="parTrans" cxnId="{48892211-7143-4BC9-8BB2-9B260FF09C58}">
      <dgm:prSet/>
      <dgm:spPr/>
      <dgm:t>
        <a:bodyPr/>
        <a:lstStyle/>
        <a:p>
          <a:endParaRPr lang="en-GB"/>
        </a:p>
      </dgm:t>
    </dgm:pt>
    <dgm:pt modelId="{C42ABED4-299E-4EAF-BC81-F512D6F09103}" type="sibTrans" cxnId="{48892211-7143-4BC9-8BB2-9B260FF09C58}">
      <dgm:prSet/>
      <dgm:spPr/>
      <dgm:t>
        <a:bodyPr/>
        <a:lstStyle/>
        <a:p>
          <a:endParaRPr lang="en-GB"/>
        </a:p>
      </dgm:t>
    </dgm:pt>
    <dgm:pt modelId="{9FA9E188-575F-46FE-A353-54F911D7F3CE}">
      <dgm:prSet phldrT="[Text]" custT="1"/>
      <dgm:spPr/>
      <dgm:t>
        <a:bodyPr/>
        <a:lstStyle/>
        <a:p>
          <a:r>
            <a:rPr lang="en-GB" sz="2000" dirty="0" smtClean="0"/>
            <a:t>Third party certification</a:t>
          </a:r>
          <a:endParaRPr lang="en-GB" sz="2000" dirty="0"/>
        </a:p>
      </dgm:t>
    </dgm:pt>
    <dgm:pt modelId="{516B9CB6-1F7D-4011-BD0A-9D70CA3EEF56}" type="parTrans" cxnId="{D3347ECA-F982-408D-9474-98F39638B741}">
      <dgm:prSet/>
      <dgm:spPr/>
      <dgm:t>
        <a:bodyPr/>
        <a:lstStyle/>
        <a:p>
          <a:endParaRPr lang="en-GB"/>
        </a:p>
      </dgm:t>
    </dgm:pt>
    <dgm:pt modelId="{47E1FBA5-3465-4CB4-899C-D5CE594BDF70}" type="sibTrans" cxnId="{D3347ECA-F982-408D-9474-98F39638B741}">
      <dgm:prSet/>
      <dgm:spPr/>
      <dgm:t>
        <a:bodyPr/>
        <a:lstStyle/>
        <a:p>
          <a:endParaRPr lang="en-GB"/>
        </a:p>
      </dgm:t>
    </dgm:pt>
    <dgm:pt modelId="{C8FF4DAA-46F9-4629-97DB-B12A975DBF17}">
      <dgm:prSet phldrT="[Text]" custT="1"/>
      <dgm:spPr/>
      <dgm:t>
        <a:bodyPr/>
        <a:lstStyle/>
        <a:p>
          <a:r>
            <a:rPr lang="en-GB" sz="2000" dirty="0" smtClean="0"/>
            <a:t>Reviewing standards</a:t>
          </a:r>
          <a:endParaRPr lang="en-GB" sz="2000" dirty="0"/>
        </a:p>
      </dgm:t>
    </dgm:pt>
    <dgm:pt modelId="{AE7E3F5F-2047-40E7-9B69-CB258ACAF0B3}" type="parTrans" cxnId="{A005CC1F-FE80-440F-90AB-DCB59DFA8903}">
      <dgm:prSet/>
      <dgm:spPr/>
      <dgm:t>
        <a:bodyPr/>
        <a:lstStyle/>
        <a:p>
          <a:endParaRPr lang="en-GB"/>
        </a:p>
      </dgm:t>
    </dgm:pt>
    <dgm:pt modelId="{DD56E712-9BE8-4C07-ABB5-8242119E11F1}" type="sibTrans" cxnId="{A005CC1F-FE80-440F-90AB-DCB59DFA8903}">
      <dgm:prSet/>
      <dgm:spPr/>
      <dgm:t>
        <a:bodyPr/>
        <a:lstStyle/>
        <a:p>
          <a:endParaRPr lang="en-GB"/>
        </a:p>
      </dgm:t>
    </dgm:pt>
    <dgm:pt modelId="{FE825C2A-0239-4E56-8185-EBED2DB6E7B8}" type="pres">
      <dgm:prSet presAssocID="{B5E82701-BECA-486D-BFA3-7B92BABC20DB}" presName="diagram" presStyleCnt="0">
        <dgm:presLayoutVars>
          <dgm:dir/>
          <dgm:resizeHandles val="exact"/>
        </dgm:presLayoutVars>
      </dgm:prSet>
      <dgm:spPr/>
      <dgm:t>
        <a:bodyPr/>
        <a:lstStyle/>
        <a:p>
          <a:endParaRPr lang="en-GB"/>
        </a:p>
      </dgm:t>
    </dgm:pt>
    <dgm:pt modelId="{F8BAE6F5-F79B-480D-8657-961B456072A7}" type="pres">
      <dgm:prSet presAssocID="{13A8FB3C-3EFE-48D6-921A-A42D7F4C940A}" presName="node" presStyleLbl="node1" presStyleIdx="0" presStyleCnt="4" custLinFactNeighborY="18677">
        <dgm:presLayoutVars>
          <dgm:bulletEnabled val="1"/>
        </dgm:presLayoutVars>
      </dgm:prSet>
      <dgm:spPr/>
      <dgm:t>
        <a:bodyPr/>
        <a:lstStyle/>
        <a:p>
          <a:endParaRPr lang="en-GB"/>
        </a:p>
      </dgm:t>
    </dgm:pt>
    <dgm:pt modelId="{291A2089-EF90-498E-90EC-7C16CC34C6F1}" type="pres">
      <dgm:prSet presAssocID="{A95B8D20-D7E3-4A41-92B2-884182EFB0F5}" presName="sibTrans" presStyleCnt="0"/>
      <dgm:spPr/>
    </dgm:pt>
    <dgm:pt modelId="{C529A8A1-B6A7-41E8-9E86-2D7594E9BA50}" type="pres">
      <dgm:prSet presAssocID="{1B2EC609-AE2A-42DC-B309-76DEE3ECF7D0}" presName="node" presStyleLbl="node1" presStyleIdx="1" presStyleCnt="4" custLinFactNeighborY="7864">
        <dgm:presLayoutVars>
          <dgm:bulletEnabled val="1"/>
        </dgm:presLayoutVars>
      </dgm:prSet>
      <dgm:spPr/>
      <dgm:t>
        <a:bodyPr/>
        <a:lstStyle/>
        <a:p>
          <a:endParaRPr lang="en-GB"/>
        </a:p>
      </dgm:t>
    </dgm:pt>
    <dgm:pt modelId="{DE4A9422-4C04-4509-BD11-1C39310A531D}" type="pres">
      <dgm:prSet presAssocID="{C42ABED4-299E-4EAF-BC81-F512D6F09103}" presName="sibTrans" presStyleCnt="0"/>
      <dgm:spPr/>
    </dgm:pt>
    <dgm:pt modelId="{3EED07AB-F7B1-4924-8D1A-49C3AC390387}" type="pres">
      <dgm:prSet presAssocID="{9FA9E188-575F-46FE-A353-54F911D7F3CE}" presName="node" presStyleLbl="node1" presStyleIdx="2" presStyleCnt="4">
        <dgm:presLayoutVars>
          <dgm:bulletEnabled val="1"/>
        </dgm:presLayoutVars>
      </dgm:prSet>
      <dgm:spPr/>
      <dgm:t>
        <a:bodyPr/>
        <a:lstStyle/>
        <a:p>
          <a:endParaRPr lang="en-GB"/>
        </a:p>
      </dgm:t>
    </dgm:pt>
    <dgm:pt modelId="{7C5DA9B5-6239-4722-8205-347DADE71E10}" type="pres">
      <dgm:prSet presAssocID="{47E1FBA5-3465-4CB4-899C-D5CE594BDF70}" presName="sibTrans" presStyleCnt="0"/>
      <dgm:spPr/>
    </dgm:pt>
    <dgm:pt modelId="{BE9772C2-ED92-4A04-96E9-25864C31576B}" type="pres">
      <dgm:prSet presAssocID="{C8FF4DAA-46F9-4629-97DB-B12A975DBF17}" presName="node" presStyleLbl="node1" presStyleIdx="3" presStyleCnt="4" custLinFactNeighborX="917" custLinFactNeighborY="-8587">
        <dgm:presLayoutVars>
          <dgm:bulletEnabled val="1"/>
        </dgm:presLayoutVars>
      </dgm:prSet>
      <dgm:spPr/>
      <dgm:t>
        <a:bodyPr/>
        <a:lstStyle/>
        <a:p>
          <a:endParaRPr lang="en-GB"/>
        </a:p>
      </dgm:t>
    </dgm:pt>
  </dgm:ptLst>
  <dgm:cxnLst>
    <dgm:cxn modelId="{48892211-7143-4BC9-8BB2-9B260FF09C58}" srcId="{B5E82701-BECA-486D-BFA3-7B92BABC20DB}" destId="{1B2EC609-AE2A-42DC-B309-76DEE3ECF7D0}" srcOrd="1" destOrd="0" parTransId="{95DA784D-AC22-4505-BD0D-87485C1D03DB}" sibTransId="{C42ABED4-299E-4EAF-BC81-F512D6F09103}"/>
    <dgm:cxn modelId="{BEB51D30-D862-465A-B071-6710BB1D54BE}" srcId="{B5E82701-BECA-486D-BFA3-7B92BABC20DB}" destId="{13A8FB3C-3EFE-48D6-921A-A42D7F4C940A}" srcOrd="0" destOrd="0" parTransId="{FF81EFC1-57E0-474F-A07E-9EC5CB2EB2EE}" sibTransId="{A95B8D20-D7E3-4A41-92B2-884182EFB0F5}"/>
    <dgm:cxn modelId="{3CA8256D-31E1-4EEA-9D36-729490EF34A1}" type="presOf" srcId="{13A8FB3C-3EFE-48D6-921A-A42D7F4C940A}" destId="{F8BAE6F5-F79B-480D-8657-961B456072A7}" srcOrd="0" destOrd="0" presId="urn:microsoft.com/office/officeart/2005/8/layout/default"/>
    <dgm:cxn modelId="{D3347ECA-F982-408D-9474-98F39638B741}" srcId="{B5E82701-BECA-486D-BFA3-7B92BABC20DB}" destId="{9FA9E188-575F-46FE-A353-54F911D7F3CE}" srcOrd="2" destOrd="0" parTransId="{516B9CB6-1F7D-4011-BD0A-9D70CA3EEF56}" sibTransId="{47E1FBA5-3465-4CB4-899C-D5CE594BDF70}"/>
    <dgm:cxn modelId="{75AB5792-BFCC-43B6-87F9-05363F1CD090}" type="presOf" srcId="{B5E82701-BECA-486D-BFA3-7B92BABC20DB}" destId="{FE825C2A-0239-4E56-8185-EBED2DB6E7B8}" srcOrd="0" destOrd="0" presId="urn:microsoft.com/office/officeart/2005/8/layout/default"/>
    <dgm:cxn modelId="{FCA429E2-D9DD-4CE0-98C3-5C511242C14A}" type="presOf" srcId="{9FA9E188-575F-46FE-A353-54F911D7F3CE}" destId="{3EED07AB-F7B1-4924-8D1A-49C3AC390387}" srcOrd="0" destOrd="0" presId="urn:microsoft.com/office/officeart/2005/8/layout/default"/>
    <dgm:cxn modelId="{CB9BF00B-5EEB-4BE9-828D-10015181323E}" type="presOf" srcId="{C8FF4DAA-46F9-4629-97DB-B12A975DBF17}" destId="{BE9772C2-ED92-4A04-96E9-25864C31576B}" srcOrd="0" destOrd="0" presId="urn:microsoft.com/office/officeart/2005/8/layout/default"/>
    <dgm:cxn modelId="{DBD0CFD4-E75E-4B98-ABBF-B53BFFE29B79}" type="presOf" srcId="{1B2EC609-AE2A-42DC-B309-76DEE3ECF7D0}" destId="{C529A8A1-B6A7-41E8-9E86-2D7594E9BA50}" srcOrd="0" destOrd="0" presId="urn:microsoft.com/office/officeart/2005/8/layout/default"/>
    <dgm:cxn modelId="{A005CC1F-FE80-440F-90AB-DCB59DFA8903}" srcId="{B5E82701-BECA-486D-BFA3-7B92BABC20DB}" destId="{C8FF4DAA-46F9-4629-97DB-B12A975DBF17}" srcOrd="3" destOrd="0" parTransId="{AE7E3F5F-2047-40E7-9B69-CB258ACAF0B3}" sibTransId="{DD56E712-9BE8-4C07-ABB5-8242119E11F1}"/>
    <dgm:cxn modelId="{2E9AA649-AADA-4FC1-BBB9-4349E752EC9A}" type="presParOf" srcId="{FE825C2A-0239-4E56-8185-EBED2DB6E7B8}" destId="{F8BAE6F5-F79B-480D-8657-961B456072A7}" srcOrd="0" destOrd="0" presId="urn:microsoft.com/office/officeart/2005/8/layout/default"/>
    <dgm:cxn modelId="{3BB3F895-6288-47A9-9363-8908659E275D}" type="presParOf" srcId="{FE825C2A-0239-4E56-8185-EBED2DB6E7B8}" destId="{291A2089-EF90-498E-90EC-7C16CC34C6F1}" srcOrd="1" destOrd="0" presId="urn:microsoft.com/office/officeart/2005/8/layout/default"/>
    <dgm:cxn modelId="{97A3259D-7C7E-4C08-A354-DB9600F3AD20}" type="presParOf" srcId="{FE825C2A-0239-4E56-8185-EBED2DB6E7B8}" destId="{C529A8A1-B6A7-41E8-9E86-2D7594E9BA50}" srcOrd="2" destOrd="0" presId="urn:microsoft.com/office/officeart/2005/8/layout/default"/>
    <dgm:cxn modelId="{843ED7AA-197B-44A7-B748-C55DD38EF081}" type="presParOf" srcId="{FE825C2A-0239-4E56-8185-EBED2DB6E7B8}" destId="{DE4A9422-4C04-4509-BD11-1C39310A531D}" srcOrd="3" destOrd="0" presId="urn:microsoft.com/office/officeart/2005/8/layout/default"/>
    <dgm:cxn modelId="{2BEDAD78-09DC-4AC4-A81C-80CAAAD1CFD7}" type="presParOf" srcId="{FE825C2A-0239-4E56-8185-EBED2DB6E7B8}" destId="{3EED07AB-F7B1-4924-8D1A-49C3AC390387}" srcOrd="4" destOrd="0" presId="urn:microsoft.com/office/officeart/2005/8/layout/default"/>
    <dgm:cxn modelId="{569E637D-3E7A-443A-BF4C-ED8F0610939C}" type="presParOf" srcId="{FE825C2A-0239-4E56-8185-EBED2DB6E7B8}" destId="{7C5DA9B5-6239-4722-8205-347DADE71E10}" srcOrd="5" destOrd="0" presId="urn:microsoft.com/office/officeart/2005/8/layout/default"/>
    <dgm:cxn modelId="{7E357E37-356D-43F0-9E06-9F47D811851F}" type="presParOf" srcId="{FE825C2A-0239-4E56-8185-EBED2DB6E7B8}" destId="{BE9772C2-ED92-4A04-96E9-25864C31576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7C04D0-5B0D-4F21-9F15-7C3D7B26A6C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01B2295-073B-490D-9AE5-17E0DFCDF710}">
      <dgm:prSet phldrT="[Text]" custT="1"/>
      <dgm:spPr/>
      <dgm:t>
        <a:bodyPr/>
        <a:lstStyle/>
        <a:p>
          <a:pPr algn="ctr"/>
          <a:r>
            <a:rPr lang="en-GB" sz="1800" dirty="0" smtClean="0"/>
            <a:t>Principle 1: sustainable fish stocks</a:t>
          </a:r>
        </a:p>
        <a:p>
          <a:pPr algn="l"/>
          <a:r>
            <a:rPr lang="en-GB" sz="1600" dirty="0" smtClean="0"/>
            <a:t>Fishing activity must be at a level which ensures it can continue indefinitely</a:t>
          </a:r>
          <a:endParaRPr lang="en-GB" sz="1600" dirty="0"/>
        </a:p>
      </dgm:t>
    </dgm:pt>
    <dgm:pt modelId="{5E6FA48C-180C-4F89-B2F0-48EF3D6B962E}" type="parTrans" cxnId="{6C8939C0-9EF0-47A9-9543-FC381B4D4DBE}">
      <dgm:prSet/>
      <dgm:spPr/>
      <dgm:t>
        <a:bodyPr/>
        <a:lstStyle/>
        <a:p>
          <a:endParaRPr lang="en-GB"/>
        </a:p>
      </dgm:t>
    </dgm:pt>
    <dgm:pt modelId="{F63B0B2C-F006-4AF5-9EF2-64A6B5D1DA66}" type="sibTrans" cxnId="{6C8939C0-9EF0-47A9-9543-FC381B4D4DBE}">
      <dgm:prSet/>
      <dgm:spPr/>
      <dgm:t>
        <a:bodyPr/>
        <a:lstStyle/>
        <a:p>
          <a:endParaRPr lang="en-GB"/>
        </a:p>
      </dgm:t>
    </dgm:pt>
    <dgm:pt modelId="{29507386-7AD1-4DAE-8340-E6550413F7B0}">
      <dgm:prSet phldrT="[Text]" custT="1"/>
      <dgm:spPr/>
      <dgm:t>
        <a:bodyPr/>
        <a:lstStyle/>
        <a:p>
          <a:pPr algn="ctr"/>
          <a:r>
            <a:rPr lang="en-GB" sz="1800" dirty="0" smtClean="0"/>
            <a:t>Principle 2: Minimising environmental impact</a:t>
          </a:r>
        </a:p>
        <a:p>
          <a:pPr algn="l"/>
          <a:r>
            <a:rPr lang="en-GB" sz="1600" dirty="0" smtClean="0"/>
            <a:t>Fishing operations must be managed to maintain the structure, productivity, function and diversity of the ecosystem</a:t>
          </a:r>
          <a:endParaRPr lang="en-GB" sz="1600" dirty="0"/>
        </a:p>
      </dgm:t>
    </dgm:pt>
    <dgm:pt modelId="{9A710014-A7A4-4760-9599-600107782D41}" type="parTrans" cxnId="{CA268A94-3749-4E15-9B94-36FE11BFF67A}">
      <dgm:prSet/>
      <dgm:spPr/>
      <dgm:t>
        <a:bodyPr/>
        <a:lstStyle/>
        <a:p>
          <a:endParaRPr lang="en-GB"/>
        </a:p>
      </dgm:t>
    </dgm:pt>
    <dgm:pt modelId="{BCA40A94-9324-4AC7-888D-407B0BCD0E8A}" type="sibTrans" cxnId="{CA268A94-3749-4E15-9B94-36FE11BFF67A}">
      <dgm:prSet/>
      <dgm:spPr/>
      <dgm:t>
        <a:bodyPr/>
        <a:lstStyle/>
        <a:p>
          <a:endParaRPr lang="en-GB"/>
        </a:p>
      </dgm:t>
    </dgm:pt>
    <dgm:pt modelId="{62273B96-DF21-4F2D-AF07-91AB058014CD}">
      <dgm:prSet phldrT="[Text]" custT="1"/>
      <dgm:spPr/>
      <dgm:t>
        <a:bodyPr/>
        <a:lstStyle/>
        <a:p>
          <a:pPr algn="ctr"/>
          <a:r>
            <a:rPr lang="en-GB" sz="1800" dirty="0" smtClean="0"/>
            <a:t>Principle 3: Effective management </a:t>
          </a:r>
        </a:p>
        <a:p>
          <a:pPr algn="l"/>
          <a:r>
            <a:rPr lang="en-GB" sz="1600" dirty="0" smtClean="0"/>
            <a:t>The fishery must comply with relevant laws and have a management system that is responsive to changing circumstances</a:t>
          </a:r>
          <a:endParaRPr lang="en-GB" sz="1600" dirty="0"/>
        </a:p>
      </dgm:t>
    </dgm:pt>
    <dgm:pt modelId="{0CEFDEA2-2356-4C80-969F-D6D1DEEABBA9}" type="parTrans" cxnId="{AC604D5B-68B8-4EA3-86B3-5CF43182A5DB}">
      <dgm:prSet/>
      <dgm:spPr/>
      <dgm:t>
        <a:bodyPr/>
        <a:lstStyle/>
        <a:p>
          <a:endParaRPr lang="en-GB"/>
        </a:p>
      </dgm:t>
    </dgm:pt>
    <dgm:pt modelId="{31D420FB-52D8-45CA-9CAE-83CB69415C13}" type="sibTrans" cxnId="{AC604D5B-68B8-4EA3-86B3-5CF43182A5DB}">
      <dgm:prSet/>
      <dgm:spPr/>
      <dgm:t>
        <a:bodyPr/>
        <a:lstStyle/>
        <a:p>
          <a:endParaRPr lang="en-GB"/>
        </a:p>
      </dgm:t>
    </dgm:pt>
    <dgm:pt modelId="{0873F1A7-4734-42B3-B3BC-DE4904987828}" type="pres">
      <dgm:prSet presAssocID="{087C04D0-5B0D-4F21-9F15-7C3D7B26A6C6}" presName="diagram" presStyleCnt="0">
        <dgm:presLayoutVars>
          <dgm:dir/>
          <dgm:resizeHandles val="exact"/>
        </dgm:presLayoutVars>
      </dgm:prSet>
      <dgm:spPr/>
      <dgm:t>
        <a:bodyPr/>
        <a:lstStyle/>
        <a:p>
          <a:endParaRPr lang="en-GB"/>
        </a:p>
      </dgm:t>
    </dgm:pt>
    <dgm:pt modelId="{1B9ED12E-EA6C-4EC1-B0EB-FD86732ED666}" type="pres">
      <dgm:prSet presAssocID="{701B2295-073B-490D-9AE5-17E0DFCDF710}" presName="node" presStyleLbl="node1" presStyleIdx="0" presStyleCnt="3" custScaleX="189033">
        <dgm:presLayoutVars>
          <dgm:bulletEnabled val="1"/>
        </dgm:presLayoutVars>
      </dgm:prSet>
      <dgm:spPr/>
      <dgm:t>
        <a:bodyPr/>
        <a:lstStyle/>
        <a:p>
          <a:endParaRPr lang="en-GB"/>
        </a:p>
      </dgm:t>
    </dgm:pt>
    <dgm:pt modelId="{9C152260-AE2B-42E0-A1A8-63324800C047}" type="pres">
      <dgm:prSet presAssocID="{F63B0B2C-F006-4AF5-9EF2-64A6B5D1DA66}" presName="sibTrans" presStyleCnt="0"/>
      <dgm:spPr/>
    </dgm:pt>
    <dgm:pt modelId="{CD591EA0-EE82-4BB2-9287-D969BB96CA4A}" type="pres">
      <dgm:prSet presAssocID="{29507386-7AD1-4DAE-8340-E6550413F7B0}" presName="node" presStyleLbl="node1" presStyleIdx="1" presStyleCnt="3" custScaleX="186768" custLinFactNeighborX="-1265" custLinFactNeighborY="-322">
        <dgm:presLayoutVars>
          <dgm:bulletEnabled val="1"/>
        </dgm:presLayoutVars>
      </dgm:prSet>
      <dgm:spPr/>
      <dgm:t>
        <a:bodyPr/>
        <a:lstStyle/>
        <a:p>
          <a:endParaRPr lang="en-GB"/>
        </a:p>
      </dgm:t>
    </dgm:pt>
    <dgm:pt modelId="{26D7BA5A-6429-4726-8F18-0F61B8AD8FE0}" type="pres">
      <dgm:prSet presAssocID="{BCA40A94-9324-4AC7-888D-407B0BCD0E8A}" presName="sibTrans" presStyleCnt="0"/>
      <dgm:spPr/>
    </dgm:pt>
    <dgm:pt modelId="{3DA75A29-A225-4DDA-AFA3-26C9A56192C4}" type="pres">
      <dgm:prSet presAssocID="{62273B96-DF21-4F2D-AF07-91AB058014CD}" presName="node" presStyleLbl="node1" presStyleIdx="2" presStyleCnt="3" custScaleX="185850">
        <dgm:presLayoutVars>
          <dgm:bulletEnabled val="1"/>
        </dgm:presLayoutVars>
      </dgm:prSet>
      <dgm:spPr/>
      <dgm:t>
        <a:bodyPr/>
        <a:lstStyle/>
        <a:p>
          <a:endParaRPr lang="en-GB"/>
        </a:p>
      </dgm:t>
    </dgm:pt>
  </dgm:ptLst>
  <dgm:cxnLst>
    <dgm:cxn modelId="{ECAB4A4E-985C-46BA-98C9-DDA15C6AA658}" type="presOf" srcId="{701B2295-073B-490D-9AE5-17E0DFCDF710}" destId="{1B9ED12E-EA6C-4EC1-B0EB-FD86732ED666}" srcOrd="0" destOrd="0" presId="urn:microsoft.com/office/officeart/2005/8/layout/default"/>
    <dgm:cxn modelId="{C1871598-ECAC-402F-9FDE-FFC3BB0CD74A}" type="presOf" srcId="{62273B96-DF21-4F2D-AF07-91AB058014CD}" destId="{3DA75A29-A225-4DDA-AFA3-26C9A56192C4}" srcOrd="0" destOrd="0" presId="urn:microsoft.com/office/officeart/2005/8/layout/default"/>
    <dgm:cxn modelId="{AC604D5B-68B8-4EA3-86B3-5CF43182A5DB}" srcId="{087C04D0-5B0D-4F21-9F15-7C3D7B26A6C6}" destId="{62273B96-DF21-4F2D-AF07-91AB058014CD}" srcOrd="2" destOrd="0" parTransId="{0CEFDEA2-2356-4C80-969F-D6D1DEEABBA9}" sibTransId="{31D420FB-52D8-45CA-9CAE-83CB69415C13}"/>
    <dgm:cxn modelId="{A9E9A958-9FE7-49AE-ADC0-6B7E33B4F151}" type="presOf" srcId="{29507386-7AD1-4DAE-8340-E6550413F7B0}" destId="{CD591EA0-EE82-4BB2-9287-D969BB96CA4A}" srcOrd="0" destOrd="0" presId="urn:microsoft.com/office/officeart/2005/8/layout/default"/>
    <dgm:cxn modelId="{6C8939C0-9EF0-47A9-9543-FC381B4D4DBE}" srcId="{087C04D0-5B0D-4F21-9F15-7C3D7B26A6C6}" destId="{701B2295-073B-490D-9AE5-17E0DFCDF710}" srcOrd="0" destOrd="0" parTransId="{5E6FA48C-180C-4F89-B2F0-48EF3D6B962E}" sibTransId="{F63B0B2C-F006-4AF5-9EF2-64A6B5D1DA66}"/>
    <dgm:cxn modelId="{CA268A94-3749-4E15-9B94-36FE11BFF67A}" srcId="{087C04D0-5B0D-4F21-9F15-7C3D7B26A6C6}" destId="{29507386-7AD1-4DAE-8340-E6550413F7B0}" srcOrd="1" destOrd="0" parTransId="{9A710014-A7A4-4760-9599-600107782D41}" sibTransId="{BCA40A94-9324-4AC7-888D-407B0BCD0E8A}"/>
    <dgm:cxn modelId="{99ACB681-06A1-46B0-9783-78882AF3A0B2}" type="presOf" srcId="{087C04D0-5B0D-4F21-9F15-7C3D7B26A6C6}" destId="{0873F1A7-4734-42B3-B3BC-DE4904987828}" srcOrd="0" destOrd="0" presId="urn:microsoft.com/office/officeart/2005/8/layout/default"/>
    <dgm:cxn modelId="{F15EBCA9-8D1F-4997-A3C2-7EB4AECD5509}" type="presParOf" srcId="{0873F1A7-4734-42B3-B3BC-DE4904987828}" destId="{1B9ED12E-EA6C-4EC1-B0EB-FD86732ED666}" srcOrd="0" destOrd="0" presId="urn:microsoft.com/office/officeart/2005/8/layout/default"/>
    <dgm:cxn modelId="{F3191D0D-638B-4F6A-AF24-6DF63AFDF2BE}" type="presParOf" srcId="{0873F1A7-4734-42B3-B3BC-DE4904987828}" destId="{9C152260-AE2B-42E0-A1A8-63324800C047}" srcOrd="1" destOrd="0" presId="urn:microsoft.com/office/officeart/2005/8/layout/default"/>
    <dgm:cxn modelId="{EFF05345-080F-4936-AF16-FFE18658F1E4}" type="presParOf" srcId="{0873F1A7-4734-42B3-B3BC-DE4904987828}" destId="{CD591EA0-EE82-4BB2-9287-D969BB96CA4A}" srcOrd="2" destOrd="0" presId="urn:microsoft.com/office/officeart/2005/8/layout/default"/>
    <dgm:cxn modelId="{FFEBF8F1-8200-4B2B-9E7E-EFBC9D551240}" type="presParOf" srcId="{0873F1A7-4734-42B3-B3BC-DE4904987828}" destId="{26D7BA5A-6429-4726-8F18-0F61B8AD8FE0}" srcOrd="3" destOrd="0" presId="urn:microsoft.com/office/officeart/2005/8/layout/default"/>
    <dgm:cxn modelId="{4C090B0E-C8E2-41CD-8E47-9FEA8EDA6B75}" type="presParOf" srcId="{0873F1A7-4734-42B3-B3BC-DE4904987828}" destId="{3DA75A29-A225-4DDA-AFA3-26C9A56192C4}" srcOrd="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E82701-BECA-486D-BFA3-7B92BABC20D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13A8FB3C-3EFE-48D6-921A-A42D7F4C940A}">
      <dgm:prSet phldrT="[Text]" custT="1"/>
      <dgm:spPr/>
      <dgm:t>
        <a:bodyPr/>
        <a:lstStyle/>
        <a:p>
          <a:r>
            <a:rPr lang="en-GB" sz="2000" dirty="0" smtClean="0"/>
            <a:t>MSC Fisheries standard </a:t>
          </a:r>
          <a:endParaRPr lang="en-GB" sz="2000" dirty="0"/>
        </a:p>
      </dgm:t>
    </dgm:pt>
    <dgm:pt modelId="{FF81EFC1-57E0-474F-A07E-9EC5CB2EB2EE}" type="parTrans" cxnId="{BEB51D30-D862-465A-B071-6710BB1D54BE}">
      <dgm:prSet/>
      <dgm:spPr/>
      <dgm:t>
        <a:bodyPr/>
        <a:lstStyle/>
        <a:p>
          <a:endParaRPr lang="en-GB"/>
        </a:p>
      </dgm:t>
    </dgm:pt>
    <dgm:pt modelId="{A95B8D20-D7E3-4A41-92B2-884182EFB0F5}" type="sibTrans" cxnId="{BEB51D30-D862-465A-B071-6710BB1D54BE}">
      <dgm:prSet/>
      <dgm:spPr/>
      <dgm:t>
        <a:bodyPr/>
        <a:lstStyle/>
        <a:p>
          <a:endParaRPr lang="en-GB"/>
        </a:p>
      </dgm:t>
    </dgm:pt>
    <dgm:pt modelId="{1B2EC609-AE2A-42DC-B309-76DEE3ECF7D0}">
      <dgm:prSet phldrT="[Text]" custT="1"/>
      <dgm:spPr/>
      <dgm:t>
        <a:bodyPr/>
        <a:lstStyle/>
        <a:p>
          <a:r>
            <a:rPr lang="en-GB" sz="2000" dirty="0" smtClean="0"/>
            <a:t>MSC chain of custody standard</a:t>
          </a:r>
          <a:endParaRPr lang="en-GB" sz="2000" dirty="0"/>
        </a:p>
      </dgm:t>
    </dgm:pt>
    <dgm:pt modelId="{95DA784D-AC22-4505-BD0D-87485C1D03DB}" type="parTrans" cxnId="{48892211-7143-4BC9-8BB2-9B260FF09C58}">
      <dgm:prSet/>
      <dgm:spPr/>
      <dgm:t>
        <a:bodyPr/>
        <a:lstStyle/>
        <a:p>
          <a:endParaRPr lang="en-GB"/>
        </a:p>
      </dgm:t>
    </dgm:pt>
    <dgm:pt modelId="{C42ABED4-299E-4EAF-BC81-F512D6F09103}" type="sibTrans" cxnId="{48892211-7143-4BC9-8BB2-9B260FF09C58}">
      <dgm:prSet/>
      <dgm:spPr/>
      <dgm:t>
        <a:bodyPr/>
        <a:lstStyle/>
        <a:p>
          <a:endParaRPr lang="en-GB"/>
        </a:p>
      </dgm:t>
    </dgm:pt>
    <dgm:pt modelId="{9FA9E188-575F-46FE-A353-54F911D7F3CE}">
      <dgm:prSet phldrT="[Text]" custT="1"/>
      <dgm:spPr/>
      <dgm:t>
        <a:bodyPr/>
        <a:lstStyle/>
        <a:p>
          <a:r>
            <a:rPr lang="en-GB" sz="2000" dirty="0" smtClean="0"/>
            <a:t>Third party certification</a:t>
          </a:r>
          <a:endParaRPr lang="en-GB" sz="2000" dirty="0"/>
        </a:p>
      </dgm:t>
    </dgm:pt>
    <dgm:pt modelId="{516B9CB6-1F7D-4011-BD0A-9D70CA3EEF56}" type="parTrans" cxnId="{D3347ECA-F982-408D-9474-98F39638B741}">
      <dgm:prSet/>
      <dgm:spPr/>
      <dgm:t>
        <a:bodyPr/>
        <a:lstStyle/>
        <a:p>
          <a:endParaRPr lang="en-GB"/>
        </a:p>
      </dgm:t>
    </dgm:pt>
    <dgm:pt modelId="{47E1FBA5-3465-4CB4-899C-D5CE594BDF70}" type="sibTrans" cxnId="{D3347ECA-F982-408D-9474-98F39638B741}">
      <dgm:prSet/>
      <dgm:spPr/>
      <dgm:t>
        <a:bodyPr/>
        <a:lstStyle/>
        <a:p>
          <a:endParaRPr lang="en-GB"/>
        </a:p>
      </dgm:t>
    </dgm:pt>
    <dgm:pt modelId="{C8FF4DAA-46F9-4629-97DB-B12A975DBF17}">
      <dgm:prSet phldrT="[Text]" custT="1"/>
      <dgm:spPr/>
      <dgm:t>
        <a:bodyPr/>
        <a:lstStyle/>
        <a:p>
          <a:r>
            <a:rPr lang="en-GB" sz="2000" dirty="0" smtClean="0"/>
            <a:t>Reviewing standards</a:t>
          </a:r>
          <a:endParaRPr lang="en-GB" sz="2000" dirty="0"/>
        </a:p>
      </dgm:t>
    </dgm:pt>
    <dgm:pt modelId="{AE7E3F5F-2047-40E7-9B69-CB258ACAF0B3}" type="parTrans" cxnId="{A005CC1F-FE80-440F-90AB-DCB59DFA8903}">
      <dgm:prSet/>
      <dgm:spPr/>
      <dgm:t>
        <a:bodyPr/>
        <a:lstStyle/>
        <a:p>
          <a:endParaRPr lang="en-GB"/>
        </a:p>
      </dgm:t>
    </dgm:pt>
    <dgm:pt modelId="{DD56E712-9BE8-4C07-ABB5-8242119E11F1}" type="sibTrans" cxnId="{A005CC1F-FE80-440F-90AB-DCB59DFA8903}">
      <dgm:prSet/>
      <dgm:spPr/>
      <dgm:t>
        <a:bodyPr/>
        <a:lstStyle/>
        <a:p>
          <a:endParaRPr lang="en-GB"/>
        </a:p>
      </dgm:t>
    </dgm:pt>
    <dgm:pt modelId="{FE825C2A-0239-4E56-8185-EBED2DB6E7B8}" type="pres">
      <dgm:prSet presAssocID="{B5E82701-BECA-486D-BFA3-7B92BABC20DB}" presName="diagram" presStyleCnt="0">
        <dgm:presLayoutVars>
          <dgm:dir/>
          <dgm:resizeHandles val="exact"/>
        </dgm:presLayoutVars>
      </dgm:prSet>
      <dgm:spPr/>
      <dgm:t>
        <a:bodyPr/>
        <a:lstStyle/>
        <a:p>
          <a:endParaRPr lang="en-GB"/>
        </a:p>
      </dgm:t>
    </dgm:pt>
    <dgm:pt modelId="{F8BAE6F5-F79B-480D-8657-961B456072A7}" type="pres">
      <dgm:prSet presAssocID="{13A8FB3C-3EFE-48D6-921A-A42D7F4C940A}" presName="node" presStyleLbl="node1" presStyleIdx="0" presStyleCnt="4" custLinFactNeighborY="18677">
        <dgm:presLayoutVars>
          <dgm:bulletEnabled val="1"/>
        </dgm:presLayoutVars>
      </dgm:prSet>
      <dgm:spPr/>
      <dgm:t>
        <a:bodyPr/>
        <a:lstStyle/>
        <a:p>
          <a:endParaRPr lang="en-GB"/>
        </a:p>
      </dgm:t>
    </dgm:pt>
    <dgm:pt modelId="{291A2089-EF90-498E-90EC-7C16CC34C6F1}" type="pres">
      <dgm:prSet presAssocID="{A95B8D20-D7E3-4A41-92B2-884182EFB0F5}" presName="sibTrans" presStyleCnt="0"/>
      <dgm:spPr/>
    </dgm:pt>
    <dgm:pt modelId="{C529A8A1-B6A7-41E8-9E86-2D7594E9BA50}" type="pres">
      <dgm:prSet presAssocID="{1B2EC609-AE2A-42DC-B309-76DEE3ECF7D0}" presName="node" presStyleLbl="node1" presStyleIdx="1" presStyleCnt="4" custLinFactNeighborY="7864">
        <dgm:presLayoutVars>
          <dgm:bulletEnabled val="1"/>
        </dgm:presLayoutVars>
      </dgm:prSet>
      <dgm:spPr/>
      <dgm:t>
        <a:bodyPr/>
        <a:lstStyle/>
        <a:p>
          <a:endParaRPr lang="en-GB"/>
        </a:p>
      </dgm:t>
    </dgm:pt>
    <dgm:pt modelId="{DE4A9422-4C04-4509-BD11-1C39310A531D}" type="pres">
      <dgm:prSet presAssocID="{C42ABED4-299E-4EAF-BC81-F512D6F09103}" presName="sibTrans" presStyleCnt="0"/>
      <dgm:spPr/>
    </dgm:pt>
    <dgm:pt modelId="{3EED07AB-F7B1-4924-8D1A-49C3AC390387}" type="pres">
      <dgm:prSet presAssocID="{9FA9E188-575F-46FE-A353-54F911D7F3CE}" presName="node" presStyleLbl="node1" presStyleIdx="2" presStyleCnt="4">
        <dgm:presLayoutVars>
          <dgm:bulletEnabled val="1"/>
        </dgm:presLayoutVars>
      </dgm:prSet>
      <dgm:spPr/>
      <dgm:t>
        <a:bodyPr/>
        <a:lstStyle/>
        <a:p>
          <a:endParaRPr lang="en-GB"/>
        </a:p>
      </dgm:t>
    </dgm:pt>
    <dgm:pt modelId="{7C5DA9B5-6239-4722-8205-347DADE71E10}" type="pres">
      <dgm:prSet presAssocID="{47E1FBA5-3465-4CB4-899C-D5CE594BDF70}" presName="sibTrans" presStyleCnt="0"/>
      <dgm:spPr/>
    </dgm:pt>
    <dgm:pt modelId="{BE9772C2-ED92-4A04-96E9-25864C31576B}" type="pres">
      <dgm:prSet presAssocID="{C8FF4DAA-46F9-4629-97DB-B12A975DBF17}" presName="node" presStyleLbl="node1" presStyleIdx="3" presStyleCnt="4" custLinFactNeighborX="917" custLinFactNeighborY="-8587">
        <dgm:presLayoutVars>
          <dgm:bulletEnabled val="1"/>
        </dgm:presLayoutVars>
      </dgm:prSet>
      <dgm:spPr/>
      <dgm:t>
        <a:bodyPr/>
        <a:lstStyle/>
        <a:p>
          <a:endParaRPr lang="en-GB"/>
        </a:p>
      </dgm:t>
    </dgm:pt>
  </dgm:ptLst>
  <dgm:cxnLst>
    <dgm:cxn modelId="{28AB3A39-CDFA-41F3-AC8E-F25532844647}" type="presOf" srcId="{C8FF4DAA-46F9-4629-97DB-B12A975DBF17}" destId="{BE9772C2-ED92-4A04-96E9-25864C31576B}" srcOrd="0" destOrd="0" presId="urn:microsoft.com/office/officeart/2005/8/layout/default"/>
    <dgm:cxn modelId="{48892211-7143-4BC9-8BB2-9B260FF09C58}" srcId="{B5E82701-BECA-486D-BFA3-7B92BABC20DB}" destId="{1B2EC609-AE2A-42DC-B309-76DEE3ECF7D0}" srcOrd="1" destOrd="0" parTransId="{95DA784D-AC22-4505-BD0D-87485C1D03DB}" sibTransId="{C42ABED4-299E-4EAF-BC81-F512D6F09103}"/>
    <dgm:cxn modelId="{45373D22-5801-42A6-A3F2-A3677256E03E}" type="presOf" srcId="{B5E82701-BECA-486D-BFA3-7B92BABC20DB}" destId="{FE825C2A-0239-4E56-8185-EBED2DB6E7B8}" srcOrd="0" destOrd="0" presId="urn:microsoft.com/office/officeart/2005/8/layout/default"/>
    <dgm:cxn modelId="{BEB51D30-D862-465A-B071-6710BB1D54BE}" srcId="{B5E82701-BECA-486D-BFA3-7B92BABC20DB}" destId="{13A8FB3C-3EFE-48D6-921A-A42D7F4C940A}" srcOrd="0" destOrd="0" parTransId="{FF81EFC1-57E0-474F-A07E-9EC5CB2EB2EE}" sibTransId="{A95B8D20-D7E3-4A41-92B2-884182EFB0F5}"/>
    <dgm:cxn modelId="{282E46A2-C353-40ED-8DDD-F765F00CED00}" type="presOf" srcId="{13A8FB3C-3EFE-48D6-921A-A42D7F4C940A}" destId="{F8BAE6F5-F79B-480D-8657-961B456072A7}" srcOrd="0" destOrd="0" presId="urn:microsoft.com/office/officeart/2005/8/layout/default"/>
    <dgm:cxn modelId="{D3347ECA-F982-408D-9474-98F39638B741}" srcId="{B5E82701-BECA-486D-BFA3-7B92BABC20DB}" destId="{9FA9E188-575F-46FE-A353-54F911D7F3CE}" srcOrd="2" destOrd="0" parTransId="{516B9CB6-1F7D-4011-BD0A-9D70CA3EEF56}" sibTransId="{47E1FBA5-3465-4CB4-899C-D5CE594BDF70}"/>
    <dgm:cxn modelId="{0A28FC45-0174-4AEF-8EDE-CB4D856F37F2}" type="presOf" srcId="{9FA9E188-575F-46FE-A353-54F911D7F3CE}" destId="{3EED07AB-F7B1-4924-8D1A-49C3AC390387}" srcOrd="0" destOrd="0" presId="urn:microsoft.com/office/officeart/2005/8/layout/default"/>
    <dgm:cxn modelId="{A005CC1F-FE80-440F-90AB-DCB59DFA8903}" srcId="{B5E82701-BECA-486D-BFA3-7B92BABC20DB}" destId="{C8FF4DAA-46F9-4629-97DB-B12A975DBF17}" srcOrd="3" destOrd="0" parTransId="{AE7E3F5F-2047-40E7-9B69-CB258ACAF0B3}" sibTransId="{DD56E712-9BE8-4C07-ABB5-8242119E11F1}"/>
    <dgm:cxn modelId="{0A3AC978-FB62-4BD2-9045-ACC984132B45}" type="presOf" srcId="{1B2EC609-AE2A-42DC-B309-76DEE3ECF7D0}" destId="{C529A8A1-B6A7-41E8-9E86-2D7594E9BA50}" srcOrd="0" destOrd="0" presId="urn:microsoft.com/office/officeart/2005/8/layout/default"/>
    <dgm:cxn modelId="{C661928B-4C24-4DFB-9538-894482CEF7B6}" type="presParOf" srcId="{FE825C2A-0239-4E56-8185-EBED2DB6E7B8}" destId="{F8BAE6F5-F79B-480D-8657-961B456072A7}" srcOrd="0" destOrd="0" presId="urn:microsoft.com/office/officeart/2005/8/layout/default"/>
    <dgm:cxn modelId="{A3596EDD-96B0-40CE-8D21-D5A33C96102F}" type="presParOf" srcId="{FE825C2A-0239-4E56-8185-EBED2DB6E7B8}" destId="{291A2089-EF90-498E-90EC-7C16CC34C6F1}" srcOrd="1" destOrd="0" presId="urn:microsoft.com/office/officeart/2005/8/layout/default"/>
    <dgm:cxn modelId="{8F1A92A1-1A39-4BCC-A37D-7A915FBA77A7}" type="presParOf" srcId="{FE825C2A-0239-4E56-8185-EBED2DB6E7B8}" destId="{C529A8A1-B6A7-41E8-9E86-2D7594E9BA50}" srcOrd="2" destOrd="0" presId="urn:microsoft.com/office/officeart/2005/8/layout/default"/>
    <dgm:cxn modelId="{7B9AEB13-A933-4585-AF48-77D38B65687F}" type="presParOf" srcId="{FE825C2A-0239-4E56-8185-EBED2DB6E7B8}" destId="{DE4A9422-4C04-4509-BD11-1C39310A531D}" srcOrd="3" destOrd="0" presId="urn:microsoft.com/office/officeart/2005/8/layout/default"/>
    <dgm:cxn modelId="{B01D83AE-FAE4-407C-A010-4A7E25B11011}" type="presParOf" srcId="{FE825C2A-0239-4E56-8185-EBED2DB6E7B8}" destId="{3EED07AB-F7B1-4924-8D1A-49C3AC390387}" srcOrd="4" destOrd="0" presId="urn:microsoft.com/office/officeart/2005/8/layout/default"/>
    <dgm:cxn modelId="{D93F4B10-EDB1-4EC8-801C-C86BAB501739}" type="presParOf" srcId="{FE825C2A-0239-4E56-8185-EBED2DB6E7B8}" destId="{7C5DA9B5-6239-4722-8205-347DADE71E10}" srcOrd="5" destOrd="0" presId="urn:microsoft.com/office/officeart/2005/8/layout/default"/>
    <dgm:cxn modelId="{CFA9FB0F-857A-4212-9B13-B048EBDC61E6}" type="presParOf" srcId="{FE825C2A-0239-4E56-8185-EBED2DB6E7B8}" destId="{BE9772C2-ED92-4A04-96E9-25864C31576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AE6F5-F79B-480D-8657-961B456072A7}">
      <dsp:nvSpPr>
        <dsp:cNvPr id="0" name=""/>
        <dsp:cNvSpPr/>
      </dsp:nvSpPr>
      <dsp:spPr>
        <a:xfrm>
          <a:off x="964475" y="226668"/>
          <a:ext cx="2013655" cy="1208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MSC Fisheries standard </a:t>
          </a:r>
          <a:endParaRPr lang="en-GB" sz="2000" kern="1200" dirty="0"/>
        </a:p>
      </dsp:txBody>
      <dsp:txXfrm>
        <a:off x="964475" y="226668"/>
        <a:ext cx="2013655" cy="1208193"/>
      </dsp:txXfrm>
    </dsp:sp>
    <dsp:sp modelId="{C529A8A1-B6A7-41E8-9E86-2D7594E9BA50}">
      <dsp:nvSpPr>
        <dsp:cNvPr id="0" name=""/>
        <dsp:cNvSpPr/>
      </dsp:nvSpPr>
      <dsp:spPr>
        <a:xfrm>
          <a:off x="964475" y="1505585"/>
          <a:ext cx="2013655" cy="1208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MSC chain of custody standard</a:t>
          </a:r>
          <a:endParaRPr lang="en-GB" sz="2000" kern="1200" dirty="0"/>
        </a:p>
      </dsp:txBody>
      <dsp:txXfrm>
        <a:off x="964475" y="1505585"/>
        <a:ext cx="2013655" cy="1208193"/>
      </dsp:txXfrm>
    </dsp:sp>
    <dsp:sp modelId="{3EED07AB-F7B1-4924-8D1A-49C3AC390387}">
      <dsp:nvSpPr>
        <dsp:cNvPr id="0" name=""/>
        <dsp:cNvSpPr/>
      </dsp:nvSpPr>
      <dsp:spPr>
        <a:xfrm>
          <a:off x="964475" y="2820131"/>
          <a:ext cx="2013655" cy="1208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Third party certification</a:t>
          </a:r>
          <a:endParaRPr lang="en-GB" sz="2000" kern="1200" dirty="0"/>
        </a:p>
      </dsp:txBody>
      <dsp:txXfrm>
        <a:off x="964475" y="2820131"/>
        <a:ext cx="2013655" cy="1208193"/>
      </dsp:txXfrm>
    </dsp:sp>
    <dsp:sp modelId="{BE9772C2-ED92-4A04-96E9-25864C31576B}">
      <dsp:nvSpPr>
        <dsp:cNvPr id="0" name=""/>
        <dsp:cNvSpPr/>
      </dsp:nvSpPr>
      <dsp:spPr>
        <a:xfrm>
          <a:off x="982940" y="4125943"/>
          <a:ext cx="2013655" cy="1208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Reviewing standards</a:t>
          </a:r>
          <a:endParaRPr lang="en-GB" sz="2000" kern="1200" dirty="0"/>
        </a:p>
      </dsp:txBody>
      <dsp:txXfrm>
        <a:off x="982940" y="4125943"/>
        <a:ext cx="2013655" cy="1208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ED12E-EA6C-4EC1-B0EB-FD86732ED666}">
      <dsp:nvSpPr>
        <dsp:cNvPr id="0" name=""/>
        <dsp:cNvSpPr/>
      </dsp:nvSpPr>
      <dsp:spPr>
        <a:xfrm>
          <a:off x="261249" y="1745"/>
          <a:ext cx="5171966" cy="16416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Principle 1: sustainable fish stocks</a:t>
          </a:r>
        </a:p>
        <a:p>
          <a:pPr lvl="0" algn="l" defTabSz="800100">
            <a:lnSpc>
              <a:spcPct val="90000"/>
            </a:lnSpc>
            <a:spcBef>
              <a:spcPct val="0"/>
            </a:spcBef>
            <a:spcAft>
              <a:spcPct val="35000"/>
            </a:spcAft>
          </a:pPr>
          <a:r>
            <a:rPr lang="en-GB" sz="1600" kern="1200" dirty="0" smtClean="0"/>
            <a:t>Fishing activity must be at a level which ensures it can continue indefinitely</a:t>
          </a:r>
          <a:endParaRPr lang="en-GB" sz="1600" kern="1200" dirty="0"/>
        </a:p>
      </dsp:txBody>
      <dsp:txXfrm>
        <a:off x="261249" y="1745"/>
        <a:ext cx="5171966" cy="1641607"/>
      </dsp:txXfrm>
    </dsp:sp>
    <dsp:sp modelId="{CD591EA0-EE82-4BB2-9287-D969BB96CA4A}">
      <dsp:nvSpPr>
        <dsp:cNvPr id="0" name=""/>
        <dsp:cNvSpPr/>
      </dsp:nvSpPr>
      <dsp:spPr>
        <a:xfrm>
          <a:off x="257624" y="1911667"/>
          <a:ext cx="5109995" cy="16416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Principle 2: Minimising environmental impact</a:t>
          </a:r>
        </a:p>
        <a:p>
          <a:pPr lvl="0" algn="l" defTabSz="800100">
            <a:lnSpc>
              <a:spcPct val="90000"/>
            </a:lnSpc>
            <a:spcBef>
              <a:spcPct val="0"/>
            </a:spcBef>
            <a:spcAft>
              <a:spcPct val="35000"/>
            </a:spcAft>
          </a:pPr>
          <a:r>
            <a:rPr lang="en-GB" sz="1600" kern="1200" dirty="0" smtClean="0"/>
            <a:t>Fishing operations must be managed to maintain the structure, productivity, function and diversity of the ecosystem</a:t>
          </a:r>
          <a:endParaRPr lang="en-GB" sz="1600" kern="1200" dirty="0"/>
        </a:p>
      </dsp:txBody>
      <dsp:txXfrm>
        <a:off x="257624" y="1911667"/>
        <a:ext cx="5109995" cy="1641607"/>
      </dsp:txXfrm>
    </dsp:sp>
    <dsp:sp modelId="{3DA75A29-A225-4DDA-AFA3-26C9A56192C4}">
      <dsp:nvSpPr>
        <dsp:cNvPr id="0" name=""/>
        <dsp:cNvSpPr/>
      </dsp:nvSpPr>
      <dsp:spPr>
        <a:xfrm>
          <a:off x="304792" y="3832162"/>
          <a:ext cx="5084879" cy="16416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Principle 3: Effective management </a:t>
          </a:r>
        </a:p>
        <a:p>
          <a:pPr lvl="0" algn="l" defTabSz="800100">
            <a:lnSpc>
              <a:spcPct val="90000"/>
            </a:lnSpc>
            <a:spcBef>
              <a:spcPct val="0"/>
            </a:spcBef>
            <a:spcAft>
              <a:spcPct val="35000"/>
            </a:spcAft>
          </a:pPr>
          <a:r>
            <a:rPr lang="en-GB" sz="1600" kern="1200" dirty="0" smtClean="0"/>
            <a:t>The fishery must comply with relevant laws and have a management system that is responsive to changing circumstances</a:t>
          </a:r>
          <a:endParaRPr lang="en-GB" sz="1600" kern="1200" dirty="0"/>
        </a:p>
      </dsp:txBody>
      <dsp:txXfrm>
        <a:off x="304792" y="3832162"/>
        <a:ext cx="5084879" cy="1641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AE6F5-F79B-480D-8657-961B456072A7}">
      <dsp:nvSpPr>
        <dsp:cNvPr id="0" name=""/>
        <dsp:cNvSpPr/>
      </dsp:nvSpPr>
      <dsp:spPr>
        <a:xfrm>
          <a:off x="964475" y="226668"/>
          <a:ext cx="2013655" cy="1208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MSC Fisheries standard </a:t>
          </a:r>
          <a:endParaRPr lang="en-GB" sz="2000" kern="1200" dirty="0"/>
        </a:p>
      </dsp:txBody>
      <dsp:txXfrm>
        <a:off x="964475" y="226668"/>
        <a:ext cx="2013655" cy="1208193"/>
      </dsp:txXfrm>
    </dsp:sp>
    <dsp:sp modelId="{C529A8A1-B6A7-41E8-9E86-2D7594E9BA50}">
      <dsp:nvSpPr>
        <dsp:cNvPr id="0" name=""/>
        <dsp:cNvSpPr/>
      </dsp:nvSpPr>
      <dsp:spPr>
        <a:xfrm>
          <a:off x="964475" y="1505585"/>
          <a:ext cx="2013655" cy="1208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MSC chain of custody standard</a:t>
          </a:r>
          <a:endParaRPr lang="en-GB" sz="2000" kern="1200" dirty="0"/>
        </a:p>
      </dsp:txBody>
      <dsp:txXfrm>
        <a:off x="964475" y="1505585"/>
        <a:ext cx="2013655" cy="1208193"/>
      </dsp:txXfrm>
    </dsp:sp>
    <dsp:sp modelId="{3EED07AB-F7B1-4924-8D1A-49C3AC390387}">
      <dsp:nvSpPr>
        <dsp:cNvPr id="0" name=""/>
        <dsp:cNvSpPr/>
      </dsp:nvSpPr>
      <dsp:spPr>
        <a:xfrm>
          <a:off x="964475" y="2820131"/>
          <a:ext cx="2013655" cy="1208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Third party certification</a:t>
          </a:r>
          <a:endParaRPr lang="en-GB" sz="2000" kern="1200" dirty="0"/>
        </a:p>
      </dsp:txBody>
      <dsp:txXfrm>
        <a:off x="964475" y="2820131"/>
        <a:ext cx="2013655" cy="1208193"/>
      </dsp:txXfrm>
    </dsp:sp>
    <dsp:sp modelId="{BE9772C2-ED92-4A04-96E9-25864C31576B}">
      <dsp:nvSpPr>
        <dsp:cNvPr id="0" name=""/>
        <dsp:cNvSpPr/>
      </dsp:nvSpPr>
      <dsp:spPr>
        <a:xfrm>
          <a:off x="982940" y="4125943"/>
          <a:ext cx="2013655" cy="1208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Reviewing standards</a:t>
          </a:r>
          <a:endParaRPr lang="en-GB" sz="2000" kern="1200" dirty="0"/>
        </a:p>
      </dsp:txBody>
      <dsp:txXfrm>
        <a:off x="982940" y="4125943"/>
        <a:ext cx="2013655" cy="12081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4.wmf"/><Relationship Id="rId1" Type="http://schemas.openxmlformats.org/officeDocument/2006/relationships/image" Target="../media/image25.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4.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FC83C-B988-4A9E-9713-F559C31F4362}" type="datetimeFigureOut">
              <a:rPr lang="nl-NL" smtClean="0"/>
              <a:t>1/19/2015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45D2F-C69D-4D90-B22B-9B2DC58DBD55}" type="slidenum">
              <a:rPr lang="nl-NL" smtClean="0"/>
              <a:t>‹#›</a:t>
            </a:fld>
            <a:endParaRPr lang="nl-NL"/>
          </a:p>
        </p:txBody>
      </p:sp>
    </p:spTree>
    <p:extLst>
      <p:ext uri="{BB962C8B-B14F-4D97-AF65-F5344CB8AC3E}">
        <p14:creationId xmlns:p14="http://schemas.microsoft.com/office/powerpoint/2010/main" val="3454121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Lst>
        </p:spPr>
        <p:txBody>
          <a:bodyPr/>
          <a:lstStyle>
            <a:lvl1pPr defTabSz="880719">
              <a:defRPr sz="2200">
                <a:solidFill>
                  <a:schemeClr val="tx1"/>
                </a:solidFill>
                <a:latin typeface="News Gothic" pitchFamily="34" charset="0"/>
              </a:defRPr>
            </a:lvl1pPr>
            <a:lvl2pPr marL="685817" indent="-263776" defTabSz="880719">
              <a:defRPr sz="2200">
                <a:solidFill>
                  <a:schemeClr val="tx1"/>
                </a:solidFill>
                <a:latin typeface="News Gothic" pitchFamily="34" charset="0"/>
              </a:defRPr>
            </a:lvl2pPr>
            <a:lvl3pPr marL="1055103" indent="-211021" defTabSz="880719">
              <a:defRPr sz="2200">
                <a:solidFill>
                  <a:schemeClr val="tx1"/>
                </a:solidFill>
                <a:latin typeface="News Gothic" pitchFamily="34" charset="0"/>
              </a:defRPr>
            </a:lvl3pPr>
            <a:lvl4pPr marL="1477145" indent="-211021" defTabSz="880719">
              <a:defRPr sz="2200">
                <a:solidFill>
                  <a:schemeClr val="tx1"/>
                </a:solidFill>
                <a:latin typeface="News Gothic" pitchFamily="34" charset="0"/>
              </a:defRPr>
            </a:lvl4pPr>
            <a:lvl5pPr marL="1899186" indent="-211021" defTabSz="880719">
              <a:defRPr sz="2200">
                <a:solidFill>
                  <a:schemeClr val="tx1"/>
                </a:solidFill>
                <a:latin typeface="News Gothic" pitchFamily="34" charset="0"/>
              </a:defRPr>
            </a:lvl5pPr>
            <a:lvl6pPr marL="2321227" indent="-211021" defTabSz="880719" eaLnBrk="0" fontAlgn="base" hangingPunct="0">
              <a:spcBef>
                <a:spcPct val="50000"/>
              </a:spcBef>
              <a:spcAft>
                <a:spcPct val="0"/>
              </a:spcAft>
              <a:defRPr sz="2200">
                <a:solidFill>
                  <a:schemeClr val="tx1"/>
                </a:solidFill>
                <a:latin typeface="News Gothic" pitchFamily="34" charset="0"/>
              </a:defRPr>
            </a:lvl6pPr>
            <a:lvl7pPr marL="2743269" indent="-211021" defTabSz="880719" eaLnBrk="0" fontAlgn="base" hangingPunct="0">
              <a:spcBef>
                <a:spcPct val="50000"/>
              </a:spcBef>
              <a:spcAft>
                <a:spcPct val="0"/>
              </a:spcAft>
              <a:defRPr sz="2200">
                <a:solidFill>
                  <a:schemeClr val="tx1"/>
                </a:solidFill>
                <a:latin typeface="News Gothic" pitchFamily="34" charset="0"/>
              </a:defRPr>
            </a:lvl7pPr>
            <a:lvl8pPr marL="3165310" indent="-211021" defTabSz="880719" eaLnBrk="0" fontAlgn="base" hangingPunct="0">
              <a:spcBef>
                <a:spcPct val="50000"/>
              </a:spcBef>
              <a:spcAft>
                <a:spcPct val="0"/>
              </a:spcAft>
              <a:defRPr sz="2200">
                <a:solidFill>
                  <a:schemeClr val="tx1"/>
                </a:solidFill>
                <a:latin typeface="News Gothic" pitchFamily="34" charset="0"/>
              </a:defRPr>
            </a:lvl8pPr>
            <a:lvl9pPr marL="3587351" indent="-211021" defTabSz="880719" eaLnBrk="0" fontAlgn="base" hangingPunct="0">
              <a:spcBef>
                <a:spcPct val="50000"/>
              </a:spcBef>
              <a:spcAft>
                <a:spcPct val="0"/>
              </a:spcAft>
              <a:defRPr sz="2200">
                <a:solidFill>
                  <a:schemeClr val="tx1"/>
                </a:solidFill>
                <a:latin typeface="News Gothic" pitchFamily="34" charset="0"/>
              </a:defRPr>
            </a:lvl9pPr>
          </a:lstStyle>
          <a:p>
            <a:fld id="{2AD28D80-4406-4A11-9073-C7066576F8CA}" type="datetime1">
              <a:rPr lang="en-US" altLang="en-US" sz="900"/>
              <a:pPr/>
              <a:t>1/19/2015</a:t>
            </a:fld>
            <a:endParaRPr lang="en-US" altLang="en-US" sz="900"/>
          </a:p>
        </p:txBody>
      </p:sp>
      <p:sp>
        <p:nvSpPr>
          <p:cNvPr id="4915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Lst>
        </p:spPr>
        <p:txBody>
          <a:bodyPr/>
          <a:lstStyle>
            <a:lvl1pPr defTabSz="880719">
              <a:defRPr sz="2200">
                <a:solidFill>
                  <a:schemeClr val="tx1"/>
                </a:solidFill>
                <a:latin typeface="News Gothic" pitchFamily="34" charset="0"/>
              </a:defRPr>
            </a:lvl1pPr>
            <a:lvl2pPr marL="685817" indent="-263776" defTabSz="880719">
              <a:defRPr sz="2200">
                <a:solidFill>
                  <a:schemeClr val="tx1"/>
                </a:solidFill>
                <a:latin typeface="News Gothic" pitchFamily="34" charset="0"/>
              </a:defRPr>
            </a:lvl2pPr>
            <a:lvl3pPr marL="1055103" indent="-211021" defTabSz="880719">
              <a:defRPr sz="2200">
                <a:solidFill>
                  <a:schemeClr val="tx1"/>
                </a:solidFill>
                <a:latin typeface="News Gothic" pitchFamily="34" charset="0"/>
              </a:defRPr>
            </a:lvl3pPr>
            <a:lvl4pPr marL="1477145" indent="-211021" defTabSz="880719">
              <a:defRPr sz="2200">
                <a:solidFill>
                  <a:schemeClr val="tx1"/>
                </a:solidFill>
                <a:latin typeface="News Gothic" pitchFamily="34" charset="0"/>
              </a:defRPr>
            </a:lvl4pPr>
            <a:lvl5pPr marL="1899186" indent="-211021" defTabSz="880719">
              <a:defRPr sz="2200">
                <a:solidFill>
                  <a:schemeClr val="tx1"/>
                </a:solidFill>
                <a:latin typeface="News Gothic" pitchFamily="34" charset="0"/>
              </a:defRPr>
            </a:lvl5pPr>
            <a:lvl6pPr marL="2321227" indent="-211021" defTabSz="880719" eaLnBrk="0" fontAlgn="base" hangingPunct="0">
              <a:spcBef>
                <a:spcPct val="50000"/>
              </a:spcBef>
              <a:spcAft>
                <a:spcPct val="0"/>
              </a:spcAft>
              <a:defRPr sz="2200">
                <a:solidFill>
                  <a:schemeClr val="tx1"/>
                </a:solidFill>
                <a:latin typeface="News Gothic" pitchFamily="34" charset="0"/>
              </a:defRPr>
            </a:lvl6pPr>
            <a:lvl7pPr marL="2743269" indent="-211021" defTabSz="880719" eaLnBrk="0" fontAlgn="base" hangingPunct="0">
              <a:spcBef>
                <a:spcPct val="50000"/>
              </a:spcBef>
              <a:spcAft>
                <a:spcPct val="0"/>
              </a:spcAft>
              <a:defRPr sz="2200">
                <a:solidFill>
                  <a:schemeClr val="tx1"/>
                </a:solidFill>
                <a:latin typeface="News Gothic" pitchFamily="34" charset="0"/>
              </a:defRPr>
            </a:lvl7pPr>
            <a:lvl8pPr marL="3165310" indent="-211021" defTabSz="880719" eaLnBrk="0" fontAlgn="base" hangingPunct="0">
              <a:spcBef>
                <a:spcPct val="50000"/>
              </a:spcBef>
              <a:spcAft>
                <a:spcPct val="0"/>
              </a:spcAft>
              <a:defRPr sz="2200">
                <a:solidFill>
                  <a:schemeClr val="tx1"/>
                </a:solidFill>
                <a:latin typeface="News Gothic" pitchFamily="34" charset="0"/>
              </a:defRPr>
            </a:lvl8pPr>
            <a:lvl9pPr marL="3587351" indent="-211021" defTabSz="880719" eaLnBrk="0" fontAlgn="base" hangingPunct="0">
              <a:spcBef>
                <a:spcPct val="50000"/>
              </a:spcBef>
              <a:spcAft>
                <a:spcPct val="0"/>
              </a:spcAft>
              <a:defRPr sz="2200">
                <a:solidFill>
                  <a:schemeClr val="tx1"/>
                </a:solidFill>
                <a:latin typeface="News Gothic" pitchFamily="34" charset="0"/>
              </a:defRPr>
            </a:lvl9pPr>
          </a:lstStyle>
          <a:p>
            <a:fld id="{7081AF59-4DBA-44A7-9C51-728D888CB879}" type="slidenum">
              <a:rPr lang="en-US" altLang="en-US" sz="900"/>
              <a:pPr/>
              <a:t>2</a:t>
            </a:fld>
            <a:endParaRPr lang="en-US" altLang="en-US" sz="900"/>
          </a:p>
        </p:txBody>
      </p:sp>
      <p:sp>
        <p:nvSpPr>
          <p:cNvPr id="49156" name="Rectangle 2"/>
          <p:cNvSpPr>
            <a:spLocks noGrp="1" noRot="1" noChangeAspect="1" noChangeArrowheads="1" noTextEdit="1"/>
          </p:cNvSpPr>
          <p:nvPr>
            <p:ph type="sldImg"/>
          </p:nvPr>
        </p:nvSpPr>
        <p:spPr>
          <a:xfrm>
            <a:off x="1150938" y="712788"/>
            <a:ext cx="4562475" cy="3421062"/>
          </a:xfrm>
          <a:ln/>
        </p:spPr>
      </p:sp>
      <p:sp>
        <p:nvSpPr>
          <p:cNvPr id="49157" name="Rectangle 3"/>
          <p:cNvSpPr>
            <a:spLocks noGrp="1" noChangeArrowheads="1"/>
          </p:cNvSpPr>
          <p:nvPr>
            <p:ph type="body" idx="1"/>
          </p:nvPr>
        </p:nvSpPr>
        <p:spPr>
          <a:xfrm>
            <a:off x="910924" y="4348612"/>
            <a:ext cx="5036152" cy="4276278"/>
          </a:xfrm>
          <a:noFill/>
          <a:extLst>
            <a:ext uri="{909E8E84-426E-40DD-AFC4-6F175D3DCCD1}">
              <a14:hiddenFill xmlns:a14="http://schemas.microsoft.com/office/drawing/2010/main">
                <a:solidFill>
                  <a:srgbClr val="FFFFFF"/>
                </a:solidFill>
              </a14:hiddenFill>
            </a:ext>
          </a:extLst>
        </p:spPr>
        <p:txBody>
          <a:bodyPr/>
          <a:lstStyle/>
          <a:p>
            <a:endParaRPr lang="en-GB" altLang="en-US"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Analysis of 664 citing papers revealed</a:t>
            </a:r>
          </a:p>
          <a:p>
            <a:r>
              <a:rPr lang="en-GB" dirty="0" smtClean="0"/>
              <a:t>11% referred to the 2048 projection,</a:t>
            </a:r>
          </a:p>
          <a:p>
            <a:r>
              <a:rPr lang="en-GB" dirty="0" smtClean="0"/>
              <a:t>39% referred to fisheries collapse in general</a:t>
            </a:r>
          </a:p>
          <a:p>
            <a:r>
              <a:rPr lang="en-GB" dirty="0" smtClean="0"/>
              <a:t>40% to biodiversity and ecosystem services. </a:t>
            </a:r>
          </a:p>
          <a:p>
            <a:endParaRPr lang="en-GB" dirty="0" smtClean="0"/>
          </a:p>
          <a:p>
            <a:r>
              <a:rPr lang="en-GB" dirty="0" smtClean="0"/>
              <a:t>The 2048 projection was mentioned more often in papers published soon after the original paper [...] and in journals outside of fields that would be expected to focus on biodiversity. </a:t>
            </a:r>
          </a:p>
          <a:p>
            <a:endParaRPr lang="en-GB" dirty="0" smtClean="0"/>
          </a:p>
          <a:p>
            <a:r>
              <a:rPr lang="en-GB" dirty="0" smtClean="0"/>
              <a:t>Citing papers also mentioned the 2048 projection more often if they had few authors (28% of single-author papers vs. 2% of papers with 10 or more authors). These factors suggest that the more knowledgeable the authors of citing papers were about the controversy over the 2048 projection, the less likely they were to refer to it.</a:t>
            </a:r>
          </a:p>
          <a:p>
            <a:endParaRPr lang="en-GB" dirty="0" smtClean="0"/>
          </a:p>
          <a:p>
            <a:r>
              <a:rPr lang="en-GB" dirty="0" smtClean="0"/>
              <a:t>If the original authors were also involved in the citing papers, they rarely (1 of 55 papers, 2%) mentioned the 2048 projection.</a:t>
            </a:r>
            <a:endParaRPr lang="en-GB" dirty="0"/>
          </a:p>
        </p:txBody>
      </p:sp>
      <p:sp>
        <p:nvSpPr>
          <p:cNvPr id="4" name="Slide Number Placeholder 3"/>
          <p:cNvSpPr>
            <a:spLocks noGrp="1"/>
          </p:cNvSpPr>
          <p:nvPr>
            <p:ph type="sldNum" sz="quarter" idx="10"/>
          </p:nvPr>
        </p:nvSpPr>
        <p:spPr/>
        <p:txBody>
          <a:bodyPr/>
          <a:lstStyle/>
          <a:p>
            <a:fld id="{55D45D2F-C69D-4D90-B22B-9B2DC58DBD55}" type="slidenum">
              <a:rPr lang="nl-NL" smtClean="0"/>
              <a:t>9</a:t>
            </a:fld>
            <a:endParaRPr lang="nl-NL"/>
          </a:p>
        </p:txBody>
      </p:sp>
    </p:spTree>
    <p:extLst>
      <p:ext uri="{BB962C8B-B14F-4D97-AF65-F5344CB8AC3E}">
        <p14:creationId xmlns:p14="http://schemas.microsoft.com/office/powerpoint/2010/main" val="127513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Lst>
        </p:spPr>
        <p:txBody>
          <a:bodyPr/>
          <a:lstStyle>
            <a:lvl1pPr defTabSz="880719">
              <a:defRPr sz="2200">
                <a:solidFill>
                  <a:schemeClr val="tx1"/>
                </a:solidFill>
                <a:latin typeface="News Gothic" pitchFamily="34" charset="0"/>
              </a:defRPr>
            </a:lvl1pPr>
            <a:lvl2pPr marL="685817" indent="-263776" defTabSz="880719">
              <a:defRPr sz="2200">
                <a:solidFill>
                  <a:schemeClr val="tx1"/>
                </a:solidFill>
                <a:latin typeface="News Gothic" pitchFamily="34" charset="0"/>
              </a:defRPr>
            </a:lvl2pPr>
            <a:lvl3pPr marL="1055103" indent="-211021" defTabSz="880719">
              <a:defRPr sz="2200">
                <a:solidFill>
                  <a:schemeClr val="tx1"/>
                </a:solidFill>
                <a:latin typeface="News Gothic" pitchFamily="34" charset="0"/>
              </a:defRPr>
            </a:lvl3pPr>
            <a:lvl4pPr marL="1477145" indent="-211021" defTabSz="880719">
              <a:defRPr sz="2200">
                <a:solidFill>
                  <a:schemeClr val="tx1"/>
                </a:solidFill>
                <a:latin typeface="News Gothic" pitchFamily="34" charset="0"/>
              </a:defRPr>
            </a:lvl4pPr>
            <a:lvl5pPr marL="1899186" indent="-211021" defTabSz="880719">
              <a:defRPr sz="2200">
                <a:solidFill>
                  <a:schemeClr val="tx1"/>
                </a:solidFill>
                <a:latin typeface="News Gothic" pitchFamily="34" charset="0"/>
              </a:defRPr>
            </a:lvl5pPr>
            <a:lvl6pPr marL="2321227" indent="-211021" defTabSz="880719" eaLnBrk="0" fontAlgn="base" hangingPunct="0">
              <a:spcBef>
                <a:spcPct val="50000"/>
              </a:spcBef>
              <a:spcAft>
                <a:spcPct val="0"/>
              </a:spcAft>
              <a:defRPr sz="2200">
                <a:solidFill>
                  <a:schemeClr val="tx1"/>
                </a:solidFill>
                <a:latin typeface="News Gothic" pitchFamily="34" charset="0"/>
              </a:defRPr>
            </a:lvl6pPr>
            <a:lvl7pPr marL="2743269" indent="-211021" defTabSz="880719" eaLnBrk="0" fontAlgn="base" hangingPunct="0">
              <a:spcBef>
                <a:spcPct val="50000"/>
              </a:spcBef>
              <a:spcAft>
                <a:spcPct val="0"/>
              </a:spcAft>
              <a:defRPr sz="2200">
                <a:solidFill>
                  <a:schemeClr val="tx1"/>
                </a:solidFill>
                <a:latin typeface="News Gothic" pitchFamily="34" charset="0"/>
              </a:defRPr>
            </a:lvl7pPr>
            <a:lvl8pPr marL="3165310" indent="-211021" defTabSz="880719" eaLnBrk="0" fontAlgn="base" hangingPunct="0">
              <a:spcBef>
                <a:spcPct val="50000"/>
              </a:spcBef>
              <a:spcAft>
                <a:spcPct val="0"/>
              </a:spcAft>
              <a:defRPr sz="2200">
                <a:solidFill>
                  <a:schemeClr val="tx1"/>
                </a:solidFill>
                <a:latin typeface="News Gothic" pitchFamily="34" charset="0"/>
              </a:defRPr>
            </a:lvl8pPr>
            <a:lvl9pPr marL="3587351" indent="-211021" defTabSz="880719" eaLnBrk="0" fontAlgn="base" hangingPunct="0">
              <a:spcBef>
                <a:spcPct val="50000"/>
              </a:spcBef>
              <a:spcAft>
                <a:spcPct val="0"/>
              </a:spcAft>
              <a:defRPr sz="2200">
                <a:solidFill>
                  <a:schemeClr val="tx1"/>
                </a:solidFill>
                <a:latin typeface="News Gothic" pitchFamily="34" charset="0"/>
              </a:defRPr>
            </a:lvl9pPr>
          </a:lstStyle>
          <a:p>
            <a:fld id="{2AD28D80-4406-4A11-9073-C7066576F8CA}" type="datetime1">
              <a:rPr lang="en-US" altLang="en-US" sz="900"/>
              <a:pPr/>
              <a:t>1/19/2015</a:t>
            </a:fld>
            <a:endParaRPr lang="en-US" altLang="en-US" sz="900"/>
          </a:p>
        </p:txBody>
      </p:sp>
      <p:sp>
        <p:nvSpPr>
          <p:cNvPr id="4915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Lst>
        </p:spPr>
        <p:txBody>
          <a:bodyPr/>
          <a:lstStyle>
            <a:lvl1pPr defTabSz="880719">
              <a:defRPr sz="2200">
                <a:solidFill>
                  <a:schemeClr val="tx1"/>
                </a:solidFill>
                <a:latin typeface="News Gothic" pitchFamily="34" charset="0"/>
              </a:defRPr>
            </a:lvl1pPr>
            <a:lvl2pPr marL="685817" indent="-263776" defTabSz="880719">
              <a:defRPr sz="2200">
                <a:solidFill>
                  <a:schemeClr val="tx1"/>
                </a:solidFill>
                <a:latin typeface="News Gothic" pitchFamily="34" charset="0"/>
              </a:defRPr>
            </a:lvl2pPr>
            <a:lvl3pPr marL="1055103" indent="-211021" defTabSz="880719">
              <a:defRPr sz="2200">
                <a:solidFill>
                  <a:schemeClr val="tx1"/>
                </a:solidFill>
                <a:latin typeface="News Gothic" pitchFamily="34" charset="0"/>
              </a:defRPr>
            </a:lvl3pPr>
            <a:lvl4pPr marL="1477145" indent="-211021" defTabSz="880719">
              <a:defRPr sz="2200">
                <a:solidFill>
                  <a:schemeClr val="tx1"/>
                </a:solidFill>
                <a:latin typeface="News Gothic" pitchFamily="34" charset="0"/>
              </a:defRPr>
            </a:lvl4pPr>
            <a:lvl5pPr marL="1899186" indent="-211021" defTabSz="880719">
              <a:defRPr sz="2200">
                <a:solidFill>
                  <a:schemeClr val="tx1"/>
                </a:solidFill>
                <a:latin typeface="News Gothic" pitchFamily="34" charset="0"/>
              </a:defRPr>
            </a:lvl5pPr>
            <a:lvl6pPr marL="2321227" indent="-211021" defTabSz="880719" eaLnBrk="0" fontAlgn="base" hangingPunct="0">
              <a:spcBef>
                <a:spcPct val="50000"/>
              </a:spcBef>
              <a:spcAft>
                <a:spcPct val="0"/>
              </a:spcAft>
              <a:defRPr sz="2200">
                <a:solidFill>
                  <a:schemeClr val="tx1"/>
                </a:solidFill>
                <a:latin typeface="News Gothic" pitchFamily="34" charset="0"/>
              </a:defRPr>
            </a:lvl6pPr>
            <a:lvl7pPr marL="2743269" indent="-211021" defTabSz="880719" eaLnBrk="0" fontAlgn="base" hangingPunct="0">
              <a:spcBef>
                <a:spcPct val="50000"/>
              </a:spcBef>
              <a:spcAft>
                <a:spcPct val="0"/>
              </a:spcAft>
              <a:defRPr sz="2200">
                <a:solidFill>
                  <a:schemeClr val="tx1"/>
                </a:solidFill>
                <a:latin typeface="News Gothic" pitchFamily="34" charset="0"/>
              </a:defRPr>
            </a:lvl7pPr>
            <a:lvl8pPr marL="3165310" indent="-211021" defTabSz="880719" eaLnBrk="0" fontAlgn="base" hangingPunct="0">
              <a:spcBef>
                <a:spcPct val="50000"/>
              </a:spcBef>
              <a:spcAft>
                <a:spcPct val="0"/>
              </a:spcAft>
              <a:defRPr sz="2200">
                <a:solidFill>
                  <a:schemeClr val="tx1"/>
                </a:solidFill>
                <a:latin typeface="News Gothic" pitchFamily="34" charset="0"/>
              </a:defRPr>
            </a:lvl8pPr>
            <a:lvl9pPr marL="3587351" indent="-211021" defTabSz="880719" eaLnBrk="0" fontAlgn="base" hangingPunct="0">
              <a:spcBef>
                <a:spcPct val="50000"/>
              </a:spcBef>
              <a:spcAft>
                <a:spcPct val="0"/>
              </a:spcAft>
              <a:defRPr sz="2200">
                <a:solidFill>
                  <a:schemeClr val="tx1"/>
                </a:solidFill>
                <a:latin typeface="News Gothic" pitchFamily="34" charset="0"/>
              </a:defRPr>
            </a:lvl9pPr>
          </a:lstStyle>
          <a:p>
            <a:fld id="{7081AF59-4DBA-44A7-9C51-728D888CB879}" type="slidenum">
              <a:rPr lang="en-US" altLang="en-US" sz="900"/>
              <a:pPr/>
              <a:t>10</a:t>
            </a:fld>
            <a:endParaRPr lang="en-US" altLang="en-US" sz="900"/>
          </a:p>
        </p:txBody>
      </p:sp>
      <p:sp>
        <p:nvSpPr>
          <p:cNvPr id="49156" name="Rectangle 2"/>
          <p:cNvSpPr>
            <a:spLocks noGrp="1" noRot="1" noChangeAspect="1" noChangeArrowheads="1" noTextEdit="1"/>
          </p:cNvSpPr>
          <p:nvPr>
            <p:ph type="sldImg"/>
          </p:nvPr>
        </p:nvSpPr>
        <p:spPr>
          <a:xfrm>
            <a:off x="1150938" y="712788"/>
            <a:ext cx="4562475" cy="3421062"/>
          </a:xfrm>
          <a:ln/>
        </p:spPr>
      </p:sp>
      <p:sp>
        <p:nvSpPr>
          <p:cNvPr id="49157" name="Rectangle 3"/>
          <p:cNvSpPr>
            <a:spLocks noGrp="1" noChangeArrowheads="1"/>
          </p:cNvSpPr>
          <p:nvPr>
            <p:ph type="body" idx="1"/>
          </p:nvPr>
        </p:nvSpPr>
        <p:spPr>
          <a:xfrm>
            <a:off x="910924" y="4348612"/>
            <a:ext cx="5036152" cy="4276278"/>
          </a:xfrm>
          <a:noFill/>
          <a:extLst>
            <a:ext uri="{909E8E84-426E-40DD-AFC4-6F175D3DCCD1}">
              <a14:hiddenFill xmlns:a14="http://schemas.microsoft.com/office/drawing/2010/main">
                <a:solidFill>
                  <a:srgbClr val="FFFFFF"/>
                </a:solidFill>
              </a14:hiddenFill>
            </a:ext>
          </a:extLst>
        </p:spPr>
        <p:txBody>
          <a:bodyPr/>
          <a:lstStyle/>
          <a:p>
            <a:endParaRPr lang="en-GB" altLang="en-US" noProof="1"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Lst>
        </p:spPr>
        <p:txBody>
          <a:bodyPr/>
          <a:lstStyle>
            <a:lvl1pPr defTabSz="880719">
              <a:defRPr sz="2200">
                <a:solidFill>
                  <a:schemeClr val="tx1"/>
                </a:solidFill>
                <a:latin typeface="News Gothic" pitchFamily="34" charset="0"/>
              </a:defRPr>
            </a:lvl1pPr>
            <a:lvl2pPr marL="685817" indent="-263776" defTabSz="880719">
              <a:defRPr sz="2200">
                <a:solidFill>
                  <a:schemeClr val="tx1"/>
                </a:solidFill>
                <a:latin typeface="News Gothic" pitchFamily="34" charset="0"/>
              </a:defRPr>
            </a:lvl2pPr>
            <a:lvl3pPr marL="1055103" indent="-211021" defTabSz="880719">
              <a:defRPr sz="2200">
                <a:solidFill>
                  <a:schemeClr val="tx1"/>
                </a:solidFill>
                <a:latin typeface="News Gothic" pitchFamily="34" charset="0"/>
              </a:defRPr>
            </a:lvl3pPr>
            <a:lvl4pPr marL="1477145" indent="-211021" defTabSz="880719">
              <a:defRPr sz="2200">
                <a:solidFill>
                  <a:schemeClr val="tx1"/>
                </a:solidFill>
                <a:latin typeface="News Gothic" pitchFamily="34" charset="0"/>
              </a:defRPr>
            </a:lvl4pPr>
            <a:lvl5pPr marL="1899186" indent="-211021" defTabSz="880719">
              <a:defRPr sz="2200">
                <a:solidFill>
                  <a:schemeClr val="tx1"/>
                </a:solidFill>
                <a:latin typeface="News Gothic" pitchFamily="34" charset="0"/>
              </a:defRPr>
            </a:lvl5pPr>
            <a:lvl6pPr marL="2321227" indent="-211021" defTabSz="880719" eaLnBrk="0" fontAlgn="base" hangingPunct="0">
              <a:spcBef>
                <a:spcPct val="50000"/>
              </a:spcBef>
              <a:spcAft>
                <a:spcPct val="0"/>
              </a:spcAft>
              <a:defRPr sz="2200">
                <a:solidFill>
                  <a:schemeClr val="tx1"/>
                </a:solidFill>
                <a:latin typeface="News Gothic" pitchFamily="34" charset="0"/>
              </a:defRPr>
            </a:lvl6pPr>
            <a:lvl7pPr marL="2743269" indent="-211021" defTabSz="880719" eaLnBrk="0" fontAlgn="base" hangingPunct="0">
              <a:spcBef>
                <a:spcPct val="50000"/>
              </a:spcBef>
              <a:spcAft>
                <a:spcPct val="0"/>
              </a:spcAft>
              <a:defRPr sz="2200">
                <a:solidFill>
                  <a:schemeClr val="tx1"/>
                </a:solidFill>
                <a:latin typeface="News Gothic" pitchFamily="34" charset="0"/>
              </a:defRPr>
            </a:lvl7pPr>
            <a:lvl8pPr marL="3165310" indent="-211021" defTabSz="880719" eaLnBrk="0" fontAlgn="base" hangingPunct="0">
              <a:spcBef>
                <a:spcPct val="50000"/>
              </a:spcBef>
              <a:spcAft>
                <a:spcPct val="0"/>
              </a:spcAft>
              <a:defRPr sz="2200">
                <a:solidFill>
                  <a:schemeClr val="tx1"/>
                </a:solidFill>
                <a:latin typeface="News Gothic" pitchFamily="34" charset="0"/>
              </a:defRPr>
            </a:lvl8pPr>
            <a:lvl9pPr marL="3587351" indent="-211021" defTabSz="880719" eaLnBrk="0" fontAlgn="base" hangingPunct="0">
              <a:spcBef>
                <a:spcPct val="50000"/>
              </a:spcBef>
              <a:spcAft>
                <a:spcPct val="0"/>
              </a:spcAft>
              <a:defRPr sz="2200">
                <a:solidFill>
                  <a:schemeClr val="tx1"/>
                </a:solidFill>
                <a:latin typeface="News Gothic" pitchFamily="34" charset="0"/>
              </a:defRPr>
            </a:lvl9pPr>
          </a:lstStyle>
          <a:p>
            <a:fld id="{2AD28D80-4406-4A11-9073-C7066576F8CA}" type="datetime1">
              <a:rPr lang="en-US" altLang="en-US" sz="900"/>
              <a:pPr/>
              <a:t>1/19/2015</a:t>
            </a:fld>
            <a:endParaRPr lang="en-US" altLang="en-US" sz="900"/>
          </a:p>
        </p:txBody>
      </p:sp>
      <p:sp>
        <p:nvSpPr>
          <p:cNvPr id="4915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Lst>
        </p:spPr>
        <p:txBody>
          <a:bodyPr/>
          <a:lstStyle>
            <a:lvl1pPr defTabSz="880719">
              <a:defRPr sz="2200">
                <a:solidFill>
                  <a:schemeClr val="tx1"/>
                </a:solidFill>
                <a:latin typeface="News Gothic" pitchFamily="34" charset="0"/>
              </a:defRPr>
            </a:lvl1pPr>
            <a:lvl2pPr marL="685817" indent="-263776" defTabSz="880719">
              <a:defRPr sz="2200">
                <a:solidFill>
                  <a:schemeClr val="tx1"/>
                </a:solidFill>
                <a:latin typeface="News Gothic" pitchFamily="34" charset="0"/>
              </a:defRPr>
            </a:lvl2pPr>
            <a:lvl3pPr marL="1055103" indent="-211021" defTabSz="880719">
              <a:defRPr sz="2200">
                <a:solidFill>
                  <a:schemeClr val="tx1"/>
                </a:solidFill>
                <a:latin typeface="News Gothic" pitchFamily="34" charset="0"/>
              </a:defRPr>
            </a:lvl3pPr>
            <a:lvl4pPr marL="1477145" indent="-211021" defTabSz="880719">
              <a:defRPr sz="2200">
                <a:solidFill>
                  <a:schemeClr val="tx1"/>
                </a:solidFill>
                <a:latin typeface="News Gothic" pitchFamily="34" charset="0"/>
              </a:defRPr>
            </a:lvl4pPr>
            <a:lvl5pPr marL="1899186" indent="-211021" defTabSz="880719">
              <a:defRPr sz="2200">
                <a:solidFill>
                  <a:schemeClr val="tx1"/>
                </a:solidFill>
                <a:latin typeface="News Gothic" pitchFamily="34" charset="0"/>
              </a:defRPr>
            </a:lvl5pPr>
            <a:lvl6pPr marL="2321227" indent="-211021" defTabSz="880719" eaLnBrk="0" fontAlgn="base" hangingPunct="0">
              <a:spcBef>
                <a:spcPct val="50000"/>
              </a:spcBef>
              <a:spcAft>
                <a:spcPct val="0"/>
              </a:spcAft>
              <a:defRPr sz="2200">
                <a:solidFill>
                  <a:schemeClr val="tx1"/>
                </a:solidFill>
                <a:latin typeface="News Gothic" pitchFamily="34" charset="0"/>
              </a:defRPr>
            </a:lvl6pPr>
            <a:lvl7pPr marL="2743269" indent="-211021" defTabSz="880719" eaLnBrk="0" fontAlgn="base" hangingPunct="0">
              <a:spcBef>
                <a:spcPct val="50000"/>
              </a:spcBef>
              <a:spcAft>
                <a:spcPct val="0"/>
              </a:spcAft>
              <a:defRPr sz="2200">
                <a:solidFill>
                  <a:schemeClr val="tx1"/>
                </a:solidFill>
                <a:latin typeface="News Gothic" pitchFamily="34" charset="0"/>
              </a:defRPr>
            </a:lvl7pPr>
            <a:lvl8pPr marL="3165310" indent="-211021" defTabSz="880719" eaLnBrk="0" fontAlgn="base" hangingPunct="0">
              <a:spcBef>
                <a:spcPct val="50000"/>
              </a:spcBef>
              <a:spcAft>
                <a:spcPct val="0"/>
              </a:spcAft>
              <a:defRPr sz="2200">
                <a:solidFill>
                  <a:schemeClr val="tx1"/>
                </a:solidFill>
                <a:latin typeface="News Gothic" pitchFamily="34" charset="0"/>
              </a:defRPr>
            </a:lvl8pPr>
            <a:lvl9pPr marL="3587351" indent="-211021" defTabSz="880719" eaLnBrk="0" fontAlgn="base" hangingPunct="0">
              <a:spcBef>
                <a:spcPct val="50000"/>
              </a:spcBef>
              <a:spcAft>
                <a:spcPct val="0"/>
              </a:spcAft>
              <a:defRPr sz="2200">
                <a:solidFill>
                  <a:schemeClr val="tx1"/>
                </a:solidFill>
                <a:latin typeface="News Gothic" pitchFamily="34" charset="0"/>
              </a:defRPr>
            </a:lvl9pPr>
          </a:lstStyle>
          <a:p>
            <a:fld id="{7081AF59-4DBA-44A7-9C51-728D888CB879}" type="slidenum">
              <a:rPr lang="en-US" altLang="en-US" sz="900"/>
              <a:pPr/>
              <a:t>12</a:t>
            </a:fld>
            <a:endParaRPr lang="en-US" altLang="en-US" sz="900"/>
          </a:p>
        </p:txBody>
      </p:sp>
      <p:sp>
        <p:nvSpPr>
          <p:cNvPr id="49156" name="Rectangle 2"/>
          <p:cNvSpPr>
            <a:spLocks noGrp="1" noRot="1" noChangeAspect="1" noChangeArrowheads="1" noTextEdit="1"/>
          </p:cNvSpPr>
          <p:nvPr>
            <p:ph type="sldImg"/>
          </p:nvPr>
        </p:nvSpPr>
        <p:spPr>
          <a:xfrm>
            <a:off x="1150938" y="712788"/>
            <a:ext cx="4562475" cy="3421062"/>
          </a:xfrm>
          <a:ln/>
        </p:spPr>
      </p:sp>
      <p:sp>
        <p:nvSpPr>
          <p:cNvPr id="49157" name="Rectangle 3"/>
          <p:cNvSpPr>
            <a:spLocks noGrp="1" noChangeArrowheads="1"/>
          </p:cNvSpPr>
          <p:nvPr>
            <p:ph type="body" idx="1"/>
          </p:nvPr>
        </p:nvSpPr>
        <p:spPr>
          <a:xfrm>
            <a:off x="910924" y="4348612"/>
            <a:ext cx="5036152" cy="4276278"/>
          </a:xfrm>
          <a:noFill/>
          <a:extLst>
            <a:ext uri="{909E8E84-426E-40DD-AFC4-6F175D3DCCD1}">
              <a14:hiddenFill xmlns:a14="http://schemas.microsoft.com/office/drawing/2010/main">
                <a:solidFill>
                  <a:srgbClr val="FFFFFF"/>
                </a:solidFill>
              </a14:hiddenFill>
            </a:ext>
          </a:extLst>
        </p:spPr>
        <p:txBody>
          <a:bodyPr/>
          <a:lstStyle/>
          <a:p>
            <a:endParaRPr lang="en-GB" altLang="en-US" noProof="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Lst>
        </p:spPr>
        <p:txBody>
          <a:bodyPr/>
          <a:lstStyle>
            <a:lvl1pPr defTabSz="880719">
              <a:defRPr sz="2200">
                <a:solidFill>
                  <a:schemeClr val="tx1"/>
                </a:solidFill>
                <a:latin typeface="News Gothic" pitchFamily="34" charset="0"/>
              </a:defRPr>
            </a:lvl1pPr>
            <a:lvl2pPr marL="685817" indent="-263776" defTabSz="880719">
              <a:defRPr sz="2200">
                <a:solidFill>
                  <a:schemeClr val="tx1"/>
                </a:solidFill>
                <a:latin typeface="News Gothic" pitchFamily="34" charset="0"/>
              </a:defRPr>
            </a:lvl2pPr>
            <a:lvl3pPr marL="1055103" indent="-211021" defTabSz="880719">
              <a:defRPr sz="2200">
                <a:solidFill>
                  <a:schemeClr val="tx1"/>
                </a:solidFill>
                <a:latin typeface="News Gothic" pitchFamily="34" charset="0"/>
              </a:defRPr>
            </a:lvl3pPr>
            <a:lvl4pPr marL="1477145" indent="-211021" defTabSz="880719">
              <a:defRPr sz="2200">
                <a:solidFill>
                  <a:schemeClr val="tx1"/>
                </a:solidFill>
                <a:latin typeface="News Gothic" pitchFamily="34" charset="0"/>
              </a:defRPr>
            </a:lvl4pPr>
            <a:lvl5pPr marL="1899186" indent="-211021" defTabSz="880719">
              <a:defRPr sz="2200">
                <a:solidFill>
                  <a:schemeClr val="tx1"/>
                </a:solidFill>
                <a:latin typeface="News Gothic" pitchFamily="34" charset="0"/>
              </a:defRPr>
            </a:lvl5pPr>
            <a:lvl6pPr marL="2321227" indent="-211021" defTabSz="880719" eaLnBrk="0" fontAlgn="base" hangingPunct="0">
              <a:spcBef>
                <a:spcPct val="50000"/>
              </a:spcBef>
              <a:spcAft>
                <a:spcPct val="0"/>
              </a:spcAft>
              <a:defRPr sz="2200">
                <a:solidFill>
                  <a:schemeClr val="tx1"/>
                </a:solidFill>
                <a:latin typeface="News Gothic" pitchFamily="34" charset="0"/>
              </a:defRPr>
            </a:lvl6pPr>
            <a:lvl7pPr marL="2743269" indent="-211021" defTabSz="880719" eaLnBrk="0" fontAlgn="base" hangingPunct="0">
              <a:spcBef>
                <a:spcPct val="50000"/>
              </a:spcBef>
              <a:spcAft>
                <a:spcPct val="0"/>
              </a:spcAft>
              <a:defRPr sz="2200">
                <a:solidFill>
                  <a:schemeClr val="tx1"/>
                </a:solidFill>
                <a:latin typeface="News Gothic" pitchFamily="34" charset="0"/>
              </a:defRPr>
            </a:lvl7pPr>
            <a:lvl8pPr marL="3165310" indent="-211021" defTabSz="880719" eaLnBrk="0" fontAlgn="base" hangingPunct="0">
              <a:spcBef>
                <a:spcPct val="50000"/>
              </a:spcBef>
              <a:spcAft>
                <a:spcPct val="0"/>
              </a:spcAft>
              <a:defRPr sz="2200">
                <a:solidFill>
                  <a:schemeClr val="tx1"/>
                </a:solidFill>
                <a:latin typeface="News Gothic" pitchFamily="34" charset="0"/>
              </a:defRPr>
            </a:lvl8pPr>
            <a:lvl9pPr marL="3587351" indent="-211021" defTabSz="880719" eaLnBrk="0" fontAlgn="base" hangingPunct="0">
              <a:spcBef>
                <a:spcPct val="50000"/>
              </a:spcBef>
              <a:spcAft>
                <a:spcPct val="0"/>
              </a:spcAft>
              <a:defRPr sz="2200">
                <a:solidFill>
                  <a:schemeClr val="tx1"/>
                </a:solidFill>
                <a:latin typeface="News Gothic" pitchFamily="34" charset="0"/>
              </a:defRPr>
            </a:lvl9pPr>
          </a:lstStyle>
          <a:p>
            <a:fld id="{C2CFDEB7-A765-4C31-B6E1-018D89420A34}" type="datetime1">
              <a:rPr lang="en-US" altLang="en-US" sz="900"/>
              <a:pPr/>
              <a:t>1/19/2015</a:t>
            </a:fld>
            <a:endParaRPr lang="en-US" altLang="en-US" sz="900"/>
          </a:p>
        </p:txBody>
      </p:sp>
      <p:sp>
        <p:nvSpPr>
          <p:cNvPr id="4198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Lst>
        </p:spPr>
        <p:txBody>
          <a:bodyPr/>
          <a:lstStyle>
            <a:lvl1pPr defTabSz="880719">
              <a:defRPr sz="2200">
                <a:solidFill>
                  <a:schemeClr val="tx1"/>
                </a:solidFill>
                <a:latin typeface="News Gothic" pitchFamily="34" charset="0"/>
              </a:defRPr>
            </a:lvl1pPr>
            <a:lvl2pPr marL="685817" indent="-263776" defTabSz="880719">
              <a:defRPr sz="2200">
                <a:solidFill>
                  <a:schemeClr val="tx1"/>
                </a:solidFill>
                <a:latin typeface="News Gothic" pitchFamily="34" charset="0"/>
              </a:defRPr>
            </a:lvl2pPr>
            <a:lvl3pPr marL="1055103" indent="-211021" defTabSz="880719">
              <a:defRPr sz="2200">
                <a:solidFill>
                  <a:schemeClr val="tx1"/>
                </a:solidFill>
                <a:latin typeface="News Gothic" pitchFamily="34" charset="0"/>
              </a:defRPr>
            </a:lvl3pPr>
            <a:lvl4pPr marL="1477145" indent="-211021" defTabSz="880719">
              <a:defRPr sz="2200">
                <a:solidFill>
                  <a:schemeClr val="tx1"/>
                </a:solidFill>
                <a:latin typeface="News Gothic" pitchFamily="34" charset="0"/>
              </a:defRPr>
            </a:lvl4pPr>
            <a:lvl5pPr marL="1899186" indent="-211021" defTabSz="880719">
              <a:defRPr sz="2200">
                <a:solidFill>
                  <a:schemeClr val="tx1"/>
                </a:solidFill>
                <a:latin typeface="News Gothic" pitchFamily="34" charset="0"/>
              </a:defRPr>
            </a:lvl5pPr>
            <a:lvl6pPr marL="2321227" indent="-211021" defTabSz="880719" eaLnBrk="0" fontAlgn="base" hangingPunct="0">
              <a:spcBef>
                <a:spcPct val="50000"/>
              </a:spcBef>
              <a:spcAft>
                <a:spcPct val="0"/>
              </a:spcAft>
              <a:defRPr sz="2200">
                <a:solidFill>
                  <a:schemeClr val="tx1"/>
                </a:solidFill>
                <a:latin typeface="News Gothic" pitchFamily="34" charset="0"/>
              </a:defRPr>
            </a:lvl6pPr>
            <a:lvl7pPr marL="2743269" indent="-211021" defTabSz="880719" eaLnBrk="0" fontAlgn="base" hangingPunct="0">
              <a:spcBef>
                <a:spcPct val="50000"/>
              </a:spcBef>
              <a:spcAft>
                <a:spcPct val="0"/>
              </a:spcAft>
              <a:defRPr sz="2200">
                <a:solidFill>
                  <a:schemeClr val="tx1"/>
                </a:solidFill>
                <a:latin typeface="News Gothic" pitchFamily="34" charset="0"/>
              </a:defRPr>
            </a:lvl7pPr>
            <a:lvl8pPr marL="3165310" indent="-211021" defTabSz="880719" eaLnBrk="0" fontAlgn="base" hangingPunct="0">
              <a:spcBef>
                <a:spcPct val="50000"/>
              </a:spcBef>
              <a:spcAft>
                <a:spcPct val="0"/>
              </a:spcAft>
              <a:defRPr sz="2200">
                <a:solidFill>
                  <a:schemeClr val="tx1"/>
                </a:solidFill>
                <a:latin typeface="News Gothic" pitchFamily="34" charset="0"/>
              </a:defRPr>
            </a:lvl8pPr>
            <a:lvl9pPr marL="3587351" indent="-211021" defTabSz="880719" eaLnBrk="0" fontAlgn="base" hangingPunct="0">
              <a:spcBef>
                <a:spcPct val="50000"/>
              </a:spcBef>
              <a:spcAft>
                <a:spcPct val="0"/>
              </a:spcAft>
              <a:defRPr sz="2200">
                <a:solidFill>
                  <a:schemeClr val="tx1"/>
                </a:solidFill>
                <a:latin typeface="News Gothic" pitchFamily="34" charset="0"/>
              </a:defRPr>
            </a:lvl9pPr>
          </a:lstStyle>
          <a:p>
            <a:fld id="{5CD673F3-FAAE-4794-98FF-ED3A409D8849}" type="slidenum">
              <a:rPr lang="en-US" altLang="en-US" sz="900"/>
              <a:pPr/>
              <a:t>31</a:t>
            </a:fld>
            <a:endParaRPr lang="en-US" altLang="en-US" sz="900"/>
          </a:p>
        </p:txBody>
      </p:sp>
      <p:sp>
        <p:nvSpPr>
          <p:cNvPr id="41988" name="Rectangle 2"/>
          <p:cNvSpPr>
            <a:spLocks noGrp="1" noRot="1" noChangeAspect="1" noChangeArrowheads="1" noTextEdit="1"/>
          </p:cNvSpPr>
          <p:nvPr>
            <p:ph type="sldImg"/>
          </p:nvPr>
        </p:nvSpPr>
        <p:spPr>
          <a:xfrm>
            <a:off x="1143000" y="685800"/>
            <a:ext cx="4573588" cy="3430588"/>
          </a:xfrm>
          <a:ln/>
        </p:spPr>
      </p:sp>
      <p:sp>
        <p:nvSpPr>
          <p:cNvPr id="41989" name="Rectangle 3"/>
          <p:cNvSpPr>
            <a:spLocks noGrp="1" noChangeArrowheads="1"/>
          </p:cNvSpPr>
          <p:nvPr>
            <p:ph type="body" idx="1"/>
          </p:nvPr>
        </p:nvSpPr>
        <p:spPr>
          <a:xfrm>
            <a:off x="915525" y="4344358"/>
            <a:ext cx="5026951" cy="4114587"/>
          </a:xfrm>
          <a:noFill/>
          <a:extLst>
            <a:ext uri="{909E8E84-426E-40DD-AFC4-6F175D3DCCD1}">
              <a14:hiddenFill xmlns:a14="http://schemas.microsoft.com/office/drawing/2010/main">
                <a:solidFill>
                  <a:srgbClr val="FFFFFF"/>
                </a:solidFill>
              </a14:hiddenFill>
            </a:ext>
          </a:extLst>
        </p:spPr>
        <p:txBody>
          <a:bodyPr/>
          <a:lstStyle/>
          <a:p>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Lst>
        </p:spPr>
        <p:txBody>
          <a:bodyPr/>
          <a:lstStyle>
            <a:lvl1pPr defTabSz="880719">
              <a:defRPr sz="2200">
                <a:solidFill>
                  <a:schemeClr val="tx1"/>
                </a:solidFill>
                <a:latin typeface="News Gothic" pitchFamily="34" charset="0"/>
              </a:defRPr>
            </a:lvl1pPr>
            <a:lvl2pPr marL="685817" indent="-263776" defTabSz="880719">
              <a:defRPr sz="2200">
                <a:solidFill>
                  <a:schemeClr val="tx1"/>
                </a:solidFill>
                <a:latin typeface="News Gothic" pitchFamily="34" charset="0"/>
              </a:defRPr>
            </a:lvl2pPr>
            <a:lvl3pPr marL="1055103" indent="-211021" defTabSz="880719">
              <a:defRPr sz="2200">
                <a:solidFill>
                  <a:schemeClr val="tx1"/>
                </a:solidFill>
                <a:latin typeface="News Gothic" pitchFamily="34" charset="0"/>
              </a:defRPr>
            </a:lvl3pPr>
            <a:lvl4pPr marL="1477145" indent="-211021" defTabSz="880719">
              <a:defRPr sz="2200">
                <a:solidFill>
                  <a:schemeClr val="tx1"/>
                </a:solidFill>
                <a:latin typeface="News Gothic" pitchFamily="34" charset="0"/>
              </a:defRPr>
            </a:lvl4pPr>
            <a:lvl5pPr marL="1899186" indent="-211021" defTabSz="880719">
              <a:defRPr sz="2200">
                <a:solidFill>
                  <a:schemeClr val="tx1"/>
                </a:solidFill>
                <a:latin typeface="News Gothic" pitchFamily="34" charset="0"/>
              </a:defRPr>
            </a:lvl5pPr>
            <a:lvl6pPr marL="2321227" indent="-211021" defTabSz="880719" eaLnBrk="0" fontAlgn="base" hangingPunct="0">
              <a:spcBef>
                <a:spcPct val="50000"/>
              </a:spcBef>
              <a:spcAft>
                <a:spcPct val="0"/>
              </a:spcAft>
              <a:defRPr sz="2200">
                <a:solidFill>
                  <a:schemeClr val="tx1"/>
                </a:solidFill>
                <a:latin typeface="News Gothic" pitchFamily="34" charset="0"/>
              </a:defRPr>
            </a:lvl6pPr>
            <a:lvl7pPr marL="2743269" indent="-211021" defTabSz="880719" eaLnBrk="0" fontAlgn="base" hangingPunct="0">
              <a:spcBef>
                <a:spcPct val="50000"/>
              </a:spcBef>
              <a:spcAft>
                <a:spcPct val="0"/>
              </a:spcAft>
              <a:defRPr sz="2200">
                <a:solidFill>
                  <a:schemeClr val="tx1"/>
                </a:solidFill>
                <a:latin typeface="News Gothic" pitchFamily="34" charset="0"/>
              </a:defRPr>
            </a:lvl7pPr>
            <a:lvl8pPr marL="3165310" indent="-211021" defTabSz="880719" eaLnBrk="0" fontAlgn="base" hangingPunct="0">
              <a:spcBef>
                <a:spcPct val="50000"/>
              </a:spcBef>
              <a:spcAft>
                <a:spcPct val="0"/>
              </a:spcAft>
              <a:defRPr sz="2200">
                <a:solidFill>
                  <a:schemeClr val="tx1"/>
                </a:solidFill>
                <a:latin typeface="News Gothic" pitchFamily="34" charset="0"/>
              </a:defRPr>
            </a:lvl8pPr>
            <a:lvl9pPr marL="3587351" indent="-211021" defTabSz="880719" eaLnBrk="0" fontAlgn="base" hangingPunct="0">
              <a:spcBef>
                <a:spcPct val="50000"/>
              </a:spcBef>
              <a:spcAft>
                <a:spcPct val="0"/>
              </a:spcAft>
              <a:defRPr sz="2200">
                <a:solidFill>
                  <a:schemeClr val="tx1"/>
                </a:solidFill>
                <a:latin typeface="News Gothic" pitchFamily="34" charset="0"/>
              </a:defRPr>
            </a:lvl9pPr>
          </a:lstStyle>
          <a:p>
            <a:fld id="{0CB6FD4E-FCDA-4191-8F24-453DBD6774B3}" type="datetime1">
              <a:rPr lang="en-US" altLang="en-US" sz="900"/>
              <a:pPr/>
              <a:t>1/19/2015</a:t>
            </a:fld>
            <a:endParaRPr lang="en-US" altLang="en-US" sz="900"/>
          </a:p>
        </p:txBody>
      </p:sp>
      <p:sp>
        <p:nvSpPr>
          <p:cNvPr id="4301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Lst>
        </p:spPr>
        <p:txBody>
          <a:bodyPr/>
          <a:lstStyle>
            <a:lvl1pPr defTabSz="880719">
              <a:defRPr sz="2200">
                <a:solidFill>
                  <a:schemeClr val="tx1"/>
                </a:solidFill>
                <a:latin typeface="News Gothic" pitchFamily="34" charset="0"/>
              </a:defRPr>
            </a:lvl1pPr>
            <a:lvl2pPr marL="685817" indent="-263776" defTabSz="880719">
              <a:defRPr sz="2200">
                <a:solidFill>
                  <a:schemeClr val="tx1"/>
                </a:solidFill>
                <a:latin typeface="News Gothic" pitchFamily="34" charset="0"/>
              </a:defRPr>
            </a:lvl2pPr>
            <a:lvl3pPr marL="1055103" indent="-211021" defTabSz="880719">
              <a:defRPr sz="2200">
                <a:solidFill>
                  <a:schemeClr val="tx1"/>
                </a:solidFill>
                <a:latin typeface="News Gothic" pitchFamily="34" charset="0"/>
              </a:defRPr>
            </a:lvl3pPr>
            <a:lvl4pPr marL="1477145" indent="-211021" defTabSz="880719">
              <a:defRPr sz="2200">
                <a:solidFill>
                  <a:schemeClr val="tx1"/>
                </a:solidFill>
                <a:latin typeface="News Gothic" pitchFamily="34" charset="0"/>
              </a:defRPr>
            </a:lvl4pPr>
            <a:lvl5pPr marL="1899186" indent="-211021" defTabSz="880719">
              <a:defRPr sz="2200">
                <a:solidFill>
                  <a:schemeClr val="tx1"/>
                </a:solidFill>
                <a:latin typeface="News Gothic" pitchFamily="34" charset="0"/>
              </a:defRPr>
            </a:lvl5pPr>
            <a:lvl6pPr marL="2321227" indent="-211021" defTabSz="880719" eaLnBrk="0" fontAlgn="base" hangingPunct="0">
              <a:spcBef>
                <a:spcPct val="50000"/>
              </a:spcBef>
              <a:spcAft>
                <a:spcPct val="0"/>
              </a:spcAft>
              <a:defRPr sz="2200">
                <a:solidFill>
                  <a:schemeClr val="tx1"/>
                </a:solidFill>
                <a:latin typeface="News Gothic" pitchFamily="34" charset="0"/>
              </a:defRPr>
            </a:lvl6pPr>
            <a:lvl7pPr marL="2743269" indent="-211021" defTabSz="880719" eaLnBrk="0" fontAlgn="base" hangingPunct="0">
              <a:spcBef>
                <a:spcPct val="50000"/>
              </a:spcBef>
              <a:spcAft>
                <a:spcPct val="0"/>
              </a:spcAft>
              <a:defRPr sz="2200">
                <a:solidFill>
                  <a:schemeClr val="tx1"/>
                </a:solidFill>
                <a:latin typeface="News Gothic" pitchFamily="34" charset="0"/>
              </a:defRPr>
            </a:lvl7pPr>
            <a:lvl8pPr marL="3165310" indent="-211021" defTabSz="880719" eaLnBrk="0" fontAlgn="base" hangingPunct="0">
              <a:spcBef>
                <a:spcPct val="50000"/>
              </a:spcBef>
              <a:spcAft>
                <a:spcPct val="0"/>
              </a:spcAft>
              <a:defRPr sz="2200">
                <a:solidFill>
                  <a:schemeClr val="tx1"/>
                </a:solidFill>
                <a:latin typeface="News Gothic" pitchFamily="34" charset="0"/>
              </a:defRPr>
            </a:lvl8pPr>
            <a:lvl9pPr marL="3587351" indent="-211021" defTabSz="880719" eaLnBrk="0" fontAlgn="base" hangingPunct="0">
              <a:spcBef>
                <a:spcPct val="50000"/>
              </a:spcBef>
              <a:spcAft>
                <a:spcPct val="0"/>
              </a:spcAft>
              <a:defRPr sz="2200">
                <a:solidFill>
                  <a:schemeClr val="tx1"/>
                </a:solidFill>
                <a:latin typeface="News Gothic" pitchFamily="34" charset="0"/>
              </a:defRPr>
            </a:lvl9pPr>
          </a:lstStyle>
          <a:p>
            <a:fld id="{5FFE2316-67D8-4379-B5FC-8014C80111BC}" type="slidenum">
              <a:rPr lang="en-US" altLang="en-US" sz="900"/>
              <a:pPr/>
              <a:t>32</a:t>
            </a:fld>
            <a:endParaRPr lang="en-US" altLang="en-US" sz="900"/>
          </a:p>
        </p:txBody>
      </p:sp>
      <p:sp>
        <p:nvSpPr>
          <p:cNvPr id="43012" name="Rectangle 2"/>
          <p:cNvSpPr>
            <a:spLocks noGrp="1" noRot="1" noChangeAspect="1" noChangeArrowheads="1" noTextEdit="1"/>
          </p:cNvSpPr>
          <p:nvPr>
            <p:ph type="sldImg"/>
          </p:nvPr>
        </p:nvSpPr>
        <p:spPr>
          <a:xfrm>
            <a:off x="1143000" y="685800"/>
            <a:ext cx="4573588" cy="3430588"/>
          </a:xfrm>
          <a:ln/>
        </p:spPr>
      </p:sp>
      <p:sp>
        <p:nvSpPr>
          <p:cNvPr id="43013" name="Rectangle 3"/>
          <p:cNvSpPr>
            <a:spLocks noGrp="1" noChangeArrowheads="1"/>
          </p:cNvSpPr>
          <p:nvPr>
            <p:ph type="body" idx="1"/>
          </p:nvPr>
        </p:nvSpPr>
        <p:spPr>
          <a:xfrm>
            <a:off x="915525" y="4344358"/>
            <a:ext cx="5026951" cy="4114587"/>
          </a:xfrm>
          <a:noFill/>
          <a:extLst>
            <a:ext uri="{909E8E84-426E-40DD-AFC4-6F175D3DCCD1}">
              <a14:hiddenFill xmlns:a14="http://schemas.microsoft.com/office/drawing/2010/main">
                <a:solidFill>
                  <a:srgbClr val="FFFFFF"/>
                </a:solidFill>
              </a14:hiddenFill>
            </a:ext>
          </a:extLst>
        </p:spPr>
        <p:txBody>
          <a:bodyPr/>
          <a:lstStyle/>
          <a:p>
            <a:r>
              <a:rPr lang="en-US" altLang="en-US" smtClean="0"/>
              <a:t>Fisheries science: the three players within a governance structure</a:t>
            </a:r>
          </a:p>
          <a:p>
            <a:endParaRPr lang="en-US" altLang="en-US" smtClean="0"/>
          </a:p>
          <a:p>
            <a:r>
              <a:rPr lang="en-US" altLang="en-US" smtClean="0"/>
              <a:t>Failure of management may be due to problems in each of the corners</a:t>
            </a:r>
          </a:p>
          <a:p>
            <a:endParaRPr lang="en-US" altLang="en-US" smtClean="0"/>
          </a:p>
          <a:p>
            <a:r>
              <a:rPr lang="en-US" altLang="en-US" smtClean="0"/>
              <a:t>Focus on SCIENCE</a:t>
            </a:r>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News Gothic" panose="020B0500000000000000" pitchFamily="34" charset="0"/>
              </a:rPr>
              <a:t>Easy messages get picked up by media</a:t>
            </a:r>
          </a:p>
          <a:p>
            <a:endParaRPr lang="en-GB" sz="1200" dirty="0" smtClean="0">
              <a:latin typeface="News Gothic" panose="020B0500000000000000" pitchFamily="34" charset="0"/>
            </a:endParaRPr>
          </a:p>
          <a:p>
            <a:r>
              <a:rPr lang="en-GB" sz="1200" dirty="0" smtClean="0">
                <a:latin typeface="News Gothic" panose="020B0500000000000000" pitchFamily="34" charset="0"/>
              </a:rPr>
              <a:t>There are no easy answers, perception is continuously changing</a:t>
            </a:r>
          </a:p>
          <a:p>
            <a:endParaRPr lang="en-GB" sz="1200" dirty="0" smtClean="0">
              <a:latin typeface="News Gothic" panose="020B0500000000000000" pitchFamily="34" charset="0"/>
            </a:endParaRPr>
          </a:p>
          <a:p>
            <a:r>
              <a:rPr lang="en-GB" sz="1200" smtClean="0">
                <a:latin typeface="News Gothic" panose="020B0500000000000000" pitchFamily="34" charset="0"/>
              </a:rPr>
              <a:t>Perceptions and choices depend on personal values</a:t>
            </a:r>
          </a:p>
          <a:p>
            <a:endParaRPr lang="en-GB"/>
          </a:p>
        </p:txBody>
      </p:sp>
      <p:sp>
        <p:nvSpPr>
          <p:cNvPr id="4" name="Slide Number Placeholder 3"/>
          <p:cNvSpPr>
            <a:spLocks noGrp="1"/>
          </p:cNvSpPr>
          <p:nvPr>
            <p:ph type="sldNum" sz="quarter" idx="10"/>
          </p:nvPr>
        </p:nvSpPr>
        <p:spPr/>
        <p:txBody>
          <a:bodyPr/>
          <a:lstStyle/>
          <a:p>
            <a:fld id="{55D45D2F-C69D-4D90-B22B-9B2DC58DBD55}" type="slidenum">
              <a:rPr lang="nl-NL" smtClean="0"/>
              <a:t>39</a:t>
            </a:fld>
            <a:endParaRPr lang="nl-NL"/>
          </a:p>
        </p:txBody>
      </p:sp>
    </p:spTree>
    <p:extLst>
      <p:ext uri="{BB962C8B-B14F-4D97-AF65-F5344CB8AC3E}">
        <p14:creationId xmlns:p14="http://schemas.microsoft.com/office/powerpoint/2010/main" val="231761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FFFF"/>
                </a:solidFill>
                <a:effectLst/>
                <a:uLnTx/>
                <a:uFillTx/>
              </a:rPr>
              <a:t>Datum, </a:t>
            </a:r>
            <a:r>
              <a:rPr kumimoji="0" lang="en-GB" sz="1800" b="0" i="0" u="none" strike="noStrike" kern="0" cap="none" spc="0" normalizeH="0" baseline="0" noProof="0" dirty="0" err="1" smtClean="0">
                <a:ln>
                  <a:noFill/>
                </a:ln>
                <a:solidFill>
                  <a:srgbClr val="FFFFFF"/>
                </a:solidFill>
                <a:effectLst/>
                <a:uLnTx/>
                <a:uFillTx/>
              </a:rPr>
              <a:t>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p:txBody>
      </p:sp>
      <p:sp>
        <p:nvSpPr>
          <p:cNvPr id="5" name="Tijdelijke aanduiding voor dianummer 4"/>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om de </a:t>
            </a:r>
            <a:r>
              <a:rPr lang="en-GB" dirty="0" err="1" smtClean="0"/>
              <a:t>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om de </a:t>
            </a:r>
            <a:r>
              <a:rPr lang="en-GB" dirty="0" err="1" smtClean="0"/>
              <a:t>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om de </a:t>
            </a:r>
            <a:r>
              <a:rPr lang="en-GB" dirty="0" err="1" smtClean="0"/>
              <a:t>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om de </a:t>
            </a:r>
            <a:r>
              <a:rPr lang="en-GB" dirty="0" err="1" smtClean="0"/>
              <a:t>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om de </a:t>
            </a:r>
            <a:r>
              <a:rPr lang="en-GB" dirty="0" err="1" smtClean="0"/>
              <a:t>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dirty="0" err="1" smtClean="0"/>
              <a:t>Klik</a:t>
            </a:r>
            <a:r>
              <a:rPr lang="en-GB" dirty="0" smtClean="0"/>
              <a:t> om de </a:t>
            </a:r>
            <a:r>
              <a:rPr lang="en-GB" dirty="0" err="1" smtClean="0"/>
              <a:t>modelstijl</a:t>
            </a:r>
            <a:endParaRPr lang="en-GB" dirty="0"/>
          </a:p>
        </p:txBody>
      </p:sp>
      <p:sp>
        <p:nvSpPr>
          <p:cNvPr id="6" name="Tijdelijke aanduiding voor dianummer 5"/>
          <p:cNvSpPr>
            <a:spLocks noGrp="1"/>
          </p:cNvSpPr>
          <p:nvPr>
            <p:ph type="sldNum" sz="quarter" idx="25"/>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4" name="Tijdelijke aanduiding voor dianummer 3"/>
          <p:cNvSpPr>
            <a:spLocks noGrp="1"/>
          </p:cNvSpPr>
          <p:nvPr>
            <p:ph type="sldNum" sz="quarter" idx="17"/>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jdelijke aanduiding voor dianummer 1"/>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p:txBody>
      </p:sp>
      <p:sp>
        <p:nvSpPr>
          <p:cNvPr id="3" name="Tijdelijke aanduiding voor dianummer 2"/>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
        <p:nvSpPr>
          <p:cNvPr id="4" name="Tijdelijke aanduiding voor dianumm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p:txBody>
      </p:sp>
      <p:sp>
        <p:nvSpPr>
          <p:cNvPr id="12" name="Tijdelijke aanduiding voor afbeelding 24"/>
          <p:cNvSpPr>
            <a:spLocks noGrp="1" noChangeAspect="1"/>
          </p:cNvSpPr>
          <p:nvPr>
            <p:ph type="pic" sz="quarter" idx="18"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3"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4"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5"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0413313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1652701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9888"/>
            <a:ext cx="8229600" cy="1001712"/>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3716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3716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6195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665790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5" name="Tijdelijke aanduiding voor dianummer 4"/>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8"/>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
        <p:nvSpPr>
          <p:cNvPr id="4" name="Tijdelijke aanduiding voor dianummer 3"/>
          <p:cNvSpPr>
            <a:spLocks noGrp="1"/>
          </p:cNvSpPr>
          <p:nvPr>
            <p:ph type="sldNum" sz="quarter" idx="12"/>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
        <p:nvSpPr>
          <p:cNvPr id="3" name="Tijdelijke aanduiding voor dianummer 2"/>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dianummer 2"/>
          <p:cNvSpPr>
            <a:spLocks noGrp="1"/>
          </p:cNvSpPr>
          <p:nvPr>
            <p:ph type="sldNum" sz="quarter" idx="10"/>
          </p:nvPr>
        </p:nvSpPr>
        <p:spPr/>
        <p:txBody>
          <a:bodyPr/>
          <a:lstStyle/>
          <a:p>
            <a:pPr algn="r">
              <a:lnSpc>
                <a:spcPts val="1200"/>
              </a:lnSpc>
            </a:pPr>
            <a:fld id="{F25965E0-7062-474C-8671-DB3A3CE669B0}" type="slidenum">
              <a:rPr lang="en-GB" smtClean="0"/>
              <a:pPr algn="r">
                <a:lnSpc>
                  <a:spcPts val="1200"/>
                </a:lnSpc>
              </a:pPr>
              <a:t>‹#›</a:t>
            </a:fld>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hasCustomPrompt="1"/>
          </p:nvPr>
        </p:nvSpPr>
        <p:spPr>
          <a:xfrm>
            <a:off x="3044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err="1"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FFFF"/>
                </a:solidFill>
                <a:effectLst/>
                <a:uLnTx/>
                <a:uFillTx/>
              </a:rPr>
              <a:t>Datum, </a:t>
            </a:r>
            <a:r>
              <a:rPr kumimoji="0" lang="en-GB" sz="1800" b="0" i="0" u="none" strike="noStrike" kern="0" cap="none" spc="0" normalizeH="0" baseline="0" noProof="0" dirty="0" err="1" smtClean="0">
                <a:ln>
                  <a:noFill/>
                </a:ln>
                <a:solidFill>
                  <a:srgbClr val="FFFFFF"/>
                </a:solidFill>
                <a:effectLst/>
                <a:uLnTx/>
                <a:uFillTx/>
              </a:rPr>
              <a:t>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6" name="Tijdelijke aanduiding voor afbeelding 24"/>
          <p:cNvSpPr>
            <a:spLocks noGrp="1" noChangeAspect="1"/>
          </p:cNvSpPr>
          <p:nvPr>
            <p:ph type="pic" sz="quarter" idx="24" hasCustomPrompt="1"/>
          </p:nvPr>
        </p:nvSpPr>
        <p:spPr>
          <a:xfrm>
            <a:off x="4591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7" name="Tijdelijke aanduiding voor afbeelding 24"/>
          <p:cNvSpPr>
            <a:spLocks noGrp="1" noChangeAspect="1"/>
          </p:cNvSpPr>
          <p:nvPr>
            <p:ph type="pic" sz="quarter" idx="25" hasCustomPrompt="1"/>
          </p:nvPr>
        </p:nvSpPr>
        <p:spPr>
          <a:xfrm>
            <a:off x="6138113"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
        <p:nvSpPr>
          <p:cNvPr id="18" name="Tijdelijke aanduiding voor afbeelding 24"/>
          <p:cNvSpPr>
            <a:spLocks noGrp="1" noChangeAspect="1"/>
          </p:cNvSpPr>
          <p:nvPr>
            <p:ph type="pic" sz="quarter" idx="26" hasCustomPrompt="1"/>
          </p:nvPr>
        </p:nvSpPr>
        <p:spPr>
          <a:xfrm>
            <a:off x="7685112" y="6126565"/>
            <a:ext cx="1248107" cy="607609"/>
          </a:xfrm>
          <a:prstGeom prst="rect">
            <a:avLst/>
          </a:prstGeom>
          <a:solidFill>
            <a:schemeClr val="accent3"/>
          </a:solidFill>
        </p:spPr>
        <p:txBody>
          <a:bodyPr anchor="ctr"/>
          <a:lstStyle>
            <a:lvl1pPr marL="0" indent="0" algn="l">
              <a:lnSpc>
                <a:spcPts val="1000"/>
              </a:lnSpc>
              <a:spcBef>
                <a:spcPts val="0"/>
              </a:spcBef>
              <a:buNone/>
              <a:defRPr sz="600"/>
            </a:lvl1pPr>
          </a:lstStyle>
          <a:p>
            <a:pPr lvl="0"/>
            <a:r>
              <a:rPr lang="nl-NL" noProof="0" dirty="0" smtClean="0"/>
              <a:t>Klik op het pictogram als u een logo wilt toevoegen</a:t>
            </a:r>
            <a:endParaRPr lang="nl-NL" noProof="0" dirty="0"/>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5"/>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dirty="0" err="1" smtClean="0"/>
              <a:t>Klik</a:t>
            </a:r>
            <a:r>
              <a:rPr lang="en-GB" dirty="0" smtClean="0"/>
              <a:t> om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om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4" name="Tijdelijke aanduiding voor dianummer 1"/>
          <p:cNvSpPr>
            <a:spLocks noGrp="1"/>
          </p:cNvSpPr>
          <p:nvPr>
            <p:ph type="sldNum" sz="quarter" idx="4"/>
          </p:nvPr>
        </p:nvSpPr>
        <p:spPr>
          <a:xfrm>
            <a:off x="8519145" y="6408000"/>
            <a:ext cx="468000" cy="164250"/>
          </a:xfrm>
          <a:prstGeom prst="rect">
            <a:avLst/>
          </a:prstGeom>
          <a:noFill/>
        </p:spPr>
        <p:txBody>
          <a:bodyPr wrap="square" tIns="0" rIns="36000" bIns="0" rtlCol="0">
            <a:noAutofit/>
          </a:bodyPr>
          <a:lstStyle>
            <a:lvl1pPr>
              <a:defRPr lang="nl-NL" sz="900" smtClean="0">
                <a:latin typeface="Verdana" pitchFamily="34" charset="0"/>
              </a:defRPr>
            </a:lvl1pPr>
          </a:lstStyle>
          <a:p>
            <a:pPr algn="r">
              <a:lnSpc>
                <a:spcPts val="1200"/>
              </a:lnSpc>
            </a:pPr>
            <a:fld id="{F25965E0-7062-474C-8671-DB3A3CE669B0}" type="slidenum">
              <a:rPr lang="en-GB" smtClean="0"/>
              <a:pPr algn="r">
                <a:lnSpc>
                  <a:spcPts val="1200"/>
                </a:lnSpc>
              </a:pPr>
              <a:t>‹#›</a:t>
            </a:fld>
            <a:endParaRPr lang="en-GB" dirty="0"/>
          </a:p>
        </p:txBody>
      </p:sp>
      <p:pic>
        <p:nvPicPr>
          <p:cNvPr id="2" name="Picture 1"/>
          <p:cNvPicPr>
            <a:picLocks/>
          </p:cNvPicPr>
          <p:nvPr userDrawn="1"/>
        </p:nvPicPr>
        <p:blipFill>
          <a:blip r:embed="rId26">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 id="2147483674" r:id="rId21"/>
    <p:sldLayoutId id="2147483675" r:id="rId22"/>
    <p:sldLayoutId id="2147483676" r:id="rId23"/>
  </p:sldLayoutIdLst>
  <p:timing>
    <p:tnLst>
      <p:par>
        <p:cTn id="1" dur="indefinite" restart="never" nodeType="tmRoot"/>
      </p:par>
    </p:tnLst>
  </p:timing>
  <p:hf hdr="0" ftr="0" dt="0"/>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2.xml"/><Relationship Id="rId1" Type="http://schemas.openxmlformats.org/officeDocument/2006/relationships/video" Target="http://www.youtube.com/v/cIRUKRgvM7A?version=3&amp;hl=en_GB&amp;rel=0"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23.wmf"/><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2.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22.xml"/><Relationship Id="rId1" Type="http://schemas.openxmlformats.org/officeDocument/2006/relationships/vmlDrawing" Target="../drawings/vmlDrawing2.vml"/><Relationship Id="rId5" Type="http://schemas.openxmlformats.org/officeDocument/2006/relationships/image" Target="../media/image24.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chart" Target="../charts/chart7.xml"/><Relationship Id="rId2" Type="http://schemas.openxmlformats.org/officeDocument/2006/relationships/slideLayout" Target="../slideLayouts/slideLayout22.xml"/><Relationship Id="rId1" Type="http://schemas.openxmlformats.org/officeDocument/2006/relationships/vmlDrawing" Target="../drawings/vmlDrawing3.vml"/><Relationship Id="rId6" Type="http://schemas.openxmlformats.org/officeDocument/2006/relationships/image" Target="../media/image24.wmf"/><Relationship Id="rId5" Type="http://schemas.openxmlformats.org/officeDocument/2006/relationships/oleObject" Target="../embeddings/oleObject5.bin"/><Relationship Id="rId4" Type="http://schemas.openxmlformats.org/officeDocument/2006/relationships/image" Target="../media/image25.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6.bin"/><Relationship Id="rId7" Type="http://schemas.openxmlformats.org/officeDocument/2006/relationships/chart" Target="../charts/chart8.xml"/><Relationship Id="rId2" Type="http://schemas.openxmlformats.org/officeDocument/2006/relationships/slideLayout" Target="../slideLayouts/slideLayout22.xml"/><Relationship Id="rId1" Type="http://schemas.openxmlformats.org/officeDocument/2006/relationships/vmlDrawing" Target="../drawings/vmlDrawing4.vml"/><Relationship Id="rId6" Type="http://schemas.openxmlformats.org/officeDocument/2006/relationships/image" Target="../media/image24.wmf"/><Relationship Id="rId11" Type="http://schemas.openxmlformats.org/officeDocument/2006/relationships/image" Target="../media/image27.wmf"/><Relationship Id="rId5" Type="http://schemas.openxmlformats.org/officeDocument/2006/relationships/oleObject" Target="../embeddings/oleObject7.bin"/><Relationship Id="rId10" Type="http://schemas.openxmlformats.org/officeDocument/2006/relationships/oleObject" Target="../embeddings/oleObject9.bin"/><Relationship Id="rId4" Type="http://schemas.openxmlformats.org/officeDocument/2006/relationships/image" Target="../media/image25.wmf"/><Relationship Id="rId9" Type="http://schemas.openxmlformats.org/officeDocument/2006/relationships/image" Target="../media/image26.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10.bin"/><Relationship Id="rId7" Type="http://schemas.openxmlformats.org/officeDocument/2006/relationships/chart" Target="../charts/chart9.xml"/><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24.wmf"/><Relationship Id="rId5" Type="http://schemas.openxmlformats.org/officeDocument/2006/relationships/oleObject" Target="../embeddings/oleObject11.bin"/><Relationship Id="rId10" Type="http://schemas.openxmlformats.org/officeDocument/2006/relationships/chart" Target="../charts/chart10.xml"/><Relationship Id="rId4" Type="http://schemas.openxmlformats.org/officeDocument/2006/relationships/image" Target="../media/image25.wmf"/><Relationship Id="rId9" Type="http://schemas.openxmlformats.org/officeDocument/2006/relationships/image" Target="../media/image28.wmf"/></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notesSlide" Target="../notesSlides/notesSlide6.xml"/><Relationship Id="rId7" Type="http://schemas.openxmlformats.org/officeDocument/2006/relationships/image" Target="../media/image37.emf"/><Relationship Id="rId2" Type="http://schemas.openxmlformats.org/officeDocument/2006/relationships/slideLayout" Target="../slideLayouts/slideLayout23.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36.emf"/><Relationship Id="rId4" Type="http://schemas.openxmlformats.org/officeDocument/2006/relationships/oleObject" Target="../embeddings/oleObject13.bin"/><Relationship Id="rId9" Type="http://schemas.openxmlformats.org/officeDocument/2006/relationships/image" Target="../media/image38.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wmf"/><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1.xml"/><Relationship Id="rId1" Type="http://schemas.openxmlformats.org/officeDocument/2006/relationships/video" Target="https://www.youtube.com/embed/QWB8KJ1aIJ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uact=8&amp;ved=0CAcQjRw&amp;url=http://www.go2essay.com/blog/how-to-write-a-literature-review-for-a-research-paper/&amp;ei=vua4VLDqEYWqPJXxgWA&amp;bvm=bv.83829542,d.ZWU&amp;psig=AFQjCNGZe6kUymTqurlltrB9MlkZ04XIKg&amp;ust=1421490217558886"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791650"/>
          </a:xfrm>
        </p:spPr>
        <p:txBody>
          <a:bodyPr/>
          <a:lstStyle/>
          <a:p>
            <a:r>
              <a:rPr lang="en-GB" dirty="0" err="1" smtClean="0"/>
              <a:t>Duurzame</a:t>
            </a:r>
            <a:r>
              <a:rPr lang="en-GB" dirty="0" smtClean="0"/>
              <a:t> vis </a:t>
            </a:r>
            <a:endParaRPr lang="en-GB" dirty="0"/>
          </a:p>
        </p:txBody>
      </p:sp>
      <p:pic>
        <p:nvPicPr>
          <p:cNvPr id="7" name="Picture Placeholder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6675" b="16675"/>
          <a:stretch>
            <a:fillRect/>
          </a:stretch>
        </p:blipFill>
        <p:spPr/>
      </p:pic>
      <p:pic>
        <p:nvPicPr>
          <p:cNvPr id="20" name="Tijdelijke aanduiding voor afbeelding 19"/>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a:stretch>
            <a:fillRect/>
          </a:stretch>
        </p:blipFill>
        <p:spPr/>
      </p:pic>
      <p:pic>
        <p:nvPicPr>
          <p:cNvPr id="17" name="Tijdelijke aanduiding voor afbeelding 16"/>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a:stretch>
            <a:fillRect/>
          </a:stretch>
        </p:blipFill>
        <p:spPr/>
      </p:pic>
      <p:pic>
        <p:nvPicPr>
          <p:cNvPr id="16" name="Tijdelijke aanduiding voor afbeelding 15"/>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a:stretch>
            <a:fillRect/>
          </a:stretch>
        </p:blipFill>
        <p:spPr/>
      </p:pic>
      <p:sp>
        <p:nvSpPr>
          <p:cNvPr id="4" name="Tijdelijke aanduiding voor tekst 3"/>
          <p:cNvSpPr>
            <a:spLocks noGrp="1"/>
          </p:cNvSpPr>
          <p:nvPr>
            <p:ph type="body" sz="quarter" idx="17"/>
          </p:nvPr>
        </p:nvSpPr>
        <p:spPr/>
        <p:txBody>
          <a:bodyPr/>
          <a:lstStyle/>
          <a:p>
            <a:r>
              <a:rPr lang="en-GB" dirty="0" smtClean="0"/>
              <a:t>Hoe </a:t>
            </a:r>
            <a:r>
              <a:rPr lang="en-GB" dirty="0" err="1" smtClean="0"/>
              <a:t>gaat</a:t>
            </a:r>
            <a:r>
              <a:rPr lang="en-GB" dirty="0" smtClean="0"/>
              <a:t> het met de </a:t>
            </a:r>
            <a:r>
              <a:rPr lang="en-GB" dirty="0" err="1" smtClean="0"/>
              <a:t>visbestanden</a:t>
            </a:r>
            <a:r>
              <a:rPr lang="en-GB" dirty="0" smtClean="0"/>
              <a:t>?</a:t>
            </a:r>
            <a:endParaRPr lang="en-GB" dirty="0"/>
          </a:p>
        </p:txBody>
      </p:sp>
      <p:sp>
        <p:nvSpPr>
          <p:cNvPr id="5" name="Tijdelijke aanduiding voor tekst 4"/>
          <p:cNvSpPr>
            <a:spLocks noGrp="1"/>
          </p:cNvSpPr>
          <p:nvPr>
            <p:ph type="body" sz="quarter" idx="18"/>
          </p:nvPr>
        </p:nvSpPr>
        <p:spPr/>
        <p:txBody>
          <a:bodyPr/>
          <a:lstStyle/>
          <a:p>
            <a:r>
              <a:rPr lang="en-GB" dirty="0" smtClean="0"/>
              <a:t>16 </a:t>
            </a:r>
            <a:r>
              <a:rPr lang="en-GB" dirty="0" err="1" smtClean="0"/>
              <a:t>Januari</a:t>
            </a:r>
            <a:r>
              <a:rPr lang="en-GB" dirty="0" smtClean="0"/>
              <a:t>, Jan Jaap Poos (IMARES)</a:t>
            </a:r>
            <a:endParaRPr lang="en-GB" dirty="0"/>
          </a:p>
        </p:txBody>
      </p:sp>
    </p:spTree>
    <p:extLst>
      <p:ext uri="{BB962C8B-B14F-4D97-AF65-F5344CB8AC3E}">
        <p14:creationId xmlns:p14="http://schemas.microsoft.com/office/powerpoint/2010/main" val="1983885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42875" y="1068388"/>
            <a:ext cx="6276975" cy="2519362"/>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spcBef>
                <a:spcPct val="50000"/>
              </a:spcBef>
              <a:spcAft>
                <a:spcPct val="0"/>
              </a:spcAft>
              <a:buClrTx/>
              <a:buSzTx/>
              <a:buFontTx/>
              <a:buNone/>
            </a:pPr>
            <a:endParaRPr lang="en-GB" altLang="en-US" sz="2400" dirty="0">
              <a:solidFill>
                <a:schemeClr val="tx1"/>
              </a:solidFill>
            </a:endParaRPr>
          </a:p>
        </p:txBody>
      </p:sp>
      <p:sp>
        <p:nvSpPr>
          <p:cNvPr id="36867" name="Rectangle 3"/>
          <p:cNvSpPr>
            <a:spLocks noGrp="1" noChangeArrowheads="1"/>
          </p:cNvSpPr>
          <p:nvPr>
            <p:ph type="title"/>
          </p:nvPr>
        </p:nvSpPr>
        <p:spPr>
          <a:xfrm>
            <a:off x="491642" y="230188"/>
            <a:ext cx="8442796" cy="791650"/>
          </a:xfrm>
        </p:spPr>
        <p:txBody>
          <a:bodyPr/>
          <a:lstStyle/>
          <a:p>
            <a:r>
              <a:rPr lang="en-GB" altLang="en-US" dirty="0" err="1" smtClean="0"/>
              <a:t>Wat</a:t>
            </a:r>
            <a:r>
              <a:rPr lang="en-GB" altLang="en-US" dirty="0" smtClean="0"/>
              <a:t> </a:t>
            </a:r>
            <a:r>
              <a:rPr lang="en-GB" altLang="en-US" dirty="0" err="1" smtClean="0"/>
              <a:t>zijn</a:t>
            </a:r>
            <a:r>
              <a:rPr lang="en-GB" altLang="en-US" dirty="0" smtClean="0"/>
              <a:t> </a:t>
            </a:r>
            <a:r>
              <a:rPr lang="en-GB" altLang="en-US" dirty="0" err="1" smtClean="0"/>
              <a:t>dan</a:t>
            </a:r>
            <a:r>
              <a:rPr lang="en-GB" altLang="en-US" dirty="0" smtClean="0"/>
              <a:t> de regels? </a:t>
            </a:r>
          </a:p>
        </p:txBody>
      </p:sp>
      <p:sp>
        <p:nvSpPr>
          <p:cNvPr id="3" name="Content Placeholder 2"/>
          <p:cNvSpPr>
            <a:spLocks noGrp="1"/>
          </p:cNvSpPr>
          <p:nvPr>
            <p:ph idx="1"/>
          </p:nvPr>
        </p:nvSpPr>
        <p:spPr/>
        <p:txBody>
          <a:bodyPr/>
          <a:lstStyle/>
          <a:p>
            <a:endParaRPr lang="en-GB"/>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8" y="4214813"/>
            <a:ext cx="8924925"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 y="1146175"/>
            <a:ext cx="5013325"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70" name="Line 6"/>
          <p:cNvSpPr>
            <a:spLocks noChangeShapeType="1"/>
          </p:cNvSpPr>
          <p:nvPr/>
        </p:nvSpPr>
        <p:spPr bwMode="auto">
          <a:xfrm>
            <a:off x="7397750" y="5140325"/>
            <a:ext cx="9144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000" tIns="46800" rIns="90000" bIns="46800">
            <a:spAutoFit/>
          </a:bodyPr>
          <a:lstStyle/>
          <a:p>
            <a:endParaRPr lang="en-GB" dirty="0"/>
          </a:p>
        </p:txBody>
      </p:sp>
      <p:sp>
        <p:nvSpPr>
          <p:cNvPr id="36871" name="Line 7"/>
          <p:cNvSpPr>
            <a:spLocks noChangeShapeType="1"/>
          </p:cNvSpPr>
          <p:nvPr/>
        </p:nvSpPr>
        <p:spPr bwMode="auto">
          <a:xfrm>
            <a:off x="882650" y="5370513"/>
            <a:ext cx="150653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000" tIns="46800" rIns="90000" bIns="46800">
            <a:spAutoFit/>
          </a:bodyPr>
          <a:lstStyle/>
          <a:p>
            <a:endParaRPr lang="en-GB" dirty="0"/>
          </a:p>
        </p:txBody>
      </p:sp>
      <p:sp>
        <p:nvSpPr>
          <p:cNvPr id="36872" name="Line 8"/>
          <p:cNvSpPr>
            <a:spLocks noChangeShapeType="1"/>
          </p:cNvSpPr>
          <p:nvPr/>
        </p:nvSpPr>
        <p:spPr bwMode="auto">
          <a:xfrm>
            <a:off x="2389188" y="5610225"/>
            <a:ext cx="3013075"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000" tIns="46800" rIns="90000" bIns="46800">
            <a:spAutoFit/>
          </a:bodyPr>
          <a:lstStyle/>
          <a:p>
            <a:endParaRPr lang="en-GB" dirty="0"/>
          </a:p>
        </p:txBody>
      </p:sp>
    </p:spTree>
    <p:extLst>
      <p:ext uri="{BB962C8B-B14F-4D97-AF65-F5344CB8AC3E}">
        <p14:creationId xmlns:p14="http://schemas.microsoft.com/office/powerpoint/2010/main" val="133675503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91642" y="230188"/>
            <a:ext cx="8442796" cy="786329"/>
          </a:xfrm>
        </p:spPr>
        <p:txBody>
          <a:bodyPr/>
          <a:lstStyle/>
          <a:p>
            <a:r>
              <a:rPr lang="en-GB" altLang="en-US" sz="2800" dirty="0" smtClean="0"/>
              <a:t>Hoe </a:t>
            </a:r>
            <a:r>
              <a:rPr lang="en-GB" altLang="en-US" sz="2800" dirty="0" err="1" smtClean="0"/>
              <a:t>gaan</a:t>
            </a:r>
            <a:r>
              <a:rPr lang="en-GB" altLang="en-US" sz="2800" dirty="0" smtClean="0"/>
              <a:t> we </a:t>
            </a:r>
            <a:r>
              <a:rPr lang="en-GB" altLang="en-US" sz="2800" dirty="0" err="1" smtClean="0"/>
              <a:t>daar</a:t>
            </a:r>
            <a:r>
              <a:rPr lang="en-GB" altLang="en-US" sz="2800" dirty="0" smtClean="0"/>
              <a:t> in Europa </a:t>
            </a:r>
            <a:r>
              <a:rPr lang="en-GB" altLang="en-US" sz="2800" dirty="0" err="1" smtClean="0"/>
              <a:t>mee</a:t>
            </a:r>
            <a:r>
              <a:rPr lang="en-GB" altLang="en-US" sz="2800" dirty="0" smtClean="0"/>
              <a:t> om?</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85813"/>
            <a:ext cx="436245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4"/>
          <p:cNvSpPr txBox="1">
            <a:spLocks noChangeArrowheads="1"/>
          </p:cNvSpPr>
          <p:nvPr/>
        </p:nvSpPr>
        <p:spPr bwMode="auto">
          <a:xfrm>
            <a:off x="4911724" y="1241605"/>
            <a:ext cx="4030664" cy="2187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000" tIns="46800" rIns="90000" bIns="46800">
            <a:spAutoFit/>
          </a:bodyP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spcBef>
                <a:spcPct val="50000"/>
              </a:spcBef>
              <a:spcAft>
                <a:spcPct val="0"/>
              </a:spcAft>
              <a:buClrTx/>
              <a:buSzTx/>
              <a:buFontTx/>
              <a:buNone/>
            </a:pPr>
            <a:r>
              <a:rPr lang="en-GB" altLang="en-US" sz="1600" b="1" dirty="0" err="1" smtClean="0">
                <a:solidFill>
                  <a:schemeClr val="tx1"/>
                </a:solidFill>
              </a:rPr>
              <a:t>Froese</a:t>
            </a:r>
            <a:r>
              <a:rPr lang="en-GB" altLang="en-US" sz="1600" b="1" dirty="0" smtClean="0">
                <a:solidFill>
                  <a:schemeClr val="tx1"/>
                </a:solidFill>
              </a:rPr>
              <a:t> and </a:t>
            </a:r>
            <a:r>
              <a:rPr lang="en-GB" altLang="en-US" sz="1600" b="1" dirty="0" err="1" smtClean="0">
                <a:solidFill>
                  <a:schemeClr val="tx1"/>
                </a:solidFill>
              </a:rPr>
              <a:t>Proelss</a:t>
            </a:r>
            <a:r>
              <a:rPr lang="en-GB" altLang="en-US" sz="1600" b="1" dirty="0" smtClean="0">
                <a:solidFill>
                  <a:schemeClr val="tx1"/>
                </a:solidFill>
              </a:rPr>
              <a:t> 2010 in fish and Fisheries</a:t>
            </a:r>
          </a:p>
          <a:p>
            <a:pPr>
              <a:spcBef>
                <a:spcPct val="50000"/>
              </a:spcBef>
              <a:spcAft>
                <a:spcPct val="0"/>
              </a:spcAft>
              <a:buClrTx/>
              <a:buSzTx/>
              <a:buFontTx/>
              <a:buNone/>
            </a:pPr>
            <a:r>
              <a:rPr lang="en-GB" altLang="en-US" sz="1600" dirty="0">
                <a:solidFill>
                  <a:schemeClr val="tx1"/>
                </a:solidFill>
              </a:rPr>
              <a:t>“[...] </a:t>
            </a:r>
            <a:r>
              <a:rPr lang="en-GB" altLang="en-US" sz="1600" dirty="0" smtClean="0">
                <a:solidFill>
                  <a:schemeClr val="tx1"/>
                </a:solidFill>
              </a:rPr>
              <a:t>if </a:t>
            </a:r>
            <a:r>
              <a:rPr lang="en-GB" altLang="en-US" sz="1600" dirty="0">
                <a:solidFill>
                  <a:schemeClr val="tx1"/>
                </a:solidFill>
              </a:rPr>
              <a:t>European Governments are </a:t>
            </a:r>
            <a:r>
              <a:rPr lang="en-GB" altLang="en-US" sz="1600" dirty="0" smtClean="0">
                <a:solidFill>
                  <a:schemeClr val="tx1"/>
                </a:solidFill>
              </a:rPr>
              <a:t>serious about </a:t>
            </a:r>
            <a:r>
              <a:rPr lang="en-GB" altLang="en-US" sz="1600" dirty="0">
                <a:solidFill>
                  <a:schemeClr val="tx1"/>
                </a:solidFill>
              </a:rPr>
              <a:t>meeting their obligations to </a:t>
            </a:r>
            <a:r>
              <a:rPr lang="en-GB" altLang="en-US" sz="1600" dirty="0" smtClean="0">
                <a:solidFill>
                  <a:schemeClr val="tx1"/>
                </a:solidFill>
              </a:rPr>
              <a:t>[...] the Johannesburg </a:t>
            </a:r>
            <a:r>
              <a:rPr lang="en-GB" altLang="en-US" sz="1600" dirty="0">
                <a:solidFill>
                  <a:schemeClr val="tx1"/>
                </a:solidFill>
              </a:rPr>
              <a:t>Plan of </a:t>
            </a:r>
            <a:r>
              <a:rPr lang="en-GB" altLang="en-US" sz="1600" dirty="0" smtClean="0">
                <a:solidFill>
                  <a:schemeClr val="tx1"/>
                </a:solidFill>
              </a:rPr>
              <a:t>Implementation[...] </a:t>
            </a:r>
            <a:r>
              <a:rPr lang="en-GB" altLang="en-US" sz="1600" dirty="0">
                <a:solidFill>
                  <a:schemeClr val="tx1"/>
                </a:solidFill>
              </a:rPr>
              <a:t>they will have to </a:t>
            </a:r>
            <a:r>
              <a:rPr lang="en-GB" altLang="en-US" sz="1600" b="1" dirty="0" smtClean="0">
                <a:solidFill>
                  <a:schemeClr val="tx1"/>
                </a:solidFill>
              </a:rPr>
              <a:t>reduce drastically </a:t>
            </a:r>
            <a:r>
              <a:rPr lang="en-GB" altLang="en-US" sz="1600" b="1" dirty="0">
                <a:solidFill>
                  <a:schemeClr val="tx1"/>
                </a:solidFill>
              </a:rPr>
              <a:t>fishing pressure</a:t>
            </a:r>
            <a:r>
              <a:rPr lang="en-GB" altLang="en-US" sz="1600" dirty="0">
                <a:solidFill>
                  <a:schemeClr val="tx1"/>
                </a:solidFill>
              </a:rPr>
              <a:t> and halt fishing </a:t>
            </a:r>
            <a:r>
              <a:rPr lang="en-GB" altLang="en-US" sz="1600" dirty="0" smtClean="0">
                <a:solidFill>
                  <a:schemeClr val="tx1"/>
                </a:solidFill>
              </a:rPr>
              <a:t>completely on </a:t>
            </a:r>
            <a:r>
              <a:rPr lang="en-GB" altLang="en-US" sz="1600" dirty="0">
                <a:solidFill>
                  <a:schemeClr val="tx1"/>
                </a:solidFill>
              </a:rPr>
              <a:t>some of the European stocks.</a:t>
            </a:r>
          </a:p>
        </p:txBody>
      </p:sp>
      <p:sp>
        <p:nvSpPr>
          <p:cNvPr id="2" name="Rectangle 1"/>
          <p:cNvSpPr/>
          <p:nvPr/>
        </p:nvSpPr>
        <p:spPr>
          <a:xfrm>
            <a:off x="4911724" y="3983591"/>
            <a:ext cx="4131336" cy="1985159"/>
          </a:xfrm>
          <a:prstGeom prst="rect">
            <a:avLst/>
          </a:prstGeom>
        </p:spPr>
        <p:txBody>
          <a:bodyPr wrap="square">
            <a:spAutoFit/>
          </a:bodyPr>
          <a:lstStyle/>
          <a:p>
            <a:pPr algn="ctr">
              <a:spcBef>
                <a:spcPct val="50000"/>
              </a:spcBef>
            </a:pPr>
            <a:r>
              <a:rPr lang="en-GB" altLang="en-US" sz="6000" dirty="0" smtClean="0"/>
              <a:t>CFP</a:t>
            </a:r>
          </a:p>
          <a:p>
            <a:pPr>
              <a:spcBef>
                <a:spcPct val="50000"/>
              </a:spcBef>
            </a:pPr>
            <a:r>
              <a:rPr lang="en-GB" altLang="en-US" dirty="0" err="1" smtClean="0"/>
              <a:t>Visserijbeleid</a:t>
            </a:r>
            <a:r>
              <a:rPr lang="en-GB" altLang="en-US" dirty="0" smtClean="0"/>
              <a:t> in Europa </a:t>
            </a:r>
            <a:r>
              <a:rPr lang="en-GB" altLang="en-US" dirty="0" err="1" smtClean="0"/>
              <a:t>geformuleerd</a:t>
            </a:r>
            <a:r>
              <a:rPr lang="en-GB" altLang="en-US" dirty="0" smtClean="0"/>
              <a:t> in Common Fisheries Policy. De regels </a:t>
            </a:r>
            <a:r>
              <a:rPr lang="en-GB" altLang="en-US" dirty="0" err="1" smtClean="0"/>
              <a:t>voor</a:t>
            </a:r>
            <a:r>
              <a:rPr lang="en-GB" altLang="en-US" dirty="0" smtClean="0"/>
              <a:t> </a:t>
            </a:r>
            <a:r>
              <a:rPr lang="en-GB" altLang="en-US" dirty="0" err="1" smtClean="0"/>
              <a:t>beheer</a:t>
            </a:r>
            <a:r>
              <a:rPr lang="en-GB" altLang="en-US" dirty="0" smtClean="0"/>
              <a:t> van </a:t>
            </a:r>
            <a:r>
              <a:rPr lang="en-GB" altLang="en-US" dirty="0" err="1" smtClean="0"/>
              <a:t>visbestanden</a:t>
            </a:r>
            <a:r>
              <a:rPr lang="en-GB" altLang="en-US" dirty="0" smtClean="0"/>
              <a:t> in Europa</a:t>
            </a:r>
            <a:endParaRPr lang="en-GB" altLang="en-US" dirty="0"/>
          </a:p>
        </p:txBody>
      </p:sp>
    </p:spTree>
    <p:extLst>
      <p:ext uri="{BB962C8B-B14F-4D97-AF65-F5344CB8AC3E}">
        <p14:creationId xmlns:p14="http://schemas.microsoft.com/office/powerpoint/2010/main" val="1441027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42875" y="1068388"/>
            <a:ext cx="6276975" cy="2519362"/>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spcBef>
                <a:spcPct val="50000"/>
              </a:spcBef>
              <a:spcAft>
                <a:spcPct val="0"/>
              </a:spcAft>
              <a:buClrTx/>
              <a:buSzTx/>
              <a:buFontTx/>
              <a:buNone/>
            </a:pPr>
            <a:endParaRPr lang="en-GB" altLang="en-US" sz="2400" dirty="0">
              <a:solidFill>
                <a:schemeClr val="tx1"/>
              </a:solidFill>
            </a:endParaRPr>
          </a:p>
        </p:txBody>
      </p:sp>
      <p:sp>
        <p:nvSpPr>
          <p:cNvPr id="36867" name="Rectangle 3"/>
          <p:cNvSpPr>
            <a:spLocks noGrp="1" noChangeArrowheads="1"/>
          </p:cNvSpPr>
          <p:nvPr>
            <p:ph type="title"/>
          </p:nvPr>
        </p:nvSpPr>
        <p:spPr>
          <a:xfrm>
            <a:off x="491642" y="230188"/>
            <a:ext cx="8442796" cy="791650"/>
          </a:xfrm>
        </p:spPr>
        <p:txBody>
          <a:bodyPr/>
          <a:lstStyle/>
          <a:p>
            <a:endParaRPr lang="en-GB" altLang="en-US" dirty="0" smtClean="0"/>
          </a:p>
        </p:txBody>
      </p:sp>
      <p:sp>
        <p:nvSpPr>
          <p:cNvPr id="3" name="Content Placeholder 2"/>
          <p:cNvSpPr>
            <a:spLocks noGrp="1"/>
          </p:cNvSpPr>
          <p:nvPr>
            <p:ph idx="1"/>
          </p:nvPr>
        </p:nvSpPr>
        <p:spPr/>
        <p:txBody>
          <a:bodyPr/>
          <a:lstStyle/>
          <a:p>
            <a:pPr marL="0" indent="0" algn="ctr">
              <a:lnSpc>
                <a:spcPct val="100000"/>
              </a:lnSpc>
              <a:buNone/>
            </a:pPr>
            <a:r>
              <a:rPr lang="en-GB" altLang="en-US" sz="6600" dirty="0" smtClean="0"/>
              <a:t>Population </a:t>
            </a:r>
            <a:r>
              <a:rPr lang="en-GB" altLang="en-US" sz="6600" dirty="0"/>
              <a:t>models, </a:t>
            </a:r>
            <a:endParaRPr lang="en-GB" altLang="en-US" sz="6600" dirty="0" smtClean="0"/>
          </a:p>
          <a:p>
            <a:pPr marL="0" indent="0" algn="ctr">
              <a:lnSpc>
                <a:spcPct val="100000"/>
              </a:lnSpc>
              <a:buNone/>
            </a:pPr>
            <a:r>
              <a:rPr lang="en-GB" altLang="en-US" sz="6600" dirty="0" smtClean="0"/>
              <a:t>MSY &amp;</a:t>
            </a:r>
          </a:p>
          <a:p>
            <a:pPr marL="0" indent="0" algn="ctr">
              <a:lnSpc>
                <a:spcPct val="100000"/>
              </a:lnSpc>
              <a:buNone/>
            </a:pPr>
            <a:r>
              <a:rPr lang="en-GB" altLang="en-US" sz="6600" dirty="0" smtClean="0"/>
              <a:t>overfishing</a:t>
            </a:r>
            <a:endParaRPr lang="en-GB" sz="6600" dirty="0"/>
          </a:p>
        </p:txBody>
      </p:sp>
    </p:spTree>
    <p:extLst>
      <p:ext uri="{BB962C8B-B14F-4D97-AF65-F5344CB8AC3E}">
        <p14:creationId xmlns:p14="http://schemas.microsoft.com/office/powerpoint/2010/main" val="328621084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762000" y="381000"/>
            <a:ext cx="7467600" cy="791650"/>
          </a:xfrm>
        </p:spPr>
        <p:txBody>
          <a:bodyPr/>
          <a:lstStyle/>
          <a:p>
            <a:r>
              <a:rPr lang="en-GB" dirty="0" err="1" smtClean="0"/>
              <a:t>Generiek</a:t>
            </a:r>
            <a:r>
              <a:rPr lang="en-GB" dirty="0" smtClean="0"/>
              <a:t> </a:t>
            </a:r>
            <a:r>
              <a:rPr lang="en-GB" dirty="0" err="1" smtClean="0"/>
              <a:t>populatiemodel</a:t>
            </a:r>
            <a:endParaRPr lang="en-GB" dirty="0" smtClean="0"/>
          </a:p>
        </p:txBody>
      </p:sp>
      <p:sp>
        <p:nvSpPr>
          <p:cNvPr id="5" name="Rectangle 3"/>
          <p:cNvSpPr>
            <a:spLocks noChangeArrowheads="1"/>
          </p:cNvSpPr>
          <p:nvPr/>
        </p:nvSpPr>
        <p:spPr bwMode="auto">
          <a:xfrm>
            <a:off x="3205163" y="2963862"/>
            <a:ext cx="2513012" cy="1989138"/>
          </a:xfrm>
          <a:prstGeom prst="rect">
            <a:avLst/>
          </a:prstGeom>
          <a:solidFill>
            <a:schemeClr val="bg2">
              <a:lumMod val="60000"/>
              <a:lumOff val="40000"/>
            </a:schemeClr>
          </a:solidFill>
          <a:ln w="76200">
            <a:solidFill>
              <a:schemeClr val="bg2">
                <a:lumMod val="60000"/>
                <a:lumOff val="40000"/>
              </a:schemeClr>
            </a:solidFill>
            <a:miter lim="800000"/>
            <a:headEnd/>
            <a:tailEnd/>
          </a:ln>
          <a:effectLst/>
        </p:spPr>
        <p:txBody>
          <a:bodyPr wrap="none" anchor="ctr"/>
          <a:lstStyle/>
          <a:p>
            <a:pPr algn="ctr" fontAlgn="auto">
              <a:spcAft>
                <a:spcPts val="0"/>
              </a:spcAft>
              <a:defRPr/>
            </a:pPr>
            <a:r>
              <a:rPr lang="en-GB" sz="3200" b="1" dirty="0" smtClean="0">
                <a:solidFill>
                  <a:srgbClr val="000000"/>
                </a:solidFill>
                <a:latin typeface="Times New Roman" pitchFamily="18" charset="0"/>
              </a:rPr>
              <a:t>Population</a:t>
            </a:r>
            <a:endParaRPr lang="en-GB" sz="3200" b="1" dirty="0">
              <a:solidFill>
                <a:srgbClr val="000000"/>
              </a:solidFill>
              <a:latin typeface="Times New Roman" pitchFamily="18" charset="0"/>
            </a:endParaRPr>
          </a:p>
        </p:txBody>
      </p:sp>
      <p:sp>
        <p:nvSpPr>
          <p:cNvPr id="6" name="Line 4"/>
          <p:cNvSpPr>
            <a:spLocks noChangeShapeType="1"/>
          </p:cNvSpPr>
          <p:nvPr/>
        </p:nvSpPr>
        <p:spPr bwMode="auto">
          <a:xfrm flipV="1">
            <a:off x="1049338" y="4373562"/>
            <a:ext cx="2082800" cy="0"/>
          </a:xfrm>
          <a:prstGeom prst="line">
            <a:avLst/>
          </a:prstGeom>
          <a:noFill/>
          <a:ln w="76200">
            <a:solidFill>
              <a:schemeClr val="bg2">
                <a:lumMod val="50000"/>
              </a:schemeClr>
            </a:solidFill>
            <a:round/>
            <a:headEnd/>
            <a:tailEnd type="triangle" w="med" len="med"/>
          </a:ln>
          <a:effectLst/>
          <a:extLst/>
        </p:spPr>
        <p:txBody>
          <a:bodyPr wrap="none" anchor="ctr"/>
          <a:lstStyle/>
          <a:p>
            <a:pPr fontAlgn="auto">
              <a:spcBef>
                <a:spcPts val="0"/>
              </a:spcBef>
              <a:spcAft>
                <a:spcPts val="0"/>
              </a:spcAft>
              <a:defRPr/>
            </a:pPr>
            <a:endParaRPr lang="en-GB" dirty="0">
              <a:latin typeface="+mn-lt"/>
            </a:endParaRPr>
          </a:p>
        </p:txBody>
      </p:sp>
      <p:sp>
        <p:nvSpPr>
          <p:cNvPr id="7" name="Line 5"/>
          <p:cNvSpPr>
            <a:spLocks noChangeShapeType="1"/>
          </p:cNvSpPr>
          <p:nvPr/>
        </p:nvSpPr>
        <p:spPr bwMode="auto">
          <a:xfrm flipV="1">
            <a:off x="1100138" y="3381375"/>
            <a:ext cx="2038350" cy="0"/>
          </a:xfrm>
          <a:prstGeom prst="line">
            <a:avLst/>
          </a:prstGeom>
          <a:noFill/>
          <a:ln w="76200">
            <a:solidFill>
              <a:schemeClr val="bg2">
                <a:lumMod val="50000"/>
              </a:schemeClr>
            </a:solidFill>
            <a:round/>
            <a:headEnd/>
            <a:tailEnd type="triangle" w="med" len="med"/>
          </a:ln>
          <a:effectLst/>
          <a:extLst/>
        </p:spPr>
        <p:txBody>
          <a:bodyPr wrap="none" anchor="ctr"/>
          <a:lstStyle/>
          <a:p>
            <a:pPr fontAlgn="auto">
              <a:spcBef>
                <a:spcPts val="0"/>
              </a:spcBef>
              <a:spcAft>
                <a:spcPts val="0"/>
              </a:spcAft>
              <a:defRPr/>
            </a:pPr>
            <a:endParaRPr lang="en-GB" dirty="0">
              <a:latin typeface="+mn-lt"/>
            </a:endParaRPr>
          </a:p>
        </p:txBody>
      </p:sp>
      <p:sp>
        <p:nvSpPr>
          <p:cNvPr id="8" name="Line 6"/>
          <p:cNvSpPr>
            <a:spLocks noChangeShapeType="1"/>
          </p:cNvSpPr>
          <p:nvPr/>
        </p:nvSpPr>
        <p:spPr bwMode="auto">
          <a:xfrm flipV="1">
            <a:off x="5768975" y="4373562"/>
            <a:ext cx="1697038" cy="0"/>
          </a:xfrm>
          <a:prstGeom prst="line">
            <a:avLst/>
          </a:prstGeom>
          <a:noFill/>
          <a:ln w="76200">
            <a:solidFill>
              <a:schemeClr val="bg2">
                <a:lumMod val="50000"/>
              </a:schemeClr>
            </a:solidFill>
            <a:round/>
            <a:headEnd/>
            <a:tailEnd type="triangle" w="med" len="med"/>
          </a:ln>
          <a:effectLst/>
          <a:extLst/>
        </p:spPr>
        <p:txBody>
          <a:bodyPr wrap="none" anchor="ctr"/>
          <a:lstStyle/>
          <a:p>
            <a:pPr fontAlgn="auto">
              <a:spcBef>
                <a:spcPts val="0"/>
              </a:spcBef>
              <a:spcAft>
                <a:spcPts val="0"/>
              </a:spcAft>
              <a:defRPr/>
            </a:pPr>
            <a:endParaRPr lang="en-GB" dirty="0">
              <a:latin typeface="+mn-lt"/>
            </a:endParaRPr>
          </a:p>
        </p:txBody>
      </p:sp>
      <p:sp>
        <p:nvSpPr>
          <p:cNvPr id="9" name="Line 7"/>
          <p:cNvSpPr>
            <a:spLocks noChangeShapeType="1"/>
          </p:cNvSpPr>
          <p:nvPr/>
        </p:nvSpPr>
        <p:spPr bwMode="auto">
          <a:xfrm flipV="1">
            <a:off x="5768975" y="3378200"/>
            <a:ext cx="1655763" cy="12700"/>
          </a:xfrm>
          <a:prstGeom prst="line">
            <a:avLst/>
          </a:prstGeom>
          <a:noFill/>
          <a:ln w="76200">
            <a:solidFill>
              <a:schemeClr val="bg2">
                <a:lumMod val="50000"/>
              </a:schemeClr>
            </a:solidFill>
            <a:round/>
            <a:headEnd/>
            <a:tailEnd type="triangle" w="med" len="med"/>
          </a:ln>
          <a:effectLst/>
          <a:extLst/>
        </p:spPr>
        <p:txBody>
          <a:bodyPr wrap="none" anchor="ctr"/>
          <a:lstStyle/>
          <a:p>
            <a:pPr fontAlgn="auto">
              <a:spcBef>
                <a:spcPts val="0"/>
              </a:spcBef>
              <a:spcAft>
                <a:spcPts val="0"/>
              </a:spcAft>
              <a:defRPr/>
            </a:pPr>
            <a:endParaRPr lang="en-GB" dirty="0">
              <a:latin typeface="+mn-lt"/>
            </a:endParaRPr>
          </a:p>
        </p:txBody>
      </p:sp>
      <p:sp>
        <p:nvSpPr>
          <p:cNvPr id="10" name="Text Box 8"/>
          <p:cNvSpPr txBox="1">
            <a:spLocks noChangeArrowheads="1"/>
          </p:cNvSpPr>
          <p:nvPr/>
        </p:nvSpPr>
        <p:spPr bwMode="auto">
          <a:xfrm>
            <a:off x="1014413" y="2917825"/>
            <a:ext cx="1835150" cy="460375"/>
          </a:xfrm>
          <a:prstGeom prst="rect">
            <a:avLst/>
          </a:prstGeom>
          <a:noFill/>
          <a:ln>
            <a:noFill/>
          </a:ln>
          <a:effectLst/>
          <a:extLst/>
        </p:spPr>
        <p:txBody>
          <a:bodyPr>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fontAlgn="auto">
              <a:spcAft>
                <a:spcPts val="0"/>
              </a:spcAft>
              <a:defRPr/>
            </a:pPr>
            <a:r>
              <a:rPr lang="en-GB" dirty="0" smtClean="0">
                <a:latin typeface="+mn-lt"/>
              </a:rPr>
              <a:t>Growth</a:t>
            </a:r>
            <a:endParaRPr lang="en-GB" dirty="0">
              <a:latin typeface="+mn-lt"/>
            </a:endParaRPr>
          </a:p>
        </p:txBody>
      </p:sp>
      <p:sp>
        <p:nvSpPr>
          <p:cNvPr id="11" name="Text Box 9"/>
          <p:cNvSpPr txBox="1">
            <a:spLocks noChangeArrowheads="1"/>
          </p:cNvSpPr>
          <p:nvPr/>
        </p:nvSpPr>
        <p:spPr bwMode="auto">
          <a:xfrm>
            <a:off x="1014413" y="3913187"/>
            <a:ext cx="2117725" cy="460375"/>
          </a:xfrm>
          <a:prstGeom prst="rect">
            <a:avLst/>
          </a:prstGeom>
          <a:noFill/>
          <a:ln>
            <a:noFill/>
          </a:ln>
          <a:effectLst/>
          <a:extLst/>
        </p:spPr>
        <p:txBody>
          <a:bodyPr>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fontAlgn="auto">
              <a:spcAft>
                <a:spcPts val="0"/>
              </a:spcAft>
              <a:defRPr/>
            </a:pPr>
            <a:r>
              <a:rPr lang="en-GB" dirty="0" smtClean="0">
                <a:latin typeface="+mn-lt"/>
              </a:rPr>
              <a:t>Recruitment</a:t>
            </a:r>
            <a:endParaRPr lang="en-GB" dirty="0">
              <a:latin typeface="+mn-lt"/>
            </a:endParaRPr>
          </a:p>
        </p:txBody>
      </p:sp>
      <p:sp>
        <p:nvSpPr>
          <p:cNvPr id="12" name="Text Box 10"/>
          <p:cNvSpPr txBox="1">
            <a:spLocks noChangeArrowheads="1"/>
          </p:cNvSpPr>
          <p:nvPr/>
        </p:nvSpPr>
        <p:spPr bwMode="auto">
          <a:xfrm>
            <a:off x="5849938" y="2547937"/>
            <a:ext cx="1714500" cy="830263"/>
          </a:xfrm>
          <a:prstGeom prst="rect">
            <a:avLst/>
          </a:prstGeom>
          <a:noFill/>
          <a:ln>
            <a:noFill/>
          </a:ln>
          <a:effectLst/>
          <a:extLst/>
        </p:spPr>
        <p:txBody>
          <a:bodyPr>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fontAlgn="auto">
              <a:spcAft>
                <a:spcPts val="0"/>
              </a:spcAft>
              <a:defRPr/>
            </a:pPr>
            <a:r>
              <a:rPr lang="en-GB" dirty="0" smtClean="0">
                <a:latin typeface="+mn-lt"/>
              </a:rPr>
              <a:t>Natural </a:t>
            </a:r>
          </a:p>
          <a:p>
            <a:pPr fontAlgn="auto">
              <a:spcAft>
                <a:spcPts val="0"/>
              </a:spcAft>
              <a:defRPr/>
            </a:pPr>
            <a:r>
              <a:rPr lang="en-GB" dirty="0" smtClean="0">
                <a:latin typeface="+mn-lt"/>
              </a:rPr>
              <a:t>Mortality</a:t>
            </a:r>
            <a:endParaRPr lang="en-GB" dirty="0">
              <a:latin typeface="+mn-lt"/>
            </a:endParaRPr>
          </a:p>
        </p:txBody>
      </p:sp>
      <p:sp>
        <p:nvSpPr>
          <p:cNvPr id="13" name="Text Box 11"/>
          <p:cNvSpPr txBox="1">
            <a:spLocks noChangeArrowheads="1"/>
          </p:cNvSpPr>
          <p:nvPr/>
        </p:nvSpPr>
        <p:spPr bwMode="auto">
          <a:xfrm>
            <a:off x="5826125" y="3932237"/>
            <a:ext cx="2052638" cy="461963"/>
          </a:xfrm>
          <a:prstGeom prst="rect">
            <a:avLst/>
          </a:prstGeom>
          <a:noFill/>
          <a:ln>
            <a:noFill/>
          </a:ln>
          <a:effectLst/>
          <a:extLst/>
        </p:spPr>
        <p:txBody>
          <a:bodyPr>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fontAlgn="auto">
              <a:spcAft>
                <a:spcPts val="0"/>
              </a:spcAft>
              <a:defRPr/>
            </a:pPr>
            <a:r>
              <a:rPr lang="en-GB" dirty="0" smtClean="0">
                <a:latin typeface="+mn-lt"/>
              </a:rPr>
              <a:t>Fishing</a:t>
            </a:r>
            <a:endParaRPr lang="en-GB" dirty="0">
              <a:latin typeface="+mn-lt"/>
            </a:endParaRPr>
          </a:p>
        </p:txBody>
      </p:sp>
      <p:sp>
        <p:nvSpPr>
          <p:cNvPr id="15371" name="Text Box 12"/>
          <p:cNvSpPr txBox="1">
            <a:spLocks noChangeArrowheads="1"/>
          </p:cNvSpPr>
          <p:nvPr/>
        </p:nvSpPr>
        <p:spPr bwMode="auto">
          <a:xfrm>
            <a:off x="2578100" y="3475037"/>
            <a:ext cx="404813" cy="706438"/>
          </a:xfrm>
          <a:prstGeom prst="rect">
            <a:avLst/>
          </a:prstGeom>
          <a:noFill/>
          <a:ln w="9525">
            <a:noFill/>
            <a:miter lim="800000"/>
            <a:headEnd/>
            <a:tailEnd/>
          </a:ln>
        </p:spPr>
        <p:txBody>
          <a:bodyPr>
            <a:spAutoFit/>
          </a:bodyPr>
          <a:lstStyle/>
          <a:p>
            <a:r>
              <a:rPr lang="en-GB" sz="4000" b="1" dirty="0" smtClean="0">
                <a:latin typeface="Times New Roman" pitchFamily="18" charset="0"/>
              </a:rPr>
              <a:t>+</a:t>
            </a:r>
            <a:endParaRPr lang="en-GB" sz="4000" b="1" dirty="0">
              <a:latin typeface="Times New Roman" pitchFamily="18" charset="0"/>
            </a:endParaRPr>
          </a:p>
        </p:txBody>
      </p:sp>
      <p:sp>
        <p:nvSpPr>
          <p:cNvPr id="15" name="Text Box 13"/>
          <p:cNvSpPr txBox="1">
            <a:spLocks noChangeArrowheads="1"/>
          </p:cNvSpPr>
          <p:nvPr/>
        </p:nvSpPr>
        <p:spPr bwMode="auto">
          <a:xfrm>
            <a:off x="6405563" y="3263900"/>
            <a:ext cx="423862" cy="708025"/>
          </a:xfrm>
          <a:prstGeom prst="rect">
            <a:avLst/>
          </a:prstGeom>
          <a:noFill/>
          <a:ln>
            <a:noFill/>
          </a:ln>
          <a:effectLst/>
          <a:extLst/>
        </p:spPr>
        <p:txBody>
          <a:bodyPr>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fontAlgn="auto">
              <a:spcAft>
                <a:spcPts val="0"/>
              </a:spcAft>
              <a:defRPr/>
            </a:pPr>
            <a:r>
              <a:rPr lang="en-GB" sz="4000" dirty="0" smtClean="0">
                <a:latin typeface="+mn-lt"/>
              </a:rPr>
              <a:t>-</a:t>
            </a:r>
            <a:endParaRPr lang="en-GB" sz="4000" dirty="0">
              <a:latin typeface="+mn-lt"/>
            </a:endParaRPr>
          </a:p>
        </p:txBody>
      </p:sp>
    </p:spTree>
    <p:extLst>
      <p:ext uri="{BB962C8B-B14F-4D97-AF65-F5344CB8AC3E}">
        <p14:creationId xmlns:p14="http://schemas.microsoft.com/office/powerpoint/2010/main" val="134745973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488566381"/>
              </p:ext>
            </p:extLst>
          </p:nvPr>
        </p:nvGraphicFramePr>
        <p:xfrm>
          <a:off x="609600" y="1802606"/>
          <a:ext cx="625278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7409" name="Title 1"/>
          <p:cNvSpPr>
            <a:spLocks noGrp="1"/>
          </p:cNvSpPr>
          <p:nvPr>
            <p:ph type="title"/>
          </p:nvPr>
        </p:nvSpPr>
        <p:spPr>
          <a:xfrm>
            <a:off x="762000" y="381000"/>
            <a:ext cx="7467600" cy="791650"/>
          </a:xfrm>
        </p:spPr>
        <p:txBody>
          <a:bodyPr/>
          <a:lstStyle/>
          <a:p>
            <a:r>
              <a:rPr lang="en-GB" dirty="0" err="1" smtClean="0"/>
              <a:t>Generiek</a:t>
            </a:r>
            <a:r>
              <a:rPr lang="en-GB" dirty="0" smtClean="0"/>
              <a:t> </a:t>
            </a:r>
            <a:r>
              <a:rPr lang="en-GB" dirty="0" err="1" smtClean="0"/>
              <a:t>populatiemodel</a:t>
            </a:r>
            <a:endParaRPr lang="en-GB" dirty="0" smtClean="0"/>
          </a:p>
        </p:txBody>
      </p:sp>
      <p:sp>
        <p:nvSpPr>
          <p:cNvPr id="17411" name="TextBox 17"/>
          <p:cNvSpPr txBox="1">
            <a:spLocks noChangeArrowheads="1"/>
          </p:cNvSpPr>
          <p:nvPr/>
        </p:nvSpPr>
        <p:spPr bwMode="auto">
          <a:xfrm>
            <a:off x="3876675" y="6030913"/>
            <a:ext cx="865188" cy="461962"/>
          </a:xfrm>
          <a:prstGeom prst="rect">
            <a:avLst/>
          </a:prstGeom>
          <a:noFill/>
          <a:ln w="9525">
            <a:noFill/>
            <a:miter lim="800000"/>
            <a:headEnd/>
            <a:tailEnd/>
          </a:ln>
        </p:spPr>
        <p:txBody>
          <a:bodyPr wrap="none">
            <a:spAutoFit/>
          </a:bodyPr>
          <a:lstStyle/>
          <a:p>
            <a:r>
              <a:rPr lang="en-GB" sz="2400" dirty="0">
                <a:latin typeface="Century Gothic" pitchFamily="34" charset="0"/>
              </a:rPr>
              <a:t>Time</a:t>
            </a:r>
          </a:p>
        </p:txBody>
      </p:sp>
      <p:sp>
        <p:nvSpPr>
          <p:cNvPr id="17412" name="TextBox 18"/>
          <p:cNvSpPr txBox="1">
            <a:spLocks noChangeArrowheads="1"/>
          </p:cNvSpPr>
          <p:nvPr/>
        </p:nvSpPr>
        <p:spPr bwMode="auto">
          <a:xfrm rot="-5400000">
            <a:off x="-222249" y="3579812"/>
            <a:ext cx="1363662" cy="461963"/>
          </a:xfrm>
          <a:prstGeom prst="rect">
            <a:avLst/>
          </a:prstGeom>
          <a:noFill/>
          <a:ln w="9525">
            <a:noFill/>
            <a:miter lim="800000"/>
            <a:headEnd/>
            <a:tailEnd/>
          </a:ln>
        </p:spPr>
        <p:txBody>
          <a:bodyPr wrap="none">
            <a:spAutoFit/>
          </a:bodyPr>
          <a:lstStyle/>
          <a:p>
            <a:r>
              <a:rPr lang="en-GB" sz="2400" dirty="0">
                <a:latin typeface="Century Gothic" pitchFamily="34" charset="0"/>
              </a:rPr>
              <a:t>Biomass</a:t>
            </a:r>
          </a:p>
        </p:txBody>
      </p:sp>
      <p:sp>
        <p:nvSpPr>
          <p:cNvPr id="6" name="Rectangle 5"/>
          <p:cNvSpPr/>
          <p:nvPr/>
        </p:nvSpPr>
        <p:spPr>
          <a:xfrm>
            <a:off x="1447800" y="2308225"/>
            <a:ext cx="4953000" cy="328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cIRUKRgvM7A?version=3&amp;hl=en_GB&amp;rel=0"/>
          <p:cNvPicPr>
            <a:picLocks noRot="1" noChangeAspect="1"/>
          </p:cNvPicPr>
          <p:nvPr>
            <a:videoFile r:link="rId1"/>
          </p:nvPr>
        </p:nvPicPr>
        <p:blipFill>
          <a:blip r:embed="rId4"/>
          <a:stretch>
            <a:fillRect/>
          </a:stretch>
        </p:blipFill>
        <p:spPr>
          <a:xfrm>
            <a:off x="6018784" y="3352800"/>
            <a:ext cx="2869184" cy="2151888"/>
          </a:xfrm>
          <a:prstGeom prst="rect">
            <a:avLst/>
          </a:prstGeom>
        </p:spPr>
      </p:pic>
      <p:pic>
        <p:nvPicPr>
          <p:cNvPr id="16" name="Picture 2" descr="http://upload.wikimedia.org/wikipedia/commons/0/04/Pierre_Francois_Verhuls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5894" y="1524000"/>
            <a:ext cx="1628306" cy="25146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479153" y="5117592"/>
            <a:ext cx="2520434" cy="461665"/>
          </a:xfrm>
          <a:prstGeom prst="rect">
            <a:avLst/>
          </a:prstGeom>
          <a:noFill/>
        </p:spPr>
        <p:txBody>
          <a:bodyPr wrap="none" rtlCol="0">
            <a:spAutoFit/>
          </a:bodyPr>
          <a:lstStyle/>
          <a:p>
            <a:r>
              <a:rPr lang="en-GB" sz="2400" dirty="0" err="1" smtClean="0"/>
              <a:t>Exponentiele</a:t>
            </a:r>
            <a:r>
              <a:rPr lang="en-GB" sz="2400" dirty="0" smtClean="0"/>
              <a:t> </a:t>
            </a:r>
            <a:r>
              <a:rPr lang="en-GB" sz="2400" dirty="0" err="1" smtClean="0"/>
              <a:t>groei</a:t>
            </a:r>
            <a:endParaRPr lang="en-GB" sz="2400" dirty="0"/>
          </a:p>
        </p:txBody>
      </p:sp>
      <p:sp>
        <p:nvSpPr>
          <p:cNvPr id="20" name="TextBox 2"/>
          <p:cNvSpPr txBox="1"/>
          <p:nvPr/>
        </p:nvSpPr>
        <p:spPr>
          <a:xfrm>
            <a:off x="3539629" y="2738735"/>
            <a:ext cx="5391219" cy="46166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400" dirty="0" err="1" smtClean="0">
                <a:latin typeface="Arial" pitchFamily="34" charset="0"/>
                <a:cs typeface="Arial" pitchFamily="34" charset="0"/>
              </a:rPr>
              <a:t>Dichtheidsafhankelijke</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groei</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en</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sterfte</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20520680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0" nodeType="clickEffect">
                                  <p:stCondLst>
                                    <p:cond delay="0"/>
                                  </p:stCondLst>
                                  <p:childTnLst>
                                    <p:animEffect transition="out" filter="wipe(left)">
                                      <p:cBhvr>
                                        <p:cTn id="10" dur="37000"/>
                                        <p:tgtEl>
                                          <p:spTgt spid="6"/>
                                        </p:tgtEl>
                                      </p:cBhvr>
                                    </p:animEffect>
                                    <p:set>
                                      <p:cBhvr>
                                        <p:cTn id="11" dur="1" fill="hold">
                                          <p:stCondLst>
                                            <p:cond delay="36999"/>
                                          </p:stCondLst>
                                        </p:cTn>
                                        <p:tgtEl>
                                          <p:spTgt spid="6"/>
                                        </p:tgtEl>
                                        <p:attrNameLst>
                                          <p:attrName>style.visibility</p:attrName>
                                        </p:attrNameLst>
                                      </p:cBhvr>
                                      <p:to>
                                        <p:strVal val="hidden"/>
                                      </p:to>
                                    </p:set>
                                  </p:childTnLst>
                                </p:cTn>
                              </p:par>
                              <p:par>
                                <p:cTn id="12" presetID="1" presetClass="entr" presetSubtype="0" fill="hold" grpId="0" nodeType="withEffect">
                                  <p:stCondLst>
                                    <p:cond delay="1100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20500"/>
                                  </p:stCondLst>
                                  <p:childTnLst>
                                    <p:set>
                                      <p:cBhvr>
                                        <p:cTn id="15" dur="1" fill="hold">
                                          <p:stCondLst>
                                            <p:cond delay="0"/>
                                          </p:stCondLst>
                                        </p:cTn>
                                        <p:tgtEl>
                                          <p:spTgt spid="20"/>
                                        </p:tgtEl>
                                        <p:attrNameLst>
                                          <p:attrName>style.visibility</p:attrName>
                                        </p:attrNameLst>
                                      </p:cBhvr>
                                      <p:to>
                                        <p:strVal val="visible"/>
                                      </p:to>
                                    </p:set>
                                  </p:childTnLst>
                                </p:cTn>
                              </p:par>
                              <p:par>
                                <p:cTn id="16" presetID="10" presetClass="entr" presetSubtype="0" fill="hold" nodeType="withEffect">
                                  <p:stCondLst>
                                    <p:cond delay="3800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5"/>
                </p:tgtEl>
              </p:cMediaNode>
            </p:video>
          </p:childTnLst>
        </p:cTn>
      </p:par>
    </p:tnLst>
    <p:bldLst>
      <p:bldP spid="6" grpId="0" animBg="1"/>
      <p:bldP spid="1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762000" y="381000"/>
            <a:ext cx="7467600" cy="791650"/>
          </a:xfrm>
        </p:spPr>
        <p:txBody>
          <a:bodyPr/>
          <a:lstStyle/>
          <a:p>
            <a:r>
              <a:rPr lang="en-GB" dirty="0" err="1" smtClean="0"/>
              <a:t>Generiek</a:t>
            </a:r>
            <a:r>
              <a:rPr lang="en-GB" dirty="0" smtClean="0"/>
              <a:t> </a:t>
            </a:r>
            <a:r>
              <a:rPr lang="en-GB" dirty="0" err="1" smtClean="0"/>
              <a:t>populatiemodel</a:t>
            </a:r>
            <a:endParaRPr lang="en-GB" dirty="0" smtClean="0"/>
          </a:p>
        </p:txBody>
      </p:sp>
      <p:sp>
        <p:nvSpPr>
          <p:cNvPr id="18437" name="Text Box 16"/>
          <p:cNvSpPr txBox="1">
            <a:spLocks noChangeArrowheads="1"/>
          </p:cNvSpPr>
          <p:nvPr/>
        </p:nvSpPr>
        <p:spPr bwMode="auto">
          <a:xfrm>
            <a:off x="1143000" y="3200400"/>
            <a:ext cx="3429000" cy="430887"/>
          </a:xfrm>
          <a:prstGeom prst="rect">
            <a:avLst/>
          </a:prstGeom>
          <a:noFill/>
          <a:ln w="9525">
            <a:noFill/>
            <a:miter lim="800000"/>
            <a:headEnd/>
            <a:tailEnd/>
          </a:ln>
        </p:spPr>
        <p:txBody>
          <a:bodyPr wrap="square">
            <a:spAutoFit/>
          </a:bodyPr>
          <a:lstStyle/>
          <a:p>
            <a:pPr eaLnBrk="0" hangingPunct="0">
              <a:spcBef>
                <a:spcPct val="50000"/>
              </a:spcBef>
            </a:pPr>
            <a:r>
              <a:rPr lang="en-GB" sz="2200" dirty="0">
                <a:solidFill>
                  <a:srgbClr val="FF0000"/>
                </a:solidFill>
              </a:rPr>
              <a:t>Carrying capacity </a:t>
            </a:r>
            <a:r>
              <a:rPr lang="en-GB" sz="2200" i="1" dirty="0" smtClean="0">
                <a:solidFill>
                  <a:srgbClr val="FF0000"/>
                </a:solidFill>
              </a:rPr>
              <a:t>K, </a:t>
            </a:r>
            <a:r>
              <a:rPr lang="en-GB" sz="2200" i="1" dirty="0" err="1" smtClean="0">
                <a:solidFill>
                  <a:srgbClr val="FF0000"/>
                </a:solidFill>
              </a:rPr>
              <a:t>B</a:t>
            </a:r>
            <a:r>
              <a:rPr lang="en-GB" sz="2200" i="1" baseline="-25000" dirty="0" err="1" smtClean="0">
                <a:solidFill>
                  <a:srgbClr val="FF0000"/>
                </a:solidFill>
              </a:rPr>
              <a:t>max</a:t>
            </a:r>
            <a:r>
              <a:rPr lang="en-GB" sz="2200" i="1" dirty="0" smtClean="0">
                <a:solidFill>
                  <a:srgbClr val="FF0000"/>
                </a:solidFill>
              </a:rPr>
              <a:t> </a:t>
            </a:r>
            <a:endParaRPr lang="en-GB" sz="2200" dirty="0">
              <a:solidFill>
                <a:srgbClr val="FF0000"/>
              </a:solidFill>
            </a:endParaRPr>
          </a:p>
        </p:txBody>
      </p:sp>
      <p:sp>
        <p:nvSpPr>
          <p:cNvPr id="18438" name="Line 15"/>
          <p:cNvSpPr>
            <a:spLocks noChangeShapeType="1"/>
          </p:cNvSpPr>
          <p:nvPr/>
        </p:nvSpPr>
        <p:spPr bwMode="auto">
          <a:xfrm flipH="1">
            <a:off x="1066800" y="3733800"/>
            <a:ext cx="3505200" cy="0"/>
          </a:xfrm>
          <a:prstGeom prst="line">
            <a:avLst/>
          </a:prstGeom>
          <a:noFill/>
          <a:ln w="19050">
            <a:solidFill>
              <a:srgbClr val="FF0000"/>
            </a:solidFill>
            <a:round/>
            <a:headEnd/>
            <a:tailEnd/>
          </a:ln>
        </p:spPr>
        <p:txBody>
          <a:bodyPr wrap="square">
            <a:spAutoFit/>
          </a:bodyPr>
          <a:lstStyle/>
          <a:p>
            <a:endParaRPr lang="en-GB" dirty="0"/>
          </a:p>
        </p:txBody>
      </p:sp>
      <p:graphicFrame>
        <p:nvGraphicFramePr>
          <p:cNvPr id="8" name="Chart 7"/>
          <p:cNvGraphicFramePr>
            <a:graphicFrameLocks/>
          </p:cNvGraphicFramePr>
          <p:nvPr>
            <p:extLst>
              <p:ext uri="{D42A27DB-BD31-4B8C-83A1-F6EECF244321}">
                <p14:modId xmlns:p14="http://schemas.microsoft.com/office/powerpoint/2010/main" val="2356234645"/>
              </p:ext>
            </p:extLst>
          </p:nvPr>
        </p:nvGraphicFramePr>
        <p:xfrm>
          <a:off x="541081" y="3071812"/>
          <a:ext cx="442398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8"/>
          <p:cNvSpPr txBox="1">
            <a:spLocks noChangeArrowheads="1"/>
          </p:cNvSpPr>
          <p:nvPr/>
        </p:nvSpPr>
        <p:spPr bwMode="auto">
          <a:xfrm rot="-5400000">
            <a:off x="-123270" y="4223513"/>
            <a:ext cx="1165704" cy="400110"/>
          </a:xfrm>
          <a:prstGeom prst="rect">
            <a:avLst/>
          </a:prstGeom>
          <a:noFill/>
          <a:ln w="9525">
            <a:noFill/>
            <a:miter lim="800000"/>
            <a:headEnd/>
            <a:tailEnd/>
          </a:ln>
        </p:spPr>
        <p:txBody>
          <a:bodyPr wrap="none">
            <a:spAutoFit/>
          </a:bodyPr>
          <a:lstStyle/>
          <a:p>
            <a:r>
              <a:rPr lang="en-GB" sz="2000" dirty="0">
                <a:latin typeface="Century Gothic" pitchFamily="34" charset="0"/>
              </a:rPr>
              <a:t>Biomass</a:t>
            </a:r>
          </a:p>
        </p:txBody>
      </p:sp>
      <p:sp>
        <p:nvSpPr>
          <p:cNvPr id="11" name="TextBox 17"/>
          <p:cNvSpPr txBox="1">
            <a:spLocks noChangeArrowheads="1"/>
          </p:cNvSpPr>
          <p:nvPr/>
        </p:nvSpPr>
        <p:spPr bwMode="auto">
          <a:xfrm>
            <a:off x="2743200" y="6030913"/>
            <a:ext cx="752129" cy="400110"/>
          </a:xfrm>
          <a:prstGeom prst="rect">
            <a:avLst/>
          </a:prstGeom>
          <a:noFill/>
          <a:ln w="9525">
            <a:noFill/>
            <a:miter lim="800000"/>
            <a:headEnd/>
            <a:tailEnd/>
          </a:ln>
        </p:spPr>
        <p:txBody>
          <a:bodyPr wrap="none">
            <a:spAutoFit/>
          </a:bodyPr>
          <a:lstStyle/>
          <a:p>
            <a:r>
              <a:rPr lang="en-GB" sz="2000" dirty="0">
                <a:latin typeface="Century Gothic" pitchFamily="34" charset="0"/>
              </a:rPr>
              <a:t>Time</a:t>
            </a:r>
          </a:p>
        </p:txBody>
      </p:sp>
      <p:graphicFrame>
        <p:nvGraphicFramePr>
          <p:cNvPr id="15" name="Content Placeholder 3"/>
          <p:cNvGraphicFramePr>
            <a:graphicFrameLocks noGrp="1" noChangeAspect="1"/>
          </p:cNvGraphicFramePr>
          <p:nvPr>
            <p:ph idx="1"/>
            <p:extLst>
              <p:ext uri="{D42A27DB-BD31-4B8C-83A1-F6EECF244321}">
                <p14:modId xmlns:p14="http://schemas.microsoft.com/office/powerpoint/2010/main" val="2798218812"/>
              </p:ext>
            </p:extLst>
          </p:nvPr>
        </p:nvGraphicFramePr>
        <p:xfrm>
          <a:off x="5105400" y="2909620"/>
          <a:ext cx="3429000" cy="1281380"/>
        </p:xfrm>
        <a:graphic>
          <a:graphicData uri="http://schemas.openxmlformats.org/presentationml/2006/ole">
            <mc:AlternateContent xmlns:mc="http://schemas.openxmlformats.org/markup-compatibility/2006">
              <mc:Choice xmlns:v="urn:schemas-microsoft-com:vml" Requires="v">
                <p:oleObj spid="_x0000_s7208" name="Vergelijking" r:id="rId4" imgW="1155600" imgH="431640" progId="Equation.3">
                  <p:embed/>
                </p:oleObj>
              </mc:Choice>
              <mc:Fallback>
                <p:oleObj name="Vergelijking" r:id="rId4" imgW="1155600" imgH="431640" progId="Equation.3">
                  <p:embed/>
                  <p:pic>
                    <p:nvPicPr>
                      <p:cNvPr id="0" name=""/>
                      <p:cNvPicPr>
                        <a:picLocks noChangeAspect="1" noChangeArrowheads="1"/>
                      </p:cNvPicPr>
                      <p:nvPr/>
                    </p:nvPicPr>
                    <p:blipFill>
                      <a:blip r:embed="rId5"/>
                      <a:srcRect/>
                      <a:stretch>
                        <a:fillRect/>
                      </a:stretch>
                    </p:blipFill>
                    <p:spPr bwMode="auto">
                      <a:xfrm>
                        <a:off x="5105400" y="2909620"/>
                        <a:ext cx="3429000" cy="1281380"/>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32054097"/>
              </p:ext>
            </p:extLst>
          </p:nvPr>
        </p:nvGraphicFramePr>
        <p:xfrm>
          <a:off x="5186363" y="1524000"/>
          <a:ext cx="2890837" cy="1212850"/>
        </p:xfrm>
        <a:graphic>
          <a:graphicData uri="http://schemas.openxmlformats.org/presentationml/2006/ole">
            <mc:AlternateContent xmlns:mc="http://schemas.openxmlformats.org/markup-compatibility/2006">
              <mc:Choice xmlns:v="urn:schemas-microsoft-com:vml" Requires="v">
                <p:oleObj spid="_x0000_s7209" name="Vergelijking" r:id="rId6" imgW="1028520" imgH="431640" progId="Equation.3">
                  <p:embed/>
                </p:oleObj>
              </mc:Choice>
              <mc:Fallback>
                <p:oleObj name="Vergelijking" r:id="rId6" imgW="1028520" imgH="431640" progId="Equation.3">
                  <p:embed/>
                  <p:pic>
                    <p:nvPicPr>
                      <p:cNvPr id="0" name=""/>
                      <p:cNvPicPr>
                        <a:picLocks noChangeAspect="1" noChangeArrowheads="1"/>
                      </p:cNvPicPr>
                      <p:nvPr/>
                    </p:nvPicPr>
                    <p:blipFill>
                      <a:blip r:embed="rId7"/>
                      <a:srcRect/>
                      <a:stretch>
                        <a:fillRect/>
                      </a:stretch>
                    </p:blipFill>
                    <p:spPr bwMode="auto">
                      <a:xfrm>
                        <a:off x="5186363" y="1524000"/>
                        <a:ext cx="2890837" cy="1212850"/>
                      </a:xfrm>
                      <a:prstGeom prst="rect">
                        <a:avLst/>
                      </a:prstGeom>
                      <a:solidFill>
                        <a:schemeClr val="bg1"/>
                      </a:solidFill>
                      <a:ln>
                        <a:noFill/>
                      </a:ln>
                      <a:effectLst/>
                    </p:spPr>
                  </p:pic>
                </p:oleObj>
              </mc:Fallback>
            </mc:AlternateContent>
          </a:graphicData>
        </a:graphic>
      </p:graphicFrame>
      <p:sp>
        <p:nvSpPr>
          <p:cNvPr id="6" name="Rectangle 5"/>
          <p:cNvSpPr/>
          <p:nvPr/>
        </p:nvSpPr>
        <p:spPr>
          <a:xfrm>
            <a:off x="5029200" y="5029200"/>
            <a:ext cx="3733800" cy="1200329"/>
          </a:xfrm>
          <a:prstGeom prst="rect">
            <a:avLst/>
          </a:prstGeom>
        </p:spPr>
        <p:txBody>
          <a:bodyPr wrap="square">
            <a:spAutoFit/>
          </a:bodyPr>
          <a:lstStyle/>
          <a:p>
            <a:r>
              <a:rPr lang="en-GB" i="1" dirty="0"/>
              <a:t>B </a:t>
            </a:r>
            <a:r>
              <a:rPr lang="en-GB" i="1" dirty="0" smtClean="0"/>
              <a:t>=</a:t>
            </a:r>
            <a:r>
              <a:rPr lang="en-GB" dirty="0" smtClean="0"/>
              <a:t> </a:t>
            </a:r>
            <a:r>
              <a:rPr lang="en-GB" dirty="0"/>
              <a:t>population </a:t>
            </a:r>
            <a:r>
              <a:rPr lang="en-GB" dirty="0" smtClean="0"/>
              <a:t>biomass</a:t>
            </a:r>
          </a:p>
          <a:p>
            <a:r>
              <a:rPr lang="en-GB" i="1" dirty="0"/>
              <a:t>t</a:t>
            </a:r>
            <a:r>
              <a:rPr lang="en-GB" dirty="0" smtClean="0"/>
              <a:t>  = time</a:t>
            </a:r>
            <a:endParaRPr lang="en-GB" dirty="0"/>
          </a:p>
          <a:p>
            <a:r>
              <a:rPr lang="en-GB" i="1" dirty="0"/>
              <a:t>r  </a:t>
            </a:r>
            <a:r>
              <a:rPr lang="en-GB" dirty="0"/>
              <a:t>= intrinsic population growth rate</a:t>
            </a:r>
          </a:p>
          <a:p>
            <a:r>
              <a:rPr lang="en-GB" i="1" dirty="0" smtClean="0"/>
              <a:t>K </a:t>
            </a:r>
            <a:r>
              <a:rPr lang="en-GB" dirty="0"/>
              <a:t>= carrying capacity</a:t>
            </a:r>
          </a:p>
        </p:txBody>
      </p:sp>
    </p:spTree>
    <p:extLst>
      <p:ext uri="{BB962C8B-B14F-4D97-AF65-F5344CB8AC3E}">
        <p14:creationId xmlns:p14="http://schemas.microsoft.com/office/powerpoint/2010/main" val="8401189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2000" y="381000"/>
            <a:ext cx="7467600" cy="791650"/>
          </a:xfrm>
        </p:spPr>
        <p:txBody>
          <a:bodyPr/>
          <a:lstStyle/>
          <a:p>
            <a:r>
              <a:rPr lang="en-GB" dirty="0" err="1" smtClean="0"/>
              <a:t>Generiek</a:t>
            </a:r>
            <a:r>
              <a:rPr lang="en-GB" dirty="0" smtClean="0"/>
              <a:t> </a:t>
            </a:r>
            <a:r>
              <a:rPr lang="en-GB" dirty="0" err="1" smtClean="0"/>
              <a:t>populatiemodel</a:t>
            </a:r>
            <a:endParaRPr lang="en-GB" dirty="0" smtClean="0"/>
          </a:p>
        </p:txBody>
      </p:sp>
      <p:graphicFrame>
        <p:nvGraphicFramePr>
          <p:cNvPr id="17" name="Content Placeholder 16"/>
          <p:cNvGraphicFramePr>
            <a:graphicFrameLocks noGrp="1"/>
          </p:cNvGraphicFramePr>
          <p:nvPr>
            <p:ph idx="1"/>
          </p:nvPr>
        </p:nvGraphicFramePr>
        <p:xfrm>
          <a:off x="1099460" y="1553136"/>
          <a:ext cx="7210425" cy="4514850"/>
        </p:xfrm>
        <a:graphic>
          <a:graphicData uri="http://schemas.openxmlformats.org/drawingml/2006/chart">
            <c:chart xmlns:c="http://schemas.openxmlformats.org/drawingml/2006/chart" xmlns:r="http://schemas.openxmlformats.org/officeDocument/2006/relationships" r:id="rId2"/>
          </a:graphicData>
        </a:graphic>
      </p:graphicFrame>
      <p:sp>
        <p:nvSpPr>
          <p:cNvPr id="19459" name="TextBox 17"/>
          <p:cNvSpPr txBox="1">
            <a:spLocks noChangeArrowheads="1"/>
          </p:cNvSpPr>
          <p:nvPr/>
        </p:nvSpPr>
        <p:spPr bwMode="auto">
          <a:xfrm>
            <a:off x="4267200" y="6030913"/>
            <a:ext cx="865188" cy="461962"/>
          </a:xfrm>
          <a:prstGeom prst="rect">
            <a:avLst/>
          </a:prstGeom>
          <a:noFill/>
          <a:ln w="9525">
            <a:noFill/>
            <a:miter lim="800000"/>
            <a:headEnd/>
            <a:tailEnd/>
          </a:ln>
        </p:spPr>
        <p:txBody>
          <a:bodyPr wrap="none">
            <a:spAutoFit/>
          </a:bodyPr>
          <a:lstStyle/>
          <a:p>
            <a:r>
              <a:rPr lang="en-GB" sz="2400" dirty="0">
                <a:latin typeface="Century Gothic" pitchFamily="34" charset="0"/>
              </a:rPr>
              <a:t>Time</a:t>
            </a:r>
          </a:p>
        </p:txBody>
      </p:sp>
      <p:sp>
        <p:nvSpPr>
          <p:cNvPr id="19460" name="TextBox 18"/>
          <p:cNvSpPr txBox="1">
            <a:spLocks noChangeArrowheads="1"/>
          </p:cNvSpPr>
          <p:nvPr/>
        </p:nvSpPr>
        <p:spPr bwMode="auto">
          <a:xfrm rot="-5400000">
            <a:off x="168276" y="3579812"/>
            <a:ext cx="1363662" cy="461963"/>
          </a:xfrm>
          <a:prstGeom prst="rect">
            <a:avLst/>
          </a:prstGeom>
          <a:noFill/>
          <a:ln w="9525">
            <a:noFill/>
            <a:miter lim="800000"/>
            <a:headEnd/>
            <a:tailEnd/>
          </a:ln>
        </p:spPr>
        <p:txBody>
          <a:bodyPr wrap="none">
            <a:spAutoFit/>
          </a:bodyPr>
          <a:lstStyle/>
          <a:p>
            <a:r>
              <a:rPr lang="en-GB" sz="2400" dirty="0">
                <a:latin typeface="Century Gothic" pitchFamily="34" charset="0"/>
              </a:rPr>
              <a:t>Biomass</a:t>
            </a:r>
          </a:p>
        </p:txBody>
      </p:sp>
      <p:sp>
        <p:nvSpPr>
          <p:cNvPr id="19461" name="Text Box 16"/>
          <p:cNvSpPr txBox="1">
            <a:spLocks noChangeArrowheads="1"/>
          </p:cNvSpPr>
          <p:nvPr/>
        </p:nvSpPr>
        <p:spPr bwMode="auto">
          <a:xfrm>
            <a:off x="1839913" y="1962150"/>
            <a:ext cx="6084887" cy="430213"/>
          </a:xfrm>
          <a:prstGeom prst="rect">
            <a:avLst/>
          </a:prstGeom>
          <a:noFill/>
          <a:ln w="9525">
            <a:noFill/>
            <a:miter lim="800000"/>
            <a:headEnd/>
            <a:tailEnd/>
          </a:ln>
        </p:spPr>
        <p:txBody>
          <a:bodyPr>
            <a:spAutoFit/>
          </a:bodyPr>
          <a:lstStyle/>
          <a:p>
            <a:pPr eaLnBrk="0" hangingPunct="0">
              <a:spcBef>
                <a:spcPct val="50000"/>
              </a:spcBef>
            </a:pPr>
            <a:r>
              <a:rPr lang="en-GB" sz="2200" dirty="0">
                <a:solidFill>
                  <a:srgbClr val="FF0000"/>
                </a:solidFill>
              </a:rPr>
              <a:t>Carrying </a:t>
            </a:r>
            <a:r>
              <a:rPr lang="en-GB" sz="2200" dirty="0" smtClean="0">
                <a:solidFill>
                  <a:srgbClr val="FF0000"/>
                </a:solidFill>
              </a:rPr>
              <a:t>capacity</a:t>
            </a:r>
            <a:endParaRPr lang="en-GB" sz="2200" dirty="0">
              <a:solidFill>
                <a:srgbClr val="FF0000"/>
              </a:solidFill>
            </a:endParaRPr>
          </a:p>
        </p:txBody>
      </p:sp>
      <p:sp>
        <p:nvSpPr>
          <p:cNvPr id="19462" name="Line 15"/>
          <p:cNvSpPr>
            <a:spLocks noChangeShapeType="1"/>
          </p:cNvSpPr>
          <p:nvPr/>
        </p:nvSpPr>
        <p:spPr bwMode="auto">
          <a:xfrm flipH="1">
            <a:off x="1839912" y="2451100"/>
            <a:ext cx="3875087" cy="0"/>
          </a:xfrm>
          <a:prstGeom prst="line">
            <a:avLst/>
          </a:prstGeom>
          <a:noFill/>
          <a:ln w="19050">
            <a:solidFill>
              <a:srgbClr val="FF0000"/>
            </a:solidFill>
            <a:round/>
            <a:headEnd/>
            <a:tailEnd/>
          </a:ln>
        </p:spPr>
        <p:txBody>
          <a:bodyPr wrap="square">
            <a:spAutoFit/>
          </a:bodyPr>
          <a:lstStyle/>
          <a:p>
            <a:endParaRPr lang="en-GB" dirty="0"/>
          </a:p>
        </p:txBody>
      </p:sp>
      <p:sp>
        <p:nvSpPr>
          <p:cNvPr id="19463" name="Line 15"/>
          <p:cNvSpPr>
            <a:spLocks noChangeShapeType="1"/>
          </p:cNvSpPr>
          <p:nvPr/>
        </p:nvSpPr>
        <p:spPr bwMode="auto">
          <a:xfrm flipH="1">
            <a:off x="5132388" y="3906838"/>
            <a:ext cx="0" cy="1485900"/>
          </a:xfrm>
          <a:prstGeom prst="line">
            <a:avLst/>
          </a:prstGeom>
          <a:noFill/>
          <a:ln w="19050">
            <a:solidFill>
              <a:srgbClr val="FF0000"/>
            </a:solidFill>
            <a:round/>
            <a:headEnd/>
            <a:tailEnd/>
          </a:ln>
        </p:spPr>
        <p:txBody>
          <a:bodyPr>
            <a:spAutoFit/>
          </a:bodyPr>
          <a:lstStyle/>
          <a:p>
            <a:endParaRPr lang="en-GB" dirty="0"/>
          </a:p>
        </p:txBody>
      </p:sp>
      <p:sp>
        <p:nvSpPr>
          <p:cNvPr id="19464" name="Text Box 16"/>
          <p:cNvSpPr txBox="1">
            <a:spLocks noChangeArrowheads="1"/>
          </p:cNvSpPr>
          <p:nvPr/>
        </p:nvSpPr>
        <p:spPr bwMode="auto">
          <a:xfrm>
            <a:off x="5132388" y="4940300"/>
            <a:ext cx="3706812" cy="430887"/>
          </a:xfrm>
          <a:prstGeom prst="rect">
            <a:avLst/>
          </a:prstGeom>
          <a:noFill/>
          <a:ln w="9525">
            <a:noFill/>
            <a:miter lim="800000"/>
            <a:headEnd/>
            <a:tailEnd/>
          </a:ln>
        </p:spPr>
        <p:txBody>
          <a:bodyPr wrap="square">
            <a:spAutoFit/>
          </a:bodyPr>
          <a:lstStyle/>
          <a:p>
            <a:pPr eaLnBrk="0" hangingPunct="0">
              <a:spcBef>
                <a:spcPct val="50000"/>
              </a:spcBef>
            </a:pPr>
            <a:r>
              <a:rPr lang="en-GB" sz="2200" dirty="0">
                <a:solidFill>
                  <a:srgbClr val="FF0000"/>
                </a:solidFill>
              </a:rPr>
              <a:t>Maximum </a:t>
            </a:r>
            <a:r>
              <a:rPr lang="en-GB" sz="2200" dirty="0" smtClean="0">
                <a:solidFill>
                  <a:srgbClr val="FF0000"/>
                </a:solidFill>
              </a:rPr>
              <a:t>population growth </a:t>
            </a:r>
            <a:endParaRPr lang="en-GB" sz="2200" baseline="-25000" dirty="0">
              <a:solidFill>
                <a:srgbClr val="FF0000"/>
              </a:solidFill>
            </a:endParaRPr>
          </a:p>
        </p:txBody>
      </p:sp>
    </p:spTree>
    <p:extLst>
      <p:ext uri="{BB962C8B-B14F-4D97-AF65-F5344CB8AC3E}">
        <p14:creationId xmlns:p14="http://schemas.microsoft.com/office/powerpoint/2010/main" val="111872352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762000" y="381000"/>
            <a:ext cx="7467600" cy="791650"/>
          </a:xfrm>
        </p:spPr>
        <p:txBody>
          <a:bodyPr/>
          <a:lstStyle/>
          <a:p>
            <a:r>
              <a:rPr lang="en-GB" dirty="0" err="1" smtClean="0"/>
              <a:t>Generiek</a:t>
            </a:r>
            <a:r>
              <a:rPr lang="en-GB" dirty="0" smtClean="0"/>
              <a:t> </a:t>
            </a:r>
            <a:r>
              <a:rPr lang="en-GB" dirty="0" err="1" smtClean="0"/>
              <a:t>populatiemodel</a:t>
            </a:r>
            <a:endParaRPr lang="en-GB" dirty="0" smtClean="0"/>
          </a:p>
        </p:txBody>
      </p:sp>
      <p:sp>
        <p:nvSpPr>
          <p:cNvPr id="18437" name="Text Box 16"/>
          <p:cNvSpPr txBox="1">
            <a:spLocks noChangeArrowheads="1"/>
          </p:cNvSpPr>
          <p:nvPr/>
        </p:nvSpPr>
        <p:spPr bwMode="auto">
          <a:xfrm>
            <a:off x="1143000" y="3352800"/>
            <a:ext cx="3429000" cy="369332"/>
          </a:xfrm>
          <a:prstGeom prst="rect">
            <a:avLst/>
          </a:prstGeom>
          <a:noFill/>
          <a:ln w="9525">
            <a:noFill/>
            <a:miter lim="800000"/>
            <a:headEnd/>
            <a:tailEnd/>
          </a:ln>
        </p:spPr>
        <p:txBody>
          <a:bodyPr wrap="square">
            <a:spAutoFit/>
          </a:bodyPr>
          <a:lstStyle/>
          <a:p>
            <a:pPr eaLnBrk="0" hangingPunct="0">
              <a:spcBef>
                <a:spcPct val="50000"/>
              </a:spcBef>
            </a:pPr>
            <a:r>
              <a:rPr lang="en-GB" dirty="0">
                <a:solidFill>
                  <a:srgbClr val="FF0000"/>
                </a:solidFill>
              </a:rPr>
              <a:t>Carrying capacity </a:t>
            </a:r>
            <a:r>
              <a:rPr lang="en-GB" i="1" dirty="0" smtClean="0">
                <a:solidFill>
                  <a:srgbClr val="FF0000"/>
                </a:solidFill>
              </a:rPr>
              <a:t>K </a:t>
            </a:r>
            <a:endParaRPr lang="en-GB" dirty="0">
              <a:solidFill>
                <a:srgbClr val="FF0000"/>
              </a:solidFill>
            </a:endParaRPr>
          </a:p>
        </p:txBody>
      </p:sp>
      <p:sp>
        <p:nvSpPr>
          <p:cNvPr id="18438" name="Line 15"/>
          <p:cNvSpPr>
            <a:spLocks noChangeShapeType="1"/>
          </p:cNvSpPr>
          <p:nvPr/>
        </p:nvSpPr>
        <p:spPr bwMode="auto">
          <a:xfrm flipH="1">
            <a:off x="1066800" y="3733800"/>
            <a:ext cx="3276600" cy="0"/>
          </a:xfrm>
          <a:prstGeom prst="line">
            <a:avLst/>
          </a:prstGeom>
          <a:noFill/>
          <a:ln w="19050">
            <a:solidFill>
              <a:srgbClr val="FF0000"/>
            </a:solidFill>
            <a:round/>
            <a:headEnd/>
            <a:tailEnd/>
          </a:ln>
        </p:spPr>
        <p:txBody>
          <a:bodyPr wrap="square">
            <a:spAutoFit/>
          </a:bodyPr>
          <a:lstStyle/>
          <a:p>
            <a:endParaRPr lang="en-GB" dirty="0"/>
          </a:p>
        </p:txBody>
      </p:sp>
      <p:graphicFrame>
        <p:nvGraphicFramePr>
          <p:cNvPr id="8" name="Chart 7"/>
          <p:cNvGraphicFramePr>
            <a:graphicFrameLocks/>
          </p:cNvGraphicFramePr>
          <p:nvPr>
            <p:extLst>
              <p:ext uri="{D42A27DB-BD31-4B8C-83A1-F6EECF244321}">
                <p14:modId xmlns:p14="http://schemas.microsoft.com/office/powerpoint/2010/main" val="1355448323"/>
              </p:ext>
            </p:extLst>
          </p:nvPr>
        </p:nvGraphicFramePr>
        <p:xfrm>
          <a:off x="541081" y="3071812"/>
          <a:ext cx="442398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8"/>
          <p:cNvSpPr txBox="1">
            <a:spLocks noChangeArrowheads="1"/>
          </p:cNvSpPr>
          <p:nvPr/>
        </p:nvSpPr>
        <p:spPr bwMode="auto">
          <a:xfrm rot="-5400000">
            <a:off x="-123270" y="4223513"/>
            <a:ext cx="1165704" cy="400110"/>
          </a:xfrm>
          <a:prstGeom prst="rect">
            <a:avLst/>
          </a:prstGeom>
          <a:noFill/>
          <a:ln w="9525">
            <a:noFill/>
            <a:miter lim="800000"/>
            <a:headEnd/>
            <a:tailEnd/>
          </a:ln>
        </p:spPr>
        <p:txBody>
          <a:bodyPr wrap="none">
            <a:spAutoFit/>
          </a:bodyPr>
          <a:lstStyle/>
          <a:p>
            <a:r>
              <a:rPr lang="en-GB" sz="2000" dirty="0">
                <a:latin typeface="Century Gothic" pitchFamily="34" charset="0"/>
              </a:rPr>
              <a:t>Biomass</a:t>
            </a:r>
          </a:p>
        </p:txBody>
      </p:sp>
      <p:sp>
        <p:nvSpPr>
          <p:cNvPr id="11" name="TextBox 17"/>
          <p:cNvSpPr txBox="1">
            <a:spLocks noChangeArrowheads="1"/>
          </p:cNvSpPr>
          <p:nvPr/>
        </p:nvSpPr>
        <p:spPr bwMode="auto">
          <a:xfrm>
            <a:off x="2743200" y="6030913"/>
            <a:ext cx="752129" cy="400110"/>
          </a:xfrm>
          <a:prstGeom prst="rect">
            <a:avLst/>
          </a:prstGeom>
          <a:noFill/>
          <a:ln w="9525">
            <a:noFill/>
            <a:miter lim="800000"/>
            <a:headEnd/>
            <a:tailEnd/>
          </a:ln>
        </p:spPr>
        <p:txBody>
          <a:bodyPr wrap="none">
            <a:spAutoFit/>
          </a:bodyPr>
          <a:lstStyle/>
          <a:p>
            <a:r>
              <a:rPr lang="en-GB" sz="2000" dirty="0">
                <a:latin typeface="Century Gothic" pitchFamily="34" charset="0"/>
              </a:rPr>
              <a:t>Time</a:t>
            </a:r>
          </a:p>
        </p:txBody>
      </p:sp>
      <p:sp>
        <p:nvSpPr>
          <p:cNvPr id="13" name="Line 15"/>
          <p:cNvSpPr>
            <a:spLocks noChangeShapeType="1"/>
          </p:cNvSpPr>
          <p:nvPr/>
        </p:nvSpPr>
        <p:spPr bwMode="auto">
          <a:xfrm>
            <a:off x="2941638" y="4724400"/>
            <a:ext cx="0" cy="876300"/>
          </a:xfrm>
          <a:prstGeom prst="line">
            <a:avLst/>
          </a:prstGeom>
          <a:noFill/>
          <a:ln w="19050">
            <a:solidFill>
              <a:srgbClr val="FF0000"/>
            </a:solidFill>
            <a:round/>
            <a:headEnd/>
            <a:tailEnd/>
          </a:ln>
        </p:spPr>
        <p:txBody>
          <a:bodyPr wrap="square">
            <a:spAutoFit/>
          </a:bodyPr>
          <a:lstStyle/>
          <a:p>
            <a:endParaRPr lang="en-GB" dirty="0"/>
          </a:p>
        </p:txBody>
      </p:sp>
      <p:sp>
        <p:nvSpPr>
          <p:cNvPr id="17" name="Text Box 16"/>
          <p:cNvSpPr txBox="1">
            <a:spLocks noChangeArrowheads="1"/>
          </p:cNvSpPr>
          <p:nvPr/>
        </p:nvSpPr>
        <p:spPr bwMode="auto">
          <a:xfrm>
            <a:off x="2941638" y="4953000"/>
            <a:ext cx="2087562" cy="646331"/>
          </a:xfrm>
          <a:prstGeom prst="rect">
            <a:avLst/>
          </a:prstGeom>
          <a:noFill/>
          <a:ln w="9525">
            <a:noFill/>
            <a:miter lim="800000"/>
            <a:headEnd/>
            <a:tailEnd/>
          </a:ln>
        </p:spPr>
        <p:txBody>
          <a:bodyPr wrap="square">
            <a:spAutoFit/>
          </a:bodyPr>
          <a:lstStyle/>
          <a:p>
            <a:pPr eaLnBrk="0" hangingPunct="0">
              <a:spcBef>
                <a:spcPct val="50000"/>
              </a:spcBef>
            </a:pPr>
            <a:r>
              <a:rPr lang="en-GB" dirty="0" smtClean="0">
                <a:solidFill>
                  <a:srgbClr val="FF0000"/>
                </a:solidFill>
              </a:rPr>
              <a:t>Max population growth</a:t>
            </a:r>
            <a:endParaRPr lang="en-GB" dirty="0">
              <a:solidFill>
                <a:srgbClr val="FF0000"/>
              </a:solidFill>
            </a:endParaRPr>
          </a:p>
        </p:txBody>
      </p:sp>
      <p:graphicFrame>
        <p:nvGraphicFramePr>
          <p:cNvPr id="3" name="Object 2"/>
          <p:cNvGraphicFramePr>
            <a:graphicFrameLocks noGrp="1" noChangeAspect="1"/>
          </p:cNvGraphicFramePr>
          <p:nvPr>
            <p:extLst>
              <p:ext uri="{D42A27DB-BD31-4B8C-83A1-F6EECF244321}">
                <p14:modId xmlns:p14="http://schemas.microsoft.com/office/powerpoint/2010/main" val="67209345"/>
              </p:ext>
            </p:extLst>
          </p:nvPr>
        </p:nvGraphicFramePr>
        <p:xfrm>
          <a:off x="5295895" y="2868962"/>
          <a:ext cx="2738757" cy="953718"/>
        </p:xfrm>
        <a:graphic>
          <a:graphicData uri="http://schemas.openxmlformats.org/presentationml/2006/ole">
            <mc:AlternateContent xmlns:mc="http://schemas.openxmlformats.org/markup-compatibility/2006">
              <mc:Choice xmlns:v="urn:schemas-microsoft-com:vml" Requires="v">
                <p:oleObj spid="_x0000_s8213" name="Vergelijking" r:id="rId4" imgW="1155600" imgH="431640" progId="Equation.3">
                  <p:embed/>
                </p:oleObj>
              </mc:Choice>
              <mc:Fallback>
                <p:oleObj name="Vergelijking" r:id="rId4" imgW="1155600" imgH="431640" progId="Equation.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895" y="2868962"/>
                        <a:ext cx="2738757" cy="953718"/>
                      </a:xfrm>
                      <a:prstGeom prst="rect">
                        <a:avLst/>
                      </a:prstGeom>
                      <a:noFill/>
                      <a:ln>
                        <a:noFill/>
                      </a:ln>
                    </p:spPr>
                  </p:pic>
                </p:oleObj>
              </mc:Fallback>
            </mc:AlternateContent>
          </a:graphicData>
        </a:graphic>
      </p:graphicFrame>
      <p:sp>
        <p:nvSpPr>
          <p:cNvPr id="19" name="TextBox 2"/>
          <p:cNvSpPr txBox="1"/>
          <p:nvPr/>
        </p:nvSpPr>
        <p:spPr>
          <a:xfrm>
            <a:off x="5105400" y="1765280"/>
            <a:ext cx="3505200" cy="304698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400" dirty="0" smtClean="0">
                <a:latin typeface="Arial" pitchFamily="34" charset="0"/>
                <a:cs typeface="Arial" pitchFamily="34" charset="0"/>
              </a:rPr>
              <a:t>We know population growth:</a:t>
            </a:r>
          </a:p>
          <a:p>
            <a:endParaRPr lang="en-GB" sz="2400" dirty="0">
              <a:latin typeface="Arial" pitchFamily="34" charset="0"/>
              <a:cs typeface="Arial" pitchFamily="34" charset="0"/>
            </a:endParaRPr>
          </a:p>
          <a:p>
            <a:endParaRPr lang="en-GB" sz="2400" dirty="0" smtClean="0">
              <a:latin typeface="Arial" pitchFamily="34" charset="0"/>
              <a:cs typeface="Arial" pitchFamily="34" charset="0"/>
            </a:endParaRPr>
          </a:p>
          <a:p>
            <a:endParaRPr lang="en-GB" sz="2400" dirty="0">
              <a:latin typeface="Arial" pitchFamily="34" charset="0"/>
              <a:cs typeface="Arial" pitchFamily="34" charset="0"/>
            </a:endParaRP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At what biomass do we find maximum growth?</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3326902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2050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animBg="1"/>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2000" y="381000"/>
            <a:ext cx="7467600" cy="791650"/>
          </a:xfrm>
        </p:spPr>
        <p:txBody>
          <a:bodyPr/>
          <a:lstStyle/>
          <a:p>
            <a:r>
              <a:rPr lang="en-GB" dirty="0" err="1" smtClean="0"/>
              <a:t>Generiek</a:t>
            </a:r>
            <a:r>
              <a:rPr lang="en-GB" dirty="0" smtClean="0"/>
              <a:t> </a:t>
            </a:r>
            <a:r>
              <a:rPr lang="en-GB" dirty="0" err="1" smtClean="0"/>
              <a:t>populatiemodel</a:t>
            </a:r>
            <a:endParaRPr lang="en-GB" dirty="0" smtClean="0"/>
          </a:p>
        </p:txBody>
      </p:sp>
      <p:graphicFrame>
        <p:nvGraphicFramePr>
          <p:cNvPr id="17" name="Content Placeholder 16"/>
          <p:cNvGraphicFramePr>
            <a:graphicFrameLocks noGrp="1"/>
          </p:cNvGraphicFramePr>
          <p:nvPr>
            <p:ph idx="1"/>
          </p:nvPr>
        </p:nvGraphicFramePr>
        <p:xfrm>
          <a:off x="1099460" y="1553136"/>
          <a:ext cx="7210425" cy="4514850"/>
        </p:xfrm>
        <a:graphic>
          <a:graphicData uri="http://schemas.openxmlformats.org/drawingml/2006/chart">
            <c:chart xmlns:c="http://schemas.openxmlformats.org/drawingml/2006/chart" xmlns:r="http://schemas.openxmlformats.org/officeDocument/2006/relationships" r:id="rId2"/>
          </a:graphicData>
        </a:graphic>
      </p:graphicFrame>
      <p:sp>
        <p:nvSpPr>
          <p:cNvPr id="19459" name="TextBox 17"/>
          <p:cNvSpPr txBox="1">
            <a:spLocks noChangeArrowheads="1"/>
          </p:cNvSpPr>
          <p:nvPr/>
        </p:nvSpPr>
        <p:spPr bwMode="auto">
          <a:xfrm>
            <a:off x="4267200" y="6030913"/>
            <a:ext cx="865188" cy="461962"/>
          </a:xfrm>
          <a:prstGeom prst="rect">
            <a:avLst/>
          </a:prstGeom>
          <a:noFill/>
          <a:ln w="9525">
            <a:noFill/>
            <a:miter lim="800000"/>
            <a:headEnd/>
            <a:tailEnd/>
          </a:ln>
        </p:spPr>
        <p:txBody>
          <a:bodyPr wrap="none">
            <a:spAutoFit/>
          </a:bodyPr>
          <a:lstStyle/>
          <a:p>
            <a:r>
              <a:rPr lang="en-GB" sz="2400" dirty="0">
                <a:latin typeface="Century Gothic" pitchFamily="34" charset="0"/>
              </a:rPr>
              <a:t>Time</a:t>
            </a:r>
          </a:p>
        </p:txBody>
      </p:sp>
      <p:sp>
        <p:nvSpPr>
          <p:cNvPr id="19460" name="TextBox 18"/>
          <p:cNvSpPr txBox="1">
            <a:spLocks noChangeArrowheads="1"/>
          </p:cNvSpPr>
          <p:nvPr/>
        </p:nvSpPr>
        <p:spPr bwMode="auto">
          <a:xfrm rot="-5400000">
            <a:off x="168276" y="3579812"/>
            <a:ext cx="1363662" cy="461963"/>
          </a:xfrm>
          <a:prstGeom prst="rect">
            <a:avLst/>
          </a:prstGeom>
          <a:noFill/>
          <a:ln w="9525">
            <a:noFill/>
            <a:miter lim="800000"/>
            <a:headEnd/>
            <a:tailEnd/>
          </a:ln>
        </p:spPr>
        <p:txBody>
          <a:bodyPr wrap="none">
            <a:spAutoFit/>
          </a:bodyPr>
          <a:lstStyle/>
          <a:p>
            <a:r>
              <a:rPr lang="en-GB" sz="2400" dirty="0">
                <a:latin typeface="Century Gothic" pitchFamily="34" charset="0"/>
              </a:rPr>
              <a:t>Biomass</a:t>
            </a:r>
          </a:p>
        </p:txBody>
      </p:sp>
      <p:sp>
        <p:nvSpPr>
          <p:cNvPr id="19461" name="Text Box 16"/>
          <p:cNvSpPr txBox="1">
            <a:spLocks noChangeArrowheads="1"/>
          </p:cNvSpPr>
          <p:nvPr/>
        </p:nvSpPr>
        <p:spPr bwMode="auto">
          <a:xfrm>
            <a:off x="1839913" y="1962150"/>
            <a:ext cx="6084887" cy="430213"/>
          </a:xfrm>
          <a:prstGeom prst="rect">
            <a:avLst/>
          </a:prstGeom>
          <a:noFill/>
          <a:ln w="9525">
            <a:noFill/>
            <a:miter lim="800000"/>
            <a:headEnd/>
            <a:tailEnd/>
          </a:ln>
        </p:spPr>
        <p:txBody>
          <a:bodyPr>
            <a:spAutoFit/>
          </a:bodyPr>
          <a:lstStyle/>
          <a:p>
            <a:pPr eaLnBrk="0" hangingPunct="0">
              <a:spcBef>
                <a:spcPct val="50000"/>
              </a:spcBef>
            </a:pPr>
            <a:r>
              <a:rPr lang="en-GB" sz="2200" dirty="0">
                <a:solidFill>
                  <a:srgbClr val="FF0000"/>
                </a:solidFill>
              </a:rPr>
              <a:t>Carrying </a:t>
            </a:r>
            <a:r>
              <a:rPr lang="en-GB" sz="2200" dirty="0" smtClean="0">
                <a:solidFill>
                  <a:srgbClr val="FF0000"/>
                </a:solidFill>
              </a:rPr>
              <a:t>capacity</a:t>
            </a:r>
            <a:endParaRPr lang="en-GB" sz="2200" dirty="0">
              <a:solidFill>
                <a:srgbClr val="FF0000"/>
              </a:solidFill>
            </a:endParaRPr>
          </a:p>
        </p:txBody>
      </p:sp>
      <p:sp>
        <p:nvSpPr>
          <p:cNvPr id="19462" name="Line 15"/>
          <p:cNvSpPr>
            <a:spLocks noChangeShapeType="1"/>
          </p:cNvSpPr>
          <p:nvPr/>
        </p:nvSpPr>
        <p:spPr bwMode="auto">
          <a:xfrm flipH="1">
            <a:off x="1839912" y="2451100"/>
            <a:ext cx="3875087" cy="0"/>
          </a:xfrm>
          <a:prstGeom prst="line">
            <a:avLst/>
          </a:prstGeom>
          <a:noFill/>
          <a:ln w="19050">
            <a:solidFill>
              <a:srgbClr val="FF0000"/>
            </a:solidFill>
            <a:round/>
            <a:headEnd/>
            <a:tailEnd/>
          </a:ln>
        </p:spPr>
        <p:txBody>
          <a:bodyPr wrap="square">
            <a:spAutoFit/>
          </a:bodyPr>
          <a:lstStyle/>
          <a:p>
            <a:endParaRPr lang="en-GB" dirty="0"/>
          </a:p>
        </p:txBody>
      </p:sp>
      <p:sp>
        <p:nvSpPr>
          <p:cNvPr id="19463" name="Line 15"/>
          <p:cNvSpPr>
            <a:spLocks noChangeShapeType="1"/>
          </p:cNvSpPr>
          <p:nvPr/>
        </p:nvSpPr>
        <p:spPr bwMode="auto">
          <a:xfrm flipH="1">
            <a:off x="5132388" y="3906838"/>
            <a:ext cx="0" cy="1485900"/>
          </a:xfrm>
          <a:prstGeom prst="line">
            <a:avLst/>
          </a:prstGeom>
          <a:noFill/>
          <a:ln w="19050">
            <a:solidFill>
              <a:srgbClr val="FF0000"/>
            </a:solidFill>
            <a:round/>
            <a:headEnd/>
            <a:tailEnd/>
          </a:ln>
        </p:spPr>
        <p:txBody>
          <a:bodyPr>
            <a:spAutoFit/>
          </a:bodyPr>
          <a:lstStyle/>
          <a:p>
            <a:endParaRPr lang="en-GB" dirty="0"/>
          </a:p>
        </p:txBody>
      </p:sp>
      <p:sp>
        <p:nvSpPr>
          <p:cNvPr id="19464" name="Text Box 16"/>
          <p:cNvSpPr txBox="1">
            <a:spLocks noChangeArrowheads="1"/>
          </p:cNvSpPr>
          <p:nvPr/>
        </p:nvSpPr>
        <p:spPr bwMode="auto">
          <a:xfrm>
            <a:off x="5276850" y="3807618"/>
            <a:ext cx="2508250" cy="431800"/>
          </a:xfrm>
          <a:prstGeom prst="rect">
            <a:avLst/>
          </a:prstGeom>
          <a:noFill/>
          <a:ln w="9525">
            <a:noFill/>
            <a:miter lim="800000"/>
            <a:headEnd/>
            <a:tailEnd/>
          </a:ln>
        </p:spPr>
        <p:txBody>
          <a:bodyPr>
            <a:spAutoFit/>
          </a:bodyPr>
          <a:lstStyle/>
          <a:p>
            <a:pPr eaLnBrk="0" hangingPunct="0">
              <a:spcBef>
                <a:spcPct val="50000"/>
              </a:spcBef>
            </a:pPr>
            <a:r>
              <a:rPr lang="en-GB" sz="2200" dirty="0">
                <a:solidFill>
                  <a:srgbClr val="FF0000"/>
                </a:solidFill>
              </a:rPr>
              <a:t>Maximum </a:t>
            </a:r>
            <a:r>
              <a:rPr lang="en-GB" sz="2200" dirty="0" smtClean="0">
                <a:solidFill>
                  <a:srgbClr val="FF0000"/>
                </a:solidFill>
              </a:rPr>
              <a:t>growth </a:t>
            </a:r>
            <a:endParaRPr lang="en-GB" sz="2200" baseline="-25000" dirty="0">
              <a:solidFill>
                <a:srgbClr val="FF0000"/>
              </a:solidFill>
            </a:endParaRPr>
          </a:p>
        </p:txBody>
      </p:sp>
    </p:spTree>
    <p:extLst>
      <p:ext uri="{BB962C8B-B14F-4D97-AF65-F5344CB8AC3E}">
        <p14:creationId xmlns:p14="http://schemas.microsoft.com/office/powerpoint/2010/main" val="12701740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762000" y="381000"/>
            <a:ext cx="7467600" cy="791650"/>
          </a:xfrm>
        </p:spPr>
        <p:txBody>
          <a:bodyPr/>
          <a:lstStyle/>
          <a:p>
            <a:r>
              <a:rPr lang="en-GB" dirty="0" err="1" smtClean="0"/>
              <a:t>Generiek</a:t>
            </a:r>
            <a:r>
              <a:rPr lang="en-GB" dirty="0" smtClean="0"/>
              <a:t> </a:t>
            </a:r>
            <a:r>
              <a:rPr lang="en-GB" dirty="0" err="1" smtClean="0"/>
              <a:t>populatiemodel</a:t>
            </a:r>
            <a:endParaRPr lang="en-GB" dirty="0" smtClean="0"/>
          </a:p>
        </p:txBody>
      </p:sp>
      <p:sp>
        <p:nvSpPr>
          <p:cNvPr id="20482" name="TextBox 17"/>
          <p:cNvSpPr txBox="1">
            <a:spLocks noChangeArrowheads="1"/>
          </p:cNvSpPr>
          <p:nvPr/>
        </p:nvSpPr>
        <p:spPr bwMode="auto">
          <a:xfrm>
            <a:off x="4267200" y="6030913"/>
            <a:ext cx="1363663" cy="461962"/>
          </a:xfrm>
          <a:prstGeom prst="rect">
            <a:avLst/>
          </a:prstGeom>
          <a:noFill/>
          <a:ln w="9525">
            <a:noFill/>
            <a:miter lim="800000"/>
            <a:headEnd/>
            <a:tailEnd/>
          </a:ln>
        </p:spPr>
        <p:txBody>
          <a:bodyPr wrap="none">
            <a:spAutoFit/>
          </a:bodyPr>
          <a:lstStyle/>
          <a:p>
            <a:r>
              <a:rPr lang="en-GB" sz="2400" dirty="0">
                <a:latin typeface="Century Gothic" pitchFamily="34" charset="0"/>
              </a:rPr>
              <a:t>Biomass</a:t>
            </a:r>
          </a:p>
        </p:txBody>
      </p:sp>
      <p:sp>
        <p:nvSpPr>
          <p:cNvPr id="20483" name="TextBox 18"/>
          <p:cNvSpPr txBox="1">
            <a:spLocks noChangeArrowheads="1"/>
          </p:cNvSpPr>
          <p:nvPr/>
        </p:nvSpPr>
        <p:spPr bwMode="auto">
          <a:xfrm rot="-5400000">
            <a:off x="-613594" y="3579167"/>
            <a:ext cx="2927404" cy="461665"/>
          </a:xfrm>
          <a:prstGeom prst="rect">
            <a:avLst/>
          </a:prstGeom>
          <a:noFill/>
          <a:ln w="9525">
            <a:noFill/>
            <a:miter lim="800000"/>
            <a:headEnd/>
            <a:tailEnd/>
          </a:ln>
        </p:spPr>
        <p:txBody>
          <a:bodyPr wrap="none">
            <a:spAutoFit/>
          </a:bodyPr>
          <a:lstStyle/>
          <a:p>
            <a:r>
              <a:rPr lang="en-GB" sz="2400" dirty="0" smtClean="0">
                <a:latin typeface="Century Gothic" pitchFamily="34" charset="0"/>
              </a:rPr>
              <a:t>Population growth</a:t>
            </a:r>
            <a:endParaRPr lang="en-GB" sz="2400" dirty="0">
              <a:latin typeface="Century Gothic" pitchFamily="34" charset="0"/>
            </a:endParaRPr>
          </a:p>
        </p:txBody>
      </p:sp>
      <p:sp>
        <p:nvSpPr>
          <p:cNvPr id="20484" name="Line 15"/>
          <p:cNvSpPr>
            <a:spLocks noChangeShapeType="1"/>
          </p:cNvSpPr>
          <p:nvPr/>
        </p:nvSpPr>
        <p:spPr bwMode="auto">
          <a:xfrm>
            <a:off x="1943100" y="2466976"/>
            <a:ext cx="2590800" cy="0"/>
          </a:xfrm>
          <a:prstGeom prst="line">
            <a:avLst/>
          </a:prstGeom>
          <a:noFill/>
          <a:ln w="19050">
            <a:solidFill>
              <a:srgbClr val="FF0000"/>
            </a:solidFill>
            <a:round/>
            <a:headEnd/>
            <a:tailEnd/>
          </a:ln>
        </p:spPr>
        <p:txBody>
          <a:bodyPr wrap="square">
            <a:spAutoFit/>
          </a:bodyPr>
          <a:lstStyle/>
          <a:p>
            <a:endParaRPr lang="en-GB" dirty="0"/>
          </a:p>
        </p:txBody>
      </p:sp>
      <p:sp>
        <p:nvSpPr>
          <p:cNvPr id="20485" name="Text Box 16"/>
          <p:cNvSpPr txBox="1">
            <a:spLocks noChangeArrowheads="1"/>
          </p:cNvSpPr>
          <p:nvPr/>
        </p:nvSpPr>
        <p:spPr bwMode="auto">
          <a:xfrm>
            <a:off x="4724400" y="2159913"/>
            <a:ext cx="3276600" cy="430887"/>
          </a:xfrm>
          <a:prstGeom prst="rect">
            <a:avLst/>
          </a:prstGeom>
          <a:noFill/>
          <a:ln w="9525">
            <a:noFill/>
            <a:miter lim="800000"/>
            <a:headEnd/>
            <a:tailEnd/>
          </a:ln>
        </p:spPr>
        <p:txBody>
          <a:bodyPr wrap="square">
            <a:spAutoFit/>
          </a:bodyPr>
          <a:lstStyle/>
          <a:p>
            <a:pPr eaLnBrk="0" hangingPunct="0">
              <a:spcBef>
                <a:spcPct val="50000"/>
              </a:spcBef>
            </a:pPr>
            <a:r>
              <a:rPr lang="en-GB" sz="2200" dirty="0">
                <a:solidFill>
                  <a:srgbClr val="FF0000"/>
                </a:solidFill>
              </a:rPr>
              <a:t>Max </a:t>
            </a:r>
            <a:r>
              <a:rPr lang="en-GB" sz="2200" dirty="0" smtClean="0">
                <a:solidFill>
                  <a:srgbClr val="FF0000"/>
                </a:solidFill>
              </a:rPr>
              <a:t>population growth</a:t>
            </a:r>
            <a:endParaRPr lang="en-GB" sz="2200" baseline="-25000" dirty="0">
              <a:solidFill>
                <a:srgbClr val="FF0000"/>
              </a:solidFill>
            </a:endParaRPr>
          </a:p>
        </p:txBody>
      </p:sp>
      <p:graphicFrame>
        <p:nvGraphicFramePr>
          <p:cNvPr id="12" name="Chart 11"/>
          <p:cNvGraphicFramePr>
            <a:graphicFrameLocks/>
          </p:cNvGraphicFramePr>
          <p:nvPr>
            <p:extLst>
              <p:ext uri="{D42A27DB-BD31-4B8C-83A1-F6EECF244321}">
                <p14:modId xmlns:p14="http://schemas.microsoft.com/office/powerpoint/2010/main" val="2985944256"/>
              </p:ext>
            </p:extLst>
          </p:nvPr>
        </p:nvGraphicFramePr>
        <p:xfrm>
          <a:off x="1081267" y="1293168"/>
          <a:ext cx="7148333" cy="47383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p:cNvCxnSpPr/>
          <p:nvPr/>
        </p:nvCxnSpPr>
        <p:spPr>
          <a:xfrm>
            <a:off x="7391400" y="4648200"/>
            <a:ext cx="0" cy="7620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196475" y="4205585"/>
            <a:ext cx="344966" cy="461665"/>
          </a:xfrm>
          <a:prstGeom prst="rect">
            <a:avLst/>
          </a:prstGeom>
          <a:noFill/>
        </p:spPr>
        <p:txBody>
          <a:bodyPr wrap="none" rtlCol="0">
            <a:spAutoFit/>
          </a:bodyPr>
          <a:lstStyle/>
          <a:p>
            <a:r>
              <a:rPr lang="en-GB" sz="2400" i="1" dirty="0" smtClean="0">
                <a:solidFill>
                  <a:srgbClr val="FF0000"/>
                </a:solidFill>
              </a:rPr>
              <a:t>K</a:t>
            </a:r>
            <a:endParaRPr lang="en-GB" sz="2400" i="1" dirty="0">
              <a:solidFill>
                <a:srgbClr val="FF0000"/>
              </a:solidFill>
            </a:endParaRPr>
          </a:p>
        </p:txBody>
      </p:sp>
    </p:spTree>
    <p:extLst>
      <p:ext uri="{BB962C8B-B14F-4D97-AF65-F5344CB8AC3E}">
        <p14:creationId xmlns:p14="http://schemas.microsoft.com/office/powerpoint/2010/main" val="41628586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42875" y="1068388"/>
            <a:ext cx="6276975" cy="2519362"/>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spcBef>
                <a:spcPct val="50000"/>
              </a:spcBef>
              <a:spcAft>
                <a:spcPct val="0"/>
              </a:spcAft>
              <a:buClrTx/>
              <a:buSzTx/>
              <a:buFontTx/>
              <a:buNone/>
            </a:pPr>
            <a:endParaRPr lang="en-GB" altLang="en-US" sz="2400" dirty="0">
              <a:solidFill>
                <a:schemeClr val="tx1"/>
              </a:solidFill>
            </a:endParaRPr>
          </a:p>
        </p:txBody>
      </p:sp>
      <p:sp>
        <p:nvSpPr>
          <p:cNvPr id="36867" name="Rectangle 3"/>
          <p:cNvSpPr>
            <a:spLocks noGrp="1" noChangeArrowheads="1"/>
          </p:cNvSpPr>
          <p:nvPr>
            <p:ph type="title"/>
          </p:nvPr>
        </p:nvSpPr>
        <p:spPr>
          <a:xfrm>
            <a:off x="491642" y="230188"/>
            <a:ext cx="8442796" cy="791650"/>
          </a:xfrm>
        </p:spPr>
        <p:txBody>
          <a:bodyPr/>
          <a:lstStyle/>
          <a:p>
            <a:endParaRPr lang="en-GB" altLang="en-US" dirty="0" smtClean="0"/>
          </a:p>
        </p:txBody>
      </p:sp>
      <p:sp>
        <p:nvSpPr>
          <p:cNvPr id="3" name="Content Placeholder 2"/>
          <p:cNvSpPr>
            <a:spLocks noGrp="1"/>
          </p:cNvSpPr>
          <p:nvPr>
            <p:ph idx="1"/>
          </p:nvPr>
        </p:nvSpPr>
        <p:spPr/>
        <p:txBody>
          <a:bodyPr/>
          <a:lstStyle/>
          <a:p>
            <a:pPr marL="0" indent="0" algn="ctr">
              <a:lnSpc>
                <a:spcPct val="100000"/>
              </a:lnSpc>
              <a:buNone/>
            </a:pPr>
            <a:r>
              <a:rPr lang="en-GB" altLang="en-US" sz="18000" dirty="0" smtClean="0"/>
              <a:t>2048</a:t>
            </a:r>
            <a:endParaRPr lang="en-GB" sz="18000" dirty="0"/>
          </a:p>
        </p:txBody>
      </p:sp>
    </p:spTree>
    <p:extLst>
      <p:ext uri="{BB962C8B-B14F-4D97-AF65-F5344CB8AC3E}">
        <p14:creationId xmlns:p14="http://schemas.microsoft.com/office/powerpoint/2010/main" val="412463426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81000" y="381000"/>
            <a:ext cx="7848600" cy="685800"/>
          </a:xfrm>
        </p:spPr>
        <p:txBody>
          <a:bodyPr>
            <a:normAutofit fontScale="90000"/>
          </a:bodyPr>
          <a:lstStyle/>
          <a:p>
            <a:r>
              <a:rPr lang="en-GB" dirty="0" smtClean="0"/>
              <a:t>Van </a:t>
            </a:r>
            <a:r>
              <a:rPr lang="en-GB" dirty="0" err="1" smtClean="0"/>
              <a:t>populatie</a:t>
            </a:r>
            <a:r>
              <a:rPr lang="en-GB" dirty="0" smtClean="0"/>
              <a:t> </a:t>
            </a:r>
            <a:r>
              <a:rPr lang="en-GB" dirty="0" err="1" smtClean="0"/>
              <a:t>groei</a:t>
            </a:r>
            <a:r>
              <a:rPr lang="en-GB" dirty="0" smtClean="0"/>
              <a:t> </a:t>
            </a:r>
            <a:r>
              <a:rPr lang="en-GB" dirty="0" err="1" smtClean="0"/>
              <a:t>naar</a:t>
            </a:r>
            <a:r>
              <a:rPr lang="en-GB" dirty="0" smtClean="0"/>
              <a:t> surplus </a:t>
            </a:r>
            <a:r>
              <a:rPr lang="en-GB" dirty="0" err="1" smtClean="0"/>
              <a:t>productie</a:t>
            </a:r>
            <a:r>
              <a:rPr lang="en-GB" dirty="0" smtClean="0"/>
              <a:t> </a:t>
            </a:r>
          </a:p>
        </p:txBody>
      </p:sp>
      <p:graphicFrame>
        <p:nvGraphicFramePr>
          <p:cNvPr id="8" name="Content Placeholder 3"/>
          <p:cNvGraphicFramePr>
            <a:graphicFrameLocks noGrp="1" noChangeAspect="1"/>
          </p:cNvGraphicFramePr>
          <p:nvPr>
            <p:ph idx="1"/>
            <p:extLst>
              <p:ext uri="{D42A27DB-BD31-4B8C-83A1-F6EECF244321}">
                <p14:modId xmlns:p14="http://schemas.microsoft.com/office/powerpoint/2010/main" val="4276314722"/>
              </p:ext>
            </p:extLst>
          </p:nvPr>
        </p:nvGraphicFramePr>
        <p:xfrm>
          <a:off x="4029075" y="2209800"/>
          <a:ext cx="762000" cy="533223"/>
        </p:xfrm>
        <a:graphic>
          <a:graphicData uri="http://schemas.openxmlformats.org/presentationml/2006/ole">
            <mc:AlternateContent xmlns:mc="http://schemas.openxmlformats.org/markup-compatibility/2006">
              <mc:Choice xmlns:v="urn:schemas-microsoft-com:vml" Requires="v">
                <p:oleObj spid="_x0000_s9258" name="Vergelijking" r:id="rId3" imgW="253800" imgH="177480" progId="Equation.3">
                  <p:embed/>
                </p:oleObj>
              </mc:Choice>
              <mc:Fallback>
                <p:oleObj name="Vergelijking" r:id="rId3" imgW="253800" imgH="177480" progId="Equation.3">
                  <p:embed/>
                  <p:pic>
                    <p:nvPicPr>
                      <p:cNvPr id="0" name=""/>
                      <p:cNvPicPr>
                        <a:picLocks noChangeAspect="1" noChangeArrowheads="1"/>
                      </p:cNvPicPr>
                      <p:nvPr/>
                    </p:nvPicPr>
                    <p:blipFill>
                      <a:blip r:embed="rId4"/>
                      <a:srcRect/>
                      <a:stretch>
                        <a:fillRect/>
                      </a:stretch>
                    </p:blipFill>
                    <p:spPr bwMode="auto">
                      <a:xfrm>
                        <a:off x="4029075" y="2209800"/>
                        <a:ext cx="762000" cy="533223"/>
                      </a:xfrm>
                      <a:prstGeom prst="rect">
                        <a:avLst/>
                      </a:prstGeom>
                      <a:noFill/>
                      <a:ln>
                        <a:noFill/>
                      </a:ln>
                      <a:effectLst/>
                    </p:spPr>
                  </p:pic>
                </p:oleObj>
              </mc:Fallback>
            </mc:AlternateContent>
          </a:graphicData>
        </a:graphic>
      </p:graphicFrame>
      <p:sp>
        <p:nvSpPr>
          <p:cNvPr id="9" name="Content Placeholder 2"/>
          <p:cNvSpPr txBox="1">
            <a:spLocks/>
          </p:cNvSpPr>
          <p:nvPr/>
        </p:nvSpPr>
        <p:spPr>
          <a:xfrm>
            <a:off x="457200" y="20272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b="1" dirty="0" smtClean="0">
              <a:solidFill>
                <a:srgbClr val="FF9933"/>
              </a:solidFill>
            </a:endParaRPr>
          </a:p>
          <a:p>
            <a:endParaRPr lang="en-GB" b="1" dirty="0">
              <a:solidFill>
                <a:srgbClr val="FF9933"/>
              </a:solidFill>
            </a:endParaRPr>
          </a:p>
          <a:p>
            <a:endParaRPr lang="en-GB" b="1" dirty="0" smtClean="0">
              <a:solidFill>
                <a:srgbClr val="FF9933"/>
              </a:solidFill>
            </a:endParaRPr>
          </a:p>
          <a:p>
            <a:pPr>
              <a:buFontTx/>
              <a:buChar char="•"/>
            </a:pPr>
            <a:endParaRPr lang="en-GB" sz="2600" i="1" dirty="0" smtClean="0"/>
          </a:p>
          <a:p>
            <a:pPr marL="0" indent="0">
              <a:buNone/>
            </a:pPr>
            <a:r>
              <a:rPr lang="en-GB" sz="2000" i="1" dirty="0" smtClean="0"/>
              <a:t>B =</a:t>
            </a:r>
            <a:r>
              <a:rPr lang="en-GB" sz="2000" dirty="0" smtClean="0"/>
              <a:t> population biomass</a:t>
            </a:r>
          </a:p>
          <a:p>
            <a:pPr marL="0" indent="0">
              <a:buNone/>
            </a:pPr>
            <a:r>
              <a:rPr lang="en-GB" sz="2000" i="1" dirty="0"/>
              <a:t>t</a:t>
            </a:r>
            <a:r>
              <a:rPr lang="en-GB" sz="2000" dirty="0" smtClean="0"/>
              <a:t> = time</a:t>
            </a:r>
          </a:p>
          <a:p>
            <a:pPr marL="0" indent="0">
              <a:buNone/>
            </a:pPr>
            <a:r>
              <a:rPr lang="en-GB" sz="2000" i="1" dirty="0" smtClean="0"/>
              <a:t>r  </a:t>
            </a:r>
            <a:r>
              <a:rPr lang="en-GB" sz="2000" dirty="0" smtClean="0"/>
              <a:t>= intrinsic population growth rate</a:t>
            </a:r>
          </a:p>
          <a:p>
            <a:pPr marL="0" indent="0">
              <a:buNone/>
            </a:pPr>
            <a:r>
              <a:rPr lang="en-GB" sz="2000" i="1" dirty="0" smtClean="0"/>
              <a:t>K </a:t>
            </a:r>
            <a:r>
              <a:rPr lang="en-GB" sz="2000" dirty="0" smtClean="0"/>
              <a:t>= carrying capacity</a:t>
            </a:r>
          </a:p>
          <a:p>
            <a:pPr marL="0" indent="0">
              <a:buNone/>
            </a:pPr>
            <a:r>
              <a:rPr lang="en-GB" sz="2000" i="1" dirty="0"/>
              <a:t>Y</a:t>
            </a:r>
            <a:r>
              <a:rPr lang="en-GB" sz="2000" i="1" dirty="0" smtClean="0"/>
              <a:t> </a:t>
            </a:r>
            <a:r>
              <a:rPr lang="en-GB" sz="2000" dirty="0" smtClean="0"/>
              <a:t>= Yield (also called catches)</a:t>
            </a:r>
          </a:p>
          <a:p>
            <a:pPr marL="0" indent="0">
              <a:buFont typeface="Arial" pitchFamily="34" charset="0"/>
              <a:buNone/>
            </a:pPr>
            <a:endParaRPr lang="en-GB" b="1" dirty="0" smtClean="0">
              <a:solidFill>
                <a:schemeClr val="tx2"/>
              </a:solidFill>
            </a:endParaRPr>
          </a:p>
          <a:p>
            <a:pPr marL="0" indent="0">
              <a:buFont typeface="Arial" pitchFamily="34" charset="0"/>
              <a:buNone/>
            </a:pPr>
            <a:endParaRPr lang="en-GB" dirty="0"/>
          </a:p>
        </p:txBody>
      </p:sp>
      <p:sp>
        <p:nvSpPr>
          <p:cNvPr id="10" name="Up Arrow 9"/>
          <p:cNvSpPr/>
          <p:nvPr/>
        </p:nvSpPr>
        <p:spPr>
          <a:xfrm>
            <a:off x="1285875" y="3141662"/>
            <a:ext cx="1295400" cy="685800"/>
          </a:xfrm>
          <a:prstGeom prst="up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growth</a:t>
            </a:r>
            <a:endParaRPr lang="en-GB" dirty="0"/>
          </a:p>
        </p:txBody>
      </p:sp>
      <p:sp>
        <p:nvSpPr>
          <p:cNvPr id="11" name="Down Arrow 10"/>
          <p:cNvSpPr/>
          <p:nvPr/>
        </p:nvSpPr>
        <p:spPr>
          <a:xfrm>
            <a:off x="2733675" y="3246437"/>
            <a:ext cx="1295400" cy="581025"/>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mortality</a:t>
            </a:r>
            <a:endParaRPr lang="en-GB" dirty="0"/>
          </a:p>
        </p:txBody>
      </p:sp>
      <p:sp>
        <p:nvSpPr>
          <p:cNvPr id="13" name="Down Arrow 12"/>
          <p:cNvSpPr/>
          <p:nvPr/>
        </p:nvSpPr>
        <p:spPr>
          <a:xfrm>
            <a:off x="4257675" y="3246436"/>
            <a:ext cx="1295400" cy="581025"/>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Yield</a:t>
            </a:r>
            <a:endParaRPr lang="en-GB" dirty="0"/>
          </a:p>
        </p:txBody>
      </p:sp>
      <p:graphicFrame>
        <p:nvGraphicFramePr>
          <p:cNvPr id="2" name="Object 1"/>
          <p:cNvGraphicFramePr>
            <a:graphicFrameLocks noGrp="1" noChangeAspect="1"/>
          </p:cNvGraphicFramePr>
          <p:nvPr>
            <p:extLst>
              <p:ext uri="{D42A27DB-BD31-4B8C-83A1-F6EECF244321}">
                <p14:modId xmlns:p14="http://schemas.microsoft.com/office/powerpoint/2010/main" val="1483360943"/>
              </p:ext>
            </p:extLst>
          </p:nvPr>
        </p:nvGraphicFramePr>
        <p:xfrm>
          <a:off x="609600" y="1930649"/>
          <a:ext cx="3552825" cy="1277687"/>
        </p:xfrm>
        <a:graphic>
          <a:graphicData uri="http://schemas.openxmlformats.org/presentationml/2006/ole">
            <mc:AlternateContent xmlns:mc="http://schemas.openxmlformats.org/markup-compatibility/2006">
              <mc:Choice xmlns:v="urn:schemas-microsoft-com:vml" Requires="v">
                <p:oleObj spid="_x0000_s9259" name="Vergelijking" r:id="rId5" imgW="1155600" imgH="431640" progId="Equation.3">
                  <p:embed/>
                </p:oleObj>
              </mc:Choice>
              <mc:Fallback>
                <p:oleObj name="Vergelijking" r:id="rId5" imgW="1155600" imgH="43164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930649"/>
                        <a:ext cx="3552825" cy="1277687"/>
                      </a:xfrm>
                      <a:prstGeom prst="rect">
                        <a:avLst/>
                      </a:prstGeom>
                      <a:noFill/>
                      <a:ln>
                        <a:noFill/>
                      </a:ln>
                    </p:spPr>
                  </p:pic>
                </p:oleObj>
              </mc:Fallback>
            </mc:AlternateContent>
          </a:graphicData>
        </a:graphic>
      </p:graphicFrame>
      <p:sp>
        <p:nvSpPr>
          <p:cNvPr id="15" name="TextBox 17"/>
          <p:cNvSpPr txBox="1">
            <a:spLocks noChangeArrowheads="1"/>
          </p:cNvSpPr>
          <p:nvPr/>
        </p:nvSpPr>
        <p:spPr bwMode="auto">
          <a:xfrm>
            <a:off x="6652418" y="6214646"/>
            <a:ext cx="971741" cy="338554"/>
          </a:xfrm>
          <a:prstGeom prst="rect">
            <a:avLst/>
          </a:prstGeom>
          <a:noFill/>
          <a:ln w="9525">
            <a:noFill/>
            <a:miter lim="800000"/>
            <a:headEnd/>
            <a:tailEnd/>
          </a:ln>
        </p:spPr>
        <p:txBody>
          <a:bodyPr wrap="none">
            <a:spAutoFit/>
          </a:bodyPr>
          <a:lstStyle/>
          <a:p>
            <a:r>
              <a:rPr lang="en-GB" sz="1600" dirty="0">
                <a:latin typeface="Century Gothic" pitchFamily="34" charset="0"/>
              </a:rPr>
              <a:t>Biomass</a:t>
            </a:r>
          </a:p>
        </p:txBody>
      </p:sp>
      <p:sp>
        <p:nvSpPr>
          <p:cNvPr id="16" name="TextBox 18"/>
          <p:cNvSpPr txBox="1">
            <a:spLocks noChangeArrowheads="1"/>
          </p:cNvSpPr>
          <p:nvPr/>
        </p:nvSpPr>
        <p:spPr bwMode="auto">
          <a:xfrm rot="16200000">
            <a:off x="4253929" y="4917504"/>
            <a:ext cx="2012089" cy="338554"/>
          </a:xfrm>
          <a:prstGeom prst="rect">
            <a:avLst/>
          </a:prstGeom>
          <a:noFill/>
          <a:ln w="9525">
            <a:noFill/>
            <a:miter lim="800000"/>
            <a:headEnd/>
            <a:tailEnd/>
          </a:ln>
        </p:spPr>
        <p:txBody>
          <a:bodyPr wrap="none">
            <a:spAutoFit/>
          </a:bodyPr>
          <a:lstStyle/>
          <a:p>
            <a:r>
              <a:rPr lang="en-GB" sz="1600" dirty="0" smtClean="0">
                <a:latin typeface="Century Gothic" pitchFamily="34" charset="0"/>
              </a:rPr>
              <a:t>Population growth</a:t>
            </a:r>
            <a:endParaRPr lang="en-GB" sz="1600" dirty="0">
              <a:latin typeface="Century Gothic" pitchFamily="34" charset="0"/>
            </a:endParaRPr>
          </a:p>
        </p:txBody>
      </p:sp>
      <p:sp>
        <p:nvSpPr>
          <p:cNvPr id="17" name="Line 15"/>
          <p:cNvSpPr>
            <a:spLocks noChangeShapeType="1"/>
          </p:cNvSpPr>
          <p:nvPr/>
        </p:nvSpPr>
        <p:spPr bwMode="auto">
          <a:xfrm flipH="1">
            <a:off x="7229474" y="4572000"/>
            <a:ext cx="0" cy="1371600"/>
          </a:xfrm>
          <a:prstGeom prst="line">
            <a:avLst/>
          </a:prstGeom>
          <a:noFill/>
          <a:ln w="19050">
            <a:solidFill>
              <a:srgbClr val="FF0000"/>
            </a:solidFill>
            <a:round/>
            <a:headEnd/>
            <a:tailEnd/>
          </a:ln>
        </p:spPr>
        <p:txBody>
          <a:bodyPr wrap="square">
            <a:spAutoFit/>
          </a:bodyPr>
          <a:lstStyle/>
          <a:p>
            <a:endParaRPr lang="en-GB" dirty="0"/>
          </a:p>
        </p:txBody>
      </p:sp>
      <p:sp>
        <p:nvSpPr>
          <p:cNvPr id="18" name="Text Box 16"/>
          <p:cNvSpPr txBox="1">
            <a:spLocks noChangeArrowheads="1"/>
          </p:cNvSpPr>
          <p:nvPr/>
        </p:nvSpPr>
        <p:spPr bwMode="auto">
          <a:xfrm>
            <a:off x="7229475" y="5635823"/>
            <a:ext cx="1638300" cy="307777"/>
          </a:xfrm>
          <a:prstGeom prst="rect">
            <a:avLst/>
          </a:prstGeom>
          <a:noFill/>
          <a:ln w="9525">
            <a:noFill/>
            <a:miter lim="800000"/>
            <a:headEnd/>
            <a:tailEnd/>
          </a:ln>
        </p:spPr>
        <p:txBody>
          <a:bodyPr wrap="square">
            <a:spAutoFit/>
          </a:bodyPr>
          <a:lstStyle/>
          <a:p>
            <a:pPr eaLnBrk="0" hangingPunct="0">
              <a:spcBef>
                <a:spcPct val="50000"/>
              </a:spcBef>
            </a:pPr>
            <a:r>
              <a:rPr lang="en-GB" sz="1400" dirty="0">
                <a:solidFill>
                  <a:srgbClr val="FF0000"/>
                </a:solidFill>
              </a:rPr>
              <a:t>Max </a:t>
            </a:r>
            <a:r>
              <a:rPr lang="en-GB" sz="1400" dirty="0" smtClean="0">
                <a:solidFill>
                  <a:srgbClr val="FF0000"/>
                </a:solidFill>
              </a:rPr>
              <a:t>pop growth</a:t>
            </a:r>
            <a:endParaRPr lang="en-GB" sz="1400" baseline="-25000" dirty="0">
              <a:solidFill>
                <a:srgbClr val="FF0000"/>
              </a:solidFill>
            </a:endParaRPr>
          </a:p>
        </p:txBody>
      </p:sp>
      <p:graphicFrame>
        <p:nvGraphicFramePr>
          <p:cNvPr id="20" name="Chart 19"/>
          <p:cNvGraphicFramePr>
            <a:graphicFrameLocks/>
          </p:cNvGraphicFramePr>
          <p:nvPr>
            <p:extLst>
              <p:ext uri="{D42A27DB-BD31-4B8C-83A1-F6EECF244321}">
                <p14:modId xmlns:p14="http://schemas.microsoft.com/office/powerpoint/2010/main" val="403127780"/>
              </p:ext>
            </p:extLst>
          </p:nvPr>
        </p:nvGraphicFramePr>
        <p:xfrm>
          <a:off x="5448300" y="4042636"/>
          <a:ext cx="3619500" cy="2221469"/>
        </p:xfrm>
        <a:graphic>
          <a:graphicData uri="http://schemas.openxmlformats.org/drawingml/2006/chart">
            <c:chart xmlns:c="http://schemas.openxmlformats.org/drawingml/2006/chart" xmlns:r="http://schemas.openxmlformats.org/officeDocument/2006/relationships" r:id="rId7"/>
          </a:graphicData>
        </a:graphic>
      </p:graphicFrame>
      <p:sp>
        <p:nvSpPr>
          <p:cNvPr id="3" name="Oval 2"/>
          <p:cNvSpPr/>
          <p:nvPr/>
        </p:nvSpPr>
        <p:spPr>
          <a:xfrm>
            <a:off x="304800" y="1676401"/>
            <a:ext cx="4783723" cy="1752600"/>
          </a:xfrm>
          <a:prstGeom prst="ellipse">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rot="21067963">
            <a:off x="5067290" y="1961062"/>
            <a:ext cx="3619902" cy="646331"/>
          </a:xfrm>
          <a:prstGeom prst="rect">
            <a:avLst/>
          </a:prstGeom>
          <a:noFill/>
        </p:spPr>
        <p:txBody>
          <a:bodyPr wrap="none" rtlCol="0">
            <a:spAutoFit/>
          </a:bodyPr>
          <a:lstStyle/>
          <a:p>
            <a:r>
              <a:rPr lang="en-GB" sz="3600" dirty="0" smtClean="0">
                <a:solidFill>
                  <a:srgbClr val="FF0000"/>
                </a:solidFill>
                <a:latin typeface="MV Boli" pitchFamily="2" charset="0"/>
                <a:cs typeface="MV Boli" pitchFamily="2" charset="0"/>
              </a:rPr>
              <a:t>Schaeffer model</a:t>
            </a:r>
            <a:endParaRPr lang="en-GB" sz="3600" dirty="0">
              <a:solidFill>
                <a:srgbClr val="FF0000"/>
              </a:solidFill>
              <a:latin typeface="MV Boli" pitchFamily="2" charset="0"/>
              <a:cs typeface="MV Boli" pitchFamily="2" charset="0"/>
            </a:endParaRPr>
          </a:p>
        </p:txBody>
      </p:sp>
    </p:spTree>
    <p:extLst>
      <p:ext uri="{BB962C8B-B14F-4D97-AF65-F5344CB8AC3E}">
        <p14:creationId xmlns:p14="http://schemas.microsoft.com/office/powerpoint/2010/main" val="1644338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04799" y="381000"/>
            <a:ext cx="8501063" cy="685800"/>
          </a:xfrm>
        </p:spPr>
        <p:txBody>
          <a:bodyPr>
            <a:normAutofit fontScale="90000"/>
          </a:bodyPr>
          <a:lstStyle/>
          <a:p>
            <a:r>
              <a:rPr lang="en-GB" dirty="0" err="1" smtClean="0"/>
              <a:t>Populatie</a:t>
            </a:r>
            <a:r>
              <a:rPr lang="en-GB" dirty="0" smtClean="0"/>
              <a:t> in </a:t>
            </a:r>
            <a:r>
              <a:rPr lang="en-GB" dirty="0" err="1" smtClean="0"/>
              <a:t>evenwicht</a:t>
            </a:r>
            <a:r>
              <a:rPr lang="en-GB" dirty="0" smtClean="0"/>
              <a:t> </a:t>
            </a:r>
            <a:r>
              <a:rPr lang="en-GB" dirty="0" err="1" smtClean="0"/>
              <a:t>als</a:t>
            </a:r>
            <a:r>
              <a:rPr lang="en-GB" dirty="0" smtClean="0"/>
              <a:t> Yield </a:t>
            </a:r>
            <a:r>
              <a:rPr lang="en-GB" dirty="0"/>
              <a:t>=</a:t>
            </a:r>
            <a:r>
              <a:rPr lang="en-GB" dirty="0" smtClean="0"/>
              <a:t> </a:t>
            </a:r>
            <a:r>
              <a:rPr lang="en-GB" dirty="0" err="1" smtClean="0"/>
              <a:t>groei</a:t>
            </a:r>
            <a:endParaRPr lang="en-GB" dirty="0" smtClean="0"/>
          </a:p>
        </p:txBody>
      </p:sp>
      <p:graphicFrame>
        <p:nvGraphicFramePr>
          <p:cNvPr id="8" name="Content Placeholder 3"/>
          <p:cNvGraphicFramePr>
            <a:graphicFrameLocks noGrp="1" noChangeAspect="1"/>
          </p:cNvGraphicFramePr>
          <p:nvPr>
            <p:ph idx="1"/>
            <p:extLst>
              <p:ext uri="{D42A27DB-BD31-4B8C-83A1-F6EECF244321}">
                <p14:modId xmlns:p14="http://schemas.microsoft.com/office/powerpoint/2010/main" val="3939802482"/>
              </p:ext>
            </p:extLst>
          </p:nvPr>
        </p:nvGraphicFramePr>
        <p:xfrm>
          <a:off x="4029075" y="2209800"/>
          <a:ext cx="762000" cy="533223"/>
        </p:xfrm>
        <a:graphic>
          <a:graphicData uri="http://schemas.openxmlformats.org/presentationml/2006/ole">
            <mc:AlternateContent xmlns:mc="http://schemas.openxmlformats.org/markup-compatibility/2006">
              <mc:Choice xmlns:v="urn:schemas-microsoft-com:vml" Requires="v">
                <p:oleObj spid="_x0000_s10318" name="Vergelijking" r:id="rId3" imgW="253800" imgH="177480" progId="Equation.3">
                  <p:embed/>
                </p:oleObj>
              </mc:Choice>
              <mc:Fallback>
                <p:oleObj name="Vergelijking" r:id="rId3" imgW="253800" imgH="177480" progId="Equation.3">
                  <p:embed/>
                  <p:pic>
                    <p:nvPicPr>
                      <p:cNvPr id="0" name=""/>
                      <p:cNvPicPr>
                        <a:picLocks noChangeAspect="1" noChangeArrowheads="1"/>
                      </p:cNvPicPr>
                      <p:nvPr/>
                    </p:nvPicPr>
                    <p:blipFill>
                      <a:blip r:embed="rId4"/>
                      <a:srcRect/>
                      <a:stretch>
                        <a:fillRect/>
                      </a:stretch>
                    </p:blipFill>
                    <p:spPr bwMode="auto">
                      <a:xfrm>
                        <a:off x="4029075" y="2209800"/>
                        <a:ext cx="762000" cy="533223"/>
                      </a:xfrm>
                      <a:prstGeom prst="rect">
                        <a:avLst/>
                      </a:prstGeom>
                      <a:noFill/>
                      <a:ln>
                        <a:noFill/>
                      </a:ln>
                      <a:effectLst/>
                    </p:spPr>
                  </p:pic>
                </p:oleObj>
              </mc:Fallback>
            </mc:AlternateContent>
          </a:graphicData>
        </a:graphic>
      </p:graphicFrame>
      <p:sp>
        <p:nvSpPr>
          <p:cNvPr id="9" name="Content Placeholder 2"/>
          <p:cNvSpPr txBox="1">
            <a:spLocks/>
          </p:cNvSpPr>
          <p:nvPr/>
        </p:nvSpPr>
        <p:spPr>
          <a:xfrm>
            <a:off x="457200" y="20272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b="1" dirty="0" smtClean="0">
              <a:solidFill>
                <a:srgbClr val="FF9933"/>
              </a:solidFill>
            </a:endParaRPr>
          </a:p>
          <a:p>
            <a:endParaRPr lang="en-GB" b="1" dirty="0">
              <a:solidFill>
                <a:srgbClr val="FF9933"/>
              </a:solidFill>
            </a:endParaRPr>
          </a:p>
          <a:p>
            <a:endParaRPr lang="en-GB" b="1" dirty="0" smtClean="0">
              <a:solidFill>
                <a:srgbClr val="FF9933"/>
              </a:solidFill>
            </a:endParaRPr>
          </a:p>
          <a:p>
            <a:pPr>
              <a:buFontTx/>
              <a:buChar char="•"/>
            </a:pPr>
            <a:endParaRPr lang="en-GB" sz="2600" i="1" dirty="0" smtClean="0"/>
          </a:p>
          <a:p>
            <a:pPr marL="0" indent="0">
              <a:buNone/>
            </a:pPr>
            <a:endParaRPr lang="en-GB" sz="2000" i="1" dirty="0" smtClean="0"/>
          </a:p>
          <a:p>
            <a:pPr marL="0" indent="0">
              <a:buNone/>
            </a:pPr>
            <a:endParaRPr lang="en-GB" sz="2000" i="1" dirty="0"/>
          </a:p>
          <a:p>
            <a:pPr marL="0" indent="0">
              <a:buNone/>
            </a:pPr>
            <a:endParaRPr lang="en-GB" sz="2000" i="1" dirty="0" smtClean="0"/>
          </a:p>
          <a:p>
            <a:pPr marL="0" indent="0">
              <a:buNone/>
            </a:pPr>
            <a:endParaRPr lang="en-GB" sz="2000" i="1" dirty="0"/>
          </a:p>
          <a:p>
            <a:pPr marL="0" indent="0">
              <a:buFont typeface="Arial" pitchFamily="34" charset="0"/>
              <a:buNone/>
            </a:pPr>
            <a:endParaRPr lang="en-GB" b="1" dirty="0" smtClean="0">
              <a:solidFill>
                <a:schemeClr val="tx2"/>
              </a:solidFill>
            </a:endParaRPr>
          </a:p>
          <a:p>
            <a:pPr marL="0" indent="0">
              <a:buFont typeface="Arial" pitchFamily="34" charset="0"/>
              <a:buNone/>
            </a:pPr>
            <a:endParaRPr lang="en-GB" dirty="0"/>
          </a:p>
        </p:txBody>
      </p:sp>
      <p:graphicFrame>
        <p:nvGraphicFramePr>
          <p:cNvPr id="2" name="Object 1"/>
          <p:cNvGraphicFramePr>
            <a:graphicFrameLocks noGrp="1" noChangeAspect="1"/>
          </p:cNvGraphicFramePr>
          <p:nvPr>
            <p:extLst>
              <p:ext uri="{D42A27DB-BD31-4B8C-83A1-F6EECF244321}">
                <p14:modId xmlns:p14="http://schemas.microsoft.com/office/powerpoint/2010/main" val="1910105416"/>
              </p:ext>
            </p:extLst>
          </p:nvPr>
        </p:nvGraphicFramePr>
        <p:xfrm>
          <a:off x="609600" y="1930649"/>
          <a:ext cx="3552825" cy="1277687"/>
        </p:xfrm>
        <a:graphic>
          <a:graphicData uri="http://schemas.openxmlformats.org/presentationml/2006/ole">
            <mc:AlternateContent xmlns:mc="http://schemas.openxmlformats.org/markup-compatibility/2006">
              <mc:Choice xmlns:v="urn:schemas-microsoft-com:vml" Requires="v">
                <p:oleObj spid="_x0000_s10319" name="Vergelijking" r:id="rId5" imgW="1155600" imgH="431640" progId="Equation.3">
                  <p:embed/>
                </p:oleObj>
              </mc:Choice>
              <mc:Fallback>
                <p:oleObj name="Vergelijking" r:id="rId5" imgW="1155600" imgH="43164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930649"/>
                        <a:ext cx="3552825" cy="1277687"/>
                      </a:xfrm>
                      <a:prstGeom prst="rect">
                        <a:avLst/>
                      </a:prstGeom>
                      <a:noFill/>
                      <a:ln>
                        <a:noFill/>
                      </a:ln>
                    </p:spPr>
                  </p:pic>
                </p:oleObj>
              </mc:Fallback>
            </mc:AlternateContent>
          </a:graphicData>
        </a:graphic>
      </p:graphicFrame>
      <p:sp>
        <p:nvSpPr>
          <p:cNvPr id="15" name="TextBox 17"/>
          <p:cNvSpPr txBox="1">
            <a:spLocks noChangeArrowheads="1"/>
          </p:cNvSpPr>
          <p:nvPr/>
        </p:nvSpPr>
        <p:spPr bwMode="auto">
          <a:xfrm>
            <a:off x="6652418" y="6214646"/>
            <a:ext cx="971741" cy="338554"/>
          </a:xfrm>
          <a:prstGeom prst="rect">
            <a:avLst/>
          </a:prstGeom>
          <a:noFill/>
          <a:ln w="9525">
            <a:noFill/>
            <a:miter lim="800000"/>
            <a:headEnd/>
            <a:tailEnd/>
          </a:ln>
        </p:spPr>
        <p:txBody>
          <a:bodyPr wrap="none">
            <a:spAutoFit/>
          </a:bodyPr>
          <a:lstStyle/>
          <a:p>
            <a:r>
              <a:rPr lang="en-GB" sz="1600" dirty="0">
                <a:latin typeface="Century Gothic" pitchFamily="34" charset="0"/>
              </a:rPr>
              <a:t>Biomass</a:t>
            </a:r>
          </a:p>
        </p:txBody>
      </p:sp>
      <p:sp>
        <p:nvSpPr>
          <p:cNvPr id="16" name="TextBox 18"/>
          <p:cNvSpPr txBox="1">
            <a:spLocks noChangeArrowheads="1"/>
          </p:cNvSpPr>
          <p:nvPr/>
        </p:nvSpPr>
        <p:spPr bwMode="auto">
          <a:xfrm rot="16200000">
            <a:off x="4253929" y="4917504"/>
            <a:ext cx="2012089" cy="338554"/>
          </a:xfrm>
          <a:prstGeom prst="rect">
            <a:avLst/>
          </a:prstGeom>
          <a:noFill/>
          <a:ln w="9525">
            <a:noFill/>
            <a:miter lim="800000"/>
            <a:headEnd/>
            <a:tailEnd/>
          </a:ln>
        </p:spPr>
        <p:txBody>
          <a:bodyPr wrap="none">
            <a:spAutoFit/>
          </a:bodyPr>
          <a:lstStyle/>
          <a:p>
            <a:r>
              <a:rPr lang="en-GB" sz="1600" dirty="0" smtClean="0">
                <a:latin typeface="Century Gothic" pitchFamily="34" charset="0"/>
              </a:rPr>
              <a:t>Population growth</a:t>
            </a:r>
            <a:endParaRPr lang="en-GB" sz="1600" dirty="0">
              <a:latin typeface="Century Gothic" pitchFamily="34" charset="0"/>
            </a:endParaRPr>
          </a:p>
        </p:txBody>
      </p:sp>
      <p:sp>
        <p:nvSpPr>
          <p:cNvPr id="17" name="Line 15"/>
          <p:cNvSpPr>
            <a:spLocks noChangeShapeType="1"/>
          </p:cNvSpPr>
          <p:nvPr/>
        </p:nvSpPr>
        <p:spPr bwMode="auto">
          <a:xfrm flipH="1">
            <a:off x="5886450" y="4572000"/>
            <a:ext cx="1343024" cy="0"/>
          </a:xfrm>
          <a:prstGeom prst="line">
            <a:avLst/>
          </a:prstGeom>
          <a:noFill/>
          <a:ln w="19050">
            <a:solidFill>
              <a:srgbClr val="FF0000"/>
            </a:solidFill>
            <a:round/>
            <a:headEnd/>
            <a:tailEnd/>
          </a:ln>
        </p:spPr>
        <p:txBody>
          <a:bodyPr wrap="square">
            <a:spAutoFit/>
          </a:bodyPr>
          <a:lstStyle/>
          <a:p>
            <a:endParaRPr lang="en-GB" dirty="0"/>
          </a:p>
        </p:txBody>
      </p:sp>
      <p:sp>
        <p:nvSpPr>
          <p:cNvPr id="18" name="Text Box 16"/>
          <p:cNvSpPr txBox="1">
            <a:spLocks noChangeArrowheads="1"/>
          </p:cNvSpPr>
          <p:nvPr/>
        </p:nvSpPr>
        <p:spPr bwMode="auto">
          <a:xfrm>
            <a:off x="7167563" y="4306907"/>
            <a:ext cx="1638300" cy="307777"/>
          </a:xfrm>
          <a:prstGeom prst="rect">
            <a:avLst/>
          </a:prstGeom>
          <a:noFill/>
          <a:ln w="9525">
            <a:noFill/>
            <a:miter lim="800000"/>
            <a:headEnd/>
            <a:tailEnd/>
          </a:ln>
        </p:spPr>
        <p:txBody>
          <a:bodyPr wrap="square">
            <a:spAutoFit/>
          </a:bodyPr>
          <a:lstStyle/>
          <a:p>
            <a:pPr eaLnBrk="0" hangingPunct="0">
              <a:spcBef>
                <a:spcPct val="50000"/>
              </a:spcBef>
            </a:pPr>
            <a:r>
              <a:rPr lang="en-GB" sz="1400" dirty="0">
                <a:solidFill>
                  <a:srgbClr val="FF0000"/>
                </a:solidFill>
              </a:rPr>
              <a:t>Max </a:t>
            </a:r>
            <a:r>
              <a:rPr lang="en-GB" sz="1400" dirty="0" smtClean="0">
                <a:solidFill>
                  <a:srgbClr val="FF0000"/>
                </a:solidFill>
              </a:rPr>
              <a:t>pop growth</a:t>
            </a:r>
            <a:endParaRPr lang="en-GB" sz="1400" baseline="-25000" dirty="0">
              <a:solidFill>
                <a:srgbClr val="FF0000"/>
              </a:solidFill>
            </a:endParaRPr>
          </a:p>
        </p:txBody>
      </p:sp>
      <p:graphicFrame>
        <p:nvGraphicFramePr>
          <p:cNvPr id="20" name="Chart 19"/>
          <p:cNvGraphicFramePr>
            <a:graphicFrameLocks/>
          </p:cNvGraphicFramePr>
          <p:nvPr>
            <p:extLst>
              <p:ext uri="{D42A27DB-BD31-4B8C-83A1-F6EECF244321}">
                <p14:modId xmlns:p14="http://schemas.microsoft.com/office/powerpoint/2010/main" val="2425908151"/>
              </p:ext>
            </p:extLst>
          </p:nvPr>
        </p:nvGraphicFramePr>
        <p:xfrm>
          <a:off x="5448300" y="4042636"/>
          <a:ext cx="3619500" cy="222146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 name="Object 2"/>
          <p:cNvGraphicFramePr>
            <a:graphicFrameLocks noGrp="1" noChangeAspect="1"/>
          </p:cNvGraphicFramePr>
          <p:nvPr>
            <p:extLst>
              <p:ext uri="{D42A27DB-BD31-4B8C-83A1-F6EECF244321}">
                <p14:modId xmlns:p14="http://schemas.microsoft.com/office/powerpoint/2010/main" val="994658521"/>
              </p:ext>
            </p:extLst>
          </p:nvPr>
        </p:nvGraphicFramePr>
        <p:xfrm>
          <a:off x="1047750" y="3370263"/>
          <a:ext cx="3748087" cy="1277937"/>
        </p:xfrm>
        <a:graphic>
          <a:graphicData uri="http://schemas.openxmlformats.org/presentationml/2006/ole">
            <mc:AlternateContent xmlns:mc="http://schemas.openxmlformats.org/markup-compatibility/2006">
              <mc:Choice xmlns:v="urn:schemas-microsoft-com:vml" Requires="v">
                <p:oleObj spid="_x0000_s10320" name="Vergelijking" r:id="rId8" imgW="1218960" imgH="431640" progId="Equation.3">
                  <p:embed/>
                </p:oleObj>
              </mc:Choice>
              <mc:Fallback>
                <p:oleObj name="Vergelijking" r:id="rId8" imgW="1218960" imgH="431640" progId="Equation.3">
                  <p:embed/>
                  <p:pic>
                    <p:nvPicPr>
                      <p:cNvPr id="0" name=""/>
                      <p:cNvPicPr>
                        <a:picLocks noGrp="1" noChangeAspect="1" noChangeArrowheads="1"/>
                      </p:cNvPicPr>
                      <p:nvPr/>
                    </p:nvPicPr>
                    <p:blipFill>
                      <a:blip r:embed="rId9"/>
                      <a:srcRect/>
                      <a:stretch>
                        <a:fillRect/>
                      </a:stretch>
                    </p:blipFill>
                    <p:spPr bwMode="auto">
                      <a:xfrm>
                        <a:off x="1047750" y="3370263"/>
                        <a:ext cx="3748087"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Grp="1" noChangeAspect="1"/>
          </p:cNvGraphicFramePr>
          <p:nvPr>
            <p:extLst>
              <p:ext uri="{D42A27DB-BD31-4B8C-83A1-F6EECF244321}">
                <p14:modId xmlns:p14="http://schemas.microsoft.com/office/powerpoint/2010/main" val="1929524126"/>
              </p:ext>
            </p:extLst>
          </p:nvPr>
        </p:nvGraphicFramePr>
        <p:xfrm>
          <a:off x="1027112" y="4741862"/>
          <a:ext cx="3240088" cy="1277938"/>
        </p:xfrm>
        <a:graphic>
          <a:graphicData uri="http://schemas.openxmlformats.org/presentationml/2006/ole">
            <mc:AlternateContent xmlns:mc="http://schemas.openxmlformats.org/markup-compatibility/2006">
              <mc:Choice xmlns:v="urn:schemas-microsoft-com:vml" Requires="v">
                <p:oleObj spid="_x0000_s10321" name="Vergelijking" r:id="rId10" imgW="1054080" imgH="431640" progId="Equation.3">
                  <p:embed/>
                </p:oleObj>
              </mc:Choice>
              <mc:Fallback>
                <p:oleObj name="Vergelijking" r:id="rId10" imgW="1054080" imgH="431640" progId="Equation.3">
                  <p:embed/>
                  <p:pic>
                    <p:nvPicPr>
                      <p:cNvPr id="0" name=""/>
                      <p:cNvPicPr>
                        <a:picLocks noGrp="1" noChangeAspect="1" noChangeArrowheads="1"/>
                      </p:cNvPicPr>
                      <p:nvPr/>
                    </p:nvPicPr>
                    <p:blipFill>
                      <a:blip r:embed="rId11"/>
                      <a:srcRect/>
                      <a:stretch>
                        <a:fillRect/>
                      </a:stretch>
                    </p:blipFill>
                    <p:spPr bwMode="auto">
                      <a:xfrm>
                        <a:off x="1027112" y="4741862"/>
                        <a:ext cx="3240088"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 Box 16"/>
          <p:cNvSpPr txBox="1">
            <a:spLocks noChangeArrowheads="1"/>
          </p:cNvSpPr>
          <p:nvPr/>
        </p:nvSpPr>
        <p:spPr bwMode="auto">
          <a:xfrm>
            <a:off x="6629400" y="3352800"/>
            <a:ext cx="2371726" cy="954107"/>
          </a:xfrm>
          <a:prstGeom prst="rect">
            <a:avLst/>
          </a:prstGeom>
          <a:noFill/>
          <a:ln w="9525">
            <a:noFill/>
            <a:miter lim="800000"/>
            <a:headEnd/>
            <a:tailEnd/>
          </a:ln>
        </p:spPr>
        <p:txBody>
          <a:bodyPr wrap="square">
            <a:spAutoFit/>
          </a:bodyPr>
          <a:lstStyle/>
          <a:p>
            <a:pPr algn="ctr" eaLnBrk="0" hangingPunct="0">
              <a:spcBef>
                <a:spcPts val="0"/>
              </a:spcBef>
            </a:pPr>
            <a:r>
              <a:rPr lang="en-GB" sz="1400" dirty="0" smtClean="0">
                <a:solidFill>
                  <a:srgbClr val="FF0000"/>
                </a:solidFill>
              </a:rPr>
              <a:t>=</a:t>
            </a:r>
          </a:p>
          <a:p>
            <a:pPr algn="ctr" eaLnBrk="0" hangingPunct="0">
              <a:spcBef>
                <a:spcPts val="0"/>
              </a:spcBef>
            </a:pPr>
            <a:r>
              <a:rPr lang="en-GB" sz="1400" dirty="0">
                <a:solidFill>
                  <a:srgbClr val="FF0000"/>
                </a:solidFill>
              </a:rPr>
              <a:t> </a:t>
            </a:r>
            <a:r>
              <a:rPr lang="en-GB" sz="1400" dirty="0" smtClean="0">
                <a:solidFill>
                  <a:srgbClr val="FF0000"/>
                </a:solidFill>
              </a:rPr>
              <a:t>maximum surplus</a:t>
            </a:r>
          </a:p>
          <a:p>
            <a:pPr algn="ctr" eaLnBrk="0" hangingPunct="0">
              <a:spcBef>
                <a:spcPts val="0"/>
              </a:spcBef>
            </a:pPr>
            <a:r>
              <a:rPr lang="en-GB" sz="1400" dirty="0" smtClean="0">
                <a:solidFill>
                  <a:srgbClr val="FF0000"/>
                </a:solidFill>
              </a:rPr>
              <a:t>=</a:t>
            </a:r>
          </a:p>
          <a:p>
            <a:pPr algn="ctr" eaLnBrk="0" hangingPunct="0">
              <a:spcBef>
                <a:spcPts val="0"/>
              </a:spcBef>
            </a:pPr>
            <a:r>
              <a:rPr lang="en-GB" sz="1400" dirty="0" smtClean="0">
                <a:solidFill>
                  <a:srgbClr val="FF0000"/>
                </a:solidFill>
              </a:rPr>
              <a:t>Maximum sustainable yield</a:t>
            </a:r>
            <a:endParaRPr lang="en-GB" sz="1400" dirty="0">
              <a:solidFill>
                <a:srgbClr val="FF0000"/>
              </a:solidFill>
            </a:endParaRPr>
          </a:p>
        </p:txBody>
      </p:sp>
    </p:spTree>
    <p:extLst>
      <p:ext uri="{BB962C8B-B14F-4D97-AF65-F5344CB8AC3E}">
        <p14:creationId xmlns:p14="http://schemas.microsoft.com/office/powerpoint/2010/main" val="1855532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2.5E-6 -2.96296E-6 L -0.00469 -0.17268 " pathEditMode="relative" rAng="0" ptsTypes="AA">
                                      <p:cBhvr>
                                        <p:cTn id="14" dur="2000" fill="hold"/>
                                        <p:tgtEl>
                                          <p:spTgt spid="18"/>
                                        </p:tgtEl>
                                        <p:attrNameLst>
                                          <p:attrName>ppt_x</p:attrName>
                                          <p:attrName>ppt_y</p:attrName>
                                        </p:attrNameLst>
                                      </p:cBhvr>
                                      <p:rCtr x="-243" y="-8634"/>
                                    </p:animMotion>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81000" y="381000"/>
            <a:ext cx="7848600" cy="685800"/>
          </a:xfrm>
        </p:spPr>
        <p:txBody>
          <a:bodyPr>
            <a:normAutofit fontScale="90000"/>
          </a:bodyPr>
          <a:lstStyle/>
          <a:p>
            <a:r>
              <a:rPr lang="en-GB" dirty="0" err="1" smtClean="0"/>
              <a:t>Visserij</a:t>
            </a:r>
            <a:r>
              <a:rPr lang="en-GB" dirty="0" smtClean="0"/>
              <a:t> </a:t>
            </a:r>
            <a:r>
              <a:rPr lang="en-GB" dirty="0" err="1" smtClean="0"/>
              <a:t>druk</a:t>
            </a:r>
            <a:endParaRPr lang="en-GB" dirty="0" smtClean="0"/>
          </a:p>
        </p:txBody>
      </p:sp>
      <p:graphicFrame>
        <p:nvGraphicFramePr>
          <p:cNvPr id="8" name="Content Placeholder 3"/>
          <p:cNvGraphicFramePr>
            <a:graphicFrameLocks noGrp="1" noChangeAspect="1"/>
          </p:cNvGraphicFramePr>
          <p:nvPr>
            <p:ph idx="1"/>
            <p:extLst>
              <p:ext uri="{D42A27DB-BD31-4B8C-83A1-F6EECF244321}">
                <p14:modId xmlns:p14="http://schemas.microsoft.com/office/powerpoint/2010/main" val="2745412908"/>
              </p:ext>
            </p:extLst>
          </p:nvPr>
        </p:nvGraphicFramePr>
        <p:xfrm>
          <a:off x="4029075" y="1616050"/>
          <a:ext cx="762000" cy="533223"/>
        </p:xfrm>
        <a:graphic>
          <a:graphicData uri="http://schemas.openxmlformats.org/presentationml/2006/ole">
            <mc:AlternateContent xmlns:mc="http://schemas.openxmlformats.org/markup-compatibility/2006">
              <mc:Choice xmlns:v="urn:schemas-microsoft-com:vml" Requires="v">
                <p:oleObj spid="_x0000_s11323" name="Vergelijking" r:id="rId3" imgW="253800" imgH="177480" progId="Equation.3">
                  <p:embed/>
                </p:oleObj>
              </mc:Choice>
              <mc:Fallback>
                <p:oleObj name="Vergelijking" r:id="rId3" imgW="253800" imgH="177480" progId="Equation.3">
                  <p:embed/>
                  <p:pic>
                    <p:nvPicPr>
                      <p:cNvPr id="0" name=""/>
                      <p:cNvPicPr>
                        <a:picLocks noChangeAspect="1" noChangeArrowheads="1"/>
                      </p:cNvPicPr>
                      <p:nvPr/>
                    </p:nvPicPr>
                    <p:blipFill>
                      <a:blip r:embed="rId4"/>
                      <a:srcRect/>
                      <a:stretch>
                        <a:fillRect/>
                      </a:stretch>
                    </p:blipFill>
                    <p:spPr bwMode="auto">
                      <a:xfrm>
                        <a:off x="4029075" y="1616050"/>
                        <a:ext cx="762000" cy="533223"/>
                      </a:xfrm>
                      <a:prstGeom prst="rect">
                        <a:avLst/>
                      </a:prstGeom>
                      <a:noFill/>
                      <a:ln>
                        <a:noFill/>
                      </a:ln>
                      <a:effectLst/>
                    </p:spPr>
                  </p:pic>
                </p:oleObj>
              </mc:Fallback>
            </mc:AlternateContent>
          </a:graphicData>
        </a:graphic>
      </p:graphicFrame>
      <p:sp>
        <p:nvSpPr>
          <p:cNvPr id="9" name="Content Placeholder 2"/>
          <p:cNvSpPr txBox="1">
            <a:spLocks/>
          </p:cNvSpPr>
          <p:nvPr/>
        </p:nvSpPr>
        <p:spPr>
          <a:xfrm>
            <a:off x="457200" y="20272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b="1" dirty="0" smtClean="0">
              <a:solidFill>
                <a:srgbClr val="FF9933"/>
              </a:solidFill>
            </a:endParaRPr>
          </a:p>
          <a:p>
            <a:endParaRPr lang="en-GB" b="1" dirty="0">
              <a:solidFill>
                <a:srgbClr val="FF9933"/>
              </a:solidFill>
            </a:endParaRPr>
          </a:p>
          <a:p>
            <a:pPr marL="0" indent="0">
              <a:buNone/>
            </a:pPr>
            <a:endParaRPr lang="en-GB" sz="2600" i="1" dirty="0" smtClean="0"/>
          </a:p>
          <a:p>
            <a:pPr marL="0" indent="0">
              <a:buNone/>
            </a:pPr>
            <a:endParaRPr lang="en-GB" sz="2600" i="1" dirty="0" smtClean="0"/>
          </a:p>
          <a:p>
            <a:pPr marL="0" indent="0">
              <a:buNone/>
            </a:pPr>
            <a:r>
              <a:rPr lang="en-GB" sz="1800" i="1" dirty="0" smtClean="0"/>
              <a:t>B =</a:t>
            </a:r>
            <a:r>
              <a:rPr lang="en-GB" sz="1800" dirty="0" smtClean="0"/>
              <a:t> population biomass</a:t>
            </a:r>
          </a:p>
          <a:p>
            <a:pPr marL="0" indent="0">
              <a:buNone/>
            </a:pPr>
            <a:r>
              <a:rPr lang="en-GB" sz="1800" i="1" dirty="0" smtClean="0"/>
              <a:t>Y </a:t>
            </a:r>
            <a:r>
              <a:rPr lang="en-GB" sz="1800" dirty="0" smtClean="0"/>
              <a:t>= Yield (also called catches)</a:t>
            </a:r>
          </a:p>
          <a:p>
            <a:pPr marL="0" indent="0">
              <a:buNone/>
            </a:pPr>
            <a:r>
              <a:rPr lang="en-GB" sz="1800" i="1" dirty="0" smtClean="0"/>
              <a:t>q </a:t>
            </a:r>
            <a:r>
              <a:rPr lang="en-GB" sz="1800" dirty="0" smtClean="0"/>
              <a:t>= </a:t>
            </a:r>
            <a:r>
              <a:rPr lang="en-GB" sz="1800" dirty="0" err="1" smtClean="0"/>
              <a:t>catchability</a:t>
            </a:r>
            <a:endParaRPr lang="en-GB" sz="1800" dirty="0" smtClean="0"/>
          </a:p>
          <a:p>
            <a:pPr marL="0" indent="0">
              <a:buNone/>
            </a:pPr>
            <a:r>
              <a:rPr lang="en-GB" sz="1800" i="1" dirty="0" smtClean="0"/>
              <a:t>E </a:t>
            </a:r>
            <a:r>
              <a:rPr lang="en-GB" sz="1800" dirty="0" smtClean="0"/>
              <a:t>= fishing effort   </a:t>
            </a:r>
          </a:p>
        </p:txBody>
      </p:sp>
      <p:graphicFrame>
        <p:nvGraphicFramePr>
          <p:cNvPr id="2" name="Object 1"/>
          <p:cNvGraphicFramePr>
            <a:graphicFrameLocks noGrp="1" noChangeAspect="1"/>
          </p:cNvGraphicFramePr>
          <p:nvPr>
            <p:extLst>
              <p:ext uri="{D42A27DB-BD31-4B8C-83A1-F6EECF244321}">
                <p14:modId xmlns:p14="http://schemas.microsoft.com/office/powerpoint/2010/main" val="1250837679"/>
              </p:ext>
            </p:extLst>
          </p:nvPr>
        </p:nvGraphicFramePr>
        <p:xfrm>
          <a:off x="609600" y="1372524"/>
          <a:ext cx="3552825" cy="1277687"/>
        </p:xfrm>
        <a:graphic>
          <a:graphicData uri="http://schemas.openxmlformats.org/presentationml/2006/ole">
            <mc:AlternateContent xmlns:mc="http://schemas.openxmlformats.org/markup-compatibility/2006">
              <mc:Choice xmlns:v="urn:schemas-microsoft-com:vml" Requires="v">
                <p:oleObj spid="_x0000_s11324" name="Vergelijking" r:id="rId5" imgW="1155600" imgH="431640" progId="Equation.3">
                  <p:embed/>
                </p:oleObj>
              </mc:Choice>
              <mc:Fallback>
                <p:oleObj name="Vergelijking" r:id="rId5" imgW="1155600" imgH="43164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372524"/>
                        <a:ext cx="3552825" cy="1277687"/>
                      </a:xfrm>
                      <a:prstGeom prst="rect">
                        <a:avLst/>
                      </a:prstGeom>
                      <a:noFill/>
                      <a:ln>
                        <a:noFill/>
                      </a:ln>
                    </p:spPr>
                  </p:pic>
                </p:oleObj>
              </mc:Fallback>
            </mc:AlternateContent>
          </a:graphicData>
        </a:graphic>
      </p:graphicFrame>
      <p:sp>
        <p:nvSpPr>
          <p:cNvPr id="15" name="TextBox 17"/>
          <p:cNvSpPr txBox="1">
            <a:spLocks noChangeArrowheads="1"/>
          </p:cNvSpPr>
          <p:nvPr/>
        </p:nvSpPr>
        <p:spPr bwMode="auto">
          <a:xfrm>
            <a:off x="6724459" y="3543610"/>
            <a:ext cx="971741" cy="338554"/>
          </a:xfrm>
          <a:prstGeom prst="rect">
            <a:avLst/>
          </a:prstGeom>
          <a:noFill/>
          <a:ln w="9525">
            <a:noFill/>
            <a:miter lim="800000"/>
            <a:headEnd/>
            <a:tailEnd/>
          </a:ln>
        </p:spPr>
        <p:txBody>
          <a:bodyPr wrap="none">
            <a:spAutoFit/>
          </a:bodyPr>
          <a:lstStyle/>
          <a:p>
            <a:r>
              <a:rPr lang="en-GB" sz="1600" dirty="0">
                <a:latin typeface="Century Gothic" pitchFamily="34" charset="0"/>
              </a:rPr>
              <a:t>Biomass</a:t>
            </a:r>
          </a:p>
        </p:txBody>
      </p:sp>
      <p:sp>
        <p:nvSpPr>
          <p:cNvPr id="16" name="TextBox 18"/>
          <p:cNvSpPr txBox="1">
            <a:spLocks noChangeArrowheads="1"/>
          </p:cNvSpPr>
          <p:nvPr/>
        </p:nvSpPr>
        <p:spPr bwMode="auto">
          <a:xfrm rot="-5400000">
            <a:off x="4253929" y="2368288"/>
            <a:ext cx="2012089" cy="338554"/>
          </a:xfrm>
          <a:prstGeom prst="rect">
            <a:avLst/>
          </a:prstGeom>
          <a:noFill/>
          <a:ln w="9525">
            <a:noFill/>
            <a:miter lim="800000"/>
            <a:headEnd/>
            <a:tailEnd/>
          </a:ln>
        </p:spPr>
        <p:txBody>
          <a:bodyPr wrap="none">
            <a:spAutoFit/>
          </a:bodyPr>
          <a:lstStyle/>
          <a:p>
            <a:r>
              <a:rPr lang="en-GB" sz="1600" dirty="0" smtClean="0">
                <a:latin typeface="Century Gothic" pitchFamily="34" charset="0"/>
              </a:rPr>
              <a:t>Population growth</a:t>
            </a:r>
            <a:endParaRPr lang="en-GB" sz="1600" dirty="0">
              <a:latin typeface="Century Gothic" pitchFamily="34" charset="0"/>
            </a:endParaRPr>
          </a:p>
        </p:txBody>
      </p:sp>
      <p:sp>
        <p:nvSpPr>
          <p:cNvPr id="17" name="Line 15"/>
          <p:cNvSpPr>
            <a:spLocks noChangeShapeType="1"/>
          </p:cNvSpPr>
          <p:nvPr/>
        </p:nvSpPr>
        <p:spPr bwMode="auto">
          <a:xfrm flipH="1">
            <a:off x="7229474" y="1900964"/>
            <a:ext cx="0" cy="1371600"/>
          </a:xfrm>
          <a:prstGeom prst="line">
            <a:avLst/>
          </a:prstGeom>
          <a:noFill/>
          <a:ln w="19050">
            <a:solidFill>
              <a:srgbClr val="FF0000"/>
            </a:solidFill>
            <a:round/>
            <a:headEnd/>
            <a:tailEnd/>
          </a:ln>
        </p:spPr>
        <p:txBody>
          <a:bodyPr wrap="square">
            <a:spAutoFit/>
          </a:bodyPr>
          <a:lstStyle/>
          <a:p>
            <a:endParaRPr lang="en-GB" dirty="0"/>
          </a:p>
        </p:txBody>
      </p:sp>
      <p:graphicFrame>
        <p:nvGraphicFramePr>
          <p:cNvPr id="20" name="Chart 19"/>
          <p:cNvGraphicFramePr>
            <a:graphicFrameLocks/>
          </p:cNvGraphicFramePr>
          <p:nvPr>
            <p:extLst>
              <p:ext uri="{D42A27DB-BD31-4B8C-83A1-F6EECF244321}">
                <p14:modId xmlns:p14="http://schemas.microsoft.com/office/powerpoint/2010/main" val="4237162715"/>
              </p:ext>
            </p:extLst>
          </p:nvPr>
        </p:nvGraphicFramePr>
        <p:xfrm>
          <a:off x="5448300" y="1371600"/>
          <a:ext cx="3619500" cy="222146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Object 4"/>
          <p:cNvGraphicFramePr>
            <a:graphicFrameLocks noGrp="1" noChangeAspect="1"/>
          </p:cNvGraphicFramePr>
          <p:nvPr>
            <p:extLst>
              <p:ext uri="{D42A27DB-BD31-4B8C-83A1-F6EECF244321}">
                <p14:modId xmlns:p14="http://schemas.microsoft.com/office/powerpoint/2010/main" val="4134726503"/>
              </p:ext>
            </p:extLst>
          </p:nvPr>
        </p:nvGraphicFramePr>
        <p:xfrm>
          <a:off x="613360" y="2656492"/>
          <a:ext cx="4646613" cy="1277937"/>
        </p:xfrm>
        <a:graphic>
          <a:graphicData uri="http://schemas.openxmlformats.org/presentationml/2006/ole">
            <mc:AlternateContent xmlns:mc="http://schemas.openxmlformats.org/markup-compatibility/2006">
              <mc:Choice xmlns:v="urn:schemas-microsoft-com:vml" Requires="v">
                <p:oleObj spid="_x0000_s11325" name="Vergelijking" r:id="rId8" imgW="1511280" imgH="431640" progId="Equation.3">
                  <p:embed/>
                </p:oleObj>
              </mc:Choice>
              <mc:Fallback>
                <p:oleObj name="Vergelijking" r:id="rId8" imgW="1511280" imgH="431640" progId="Equation.3">
                  <p:embed/>
                  <p:pic>
                    <p:nvPicPr>
                      <p:cNvPr id="0" name=""/>
                      <p:cNvPicPr>
                        <a:picLocks noGrp="1" noChangeAspect="1" noChangeArrowheads="1"/>
                      </p:cNvPicPr>
                      <p:nvPr/>
                    </p:nvPicPr>
                    <p:blipFill>
                      <a:blip r:embed="rId9"/>
                      <a:srcRect/>
                      <a:stretch>
                        <a:fillRect/>
                      </a:stretch>
                    </p:blipFill>
                    <p:spPr bwMode="auto">
                      <a:xfrm>
                        <a:off x="613360" y="2656492"/>
                        <a:ext cx="464661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Chart 18"/>
          <p:cNvGraphicFramePr>
            <a:graphicFrameLocks/>
          </p:cNvGraphicFramePr>
          <p:nvPr>
            <p:extLst>
              <p:ext uri="{D42A27DB-BD31-4B8C-83A1-F6EECF244321}">
                <p14:modId xmlns:p14="http://schemas.microsoft.com/office/powerpoint/2010/main" val="989547232"/>
              </p:ext>
            </p:extLst>
          </p:nvPr>
        </p:nvGraphicFramePr>
        <p:xfrm>
          <a:off x="5448300" y="3962400"/>
          <a:ext cx="3619500" cy="2221469"/>
        </p:xfrm>
        <a:graphic>
          <a:graphicData uri="http://schemas.openxmlformats.org/drawingml/2006/chart">
            <c:chart xmlns:c="http://schemas.openxmlformats.org/drawingml/2006/chart" xmlns:r="http://schemas.openxmlformats.org/officeDocument/2006/relationships" r:id="rId10"/>
          </a:graphicData>
        </a:graphic>
      </p:graphicFrame>
      <p:sp>
        <p:nvSpPr>
          <p:cNvPr id="21" name="TextBox 18"/>
          <p:cNvSpPr txBox="1">
            <a:spLocks noChangeArrowheads="1"/>
          </p:cNvSpPr>
          <p:nvPr/>
        </p:nvSpPr>
        <p:spPr bwMode="auto">
          <a:xfrm rot="16200000">
            <a:off x="4942695" y="5103968"/>
            <a:ext cx="663964" cy="338554"/>
          </a:xfrm>
          <a:prstGeom prst="rect">
            <a:avLst/>
          </a:prstGeom>
          <a:noFill/>
          <a:ln w="9525">
            <a:noFill/>
            <a:miter lim="800000"/>
            <a:headEnd/>
            <a:tailEnd/>
          </a:ln>
        </p:spPr>
        <p:txBody>
          <a:bodyPr wrap="none">
            <a:spAutoFit/>
          </a:bodyPr>
          <a:lstStyle/>
          <a:p>
            <a:r>
              <a:rPr lang="en-GB" sz="1600" dirty="0" smtClean="0">
                <a:latin typeface="Century Gothic" pitchFamily="34" charset="0"/>
              </a:rPr>
              <a:t>Yield</a:t>
            </a:r>
            <a:endParaRPr lang="en-GB" sz="1600" dirty="0">
              <a:latin typeface="Century Gothic" pitchFamily="34" charset="0"/>
            </a:endParaRPr>
          </a:p>
        </p:txBody>
      </p:sp>
      <p:sp>
        <p:nvSpPr>
          <p:cNvPr id="22" name="TextBox 17"/>
          <p:cNvSpPr txBox="1">
            <a:spLocks noChangeArrowheads="1"/>
          </p:cNvSpPr>
          <p:nvPr/>
        </p:nvSpPr>
        <p:spPr bwMode="auto">
          <a:xfrm>
            <a:off x="6400800" y="6210610"/>
            <a:ext cx="1418978" cy="338554"/>
          </a:xfrm>
          <a:prstGeom prst="rect">
            <a:avLst/>
          </a:prstGeom>
          <a:noFill/>
          <a:ln w="9525">
            <a:noFill/>
            <a:miter lim="800000"/>
            <a:headEnd/>
            <a:tailEnd/>
          </a:ln>
        </p:spPr>
        <p:txBody>
          <a:bodyPr wrap="none">
            <a:spAutoFit/>
          </a:bodyPr>
          <a:lstStyle/>
          <a:p>
            <a:r>
              <a:rPr lang="en-GB" sz="1600" dirty="0" smtClean="0">
                <a:latin typeface="Century Gothic" pitchFamily="34" charset="0"/>
              </a:rPr>
              <a:t>Fishing effort</a:t>
            </a:r>
            <a:endParaRPr lang="en-GB" sz="1600" dirty="0">
              <a:latin typeface="Century Gothic" pitchFamily="34" charset="0"/>
            </a:endParaRPr>
          </a:p>
        </p:txBody>
      </p:sp>
    </p:spTree>
    <p:extLst>
      <p:ext uri="{BB962C8B-B14F-4D97-AF65-F5344CB8AC3E}">
        <p14:creationId xmlns:p14="http://schemas.microsoft.com/office/powerpoint/2010/main" val="7016389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81000" y="381000"/>
            <a:ext cx="7848600" cy="685800"/>
          </a:xfrm>
        </p:spPr>
        <p:txBody>
          <a:bodyPr>
            <a:normAutofit fontScale="90000"/>
          </a:bodyPr>
          <a:lstStyle/>
          <a:p>
            <a:r>
              <a:rPr lang="en-GB" dirty="0" err="1" smtClean="0"/>
              <a:t>Eindresultaat</a:t>
            </a:r>
            <a:r>
              <a:rPr lang="en-GB" dirty="0" smtClean="0"/>
              <a:t>: de yield curve</a:t>
            </a:r>
          </a:p>
        </p:txBody>
      </p:sp>
      <p:sp>
        <p:nvSpPr>
          <p:cNvPr id="9" name="Content Placeholder 2"/>
          <p:cNvSpPr txBox="1">
            <a:spLocks/>
          </p:cNvSpPr>
          <p:nvPr/>
        </p:nvSpPr>
        <p:spPr>
          <a:xfrm>
            <a:off x="457200" y="20272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b="1" dirty="0" smtClean="0">
              <a:solidFill>
                <a:srgbClr val="FF9933"/>
              </a:solidFill>
            </a:endParaRPr>
          </a:p>
        </p:txBody>
      </p:sp>
      <p:graphicFrame>
        <p:nvGraphicFramePr>
          <p:cNvPr id="19" name="Chart 18"/>
          <p:cNvGraphicFramePr>
            <a:graphicFrameLocks/>
          </p:cNvGraphicFramePr>
          <p:nvPr>
            <p:extLst>
              <p:ext uri="{D42A27DB-BD31-4B8C-83A1-F6EECF244321}">
                <p14:modId xmlns:p14="http://schemas.microsoft.com/office/powerpoint/2010/main" val="2559997160"/>
              </p:ext>
            </p:extLst>
          </p:nvPr>
        </p:nvGraphicFramePr>
        <p:xfrm>
          <a:off x="1370724" y="1235034"/>
          <a:ext cx="7013369" cy="4271941"/>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18"/>
          <p:cNvSpPr txBox="1">
            <a:spLocks noChangeArrowheads="1"/>
          </p:cNvSpPr>
          <p:nvPr/>
        </p:nvSpPr>
        <p:spPr bwMode="auto">
          <a:xfrm rot="-5400000">
            <a:off x="810153" y="3080760"/>
            <a:ext cx="782587" cy="400110"/>
          </a:xfrm>
          <a:prstGeom prst="rect">
            <a:avLst/>
          </a:prstGeom>
          <a:noFill/>
          <a:ln w="9525">
            <a:noFill/>
            <a:miter lim="800000"/>
            <a:headEnd/>
            <a:tailEnd/>
          </a:ln>
        </p:spPr>
        <p:txBody>
          <a:bodyPr wrap="none">
            <a:spAutoFit/>
          </a:bodyPr>
          <a:lstStyle/>
          <a:p>
            <a:r>
              <a:rPr lang="en-GB" sz="2000" dirty="0" smtClean="0">
                <a:latin typeface="Century Gothic" pitchFamily="34" charset="0"/>
              </a:rPr>
              <a:t>Yield</a:t>
            </a:r>
            <a:endParaRPr lang="en-GB" sz="2000" dirty="0">
              <a:latin typeface="Century Gothic" pitchFamily="34" charset="0"/>
            </a:endParaRPr>
          </a:p>
        </p:txBody>
      </p:sp>
      <p:sp>
        <p:nvSpPr>
          <p:cNvPr id="22" name="TextBox 17"/>
          <p:cNvSpPr txBox="1">
            <a:spLocks noChangeArrowheads="1"/>
          </p:cNvSpPr>
          <p:nvPr/>
        </p:nvSpPr>
        <p:spPr bwMode="auto">
          <a:xfrm>
            <a:off x="2876859" y="5624096"/>
            <a:ext cx="4217821" cy="400110"/>
          </a:xfrm>
          <a:prstGeom prst="rect">
            <a:avLst/>
          </a:prstGeom>
          <a:noFill/>
          <a:ln w="9525">
            <a:noFill/>
            <a:miter lim="800000"/>
            <a:headEnd/>
            <a:tailEnd/>
          </a:ln>
        </p:spPr>
        <p:txBody>
          <a:bodyPr wrap="none">
            <a:spAutoFit/>
          </a:bodyPr>
          <a:lstStyle/>
          <a:p>
            <a:r>
              <a:rPr lang="en-GB" sz="2000" dirty="0" smtClean="0">
                <a:latin typeface="Century Gothic" pitchFamily="34" charset="0"/>
              </a:rPr>
              <a:t>Fishing effort (or fishing mortality)</a:t>
            </a:r>
            <a:endParaRPr lang="en-GB" sz="2000" dirty="0">
              <a:latin typeface="Century Gothic" pitchFamily="34" charset="0"/>
            </a:endParaRPr>
          </a:p>
        </p:txBody>
      </p:sp>
    </p:spTree>
    <p:extLst>
      <p:ext uri="{BB962C8B-B14F-4D97-AF65-F5344CB8AC3E}">
        <p14:creationId xmlns:p14="http://schemas.microsoft.com/office/powerpoint/2010/main" val="193842641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81000" y="381000"/>
            <a:ext cx="7848600" cy="685800"/>
          </a:xfrm>
        </p:spPr>
        <p:txBody>
          <a:bodyPr>
            <a:normAutofit fontScale="90000"/>
          </a:bodyPr>
          <a:lstStyle/>
          <a:p>
            <a:r>
              <a:rPr lang="en-GB" dirty="0" err="1" smtClean="0"/>
              <a:t>Eindresultaat</a:t>
            </a:r>
            <a:r>
              <a:rPr lang="en-GB" dirty="0" smtClean="0"/>
              <a:t>: de yield curve</a:t>
            </a:r>
          </a:p>
        </p:txBody>
      </p:sp>
      <p:sp>
        <p:nvSpPr>
          <p:cNvPr id="9" name="Content Placeholder 2"/>
          <p:cNvSpPr txBox="1">
            <a:spLocks/>
          </p:cNvSpPr>
          <p:nvPr/>
        </p:nvSpPr>
        <p:spPr>
          <a:xfrm>
            <a:off x="457200" y="20272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b="1" dirty="0" smtClean="0">
              <a:solidFill>
                <a:srgbClr val="FF9933"/>
              </a:solidFill>
            </a:endParaRPr>
          </a:p>
        </p:txBody>
      </p:sp>
      <p:graphicFrame>
        <p:nvGraphicFramePr>
          <p:cNvPr id="19" name="Chart 18"/>
          <p:cNvGraphicFramePr>
            <a:graphicFrameLocks/>
          </p:cNvGraphicFramePr>
          <p:nvPr>
            <p:extLst>
              <p:ext uri="{D42A27DB-BD31-4B8C-83A1-F6EECF244321}">
                <p14:modId xmlns:p14="http://schemas.microsoft.com/office/powerpoint/2010/main" val="4207940297"/>
              </p:ext>
            </p:extLst>
          </p:nvPr>
        </p:nvGraphicFramePr>
        <p:xfrm>
          <a:off x="1370724" y="1235034"/>
          <a:ext cx="7013369" cy="4271941"/>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18"/>
          <p:cNvSpPr txBox="1">
            <a:spLocks noChangeArrowheads="1"/>
          </p:cNvSpPr>
          <p:nvPr/>
        </p:nvSpPr>
        <p:spPr bwMode="auto">
          <a:xfrm rot="-5400000">
            <a:off x="810153" y="3080760"/>
            <a:ext cx="782587" cy="400110"/>
          </a:xfrm>
          <a:prstGeom prst="rect">
            <a:avLst/>
          </a:prstGeom>
          <a:noFill/>
          <a:ln w="9525">
            <a:noFill/>
            <a:miter lim="800000"/>
            <a:headEnd/>
            <a:tailEnd/>
          </a:ln>
        </p:spPr>
        <p:txBody>
          <a:bodyPr wrap="none">
            <a:spAutoFit/>
          </a:bodyPr>
          <a:lstStyle/>
          <a:p>
            <a:r>
              <a:rPr lang="en-GB" sz="2000" dirty="0" smtClean="0">
                <a:latin typeface="Century Gothic" pitchFamily="34" charset="0"/>
              </a:rPr>
              <a:t>Yield</a:t>
            </a:r>
            <a:endParaRPr lang="en-GB" sz="2000" dirty="0">
              <a:latin typeface="Century Gothic" pitchFamily="34" charset="0"/>
            </a:endParaRPr>
          </a:p>
        </p:txBody>
      </p:sp>
      <p:sp>
        <p:nvSpPr>
          <p:cNvPr id="22" name="TextBox 17"/>
          <p:cNvSpPr txBox="1">
            <a:spLocks noChangeArrowheads="1"/>
          </p:cNvSpPr>
          <p:nvPr/>
        </p:nvSpPr>
        <p:spPr bwMode="auto">
          <a:xfrm>
            <a:off x="2876859" y="5624096"/>
            <a:ext cx="4217821" cy="400110"/>
          </a:xfrm>
          <a:prstGeom prst="rect">
            <a:avLst/>
          </a:prstGeom>
          <a:noFill/>
          <a:ln w="9525">
            <a:noFill/>
            <a:miter lim="800000"/>
            <a:headEnd/>
            <a:tailEnd/>
          </a:ln>
        </p:spPr>
        <p:txBody>
          <a:bodyPr wrap="none">
            <a:spAutoFit/>
          </a:bodyPr>
          <a:lstStyle/>
          <a:p>
            <a:r>
              <a:rPr lang="en-GB" sz="2000" dirty="0" smtClean="0">
                <a:latin typeface="Century Gothic" pitchFamily="34" charset="0"/>
              </a:rPr>
              <a:t>Fishing effort (or fishing mortality)</a:t>
            </a:r>
            <a:endParaRPr lang="en-GB" sz="2000" dirty="0">
              <a:latin typeface="Century Gothic" pitchFamily="34" charset="0"/>
            </a:endParaRPr>
          </a:p>
        </p:txBody>
      </p:sp>
      <p:cxnSp>
        <p:nvCxnSpPr>
          <p:cNvPr id="3" name="Straight Connector 2"/>
          <p:cNvCxnSpPr/>
          <p:nvPr/>
        </p:nvCxnSpPr>
        <p:spPr>
          <a:xfrm>
            <a:off x="4809506" y="2327564"/>
            <a:ext cx="23751" cy="286195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985768" y="4771257"/>
            <a:ext cx="801823" cy="323165"/>
          </a:xfrm>
          <a:prstGeom prst="rect">
            <a:avLst/>
          </a:prstGeom>
          <a:noFill/>
        </p:spPr>
        <p:txBody>
          <a:bodyPr wrap="none" rtlCol="0">
            <a:spAutoFit/>
          </a:bodyPr>
          <a:lstStyle/>
          <a:p>
            <a:pPr>
              <a:lnSpc>
                <a:spcPts val="1800"/>
              </a:lnSpc>
            </a:pPr>
            <a:r>
              <a:rPr lang="en-GB" sz="2400" dirty="0" smtClean="0">
                <a:latin typeface="Verdana" pitchFamily="34" charset="0"/>
              </a:rPr>
              <a:t>F</a:t>
            </a:r>
            <a:r>
              <a:rPr lang="en-GB" sz="2400" baseline="-25000" dirty="0" smtClean="0">
                <a:latin typeface="Verdana" pitchFamily="34" charset="0"/>
              </a:rPr>
              <a:t>MSY</a:t>
            </a:r>
          </a:p>
        </p:txBody>
      </p:sp>
      <p:cxnSp>
        <p:nvCxnSpPr>
          <p:cNvPr id="7" name="Straight Connector 6"/>
          <p:cNvCxnSpPr/>
          <p:nvPr/>
        </p:nvCxnSpPr>
        <p:spPr>
          <a:xfrm flipV="1">
            <a:off x="2137558" y="2327564"/>
            <a:ext cx="5783284" cy="2861953"/>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30835" y="2522240"/>
            <a:ext cx="776175" cy="323165"/>
          </a:xfrm>
          <a:prstGeom prst="rect">
            <a:avLst/>
          </a:prstGeom>
          <a:noFill/>
        </p:spPr>
        <p:txBody>
          <a:bodyPr wrap="none" rtlCol="0">
            <a:spAutoFit/>
          </a:bodyPr>
          <a:lstStyle/>
          <a:p>
            <a:pPr>
              <a:lnSpc>
                <a:spcPts val="1800"/>
              </a:lnSpc>
            </a:pPr>
            <a:r>
              <a:rPr lang="en-GB" dirty="0" smtClean="0">
                <a:latin typeface="Verdana" pitchFamily="34" charset="0"/>
              </a:rPr>
              <a:t>costs</a:t>
            </a:r>
          </a:p>
        </p:txBody>
      </p:sp>
      <p:sp>
        <p:nvSpPr>
          <p:cNvPr id="10" name="Oval 9"/>
          <p:cNvSpPr/>
          <p:nvPr/>
        </p:nvSpPr>
        <p:spPr>
          <a:xfrm>
            <a:off x="5925786" y="2683822"/>
            <a:ext cx="653143" cy="7956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p>
            <a:pPr algn="ctr"/>
            <a:endParaRPr lang="en-GB" sz="1400" dirty="0" smtClean="0">
              <a:solidFill>
                <a:schemeClr val="tx1"/>
              </a:solidFill>
            </a:endParaRPr>
          </a:p>
        </p:txBody>
      </p:sp>
      <p:sp>
        <p:nvSpPr>
          <p:cNvPr id="15" name="TextBox 1"/>
          <p:cNvSpPr txBox="1"/>
          <p:nvPr/>
        </p:nvSpPr>
        <p:spPr>
          <a:xfrm rot="21067963">
            <a:off x="5700076" y="2004399"/>
            <a:ext cx="1992853" cy="646331"/>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dirty="0" smtClean="0">
                <a:solidFill>
                  <a:srgbClr val="FF0000"/>
                </a:solidFill>
                <a:latin typeface="MV Boli" pitchFamily="2" charset="0"/>
                <a:cs typeface="MV Boli" pitchFamily="2" charset="0"/>
              </a:rPr>
              <a:t>Fisheries “want”</a:t>
            </a:r>
          </a:p>
          <a:p>
            <a:r>
              <a:rPr lang="en-GB" sz="1800" dirty="0" smtClean="0">
                <a:solidFill>
                  <a:srgbClr val="FF0000"/>
                </a:solidFill>
                <a:latin typeface="MV Boli" pitchFamily="2" charset="0"/>
                <a:cs typeface="MV Boli" pitchFamily="2" charset="0"/>
              </a:rPr>
              <a:t>to go here</a:t>
            </a:r>
            <a:endParaRPr lang="en-GB" sz="1800" dirty="0">
              <a:solidFill>
                <a:srgbClr val="FF0000"/>
              </a:solidFill>
              <a:latin typeface="MV Boli" pitchFamily="2" charset="0"/>
              <a:cs typeface="MV Boli" pitchFamily="2" charset="0"/>
            </a:endParaRPr>
          </a:p>
        </p:txBody>
      </p:sp>
      <p:cxnSp>
        <p:nvCxnSpPr>
          <p:cNvPr id="16" name="Straight Connector 15"/>
          <p:cNvCxnSpPr/>
          <p:nvPr/>
        </p:nvCxnSpPr>
        <p:spPr>
          <a:xfrm>
            <a:off x="4023755" y="2683822"/>
            <a:ext cx="11876" cy="250569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43547" y="2656094"/>
            <a:ext cx="0" cy="1566829"/>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33154" y="4784313"/>
            <a:ext cx="790601" cy="329257"/>
          </a:xfrm>
          <a:prstGeom prst="rect">
            <a:avLst/>
          </a:prstGeom>
          <a:noFill/>
        </p:spPr>
        <p:txBody>
          <a:bodyPr wrap="none" rtlCol="0">
            <a:spAutoFit/>
          </a:bodyPr>
          <a:lstStyle/>
          <a:p>
            <a:pPr>
              <a:lnSpc>
                <a:spcPts val="1800"/>
              </a:lnSpc>
            </a:pPr>
            <a:r>
              <a:rPr lang="en-GB" sz="2400" dirty="0" smtClean="0">
                <a:latin typeface="Verdana" pitchFamily="34" charset="0"/>
              </a:rPr>
              <a:t>F</a:t>
            </a:r>
            <a:r>
              <a:rPr lang="en-GB" sz="2400" baseline="-25000" dirty="0" smtClean="0">
                <a:latin typeface="Verdana" pitchFamily="34" charset="0"/>
              </a:rPr>
              <a:t>MEY</a:t>
            </a:r>
          </a:p>
        </p:txBody>
      </p:sp>
    </p:spTree>
    <p:extLst>
      <p:ext uri="{BB962C8B-B14F-4D97-AF65-F5344CB8AC3E}">
        <p14:creationId xmlns:p14="http://schemas.microsoft.com/office/powerpoint/2010/main" val="24416521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“Yield curves” </a:t>
            </a:r>
            <a:r>
              <a:rPr lang="en-GB" dirty="0" err="1" smtClean="0"/>
              <a:t>voor</a:t>
            </a:r>
            <a:r>
              <a:rPr lang="en-GB" dirty="0" smtClean="0"/>
              <a:t> </a:t>
            </a:r>
            <a:r>
              <a:rPr lang="en-GB" dirty="0" err="1" smtClean="0"/>
              <a:t>visgemeenschappen</a:t>
            </a: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25</a:t>
            </a:fld>
            <a:endParaRPr lang="en-GB"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96"/>
          <a:stretch/>
        </p:blipFill>
        <p:spPr bwMode="auto">
          <a:xfrm>
            <a:off x="4290414" y="1058388"/>
            <a:ext cx="4651974"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18470" y="1590778"/>
            <a:ext cx="4265406" cy="2446824"/>
          </a:xfrm>
          <a:prstGeom prst="rect">
            <a:avLst/>
          </a:prstGeom>
        </p:spPr>
        <p:txBody>
          <a:bodyPr wrap="square">
            <a:spAutoFit/>
          </a:bodyPr>
          <a:lstStyle/>
          <a:p>
            <a:pPr>
              <a:spcBef>
                <a:spcPct val="50000"/>
              </a:spcBef>
            </a:pPr>
            <a:r>
              <a:rPr lang="en-GB" altLang="en-US" b="1" dirty="0" smtClean="0"/>
              <a:t>Worm et al. 2009 in Science</a:t>
            </a:r>
          </a:p>
          <a:p>
            <a:pPr>
              <a:spcBef>
                <a:spcPct val="50000"/>
              </a:spcBef>
            </a:pPr>
            <a:endParaRPr lang="en-GB" altLang="en-US" b="1" dirty="0"/>
          </a:p>
          <a:p>
            <a:r>
              <a:rPr lang="en-GB" dirty="0" smtClean="0"/>
              <a:t>biodiversity </a:t>
            </a:r>
            <a:r>
              <a:rPr lang="en-GB" dirty="0"/>
              <a:t>is maintained at low exploitation rate, </a:t>
            </a:r>
            <a:r>
              <a:rPr lang="en-GB" dirty="0" smtClean="0"/>
              <a:t>maximum catch </a:t>
            </a:r>
            <a:r>
              <a:rPr lang="en-GB" dirty="0"/>
              <a:t>is maintained at intermediate exploitation rate, and high employment is often maintained </a:t>
            </a:r>
            <a:r>
              <a:rPr lang="en-GB" dirty="0" smtClean="0"/>
              <a:t>at intermediate </a:t>
            </a:r>
            <a:r>
              <a:rPr lang="en-GB" dirty="0"/>
              <a:t>to high exploitation </a:t>
            </a:r>
            <a:r>
              <a:rPr lang="en-GB" dirty="0" smtClean="0"/>
              <a:t>rate”</a:t>
            </a:r>
            <a:endParaRPr lang="en-GB" altLang="en-US" dirty="0"/>
          </a:p>
        </p:txBody>
      </p:sp>
    </p:spTree>
    <p:extLst>
      <p:ext uri="{BB962C8B-B14F-4D97-AF65-F5344CB8AC3E}">
        <p14:creationId xmlns:p14="http://schemas.microsoft.com/office/powerpoint/2010/main" val="2120843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endParaRPr lang="en-GB" dirty="0"/>
          </a:p>
        </p:txBody>
      </p:sp>
      <p:sp>
        <p:nvSpPr>
          <p:cNvPr id="3" name="Text Placeholder 2"/>
          <p:cNvSpPr>
            <a:spLocks noGrp="1"/>
          </p:cNvSpPr>
          <p:nvPr>
            <p:ph type="body" sz="quarter" idx="10"/>
          </p:nvPr>
        </p:nvSpPr>
        <p:spPr/>
        <p:txBody>
          <a:bodyPr/>
          <a:lstStyle/>
          <a:p>
            <a:pPr marL="0" indent="0" algn="ctr">
              <a:lnSpc>
                <a:spcPct val="100000"/>
              </a:lnSpc>
              <a:buNone/>
            </a:pPr>
            <a:r>
              <a:rPr lang="en-GB" sz="8800" dirty="0" smtClean="0"/>
              <a:t>Where do we stand</a:t>
            </a:r>
            <a:endParaRPr lang="en-GB" sz="8800"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26</a:t>
            </a:fld>
            <a:endParaRPr lang="en-GB" dirty="0"/>
          </a:p>
        </p:txBody>
      </p:sp>
    </p:spTree>
    <p:extLst>
      <p:ext uri="{BB962C8B-B14F-4D97-AF65-F5344CB8AC3E}">
        <p14:creationId xmlns:p14="http://schemas.microsoft.com/office/powerpoint/2010/main" val="3593862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So where do we stand?</a:t>
            </a:r>
            <a:endParaRPr lang="en-GB" dirty="0"/>
          </a:p>
        </p:txBody>
      </p:sp>
      <p:sp>
        <p:nvSpPr>
          <p:cNvPr id="3" name="Text Placeholder 2"/>
          <p:cNvSpPr>
            <a:spLocks noGrp="1"/>
          </p:cNvSpPr>
          <p:nvPr>
            <p:ph type="body"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27</a:t>
            </a:fld>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71" y="1068264"/>
            <a:ext cx="380047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76982" y="1388897"/>
            <a:ext cx="4265406" cy="3139321"/>
          </a:xfrm>
          <a:prstGeom prst="rect">
            <a:avLst/>
          </a:prstGeom>
        </p:spPr>
        <p:txBody>
          <a:bodyPr wrap="square">
            <a:spAutoFit/>
          </a:bodyPr>
          <a:lstStyle/>
          <a:p>
            <a:pPr>
              <a:spcBef>
                <a:spcPct val="50000"/>
              </a:spcBef>
            </a:pPr>
            <a:r>
              <a:rPr lang="en-GB" altLang="en-US" b="1" dirty="0" smtClean="0"/>
              <a:t>Worm et al. 2009 in Science</a:t>
            </a:r>
          </a:p>
          <a:p>
            <a:pPr>
              <a:spcBef>
                <a:spcPct val="50000"/>
              </a:spcBef>
            </a:pPr>
            <a:r>
              <a:rPr lang="en-GB" altLang="en-US" b="1" dirty="0" smtClean="0"/>
              <a:t>Global analysis of 166 stocks</a:t>
            </a:r>
          </a:p>
          <a:p>
            <a:pPr>
              <a:spcBef>
                <a:spcPct val="50000"/>
              </a:spcBef>
            </a:pPr>
            <a:endParaRPr lang="en-GB" altLang="en-US" b="1" dirty="0"/>
          </a:p>
          <a:p>
            <a:r>
              <a:rPr lang="en-GB" dirty="0"/>
              <a:t>For </a:t>
            </a:r>
            <a:r>
              <a:rPr lang="en-GB" dirty="0" smtClean="0"/>
              <a:t>63%  </a:t>
            </a:r>
            <a:r>
              <a:rPr lang="en-GB" dirty="0"/>
              <a:t>of </a:t>
            </a:r>
            <a:r>
              <a:rPr lang="en-GB" dirty="0" smtClean="0"/>
              <a:t>the examined </a:t>
            </a:r>
            <a:r>
              <a:rPr lang="en-GB" dirty="0"/>
              <a:t>stocks </a:t>
            </a:r>
            <a:r>
              <a:rPr lang="en-GB" dirty="0" smtClean="0"/>
              <a:t> </a:t>
            </a:r>
            <a:r>
              <a:rPr lang="en-GB" dirty="0"/>
              <a:t>biomass </a:t>
            </a:r>
            <a:r>
              <a:rPr lang="en-GB" dirty="0" smtClean="0"/>
              <a:t>has dropped below </a:t>
            </a:r>
            <a:r>
              <a:rPr lang="en-GB" dirty="0"/>
              <a:t>the traditional single-species </a:t>
            </a:r>
            <a:r>
              <a:rPr lang="en-GB" dirty="0" smtClean="0"/>
              <a:t>management target </a:t>
            </a:r>
            <a:r>
              <a:rPr lang="en-GB" dirty="0"/>
              <a:t>of MSY, that is, B &lt; B</a:t>
            </a:r>
            <a:r>
              <a:rPr lang="en-GB" baseline="-25000" dirty="0"/>
              <a:t>MSY</a:t>
            </a:r>
            <a:r>
              <a:rPr lang="en-GB" dirty="0"/>
              <a:t>. </a:t>
            </a:r>
            <a:endParaRPr lang="en-GB" dirty="0" smtClean="0"/>
          </a:p>
          <a:p>
            <a:r>
              <a:rPr lang="en-GB" dirty="0" smtClean="0"/>
              <a:t>About </a:t>
            </a:r>
            <a:r>
              <a:rPr lang="en-GB" dirty="0"/>
              <a:t>half </a:t>
            </a:r>
            <a:r>
              <a:rPr lang="en-GB" dirty="0" smtClean="0"/>
              <a:t>of those </a:t>
            </a:r>
            <a:r>
              <a:rPr lang="en-GB" dirty="0"/>
              <a:t>stocks (28% of total) have </a:t>
            </a:r>
            <a:r>
              <a:rPr lang="en-GB" dirty="0" smtClean="0"/>
              <a:t>exploitation rates that would </a:t>
            </a:r>
            <a:r>
              <a:rPr lang="en-GB" dirty="0"/>
              <a:t>allow for rebuilding to B</a:t>
            </a:r>
            <a:r>
              <a:rPr lang="en-GB" baseline="-25000" dirty="0"/>
              <a:t>MSY</a:t>
            </a:r>
            <a:endParaRPr lang="en-GB" altLang="en-US" baseline="-25000" dirty="0"/>
          </a:p>
        </p:txBody>
      </p:sp>
    </p:spTree>
    <p:extLst>
      <p:ext uri="{BB962C8B-B14F-4D97-AF65-F5344CB8AC3E}">
        <p14:creationId xmlns:p14="http://schemas.microsoft.com/office/powerpoint/2010/main" val="2285940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Hoe </a:t>
            </a:r>
            <a:r>
              <a:rPr lang="en-GB" dirty="0" err="1" smtClean="0"/>
              <a:t>gaat</a:t>
            </a:r>
            <a:r>
              <a:rPr lang="en-GB" dirty="0" smtClean="0"/>
              <a:t> het in Europa?</a:t>
            </a: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28</a:t>
            </a:fld>
            <a:endParaRPr lang="en-GB" dirty="0"/>
          </a:p>
        </p:txBody>
      </p:sp>
      <p:sp>
        <p:nvSpPr>
          <p:cNvPr id="6" name="Rectangle 5"/>
          <p:cNvSpPr/>
          <p:nvPr/>
        </p:nvSpPr>
        <p:spPr>
          <a:xfrm>
            <a:off x="4807429" y="1388897"/>
            <a:ext cx="4467202" cy="1892826"/>
          </a:xfrm>
          <a:prstGeom prst="rect">
            <a:avLst/>
          </a:prstGeom>
        </p:spPr>
        <p:txBody>
          <a:bodyPr wrap="square">
            <a:spAutoFit/>
          </a:bodyPr>
          <a:lstStyle/>
          <a:p>
            <a:pPr>
              <a:spcBef>
                <a:spcPct val="50000"/>
              </a:spcBef>
            </a:pPr>
            <a:r>
              <a:rPr lang="en-GB" altLang="en-US" b="1" dirty="0" err="1" smtClean="0"/>
              <a:t>Fernandes</a:t>
            </a:r>
            <a:r>
              <a:rPr lang="en-GB" altLang="en-US" b="1" dirty="0" smtClean="0"/>
              <a:t> and Cook 2013 in Current Biology</a:t>
            </a:r>
          </a:p>
          <a:p>
            <a:pPr>
              <a:spcBef>
                <a:spcPct val="50000"/>
              </a:spcBef>
            </a:pPr>
            <a:r>
              <a:rPr lang="en-GB" altLang="en-US" b="1" dirty="0" smtClean="0"/>
              <a:t>Analyse </a:t>
            </a:r>
            <a:r>
              <a:rPr lang="en-GB" altLang="en-US" b="1" dirty="0" err="1" smtClean="0"/>
              <a:t>visbestanden</a:t>
            </a:r>
            <a:r>
              <a:rPr lang="en-GB" altLang="en-US" b="1" dirty="0" smtClean="0"/>
              <a:t> NO Atlantic</a:t>
            </a:r>
          </a:p>
          <a:p>
            <a:r>
              <a:rPr lang="en-GB" dirty="0" smtClean="0"/>
              <a:t>A) </a:t>
            </a:r>
            <a:r>
              <a:rPr lang="en-GB" dirty="0" err="1" smtClean="0"/>
              <a:t>Pelagische</a:t>
            </a:r>
            <a:r>
              <a:rPr lang="en-GB" dirty="0" smtClean="0"/>
              <a:t> vis </a:t>
            </a:r>
            <a:r>
              <a:rPr lang="en-GB" dirty="0"/>
              <a:t>(</a:t>
            </a:r>
            <a:r>
              <a:rPr lang="en-GB" dirty="0" smtClean="0"/>
              <a:t>haring, </a:t>
            </a:r>
            <a:r>
              <a:rPr lang="en-GB" dirty="0" err="1" smtClean="0"/>
              <a:t>makreel</a:t>
            </a:r>
            <a:r>
              <a:rPr lang="en-GB" dirty="0" smtClean="0"/>
              <a:t>, </a:t>
            </a:r>
            <a:r>
              <a:rPr lang="en-GB" dirty="0" err="1" smtClean="0"/>
              <a:t>sprot</a:t>
            </a:r>
            <a:r>
              <a:rPr lang="en-GB" dirty="0" smtClean="0"/>
              <a:t>, ...)</a:t>
            </a:r>
            <a:endParaRPr lang="en-GB" dirty="0"/>
          </a:p>
          <a:p>
            <a:r>
              <a:rPr lang="en-GB" dirty="0" smtClean="0"/>
              <a:t>B</a:t>
            </a:r>
            <a:r>
              <a:rPr lang="en-GB" dirty="0"/>
              <a:t>) </a:t>
            </a:r>
            <a:r>
              <a:rPr lang="en-GB" dirty="0" err="1" smtClean="0"/>
              <a:t>bodemvis</a:t>
            </a:r>
            <a:r>
              <a:rPr lang="en-GB" dirty="0" smtClean="0"/>
              <a:t> (</a:t>
            </a:r>
            <a:r>
              <a:rPr lang="en-GB" dirty="0" err="1" smtClean="0"/>
              <a:t>schelvis</a:t>
            </a:r>
            <a:r>
              <a:rPr lang="en-GB" dirty="0" smtClean="0"/>
              <a:t>, </a:t>
            </a:r>
            <a:r>
              <a:rPr lang="en-GB" dirty="0" err="1" smtClean="0"/>
              <a:t>koolvis</a:t>
            </a:r>
            <a:r>
              <a:rPr lang="en-GB" dirty="0" smtClean="0"/>
              <a:t>, </a:t>
            </a:r>
            <a:r>
              <a:rPr lang="en-GB" dirty="0" err="1" smtClean="0"/>
              <a:t>wijting</a:t>
            </a:r>
            <a:r>
              <a:rPr lang="en-GB" dirty="0" smtClean="0"/>
              <a:t>, ...) </a:t>
            </a:r>
          </a:p>
          <a:p>
            <a:r>
              <a:rPr lang="en-GB" dirty="0" smtClean="0"/>
              <a:t>C</a:t>
            </a:r>
            <a:r>
              <a:rPr lang="en-GB" dirty="0"/>
              <a:t>) </a:t>
            </a:r>
            <a:r>
              <a:rPr lang="en-GB" dirty="0" err="1" smtClean="0"/>
              <a:t>platvis</a:t>
            </a:r>
            <a:r>
              <a:rPr lang="en-GB" dirty="0" smtClean="0"/>
              <a:t> (</a:t>
            </a:r>
            <a:r>
              <a:rPr lang="en-GB" dirty="0" err="1" smtClean="0"/>
              <a:t>schol</a:t>
            </a:r>
            <a:r>
              <a:rPr lang="en-GB" dirty="0" smtClean="0"/>
              <a:t>, tong, </a:t>
            </a:r>
            <a:r>
              <a:rPr lang="en-GB" dirty="0" err="1" smtClean="0"/>
              <a:t>heilbot</a:t>
            </a:r>
            <a:r>
              <a:rPr lang="en-GB" dirty="0" smtClean="0"/>
              <a:t>, ...);</a:t>
            </a:r>
          </a:p>
          <a:p>
            <a:r>
              <a:rPr lang="en-GB" dirty="0" smtClean="0"/>
              <a:t>D</a:t>
            </a:r>
            <a:r>
              <a:rPr lang="en-GB" dirty="0"/>
              <a:t>) </a:t>
            </a:r>
            <a:r>
              <a:rPr lang="en-GB" dirty="0" err="1" smtClean="0"/>
              <a:t>kabeljauwbestanden</a:t>
            </a:r>
            <a:r>
              <a:rPr lang="en-GB" dirty="0" smtClean="0"/>
              <a:t>.</a:t>
            </a:r>
            <a:endParaRPr lang="en-GB" altLang="en-US" b="1"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3" y="1151396"/>
            <a:ext cx="4807421" cy="473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0008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431" y="230188"/>
            <a:ext cx="8542007" cy="791090"/>
          </a:xfrm>
        </p:spPr>
        <p:txBody>
          <a:bodyPr/>
          <a:lstStyle/>
          <a:p>
            <a:r>
              <a:rPr lang="en-GB" dirty="0" err="1" smtClean="0"/>
              <a:t>Wat</a:t>
            </a:r>
            <a:r>
              <a:rPr lang="en-GB" dirty="0" smtClean="0"/>
              <a:t> is het effect van </a:t>
            </a:r>
            <a:r>
              <a:rPr lang="en-GB" dirty="0" err="1" smtClean="0"/>
              <a:t>verlaging</a:t>
            </a:r>
            <a:r>
              <a:rPr lang="en-GB" dirty="0" smtClean="0"/>
              <a:t> </a:t>
            </a:r>
            <a:r>
              <a:rPr lang="en-GB" dirty="0" err="1" smtClean="0"/>
              <a:t>visserijdruk</a:t>
            </a:r>
            <a:r>
              <a:rPr lang="en-GB" dirty="0" smtClean="0"/>
              <a:t>?</a:t>
            </a: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29</a:t>
            </a:fld>
            <a:endParaRPr lang="en-GB" dirty="0"/>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4"/>
          <a:stretch/>
        </p:blipFill>
        <p:spPr bwMode="auto">
          <a:xfrm>
            <a:off x="538163" y="1397262"/>
            <a:ext cx="4152590" cy="3097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11032"/>
          <a:stretch/>
        </p:blipFill>
        <p:spPr bwMode="auto">
          <a:xfrm>
            <a:off x="114559" y="1674418"/>
            <a:ext cx="313516" cy="2142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807429" y="1388897"/>
            <a:ext cx="4467202" cy="784830"/>
          </a:xfrm>
          <a:prstGeom prst="rect">
            <a:avLst/>
          </a:prstGeom>
        </p:spPr>
        <p:txBody>
          <a:bodyPr wrap="square">
            <a:spAutoFit/>
          </a:bodyPr>
          <a:lstStyle/>
          <a:p>
            <a:pPr>
              <a:spcBef>
                <a:spcPct val="50000"/>
              </a:spcBef>
            </a:pPr>
            <a:r>
              <a:rPr lang="en-GB" altLang="en-US" b="1" dirty="0" err="1" smtClean="0"/>
              <a:t>Fernandes</a:t>
            </a:r>
            <a:r>
              <a:rPr lang="en-GB" altLang="en-US" b="1" dirty="0" smtClean="0"/>
              <a:t> and Cook 2013 in Current Biology</a:t>
            </a:r>
          </a:p>
          <a:p>
            <a:pPr>
              <a:spcBef>
                <a:spcPct val="50000"/>
              </a:spcBef>
            </a:pPr>
            <a:r>
              <a:rPr lang="en-GB" altLang="en-US" dirty="0" err="1" smtClean="0"/>
              <a:t>Afname</a:t>
            </a:r>
            <a:r>
              <a:rPr lang="en-GB" altLang="en-US" dirty="0" smtClean="0"/>
              <a:t> </a:t>
            </a:r>
            <a:r>
              <a:rPr lang="en-GB" altLang="en-US" dirty="0" err="1" smtClean="0"/>
              <a:t>visserijdruk</a:t>
            </a:r>
            <a:r>
              <a:rPr lang="en-GB" altLang="en-US" dirty="0" smtClean="0"/>
              <a:t>, </a:t>
            </a:r>
            <a:r>
              <a:rPr lang="en-GB" altLang="en-US" dirty="0" err="1" smtClean="0"/>
              <a:t>toename</a:t>
            </a:r>
            <a:r>
              <a:rPr lang="en-GB" altLang="en-US" dirty="0" smtClean="0"/>
              <a:t> </a:t>
            </a:r>
            <a:r>
              <a:rPr lang="en-GB" altLang="en-US" dirty="0" err="1" smtClean="0"/>
              <a:t>biomassas</a:t>
            </a:r>
            <a:endParaRPr lang="en-GB" altLang="en-US" dirty="0"/>
          </a:p>
        </p:txBody>
      </p:sp>
    </p:spTree>
    <p:extLst>
      <p:ext uri="{BB962C8B-B14F-4D97-AF65-F5344CB8AC3E}">
        <p14:creationId xmlns:p14="http://schemas.microsoft.com/office/powerpoint/2010/main" val="384191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91642" y="230188"/>
            <a:ext cx="8442796" cy="840125"/>
          </a:xfrm>
        </p:spPr>
        <p:txBody>
          <a:bodyPr/>
          <a:lstStyle/>
          <a:p>
            <a:r>
              <a:rPr lang="en-GB" dirty="0" smtClean="0"/>
              <a:t>Text slide</a:t>
            </a:r>
            <a:endParaRPr lang="en-GB" dirty="0"/>
          </a:p>
        </p:txBody>
      </p:sp>
      <p:sp>
        <p:nvSpPr>
          <p:cNvPr id="2" name="Tijdelijke aanduiding voor dianummer 1"/>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a:t>
            </a:fld>
            <a:endParaRPr lang="en-GB" dirty="0"/>
          </a:p>
        </p:txBody>
      </p:sp>
      <p:pic>
        <p:nvPicPr>
          <p:cNvPr id="6" name="Picture 3" descr="fokkeensukke"/>
          <p:cNvPicPr>
            <a:picLocks noChangeAspect="1" noChangeArrowheads="1"/>
          </p:cNvPicPr>
          <p:nvPr/>
        </p:nvPicPr>
        <p:blipFill rotWithShape="1">
          <a:blip r:embed="rId2">
            <a:extLst>
              <a:ext uri="{28A0092B-C50C-407E-A947-70E740481C1C}">
                <a14:useLocalDpi xmlns:a14="http://schemas.microsoft.com/office/drawing/2010/main" val="0"/>
              </a:ext>
            </a:extLst>
          </a:blip>
          <a:srcRect l="11259"/>
          <a:stretch/>
        </p:blipFill>
        <p:spPr bwMode="auto">
          <a:xfrm>
            <a:off x="1328156" y="687315"/>
            <a:ext cx="7349489" cy="527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016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Situatie is anders in de Middellandse zee</a:t>
            </a:r>
            <a:endParaRPr lang="en-GB" dirty="0"/>
          </a:p>
        </p:txBody>
      </p:sp>
      <p:sp>
        <p:nvSpPr>
          <p:cNvPr id="4" name="Content Placeholder 3"/>
          <p:cNvSpPr>
            <a:spLocks noGrp="1"/>
          </p:cNvSpPr>
          <p:nvPr>
            <p:ph idx="1"/>
          </p:nvPr>
        </p:nvSpPr>
        <p:spPr/>
        <p:txBody>
          <a:bodyPr/>
          <a:lstStyle/>
          <a:p>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5905"/>
          <a:stretch/>
        </p:blipFill>
        <p:spPr bwMode="auto">
          <a:xfrm>
            <a:off x="-67470" y="1111150"/>
            <a:ext cx="4449466" cy="3021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42520" y="3891826"/>
            <a:ext cx="5379791" cy="2477601"/>
          </a:xfrm>
          <a:prstGeom prst="rect">
            <a:avLst/>
          </a:prstGeom>
        </p:spPr>
        <p:txBody>
          <a:bodyPr wrap="square">
            <a:spAutoFit/>
          </a:bodyPr>
          <a:lstStyle/>
          <a:p>
            <a:pPr>
              <a:spcBef>
                <a:spcPct val="50000"/>
              </a:spcBef>
            </a:pPr>
            <a:endParaRPr lang="en-GB" altLang="en-US" b="1" dirty="0" smtClean="0"/>
          </a:p>
          <a:p>
            <a:pPr>
              <a:spcBef>
                <a:spcPct val="50000"/>
              </a:spcBef>
              <a:spcAft>
                <a:spcPts val="1200"/>
              </a:spcAft>
            </a:pPr>
            <a:r>
              <a:rPr lang="en-GB" altLang="en-US" b="1" dirty="0" err="1" smtClean="0"/>
              <a:t>Vasilakopoulos</a:t>
            </a:r>
            <a:r>
              <a:rPr lang="en-GB" altLang="en-US" b="1" dirty="0" smtClean="0"/>
              <a:t> </a:t>
            </a:r>
            <a:r>
              <a:rPr lang="en-GB" altLang="en-US" b="1" dirty="0"/>
              <a:t>et al. </a:t>
            </a:r>
            <a:r>
              <a:rPr lang="en-GB" altLang="en-US" b="1" dirty="0" smtClean="0"/>
              <a:t>2014 in Current Biology</a:t>
            </a:r>
            <a:endParaRPr lang="en-GB" altLang="en-US" b="1" dirty="0"/>
          </a:p>
          <a:p>
            <a:pPr>
              <a:spcAft>
                <a:spcPts val="1200"/>
              </a:spcAft>
            </a:pPr>
            <a:r>
              <a:rPr lang="en-GB" dirty="0" smtClean="0"/>
              <a:t>[...] the </a:t>
            </a:r>
            <a:r>
              <a:rPr lang="en-GB" dirty="0"/>
              <a:t>CFP has not succeeded </a:t>
            </a:r>
            <a:r>
              <a:rPr lang="en-GB" dirty="0" smtClean="0"/>
              <a:t>in improving </a:t>
            </a:r>
            <a:r>
              <a:rPr lang="en-GB" dirty="0"/>
              <a:t>the state of European Mediterranean </a:t>
            </a:r>
            <a:r>
              <a:rPr lang="en-GB" dirty="0" smtClean="0"/>
              <a:t>commercial fish </a:t>
            </a:r>
            <a:r>
              <a:rPr lang="en-GB" dirty="0"/>
              <a:t>stocks over the past two </a:t>
            </a:r>
            <a:r>
              <a:rPr lang="en-GB" dirty="0" smtClean="0"/>
              <a:t>decades</a:t>
            </a:r>
          </a:p>
          <a:p>
            <a:r>
              <a:rPr lang="en-GB" b="1" dirty="0" smtClean="0"/>
              <a:t>“data limitations, low levels </a:t>
            </a:r>
            <a:r>
              <a:rPr lang="en-GB" b="1" dirty="0"/>
              <a:t>of compliance, and poor </a:t>
            </a:r>
            <a:r>
              <a:rPr lang="en-GB" b="1" dirty="0" smtClean="0"/>
              <a:t>enforcement”</a:t>
            </a:r>
            <a:endParaRPr lang="en-GB" altLang="en-US" b="1" baseline="-25000" dirty="0"/>
          </a:p>
        </p:txBody>
      </p:sp>
      <p:sp>
        <p:nvSpPr>
          <p:cNvPr id="6" name="TextBox 5"/>
          <p:cNvSpPr txBox="1"/>
          <p:nvPr/>
        </p:nvSpPr>
        <p:spPr>
          <a:xfrm>
            <a:off x="617524" y="1238058"/>
            <a:ext cx="1543792" cy="323165"/>
          </a:xfrm>
          <a:prstGeom prst="rect">
            <a:avLst/>
          </a:prstGeom>
          <a:noFill/>
        </p:spPr>
        <p:txBody>
          <a:bodyPr wrap="square" rtlCol="0">
            <a:spAutoFit/>
          </a:bodyPr>
          <a:lstStyle/>
          <a:p>
            <a:pPr>
              <a:lnSpc>
                <a:spcPts val="1800"/>
              </a:lnSpc>
            </a:pPr>
            <a:r>
              <a:rPr lang="en-GB" dirty="0" err="1" smtClean="0"/>
              <a:t>Visserijdruk</a:t>
            </a:r>
            <a:endParaRPr lang="en-GB" dirty="0" smtClean="0"/>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200" r="26475" b="-1"/>
          <a:stretch/>
        </p:blipFill>
        <p:spPr bwMode="auto">
          <a:xfrm>
            <a:off x="4661911" y="1099275"/>
            <a:ext cx="4351727" cy="306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870850" y="1212154"/>
            <a:ext cx="1543792" cy="326371"/>
          </a:xfrm>
          <a:prstGeom prst="rect">
            <a:avLst/>
          </a:prstGeom>
          <a:noFill/>
        </p:spPr>
        <p:txBody>
          <a:bodyPr wrap="square" rtlCol="0">
            <a:spAutoFit/>
          </a:bodyPr>
          <a:lstStyle/>
          <a:p>
            <a:pPr>
              <a:lnSpc>
                <a:spcPts val="1800"/>
              </a:lnSpc>
            </a:pPr>
            <a:r>
              <a:rPr lang="en-GB" dirty="0" err="1" smtClean="0"/>
              <a:t>Biomassa</a:t>
            </a:r>
            <a:endParaRPr lang="en-GB" dirty="0" smtClean="0"/>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4007" t="28136" b="27295"/>
          <a:stretch/>
        </p:blipFill>
        <p:spPr bwMode="auto">
          <a:xfrm>
            <a:off x="973776" y="4465123"/>
            <a:ext cx="1610650" cy="1461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886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36550" y="3581400"/>
            <a:ext cx="3016250" cy="2867025"/>
          </a:xfrm>
          <a:prstGeom prst="rect">
            <a:avLst/>
          </a:prstGeom>
          <a:solidFill>
            <a:srgbClr val="99CCFF"/>
          </a:solidFill>
          <a:ln w="9525">
            <a:solidFill>
              <a:srgbClr val="0005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spcBef>
                <a:spcPct val="50000"/>
              </a:spcBef>
              <a:spcAft>
                <a:spcPct val="0"/>
              </a:spcAft>
              <a:buClrTx/>
              <a:buSzTx/>
              <a:buFontTx/>
              <a:buNone/>
            </a:pPr>
            <a:endParaRPr lang="en-GB" altLang="en-US" sz="2400" dirty="0">
              <a:solidFill>
                <a:schemeClr val="tx1"/>
              </a:solidFill>
            </a:endParaRPr>
          </a:p>
        </p:txBody>
      </p:sp>
      <p:sp>
        <p:nvSpPr>
          <p:cNvPr id="24579" name="Rectangle 3"/>
          <p:cNvSpPr>
            <a:spLocks noChangeArrowheads="1"/>
          </p:cNvSpPr>
          <p:nvPr/>
        </p:nvSpPr>
        <p:spPr bwMode="auto">
          <a:xfrm>
            <a:off x="460375" y="3881438"/>
            <a:ext cx="2789238" cy="2016125"/>
          </a:xfrm>
          <a:prstGeom prst="rect">
            <a:avLst/>
          </a:prstGeom>
          <a:solidFill>
            <a:schemeClr val="bg1"/>
          </a:solidFill>
          <a:ln w="9525">
            <a:solidFill>
              <a:srgbClr val="0005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spcBef>
                <a:spcPct val="50000"/>
              </a:spcBef>
              <a:spcAft>
                <a:spcPct val="0"/>
              </a:spcAft>
              <a:buClrTx/>
              <a:buSzTx/>
              <a:buFontTx/>
              <a:buNone/>
            </a:pPr>
            <a:endParaRPr lang="en-GB" altLang="en-US" sz="2400" dirty="0">
              <a:solidFill>
                <a:schemeClr val="tx1"/>
              </a:solidFill>
            </a:endParaRPr>
          </a:p>
        </p:txBody>
      </p:sp>
      <p:sp>
        <p:nvSpPr>
          <p:cNvPr id="24581" name="Text Box 5"/>
          <p:cNvSpPr txBox="1">
            <a:spLocks noChangeArrowheads="1"/>
          </p:cNvSpPr>
          <p:nvPr/>
        </p:nvSpPr>
        <p:spPr bwMode="auto">
          <a:xfrm>
            <a:off x="7445375" y="6073775"/>
            <a:ext cx="1350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eaLnBrk="1" hangingPunct="1">
              <a:spcAft>
                <a:spcPct val="0"/>
              </a:spcAft>
              <a:buClrTx/>
              <a:buSzTx/>
              <a:buFontTx/>
              <a:buNone/>
            </a:pPr>
            <a:r>
              <a:rPr lang="en-GB" altLang="en-US" sz="2400" dirty="0" smtClean="0">
                <a:solidFill>
                  <a:srgbClr val="000508"/>
                </a:solidFill>
                <a:latin typeface="Times New Roman" pitchFamily="18" charset="0"/>
              </a:rPr>
              <a:t>Economy</a:t>
            </a:r>
            <a:endParaRPr lang="en-GB" altLang="en-US" sz="2400" dirty="0">
              <a:solidFill>
                <a:srgbClr val="000508"/>
              </a:solidFill>
              <a:latin typeface="Times New Roman" pitchFamily="18" charset="0"/>
            </a:endParaRPr>
          </a:p>
        </p:txBody>
      </p:sp>
      <p:sp>
        <p:nvSpPr>
          <p:cNvPr id="24582" name="Rectangle 6"/>
          <p:cNvSpPr>
            <a:spLocks noChangeArrowheads="1"/>
          </p:cNvSpPr>
          <p:nvPr/>
        </p:nvSpPr>
        <p:spPr bwMode="auto">
          <a:xfrm>
            <a:off x="5791200" y="3627438"/>
            <a:ext cx="3094038" cy="2806700"/>
          </a:xfrm>
          <a:prstGeom prst="rect">
            <a:avLst/>
          </a:prstGeom>
          <a:solidFill>
            <a:srgbClr val="FF3300"/>
          </a:solidFill>
          <a:ln w="9525">
            <a:solidFill>
              <a:srgbClr val="0005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spcBef>
                <a:spcPct val="50000"/>
              </a:spcBef>
              <a:spcAft>
                <a:spcPct val="0"/>
              </a:spcAft>
              <a:buClrTx/>
              <a:buSzTx/>
              <a:buFontTx/>
              <a:buNone/>
            </a:pPr>
            <a:endParaRPr lang="en-GB" altLang="en-US" sz="2400" dirty="0">
              <a:solidFill>
                <a:schemeClr val="tx1"/>
              </a:solidFill>
            </a:endParaRPr>
          </a:p>
        </p:txBody>
      </p:sp>
      <p:sp>
        <p:nvSpPr>
          <p:cNvPr id="24583" name="Rectangle 7"/>
          <p:cNvSpPr>
            <a:spLocks noChangeArrowheads="1"/>
          </p:cNvSpPr>
          <p:nvPr/>
        </p:nvSpPr>
        <p:spPr bwMode="auto">
          <a:xfrm>
            <a:off x="3047670" y="1120775"/>
            <a:ext cx="2980067" cy="2419948"/>
          </a:xfrm>
          <a:prstGeom prst="rect">
            <a:avLst/>
          </a:prstGeom>
          <a:solidFill>
            <a:srgbClr val="FFFF00"/>
          </a:solidFill>
          <a:ln w="9525">
            <a:solidFill>
              <a:srgbClr val="0005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spcBef>
                <a:spcPct val="50000"/>
              </a:spcBef>
              <a:spcAft>
                <a:spcPct val="0"/>
              </a:spcAft>
              <a:buClrTx/>
              <a:buSzTx/>
              <a:buFontTx/>
              <a:buNone/>
            </a:pPr>
            <a:endParaRPr lang="en-GB" altLang="en-US" sz="2400" dirty="0">
              <a:solidFill>
                <a:schemeClr val="tx1"/>
              </a:solidFill>
            </a:endParaRPr>
          </a:p>
        </p:txBody>
      </p:sp>
      <p:sp>
        <p:nvSpPr>
          <p:cNvPr id="24584" name="Rectangle 8"/>
          <p:cNvSpPr>
            <a:spLocks noChangeArrowheads="1"/>
          </p:cNvSpPr>
          <p:nvPr/>
        </p:nvSpPr>
        <p:spPr bwMode="auto">
          <a:xfrm>
            <a:off x="3238500" y="1318160"/>
            <a:ext cx="2552700" cy="2018805"/>
          </a:xfrm>
          <a:prstGeom prst="rect">
            <a:avLst/>
          </a:prstGeom>
          <a:solidFill>
            <a:schemeClr val="bg1"/>
          </a:solidFill>
          <a:ln w="9525">
            <a:solidFill>
              <a:srgbClr val="0005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spcBef>
                <a:spcPct val="50000"/>
              </a:spcBef>
              <a:spcAft>
                <a:spcPct val="0"/>
              </a:spcAft>
              <a:buClrTx/>
              <a:buSzTx/>
              <a:buFontTx/>
              <a:buNone/>
            </a:pPr>
            <a:endParaRPr lang="en-GB" altLang="en-US" sz="2400" dirty="0">
              <a:solidFill>
                <a:schemeClr val="tx1"/>
              </a:solidFill>
            </a:endParaRPr>
          </a:p>
        </p:txBody>
      </p:sp>
      <p:sp>
        <p:nvSpPr>
          <p:cNvPr id="24585" name="Rectangle 9"/>
          <p:cNvSpPr>
            <a:spLocks noGrp="1" noChangeArrowheads="1"/>
          </p:cNvSpPr>
          <p:nvPr>
            <p:ph type="title"/>
          </p:nvPr>
        </p:nvSpPr>
        <p:spPr>
          <a:xfrm>
            <a:off x="491642" y="230188"/>
            <a:ext cx="8442796" cy="791650"/>
          </a:xfrm>
        </p:spPr>
        <p:txBody>
          <a:bodyPr/>
          <a:lstStyle/>
          <a:p>
            <a:r>
              <a:rPr lang="en-GB" altLang="en-US" dirty="0" err="1" smtClean="0"/>
              <a:t>Wat</a:t>
            </a:r>
            <a:r>
              <a:rPr lang="en-GB" altLang="en-US" dirty="0" smtClean="0"/>
              <a:t> </a:t>
            </a:r>
            <a:r>
              <a:rPr lang="en-GB" altLang="en-US" dirty="0" err="1" smtClean="0"/>
              <a:t>kan</a:t>
            </a:r>
            <a:r>
              <a:rPr lang="en-GB" altLang="en-US" dirty="0" smtClean="0"/>
              <a:t> </a:t>
            </a:r>
            <a:r>
              <a:rPr lang="en-GB" altLang="en-US" dirty="0" err="1" smtClean="0"/>
              <a:t>er</a:t>
            </a:r>
            <a:r>
              <a:rPr lang="en-GB" altLang="en-US" dirty="0" smtClean="0"/>
              <a:t> </a:t>
            </a:r>
            <a:r>
              <a:rPr lang="en-GB" altLang="en-US" dirty="0" err="1" smtClean="0"/>
              <a:t>mis</a:t>
            </a:r>
            <a:r>
              <a:rPr lang="en-GB" altLang="en-US" dirty="0" smtClean="0"/>
              <a:t> </a:t>
            </a:r>
            <a:r>
              <a:rPr lang="en-GB" altLang="en-US" dirty="0" err="1" smtClean="0"/>
              <a:t>gaan</a:t>
            </a:r>
            <a:r>
              <a:rPr lang="en-GB" altLang="en-US" dirty="0" smtClean="0"/>
              <a:t>: </a:t>
            </a:r>
            <a:r>
              <a:rPr lang="en-GB" altLang="en-US" dirty="0" err="1" smtClean="0"/>
              <a:t>beheerscyclus</a:t>
            </a:r>
            <a:r>
              <a:rPr lang="en-GB" altLang="en-US" dirty="0" smtClean="0"/>
              <a:t> </a:t>
            </a:r>
          </a:p>
        </p:txBody>
      </p:sp>
      <p:sp>
        <p:nvSpPr>
          <p:cNvPr id="24586" name="Text Box 10"/>
          <p:cNvSpPr txBox="1">
            <a:spLocks noChangeArrowheads="1"/>
          </p:cNvSpPr>
          <p:nvPr/>
        </p:nvSpPr>
        <p:spPr bwMode="auto">
          <a:xfrm>
            <a:off x="650875" y="3897313"/>
            <a:ext cx="243681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eaLnBrk="1" hangingPunct="1">
              <a:spcAft>
                <a:spcPct val="0"/>
              </a:spcAft>
              <a:buClrTx/>
              <a:buSzTx/>
              <a:buFontTx/>
              <a:buNone/>
            </a:pPr>
            <a:r>
              <a:rPr lang="en-GB" altLang="en-US" sz="3200" b="1" dirty="0" err="1" smtClean="0">
                <a:solidFill>
                  <a:srgbClr val="000508"/>
                </a:solidFill>
                <a:latin typeface="Calibri" panose="020F0502020204030204" pitchFamily="34" charset="0"/>
              </a:rPr>
              <a:t>onderzoek</a:t>
            </a:r>
            <a:r>
              <a:rPr lang="en-GB" altLang="en-US" sz="3200" b="1" dirty="0" smtClean="0">
                <a:solidFill>
                  <a:srgbClr val="000508"/>
                </a:solidFill>
                <a:latin typeface="Calibri" panose="020F0502020204030204" pitchFamily="34" charset="0"/>
              </a:rPr>
              <a:t>:</a:t>
            </a:r>
          </a:p>
          <a:p>
            <a:pPr eaLnBrk="1" hangingPunct="1">
              <a:spcAft>
                <a:spcPct val="0"/>
              </a:spcAft>
              <a:buClrTx/>
              <a:buSzTx/>
              <a:buFontTx/>
              <a:buNone/>
            </a:pPr>
            <a:r>
              <a:rPr lang="en-GB" altLang="en-US" sz="2400" b="1" dirty="0" err="1" smtClean="0">
                <a:solidFill>
                  <a:srgbClr val="000508"/>
                </a:solidFill>
                <a:latin typeface="Calibri" panose="020F0502020204030204" pitchFamily="34" charset="0"/>
              </a:rPr>
              <a:t>Dynamiek</a:t>
            </a:r>
            <a:r>
              <a:rPr lang="en-GB" altLang="en-US" sz="2400" b="1" dirty="0" smtClean="0">
                <a:solidFill>
                  <a:srgbClr val="000508"/>
                </a:solidFill>
                <a:latin typeface="Calibri" panose="020F0502020204030204" pitchFamily="34" charset="0"/>
              </a:rPr>
              <a:t> van</a:t>
            </a:r>
          </a:p>
          <a:p>
            <a:pPr marL="225425" indent="-225425" eaLnBrk="1" hangingPunct="1">
              <a:spcAft>
                <a:spcPct val="0"/>
              </a:spcAft>
              <a:buClrTx/>
              <a:buSzTx/>
              <a:buFont typeface="Arial" panose="020B0604020202020204" pitchFamily="34" charset="0"/>
              <a:buChar char="•"/>
            </a:pPr>
            <a:r>
              <a:rPr lang="en-GB" altLang="en-US" sz="2400" b="1" dirty="0" err="1" smtClean="0">
                <a:solidFill>
                  <a:srgbClr val="000508"/>
                </a:solidFill>
                <a:latin typeface="Calibri" panose="020F0502020204030204" pitchFamily="34" charset="0"/>
              </a:rPr>
              <a:t>visbestanden</a:t>
            </a:r>
            <a:endParaRPr lang="en-GB" altLang="en-US" sz="2400" b="1" dirty="0" smtClean="0">
              <a:solidFill>
                <a:srgbClr val="000508"/>
              </a:solidFill>
              <a:latin typeface="Calibri" panose="020F0502020204030204" pitchFamily="34" charset="0"/>
            </a:endParaRPr>
          </a:p>
          <a:p>
            <a:pPr marL="225425" indent="-225425" eaLnBrk="1" hangingPunct="1">
              <a:spcAft>
                <a:spcPct val="0"/>
              </a:spcAft>
              <a:buClrTx/>
              <a:buSzTx/>
              <a:buFont typeface="Arial" panose="020B0604020202020204" pitchFamily="34" charset="0"/>
              <a:buChar char="•"/>
            </a:pPr>
            <a:r>
              <a:rPr lang="en-GB" altLang="en-US" sz="2400" b="1" dirty="0" err="1" smtClean="0">
                <a:solidFill>
                  <a:srgbClr val="000508"/>
                </a:solidFill>
                <a:latin typeface="Calibri" panose="020F0502020204030204" pitchFamily="34" charset="0"/>
              </a:rPr>
              <a:t>Ecosystemen</a:t>
            </a:r>
            <a:endParaRPr lang="en-GB" altLang="en-US" sz="2400" b="1" dirty="0">
              <a:solidFill>
                <a:srgbClr val="000508"/>
              </a:solidFill>
              <a:latin typeface="Calibri" panose="020F0502020204030204" pitchFamily="34" charset="0"/>
            </a:endParaRPr>
          </a:p>
        </p:txBody>
      </p:sp>
      <p:sp>
        <p:nvSpPr>
          <p:cNvPr id="24587" name="Text Box 11"/>
          <p:cNvSpPr txBox="1">
            <a:spLocks noChangeArrowheads="1"/>
          </p:cNvSpPr>
          <p:nvPr/>
        </p:nvSpPr>
        <p:spPr bwMode="auto">
          <a:xfrm>
            <a:off x="5961063" y="3871913"/>
            <a:ext cx="2741612" cy="206210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eaLnBrk="1" hangingPunct="1">
              <a:spcAft>
                <a:spcPct val="0"/>
              </a:spcAft>
              <a:buClrTx/>
              <a:buSzTx/>
              <a:buFontTx/>
              <a:buNone/>
            </a:pPr>
            <a:r>
              <a:rPr lang="en-GB" altLang="en-US" sz="3200" b="1" dirty="0" err="1" smtClean="0">
                <a:solidFill>
                  <a:srgbClr val="000000"/>
                </a:solidFill>
                <a:latin typeface="Calibri" panose="020F0502020204030204" pitchFamily="34" charset="0"/>
              </a:rPr>
              <a:t>visserij</a:t>
            </a:r>
            <a:r>
              <a:rPr lang="en-GB" altLang="en-US" sz="3200" b="1" dirty="0" smtClean="0">
                <a:solidFill>
                  <a:srgbClr val="000000"/>
                </a:solidFill>
                <a:latin typeface="Calibri" panose="020F0502020204030204" pitchFamily="34" charset="0"/>
              </a:rPr>
              <a:t>:</a:t>
            </a:r>
          </a:p>
          <a:p>
            <a:pPr marL="225425" indent="-225425" eaLnBrk="1" hangingPunct="1">
              <a:spcAft>
                <a:spcPct val="0"/>
              </a:spcAft>
              <a:buClrTx/>
              <a:buSzTx/>
              <a:buFont typeface="Arial" panose="020B0604020202020204" pitchFamily="34" charset="0"/>
              <a:buChar char="•"/>
            </a:pPr>
            <a:r>
              <a:rPr lang="en-GB" altLang="en-US" sz="2400" b="1" dirty="0" err="1" smtClean="0">
                <a:solidFill>
                  <a:srgbClr val="000000"/>
                </a:solidFill>
                <a:latin typeface="Calibri" panose="020F0502020204030204" pitchFamily="34" charset="0"/>
              </a:rPr>
              <a:t>vangsten</a:t>
            </a:r>
            <a:endParaRPr lang="en-GB" altLang="en-US" sz="2400" b="1" dirty="0" smtClean="0">
              <a:solidFill>
                <a:srgbClr val="000000"/>
              </a:solidFill>
              <a:latin typeface="Calibri" panose="020F0502020204030204" pitchFamily="34" charset="0"/>
            </a:endParaRPr>
          </a:p>
          <a:p>
            <a:pPr marL="225425" indent="-225425" eaLnBrk="1" hangingPunct="1">
              <a:spcAft>
                <a:spcPct val="0"/>
              </a:spcAft>
              <a:buClrTx/>
              <a:buSzTx/>
              <a:buFont typeface="Arial" panose="020B0604020202020204" pitchFamily="34" charset="0"/>
              <a:buChar char="•"/>
            </a:pPr>
            <a:r>
              <a:rPr lang="en-GB" altLang="en-US" sz="2400" b="1" dirty="0" err="1" smtClean="0">
                <a:solidFill>
                  <a:srgbClr val="000000"/>
                </a:solidFill>
                <a:latin typeface="Calibri" panose="020F0502020204030204" pitchFamily="34" charset="0"/>
              </a:rPr>
              <a:t>Inspanning</a:t>
            </a:r>
            <a:endParaRPr lang="en-GB" altLang="en-US" sz="2400" b="1" dirty="0" smtClean="0">
              <a:solidFill>
                <a:srgbClr val="000000"/>
              </a:solidFill>
              <a:latin typeface="Calibri" panose="020F0502020204030204" pitchFamily="34" charset="0"/>
            </a:endParaRPr>
          </a:p>
          <a:p>
            <a:pPr marL="225425" indent="-225425" eaLnBrk="1" hangingPunct="1">
              <a:spcAft>
                <a:spcPct val="0"/>
              </a:spcAft>
              <a:buClrTx/>
              <a:buSzTx/>
              <a:buFont typeface="Arial" panose="020B0604020202020204" pitchFamily="34" charset="0"/>
              <a:buChar char="•"/>
            </a:pPr>
            <a:r>
              <a:rPr lang="en-GB" altLang="en-US" sz="2400" b="1" dirty="0" err="1" smtClean="0">
                <a:solidFill>
                  <a:srgbClr val="000000"/>
                </a:solidFill>
                <a:latin typeface="Calibri" panose="020F0502020204030204" pitchFamily="34" charset="0"/>
              </a:rPr>
              <a:t>Aanpassen</a:t>
            </a:r>
            <a:r>
              <a:rPr lang="en-GB" altLang="en-US" sz="2400" b="1" dirty="0" smtClean="0">
                <a:solidFill>
                  <a:srgbClr val="000000"/>
                </a:solidFill>
                <a:latin typeface="Calibri" panose="020F0502020204030204" pitchFamily="34" charset="0"/>
              </a:rPr>
              <a:t> </a:t>
            </a:r>
            <a:r>
              <a:rPr lang="en-GB" altLang="en-US" sz="2400" b="1" dirty="0" err="1" smtClean="0">
                <a:solidFill>
                  <a:srgbClr val="000000"/>
                </a:solidFill>
                <a:latin typeface="Calibri" panose="020F0502020204030204" pitchFamily="34" charset="0"/>
              </a:rPr>
              <a:t>aan</a:t>
            </a:r>
            <a:r>
              <a:rPr lang="en-GB" altLang="en-US" sz="2400" b="1" dirty="0" smtClean="0">
                <a:solidFill>
                  <a:srgbClr val="000000"/>
                </a:solidFill>
                <a:latin typeface="Calibri" panose="020F0502020204030204" pitchFamily="34" charset="0"/>
              </a:rPr>
              <a:t> </a:t>
            </a:r>
            <a:r>
              <a:rPr lang="en-GB" altLang="en-US" sz="2400" b="1" dirty="0" err="1" smtClean="0">
                <a:solidFill>
                  <a:srgbClr val="000000"/>
                </a:solidFill>
                <a:latin typeface="Calibri" panose="020F0502020204030204" pitchFamily="34" charset="0"/>
              </a:rPr>
              <a:t>beheer</a:t>
            </a:r>
            <a:endParaRPr lang="en-GB" altLang="en-US" sz="2400" b="1" dirty="0">
              <a:solidFill>
                <a:srgbClr val="000000"/>
              </a:solidFill>
              <a:latin typeface="Calibri" panose="020F0502020204030204" pitchFamily="34" charset="0"/>
            </a:endParaRPr>
          </a:p>
        </p:txBody>
      </p:sp>
      <p:sp>
        <p:nvSpPr>
          <p:cNvPr id="24588" name="Rectangle 12"/>
          <p:cNvSpPr>
            <a:spLocks noChangeArrowheads="1"/>
          </p:cNvSpPr>
          <p:nvPr/>
        </p:nvSpPr>
        <p:spPr bwMode="auto">
          <a:xfrm>
            <a:off x="3238500" y="1318161"/>
            <a:ext cx="272256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eaLnBrk="1" hangingPunct="1">
              <a:spcAft>
                <a:spcPct val="0"/>
              </a:spcAft>
              <a:buClrTx/>
              <a:buSzTx/>
              <a:buFontTx/>
              <a:buNone/>
            </a:pPr>
            <a:r>
              <a:rPr lang="en-GB" altLang="en-US" sz="3200" b="1" dirty="0" err="1" smtClean="0">
                <a:solidFill>
                  <a:srgbClr val="000508"/>
                </a:solidFill>
                <a:latin typeface="Calibri" panose="020F0502020204030204" pitchFamily="34" charset="0"/>
              </a:rPr>
              <a:t>beheer</a:t>
            </a:r>
            <a:r>
              <a:rPr lang="en-GB" altLang="en-US" sz="3200" b="1" dirty="0" smtClean="0">
                <a:solidFill>
                  <a:srgbClr val="000508"/>
                </a:solidFill>
                <a:latin typeface="Calibri" panose="020F0502020204030204" pitchFamily="34" charset="0"/>
              </a:rPr>
              <a:t>:</a:t>
            </a:r>
          </a:p>
          <a:p>
            <a:pPr marL="285750" indent="-285750" eaLnBrk="1" hangingPunct="1">
              <a:spcAft>
                <a:spcPct val="0"/>
              </a:spcAft>
              <a:buClrTx/>
              <a:buSzTx/>
              <a:buFont typeface="Arial" panose="020B0604020202020204" pitchFamily="34" charset="0"/>
              <a:buChar char="•"/>
            </a:pPr>
            <a:r>
              <a:rPr lang="en-GB" altLang="en-US" sz="2400" b="1" dirty="0" err="1" smtClean="0">
                <a:solidFill>
                  <a:srgbClr val="000508"/>
                </a:solidFill>
                <a:latin typeface="Calibri" panose="020F0502020204030204" pitchFamily="34" charset="0"/>
              </a:rPr>
              <a:t>reguleren</a:t>
            </a:r>
            <a:endParaRPr lang="en-GB" altLang="en-US" sz="2400" b="1" dirty="0" smtClean="0">
              <a:solidFill>
                <a:srgbClr val="000508"/>
              </a:solidFill>
              <a:latin typeface="Calibri" panose="020F0502020204030204" pitchFamily="34" charset="0"/>
            </a:endParaRPr>
          </a:p>
          <a:p>
            <a:pPr marL="285750" indent="-285750" eaLnBrk="1" hangingPunct="1">
              <a:spcAft>
                <a:spcPct val="0"/>
              </a:spcAft>
              <a:buClrTx/>
              <a:buSzTx/>
              <a:buFont typeface="Arial" panose="020B0604020202020204" pitchFamily="34" charset="0"/>
              <a:buChar char="•"/>
            </a:pPr>
            <a:r>
              <a:rPr lang="en-GB" altLang="en-US" sz="2400" b="1" dirty="0" err="1" smtClean="0">
                <a:solidFill>
                  <a:srgbClr val="000508"/>
                </a:solidFill>
                <a:latin typeface="Calibri" panose="020F0502020204030204" pitchFamily="34" charset="0"/>
              </a:rPr>
              <a:t>implementeren</a:t>
            </a:r>
            <a:endParaRPr lang="en-GB" altLang="en-US" sz="2400" b="1" dirty="0">
              <a:solidFill>
                <a:srgbClr val="000508"/>
              </a:solidFill>
              <a:latin typeface="Calibri" panose="020F0502020204030204" pitchFamily="34" charset="0"/>
            </a:endParaRPr>
          </a:p>
        </p:txBody>
      </p:sp>
      <p:grpSp>
        <p:nvGrpSpPr>
          <p:cNvPr id="570381" name="Group 13"/>
          <p:cNvGrpSpPr>
            <a:grpSpLocks/>
          </p:cNvGrpSpPr>
          <p:nvPr/>
        </p:nvGrpSpPr>
        <p:grpSpPr bwMode="auto">
          <a:xfrm>
            <a:off x="1090613" y="2057400"/>
            <a:ext cx="1728787" cy="1371600"/>
            <a:chOff x="687" y="1296"/>
            <a:chExt cx="1089" cy="864"/>
          </a:xfrm>
        </p:grpSpPr>
        <p:sp>
          <p:nvSpPr>
            <p:cNvPr id="24596" name="Line 14"/>
            <p:cNvSpPr>
              <a:spLocks noChangeShapeType="1"/>
            </p:cNvSpPr>
            <p:nvPr/>
          </p:nvSpPr>
          <p:spPr bwMode="auto">
            <a:xfrm flipV="1">
              <a:off x="912" y="1296"/>
              <a:ext cx="864" cy="864"/>
            </a:xfrm>
            <a:prstGeom prst="line">
              <a:avLst/>
            </a:prstGeom>
            <a:noFill/>
            <a:ln w="1270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97" name="Text Box 15"/>
            <p:cNvSpPr txBox="1">
              <a:spLocks noChangeArrowheads="1"/>
            </p:cNvSpPr>
            <p:nvPr/>
          </p:nvSpPr>
          <p:spPr bwMode="auto">
            <a:xfrm>
              <a:off x="687" y="1573"/>
              <a:ext cx="799" cy="370"/>
            </a:xfrm>
            <a:prstGeom prst="rect">
              <a:avLst/>
            </a:prstGeom>
            <a:solidFill>
              <a:schemeClr val="bg1">
                <a:alpha val="74901"/>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000" tIns="46800" rIns="90000" bIns="46800">
              <a:spAutoFit/>
            </a:bodyP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spcBef>
                  <a:spcPct val="50000"/>
                </a:spcBef>
                <a:spcAft>
                  <a:spcPct val="0"/>
                </a:spcAft>
                <a:buClrTx/>
                <a:buSzTx/>
                <a:buFontTx/>
                <a:buNone/>
              </a:pPr>
              <a:r>
                <a:rPr lang="en-US" altLang="en-US" sz="3200" b="1" dirty="0" err="1" smtClean="0">
                  <a:solidFill>
                    <a:srgbClr val="000000"/>
                  </a:solidFill>
                  <a:latin typeface="Calibri" panose="020F0502020204030204" pitchFamily="34" charset="0"/>
                </a:rPr>
                <a:t>advies</a:t>
              </a:r>
              <a:endParaRPr lang="en-GB" altLang="en-US" sz="3200" b="1" dirty="0">
                <a:solidFill>
                  <a:srgbClr val="000000"/>
                </a:solidFill>
                <a:latin typeface="Calibri" panose="020F0502020204030204" pitchFamily="34" charset="0"/>
              </a:endParaRPr>
            </a:p>
          </p:txBody>
        </p:sp>
      </p:grpSp>
      <p:grpSp>
        <p:nvGrpSpPr>
          <p:cNvPr id="570384" name="Group 16"/>
          <p:cNvGrpSpPr>
            <a:grpSpLocks/>
          </p:cNvGrpSpPr>
          <p:nvPr/>
        </p:nvGrpSpPr>
        <p:grpSpPr bwMode="auto">
          <a:xfrm>
            <a:off x="3079750" y="4645028"/>
            <a:ext cx="2552700" cy="681038"/>
            <a:chOff x="1940" y="2926"/>
            <a:chExt cx="1608" cy="429"/>
          </a:xfrm>
        </p:grpSpPr>
        <p:sp>
          <p:nvSpPr>
            <p:cNvPr id="24594" name="Line 17"/>
            <p:cNvSpPr>
              <a:spLocks noChangeShapeType="1"/>
            </p:cNvSpPr>
            <p:nvPr/>
          </p:nvSpPr>
          <p:spPr bwMode="auto">
            <a:xfrm>
              <a:off x="1940" y="2926"/>
              <a:ext cx="1608" cy="1"/>
            </a:xfrm>
            <a:prstGeom prst="line">
              <a:avLst/>
            </a:prstGeom>
            <a:noFill/>
            <a:ln w="1270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95" name="Text Box 18"/>
            <p:cNvSpPr txBox="1">
              <a:spLocks noChangeArrowheads="1"/>
            </p:cNvSpPr>
            <p:nvPr/>
          </p:nvSpPr>
          <p:spPr bwMode="auto">
            <a:xfrm>
              <a:off x="2323" y="2985"/>
              <a:ext cx="1225" cy="370"/>
            </a:xfrm>
            <a:prstGeom prst="rect">
              <a:avLst/>
            </a:prstGeom>
            <a:solidFill>
              <a:schemeClr val="bg1">
                <a:alpha val="7999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000" tIns="46800" rIns="90000" bIns="46800">
              <a:spAutoFit/>
            </a:bodyP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lgn="ctr">
                <a:spcAft>
                  <a:spcPct val="0"/>
                </a:spcAft>
                <a:buClrTx/>
                <a:buSzTx/>
                <a:buFontTx/>
                <a:buNone/>
              </a:pPr>
              <a:r>
                <a:rPr lang="en-US" altLang="en-US" sz="3200" b="1" dirty="0" err="1" smtClean="0">
                  <a:solidFill>
                    <a:srgbClr val="000000"/>
                  </a:solidFill>
                  <a:latin typeface="Calibri" panose="020F0502020204030204" pitchFamily="34" charset="0"/>
                </a:rPr>
                <a:t>Gegevens</a:t>
              </a:r>
              <a:r>
                <a:rPr lang="en-US" altLang="en-US" sz="3200" b="1" dirty="0" smtClean="0">
                  <a:solidFill>
                    <a:srgbClr val="000000"/>
                  </a:solidFill>
                  <a:latin typeface="Calibri" panose="020F0502020204030204" pitchFamily="34" charset="0"/>
                </a:rPr>
                <a:t> </a:t>
              </a:r>
              <a:endParaRPr lang="en-GB" altLang="en-US" sz="3200" b="1" dirty="0">
                <a:solidFill>
                  <a:srgbClr val="000000"/>
                </a:solidFill>
                <a:latin typeface="Calibri" panose="020F0502020204030204" pitchFamily="34" charset="0"/>
              </a:endParaRPr>
            </a:p>
          </p:txBody>
        </p:sp>
      </p:grpSp>
      <p:grpSp>
        <p:nvGrpSpPr>
          <p:cNvPr id="570387" name="Group 19"/>
          <p:cNvGrpSpPr>
            <a:grpSpLocks/>
          </p:cNvGrpSpPr>
          <p:nvPr/>
        </p:nvGrpSpPr>
        <p:grpSpPr bwMode="auto">
          <a:xfrm>
            <a:off x="6172200" y="2057400"/>
            <a:ext cx="1524000" cy="1524000"/>
            <a:chOff x="3888" y="1296"/>
            <a:chExt cx="960" cy="960"/>
          </a:xfrm>
        </p:grpSpPr>
        <p:sp>
          <p:nvSpPr>
            <p:cNvPr id="24592" name="Line 20"/>
            <p:cNvSpPr>
              <a:spLocks noChangeShapeType="1"/>
            </p:cNvSpPr>
            <p:nvPr/>
          </p:nvSpPr>
          <p:spPr bwMode="auto">
            <a:xfrm>
              <a:off x="3888" y="1296"/>
              <a:ext cx="960" cy="960"/>
            </a:xfrm>
            <a:prstGeom prst="line">
              <a:avLst/>
            </a:prstGeom>
            <a:noFill/>
            <a:ln w="1270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593" name="Text Box 21"/>
            <p:cNvSpPr txBox="1">
              <a:spLocks noChangeArrowheads="1"/>
            </p:cNvSpPr>
            <p:nvPr/>
          </p:nvSpPr>
          <p:spPr bwMode="auto">
            <a:xfrm>
              <a:off x="4062" y="1544"/>
              <a:ext cx="750" cy="370"/>
            </a:xfrm>
            <a:prstGeom prst="rect">
              <a:avLst/>
            </a:prstGeom>
            <a:solidFill>
              <a:schemeClr val="bg1">
                <a:alpha val="74901"/>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000" tIns="46800" rIns="90000" bIns="46800">
              <a:spAutoFit/>
            </a:bodyP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spcBef>
                  <a:spcPct val="50000"/>
                </a:spcBef>
                <a:spcAft>
                  <a:spcPct val="0"/>
                </a:spcAft>
                <a:buClrTx/>
                <a:buSzTx/>
                <a:buFontTx/>
                <a:buNone/>
              </a:pPr>
              <a:r>
                <a:rPr lang="en-US" altLang="en-US" sz="3200" b="1" dirty="0" smtClean="0">
                  <a:solidFill>
                    <a:srgbClr val="000000"/>
                  </a:solidFill>
                  <a:latin typeface="Calibri" panose="020F0502020204030204" pitchFamily="34" charset="0"/>
                </a:rPr>
                <a:t>regels</a:t>
              </a:r>
              <a:endParaRPr lang="en-US" altLang="en-US" sz="3200" b="1" dirty="0">
                <a:solidFill>
                  <a:srgbClr val="000000"/>
                </a:solidFill>
                <a:latin typeface="Calibri" panose="020F0502020204030204" pitchFamily="34" charset="0"/>
              </a:endParaRPr>
            </a:p>
          </p:txBody>
        </p:sp>
      </p:grpSp>
    </p:spTree>
    <p:extLst>
      <p:ext uri="{BB962C8B-B14F-4D97-AF65-F5344CB8AC3E}">
        <p14:creationId xmlns:p14="http://schemas.microsoft.com/office/powerpoint/2010/main" val="1370443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03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03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0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3" name="Object 4"/>
          <p:cNvGraphicFramePr>
            <a:graphicFrameLocks noGrp="1" noChangeAspect="1"/>
          </p:cNvGraphicFramePr>
          <p:nvPr>
            <p:ph sz="half" idx="1"/>
          </p:nvPr>
        </p:nvGraphicFramePr>
        <p:xfrm>
          <a:off x="4708525" y="4138613"/>
          <a:ext cx="4435475" cy="2719387"/>
        </p:xfrm>
        <a:graphic>
          <a:graphicData uri="http://schemas.openxmlformats.org/presentationml/2006/ole">
            <mc:AlternateContent xmlns:mc="http://schemas.openxmlformats.org/markup-compatibility/2006">
              <mc:Choice xmlns:v="urn:schemas-microsoft-com:vml" Requires="v">
                <p:oleObj spid="_x0000_s12323" name="Worksheet" r:id="rId4" imgW="3914851" imgH="2400300" progId="Excel.Sheet.8">
                  <p:embed/>
                </p:oleObj>
              </mc:Choice>
              <mc:Fallback>
                <p:oleObj name="Worksheet" r:id="rId4" imgW="3914851" imgH="24003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8525" y="4138613"/>
                        <a:ext cx="4435475"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5"/>
          <p:cNvGraphicFramePr>
            <a:graphicFrameLocks noGrp="1" noChangeAspect="1"/>
          </p:cNvGraphicFramePr>
          <p:nvPr>
            <p:ph sz="quarter" idx="2"/>
          </p:nvPr>
        </p:nvGraphicFramePr>
        <p:xfrm>
          <a:off x="2660650" y="1446213"/>
          <a:ext cx="3657600" cy="2586037"/>
        </p:xfrm>
        <a:graphic>
          <a:graphicData uri="http://schemas.openxmlformats.org/presentationml/2006/ole">
            <mc:AlternateContent xmlns:mc="http://schemas.openxmlformats.org/markup-compatibility/2006">
              <mc:Choice xmlns:v="urn:schemas-microsoft-com:vml" Requires="v">
                <p:oleObj spid="_x0000_s12324" name="Worksheet" r:id="rId6" imgW="4286402" imgH="3162300" progId="Excel.Sheet.8">
                  <p:embed/>
                </p:oleObj>
              </mc:Choice>
              <mc:Fallback>
                <p:oleObj name="Worksheet" r:id="rId6" imgW="4286402" imgH="316230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0650" y="1446213"/>
                        <a:ext cx="3657600"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50919" name="Rectangle 7"/>
          <p:cNvSpPr>
            <a:spLocks noChangeArrowheads="1"/>
          </p:cNvSpPr>
          <p:nvPr/>
        </p:nvSpPr>
        <p:spPr bwMode="auto">
          <a:xfrm>
            <a:off x="6624638" y="3640138"/>
            <a:ext cx="2265362" cy="523875"/>
          </a:xfrm>
          <a:prstGeom prst="rect">
            <a:avLst/>
          </a:prstGeom>
          <a:noFill/>
          <a:ln>
            <a:noFill/>
          </a:ln>
          <a:effectLst/>
          <a:extLst>
            <a:ext uri="{909E8E84-426E-40DD-AFC4-6F175D3DCCD1}">
              <a14:hiddenFill xmlns:a14="http://schemas.microsoft.com/office/drawing/2010/main">
                <a:solidFill>
                  <a:srgbClr val="FF0000">
                    <a:alpha val="7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lgn="ctr" eaLnBrk="1" fontAlgn="ctr" hangingPunct="1">
              <a:spcAft>
                <a:spcPct val="0"/>
              </a:spcAft>
              <a:buClrTx/>
              <a:buSzTx/>
              <a:buFontTx/>
              <a:buNone/>
            </a:pPr>
            <a:r>
              <a:rPr lang="en-GB" altLang="en-US" b="1" dirty="0" err="1">
                <a:solidFill>
                  <a:srgbClr val="000304"/>
                </a:solidFill>
                <a:latin typeface="Calibri" panose="020F0502020204030204" pitchFamily="34" charset="0"/>
              </a:rPr>
              <a:t>v</a:t>
            </a:r>
            <a:r>
              <a:rPr lang="en-GB" altLang="en-US" b="1" dirty="0" err="1" smtClean="0">
                <a:solidFill>
                  <a:srgbClr val="000304"/>
                </a:solidFill>
                <a:latin typeface="Calibri" panose="020F0502020204030204" pitchFamily="34" charset="0"/>
              </a:rPr>
              <a:t>isserij</a:t>
            </a:r>
            <a:r>
              <a:rPr lang="en-GB" altLang="en-US" b="1" dirty="0" smtClean="0">
                <a:solidFill>
                  <a:srgbClr val="000304"/>
                </a:solidFill>
                <a:latin typeface="Calibri" panose="020F0502020204030204" pitchFamily="34" charset="0"/>
              </a:rPr>
              <a:t>:</a:t>
            </a:r>
            <a:r>
              <a:rPr lang="en-GB" altLang="en-US" sz="2400" b="1" dirty="0" smtClean="0">
                <a:solidFill>
                  <a:srgbClr val="000304"/>
                </a:solidFill>
                <a:latin typeface="Calibri" panose="020F0502020204030204" pitchFamily="34" charset="0"/>
              </a:rPr>
              <a:t> </a:t>
            </a:r>
            <a:endParaRPr lang="en-GB" altLang="en-US" sz="2400" b="1" dirty="0">
              <a:solidFill>
                <a:srgbClr val="000304"/>
              </a:solidFill>
              <a:latin typeface="Calibri" panose="020F0502020204030204" pitchFamily="34" charset="0"/>
            </a:endParaRPr>
          </a:p>
        </p:txBody>
      </p:sp>
      <p:sp>
        <p:nvSpPr>
          <p:cNvPr id="550920" name="Rectangle 8"/>
          <p:cNvSpPr>
            <a:spLocks noChangeArrowheads="1"/>
          </p:cNvSpPr>
          <p:nvPr/>
        </p:nvSpPr>
        <p:spPr bwMode="auto">
          <a:xfrm>
            <a:off x="0" y="1016000"/>
            <a:ext cx="8659813" cy="5191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lgn="ctr" eaLnBrk="1" hangingPunct="1">
              <a:spcAft>
                <a:spcPct val="0"/>
              </a:spcAft>
              <a:buClrTx/>
              <a:buSzTx/>
              <a:buFontTx/>
              <a:buNone/>
            </a:pPr>
            <a:r>
              <a:rPr lang="en-GB" altLang="en-US" b="1" dirty="0" err="1" smtClean="0">
                <a:solidFill>
                  <a:srgbClr val="000304"/>
                </a:solidFill>
                <a:latin typeface="Calibri" panose="020F0502020204030204" pitchFamily="34" charset="0"/>
              </a:rPr>
              <a:t>beheer</a:t>
            </a:r>
            <a:r>
              <a:rPr lang="en-GB" altLang="en-US" b="1" dirty="0" smtClean="0">
                <a:solidFill>
                  <a:srgbClr val="000304"/>
                </a:solidFill>
                <a:latin typeface="Calibri" panose="020F0502020204030204" pitchFamily="34" charset="0"/>
              </a:rPr>
              <a:t>:</a:t>
            </a:r>
            <a:endParaRPr lang="en-GB" altLang="en-US" sz="2400" b="1" dirty="0">
              <a:solidFill>
                <a:srgbClr val="000304"/>
              </a:solidFill>
              <a:latin typeface="Calibri" panose="020F0502020204030204" pitchFamily="34" charset="0"/>
            </a:endParaRPr>
          </a:p>
        </p:txBody>
      </p:sp>
      <p:sp>
        <p:nvSpPr>
          <p:cNvPr id="550922" name="Rectangle 10"/>
          <p:cNvSpPr>
            <a:spLocks noChangeArrowheads="1"/>
          </p:cNvSpPr>
          <p:nvPr/>
        </p:nvSpPr>
        <p:spPr bwMode="auto">
          <a:xfrm>
            <a:off x="0" y="3532188"/>
            <a:ext cx="2220913" cy="1262062"/>
          </a:xfrm>
          <a:prstGeom prst="rect">
            <a:avLst/>
          </a:prstGeom>
          <a:noFill/>
          <a:ln>
            <a:noFill/>
          </a:ln>
          <a:effectLst/>
          <a:extLst>
            <a:ext uri="{909E8E84-426E-40DD-AFC4-6F175D3DCCD1}">
              <a14:hiddenFill xmlns:a14="http://schemas.microsoft.com/office/drawing/2010/main">
                <a:solidFill>
                  <a:srgbClr val="66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lgn="ctr" eaLnBrk="1" fontAlgn="ctr" hangingPunct="1">
              <a:spcAft>
                <a:spcPct val="0"/>
              </a:spcAft>
              <a:buClrTx/>
              <a:buSzTx/>
              <a:buFontTx/>
              <a:buNone/>
            </a:pPr>
            <a:r>
              <a:rPr lang="en-GB" altLang="en-US" b="1" dirty="0" err="1">
                <a:solidFill>
                  <a:srgbClr val="000304"/>
                </a:solidFill>
                <a:latin typeface="Calibri" panose="020F0502020204030204" pitchFamily="34" charset="0"/>
              </a:rPr>
              <a:t>o</a:t>
            </a:r>
            <a:r>
              <a:rPr lang="en-GB" altLang="en-US" b="1" dirty="0" err="1" smtClean="0">
                <a:solidFill>
                  <a:srgbClr val="000304"/>
                </a:solidFill>
                <a:latin typeface="Calibri" panose="020F0502020204030204" pitchFamily="34" charset="0"/>
              </a:rPr>
              <a:t>nderzoek</a:t>
            </a:r>
            <a:r>
              <a:rPr lang="en-GB" altLang="en-US" b="1" dirty="0" smtClean="0">
                <a:solidFill>
                  <a:srgbClr val="000304"/>
                </a:solidFill>
                <a:latin typeface="Calibri" panose="020F0502020204030204" pitchFamily="34" charset="0"/>
              </a:rPr>
              <a:t>:</a:t>
            </a:r>
            <a:r>
              <a:rPr lang="en-GB" altLang="en-US" sz="2400" b="1" dirty="0" smtClean="0">
                <a:solidFill>
                  <a:srgbClr val="000304"/>
                </a:solidFill>
                <a:latin typeface="Calibri" panose="020F0502020204030204" pitchFamily="34" charset="0"/>
              </a:rPr>
              <a:t> </a:t>
            </a:r>
          </a:p>
          <a:p>
            <a:pPr algn="ctr" eaLnBrk="1" fontAlgn="ctr" hangingPunct="1">
              <a:spcAft>
                <a:spcPct val="0"/>
              </a:spcAft>
              <a:buClrTx/>
              <a:buSzTx/>
              <a:buFontTx/>
              <a:buNone/>
            </a:pPr>
            <a:r>
              <a:rPr lang="en-GB" altLang="en-US" sz="2400" b="1" dirty="0" smtClean="0">
                <a:latin typeface="Times New Roman" pitchFamily="18" charset="0"/>
              </a:rPr>
              <a:t>incorrect </a:t>
            </a:r>
          </a:p>
          <a:p>
            <a:pPr algn="ctr" eaLnBrk="1" fontAlgn="ctr" hangingPunct="1">
              <a:spcAft>
                <a:spcPct val="0"/>
              </a:spcAft>
              <a:buClrTx/>
              <a:buSzTx/>
              <a:buFontTx/>
              <a:buNone/>
            </a:pPr>
            <a:r>
              <a:rPr lang="en-GB" altLang="en-US" sz="2400" b="1" dirty="0" smtClean="0">
                <a:latin typeface="Times New Roman" pitchFamily="18" charset="0"/>
              </a:rPr>
              <a:t>assessment</a:t>
            </a:r>
            <a:r>
              <a:rPr lang="en-GB" altLang="en-US" sz="2400" b="1" dirty="0" smtClean="0">
                <a:solidFill>
                  <a:srgbClr val="000508"/>
                </a:solidFill>
                <a:latin typeface="Times New Roman" pitchFamily="18" charset="0"/>
              </a:rPr>
              <a:t> </a:t>
            </a:r>
            <a:endParaRPr lang="en-GB" altLang="en-US" sz="2400" b="1" dirty="0">
              <a:solidFill>
                <a:srgbClr val="000508"/>
              </a:solidFill>
              <a:latin typeface="Times New Roman" pitchFamily="18" charset="0"/>
            </a:endParaRPr>
          </a:p>
        </p:txBody>
      </p:sp>
      <p:graphicFrame>
        <p:nvGraphicFramePr>
          <p:cNvPr id="25608" name="Object 2"/>
          <p:cNvGraphicFramePr>
            <a:graphicFrameLocks noChangeAspect="1"/>
          </p:cNvGraphicFramePr>
          <p:nvPr/>
        </p:nvGraphicFramePr>
        <p:xfrm>
          <a:off x="0" y="4092575"/>
          <a:ext cx="4289425" cy="2765425"/>
        </p:xfrm>
        <a:graphic>
          <a:graphicData uri="http://schemas.openxmlformats.org/presentationml/2006/ole">
            <mc:AlternateContent xmlns:mc="http://schemas.openxmlformats.org/markup-compatibility/2006">
              <mc:Choice xmlns:v="urn:schemas-microsoft-com:vml" Requires="v">
                <p:oleObj spid="_x0000_s12325" name="Chart" r:id="rId8" imgW="4019702" imgH="2590800" progId="Excel.Chart.8">
                  <p:embed/>
                </p:oleObj>
              </mc:Choice>
              <mc:Fallback>
                <p:oleObj name="Chart" r:id="rId8" imgW="4019702" imgH="2590800" progId="Excel.Char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092575"/>
                        <a:ext cx="4289425" cy="2765425"/>
                      </a:xfrm>
                      <a:prstGeom prst="rect">
                        <a:avLst/>
                      </a:prstGeom>
                      <a:noFill/>
                      <a:ln>
                        <a:noFill/>
                      </a:ln>
                      <a:effectLst/>
                      <a:extLst>
                        <a:ext uri="{909E8E84-426E-40DD-AFC4-6F175D3DCCD1}">
                          <a14:hiddenFill xmlns:a14="http://schemas.microsoft.com/office/drawing/2010/main">
                            <a:solidFill>
                              <a:srgbClr val="004C7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sp>
        <p:nvSpPr>
          <p:cNvPr id="14" name="Rectangle 9"/>
          <p:cNvSpPr txBox="1">
            <a:spLocks noChangeArrowheads="1"/>
          </p:cNvSpPr>
          <p:nvPr/>
        </p:nvSpPr>
        <p:spPr bwMode="auto">
          <a:xfrm>
            <a:off x="491642" y="230188"/>
            <a:ext cx="8442796" cy="791650"/>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altLang="en-US" smtClean="0"/>
              <a:t>Wat kan er mis gaan: beheerscyclus </a:t>
            </a:r>
            <a:endParaRPr lang="en-GB" altLang="en-US" dirty="0" smtClean="0"/>
          </a:p>
        </p:txBody>
      </p:sp>
    </p:spTree>
    <p:extLst>
      <p:ext uri="{BB962C8B-B14F-4D97-AF65-F5344CB8AC3E}">
        <p14:creationId xmlns:p14="http://schemas.microsoft.com/office/powerpoint/2010/main" val="2252617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09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09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0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9" grpId="0"/>
      <p:bldP spid="550920" grpId="0"/>
      <p:bldP spid="5509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endParaRPr lang="en-GB" dirty="0"/>
          </a:p>
        </p:txBody>
      </p:sp>
      <p:sp>
        <p:nvSpPr>
          <p:cNvPr id="3" name="Text Placeholder 2"/>
          <p:cNvSpPr>
            <a:spLocks noGrp="1"/>
          </p:cNvSpPr>
          <p:nvPr>
            <p:ph type="body" sz="quarter" idx="10"/>
          </p:nvPr>
        </p:nvSpPr>
        <p:spPr/>
        <p:txBody>
          <a:bodyPr/>
          <a:lstStyle/>
          <a:p>
            <a:pPr marL="0" indent="0" algn="ctr">
              <a:lnSpc>
                <a:spcPct val="100000"/>
              </a:lnSpc>
              <a:buNone/>
            </a:pPr>
            <a:r>
              <a:rPr lang="en-GB" sz="8800" dirty="0" smtClean="0"/>
              <a:t>De CFP (</a:t>
            </a:r>
            <a:r>
              <a:rPr lang="en-GB" sz="8800" dirty="0" err="1" smtClean="0"/>
              <a:t>en</a:t>
            </a:r>
            <a:r>
              <a:rPr lang="en-GB" sz="8800" dirty="0" smtClean="0"/>
              <a:t> </a:t>
            </a:r>
            <a:r>
              <a:rPr lang="en-GB" sz="8800" dirty="0" err="1" smtClean="0"/>
              <a:t>certificering</a:t>
            </a:r>
            <a:r>
              <a:rPr lang="en-GB" sz="8800" dirty="0" smtClean="0"/>
              <a:t>)</a:t>
            </a:r>
            <a:endParaRPr lang="en-GB" sz="8800"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33</a:t>
            </a:fld>
            <a:endParaRPr lang="en-GB" dirty="0"/>
          </a:p>
        </p:txBody>
      </p:sp>
    </p:spTree>
    <p:extLst>
      <p:ext uri="{BB962C8B-B14F-4D97-AF65-F5344CB8AC3E}">
        <p14:creationId xmlns:p14="http://schemas.microsoft.com/office/powerpoint/2010/main" val="675745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De Common Fisheries Policy</a:t>
            </a: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34</a:t>
            </a:fld>
            <a:endParaRPr lang="en-GB" dirty="0"/>
          </a:p>
        </p:txBody>
      </p:sp>
      <p:sp>
        <p:nvSpPr>
          <p:cNvPr id="3" name="Rectangle 2"/>
          <p:cNvSpPr/>
          <p:nvPr/>
        </p:nvSpPr>
        <p:spPr>
          <a:xfrm>
            <a:off x="676893" y="1376465"/>
            <a:ext cx="7813963" cy="4154984"/>
          </a:xfrm>
          <a:prstGeom prst="rect">
            <a:avLst/>
          </a:prstGeom>
        </p:spPr>
        <p:txBody>
          <a:bodyPr wrap="square">
            <a:spAutoFit/>
          </a:bodyPr>
          <a:lstStyle/>
          <a:p>
            <a:r>
              <a:rPr lang="en-GB" sz="2400" b="1" dirty="0"/>
              <a:t>E</a:t>
            </a:r>
            <a:r>
              <a:rPr lang="en-GB" sz="2400" b="1" dirty="0" smtClean="0"/>
              <a:t>nvironmentally </a:t>
            </a:r>
            <a:r>
              <a:rPr lang="en-GB" sz="2400" b="1" dirty="0"/>
              <a:t>sustainability </a:t>
            </a:r>
            <a:r>
              <a:rPr lang="en-GB" sz="2400" dirty="0"/>
              <a:t>while </a:t>
            </a:r>
            <a:r>
              <a:rPr lang="en-GB" sz="2400" b="1" dirty="0"/>
              <a:t>achieving economic, social and employment benefits </a:t>
            </a:r>
          </a:p>
          <a:p>
            <a:endParaRPr lang="en-GB" sz="2400" b="1" dirty="0"/>
          </a:p>
          <a:p>
            <a:r>
              <a:rPr lang="en-GB" sz="2400" b="1" dirty="0"/>
              <a:t>Apply the precautionary approach</a:t>
            </a:r>
          </a:p>
          <a:p>
            <a:pPr marL="68580" indent="0">
              <a:buNone/>
            </a:pPr>
            <a:r>
              <a:rPr lang="en-GB" sz="2400" dirty="0"/>
              <a:t> </a:t>
            </a:r>
          </a:p>
          <a:p>
            <a:r>
              <a:rPr lang="en-GB" sz="2400" b="1" dirty="0"/>
              <a:t>The maximum sustainable yield exploitation rate shall be achieved by 2015 </a:t>
            </a:r>
            <a:r>
              <a:rPr lang="en-GB" sz="2400" dirty="0"/>
              <a:t>where possible and at the latest by 2020 for all stocks </a:t>
            </a:r>
          </a:p>
          <a:p>
            <a:endParaRPr lang="en-GB" sz="2400" dirty="0"/>
          </a:p>
          <a:p>
            <a:r>
              <a:rPr lang="en-GB" sz="2400" b="1" dirty="0"/>
              <a:t>implement the ecosystem-based approach </a:t>
            </a:r>
            <a:r>
              <a:rPr lang="en-GB" sz="2400" dirty="0"/>
              <a:t>to minimize negative impacts of fishing on the marine ecosystem</a:t>
            </a:r>
          </a:p>
        </p:txBody>
      </p:sp>
    </p:spTree>
    <p:extLst>
      <p:ext uri="{BB962C8B-B14F-4D97-AF65-F5344CB8AC3E}">
        <p14:creationId xmlns:p14="http://schemas.microsoft.com/office/powerpoint/2010/main" val="2427430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err="1" smtClean="0"/>
              <a:t>Laatste</a:t>
            </a:r>
            <a:r>
              <a:rPr lang="en-GB" dirty="0" smtClean="0"/>
              <a:t> </a:t>
            </a:r>
            <a:r>
              <a:rPr lang="en-GB" dirty="0" err="1" smtClean="0"/>
              <a:t>hervorming</a:t>
            </a:r>
            <a:r>
              <a:rPr lang="en-GB" dirty="0" smtClean="0"/>
              <a:t> CFP in 2013</a:t>
            </a: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35</a:t>
            </a:fld>
            <a:endParaRPr lang="en-GB"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138"/>
          <a:stretch/>
        </p:blipFill>
        <p:spPr bwMode="auto">
          <a:xfrm>
            <a:off x="1318132" y="1080655"/>
            <a:ext cx="6115792" cy="519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676982" y="6133749"/>
            <a:ext cx="4265406" cy="369332"/>
          </a:xfrm>
          <a:prstGeom prst="rect">
            <a:avLst/>
          </a:prstGeom>
        </p:spPr>
        <p:txBody>
          <a:bodyPr wrap="square">
            <a:spAutoFit/>
          </a:bodyPr>
          <a:lstStyle/>
          <a:p>
            <a:pPr>
              <a:spcBef>
                <a:spcPct val="50000"/>
              </a:spcBef>
            </a:pPr>
            <a:r>
              <a:rPr lang="en-GB" altLang="en-US" b="1" dirty="0" err="1" smtClean="0"/>
              <a:t>Uit</a:t>
            </a:r>
            <a:r>
              <a:rPr lang="en-GB" altLang="en-US" b="1" dirty="0" smtClean="0"/>
              <a:t> </a:t>
            </a:r>
            <a:r>
              <a:rPr lang="en-GB" altLang="en-US" b="1" dirty="0" smtClean="0"/>
              <a:t>Smith 2013 </a:t>
            </a:r>
            <a:r>
              <a:rPr lang="en-GB" altLang="en-US" b="1" dirty="0" smtClean="0"/>
              <a:t>in </a:t>
            </a:r>
            <a:r>
              <a:rPr lang="en-GB" altLang="en-US" b="1" dirty="0" smtClean="0"/>
              <a:t>Current Biology</a:t>
            </a:r>
            <a:endParaRPr lang="en-GB" altLang="en-US" dirty="0"/>
          </a:p>
        </p:txBody>
      </p:sp>
    </p:spTree>
    <p:extLst>
      <p:ext uri="{BB962C8B-B14F-4D97-AF65-F5344CB8AC3E}">
        <p14:creationId xmlns:p14="http://schemas.microsoft.com/office/powerpoint/2010/main" val="745823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err="1" smtClean="0"/>
              <a:t>Certificering</a:t>
            </a: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36</a:t>
            </a:fld>
            <a:endParaRPr lang="en-GB" dirty="0"/>
          </a:p>
        </p:txBody>
      </p:sp>
      <p:pic>
        <p:nvPicPr>
          <p:cNvPr id="14338" name="Picture 2" descr="De haring van Albert Heijn zit tegenwoordig in een speciale scheurverpakking (zie kartelrand in het midden). ‘De vorige verpakking was blauw en had een ietwat industriële look. We hebben nu gekozen voor een hele transparante verpakking’, zegt Bijtel. Het voordeel van deze verpakking met kartelrand is dat de klant niet alle haringen in één keer moet eten. ‘Prettig als je er maar één wil eten en de ander wil beware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870672" y="1302989"/>
            <a:ext cx="7014544" cy="46596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33154" y="1009403"/>
            <a:ext cx="6507678" cy="4708981"/>
          </a:xfrm>
          <a:prstGeom prst="rect">
            <a:avLst/>
          </a:prstGeom>
        </p:spPr>
        <p:txBody>
          <a:bodyPr wrap="square">
            <a:spAutoFit/>
          </a:bodyPr>
          <a:lstStyle/>
          <a:p>
            <a:pPr lvl="1">
              <a:lnSpc>
                <a:spcPct val="150000"/>
              </a:lnSpc>
            </a:pPr>
            <a:r>
              <a:rPr lang="en-GB" sz="4000" dirty="0" smtClean="0">
                <a:solidFill>
                  <a:schemeClr val="bg1"/>
                </a:solidFill>
              </a:rPr>
              <a:t>            MSC</a:t>
            </a:r>
            <a:endParaRPr lang="en-GB" sz="4000" dirty="0">
              <a:solidFill>
                <a:schemeClr val="bg1"/>
              </a:solidFill>
            </a:endParaRPr>
          </a:p>
          <a:p>
            <a:pPr lvl="1">
              <a:lnSpc>
                <a:spcPct val="150000"/>
              </a:lnSpc>
            </a:pPr>
            <a:r>
              <a:rPr lang="en-GB" sz="4000" dirty="0" smtClean="0">
                <a:solidFill>
                  <a:schemeClr val="bg1"/>
                </a:solidFill>
              </a:rPr>
              <a:t>                                      RFS</a:t>
            </a:r>
          </a:p>
          <a:p>
            <a:pPr lvl="1">
              <a:lnSpc>
                <a:spcPct val="150000"/>
              </a:lnSpc>
            </a:pPr>
            <a:r>
              <a:rPr lang="en-GB" sz="4000" dirty="0" err="1" smtClean="0">
                <a:solidFill>
                  <a:schemeClr val="bg1"/>
                </a:solidFill>
              </a:rPr>
              <a:t>Viswijzer</a:t>
            </a:r>
            <a:endParaRPr lang="en-GB" sz="4000" dirty="0">
              <a:solidFill>
                <a:schemeClr val="bg1"/>
              </a:solidFill>
            </a:endParaRPr>
          </a:p>
          <a:p>
            <a:pPr lvl="1">
              <a:lnSpc>
                <a:spcPct val="150000"/>
              </a:lnSpc>
            </a:pPr>
            <a:r>
              <a:rPr lang="en-GB" sz="4000" dirty="0" smtClean="0">
                <a:solidFill>
                  <a:schemeClr val="bg1"/>
                </a:solidFill>
              </a:rPr>
              <a:t>               Friends </a:t>
            </a:r>
            <a:r>
              <a:rPr lang="en-GB" sz="4000" dirty="0">
                <a:solidFill>
                  <a:schemeClr val="bg1"/>
                </a:solidFill>
              </a:rPr>
              <a:t>of the </a:t>
            </a:r>
            <a:r>
              <a:rPr lang="en-GB" sz="4000" dirty="0" smtClean="0">
                <a:solidFill>
                  <a:schemeClr val="bg1"/>
                </a:solidFill>
              </a:rPr>
              <a:t>Sea </a:t>
            </a:r>
            <a:endParaRPr lang="en-GB" sz="4000" dirty="0">
              <a:solidFill>
                <a:schemeClr val="bg1"/>
              </a:solidFill>
            </a:endParaRPr>
          </a:p>
          <a:p>
            <a:pPr lvl="1">
              <a:lnSpc>
                <a:spcPct val="150000"/>
              </a:lnSpc>
            </a:pPr>
            <a:r>
              <a:rPr lang="en-GB" sz="4000" dirty="0" smtClean="0">
                <a:solidFill>
                  <a:schemeClr val="bg1"/>
                </a:solidFill>
              </a:rPr>
              <a:t>      </a:t>
            </a:r>
            <a:r>
              <a:rPr lang="en-GB" sz="4000" dirty="0" err="1" smtClean="0">
                <a:solidFill>
                  <a:schemeClr val="bg1"/>
                </a:solidFill>
              </a:rPr>
              <a:t>Waddengoud</a:t>
            </a:r>
            <a:endParaRPr lang="en-GB" sz="4000" dirty="0">
              <a:solidFill>
                <a:schemeClr val="bg1"/>
              </a:solidFill>
            </a:endParaRPr>
          </a:p>
        </p:txBody>
      </p:sp>
    </p:spTree>
    <p:extLst>
      <p:ext uri="{BB962C8B-B14F-4D97-AF65-F5344CB8AC3E}">
        <p14:creationId xmlns:p14="http://schemas.microsoft.com/office/powerpoint/2010/main" val="3592056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Marine Stewardship Council</a:t>
            </a:r>
            <a:endParaRPr lang="en-GB" dirty="0"/>
          </a:p>
        </p:txBody>
      </p:sp>
      <p:sp>
        <p:nvSpPr>
          <p:cNvPr id="4" name="Slide Number Placeholder 3"/>
          <p:cNvSpPr>
            <a:spLocks noGrp="1"/>
          </p:cNvSpPr>
          <p:nvPr>
            <p:ph type="sldNum" sz="quarter" idx="11"/>
          </p:nvPr>
        </p:nvSpPr>
        <p:spPr/>
        <p:txBody>
          <a:bodyPr/>
          <a:lstStyle/>
          <a:p>
            <a:pPr algn="r">
              <a:lnSpc>
                <a:spcPts val="1200"/>
              </a:lnSpc>
            </a:pPr>
            <a:fld id="{F25965E0-7062-474C-8671-DB3A3CE669B0}" type="slidenum">
              <a:rPr lang="en-GB" smtClean="0"/>
              <a:pPr algn="r">
                <a:lnSpc>
                  <a:spcPts val="1200"/>
                </a:lnSpc>
              </a:pPr>
              <a:t>37</a:t>
            </a:fld>
            <a:endParaRPr lang="en-GB" dirty="0"/>
          </a:p>
        </p:txBody>
      </p:sp>
      <p:graphicFrame>
        <p:nvGraphicFramePr>
          <p:cNvPr id="6" name="Diagram 5"/>
          <p:cNvGraphicFramePr/>
          <p:nvPr>
            <p:extLst>
              <p:ext uri="{D42A27DB-BD31-4B8C-83A1-F6EECF244321}">
                <p14:modId xmlns:p14="http://schemas.microsoft.com/office/powerpoint/2010/main" val="4029259152"/>
              </p:ext>
            </p:extLst>
          </p:nvPr>
        </p:nvGraphicFramePr>
        <p:xfrm>
          <a:off x="-463107" y="831273"/>
          <a:ext cx="3942607" cy="5438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4007961844"/>
              </p:ext>
            </p:extLst>
          </p:nvPr>
        </p:nvGraphicFramePr>
        <p:xfrm>
          <a:off x="3130220" y="1015999"/>
          <a:ext cx="5694465" cy="54755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9" name="Straight Connector 8"/>
          <p:cNvCxnSpPr/>
          <p:nvPr/>
        </p:nvCxnSpPr>
        <p:spPr>
          <a:xfrm>
            <a:off x="2423886" y="1683657"/>
            <a:ext cx="1045028"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979714" y="3656692"/>
            <a:ext cx="3939722" cy="6351"/>
          </a:xfrm>
          <a:prstGeom prst="bentConnector3">
            <a:avLst>
              <a:gd name="adj1" fmla="val 50000"/>
            </a:avLst>
          </a:prstGeom>
          <a:ln w="317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52751" y="5623379"/>
            <a:ext cx="516163"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52751" y="3656693"/>
            <a:ext cx="617763" cy="0"/>
          </a:xfrm>
          <a:prstGeom prst="line">
            <a:avLst/>
          </a:prstGeom>
          <a:ln w="381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97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40125"/>
          </a:xfrm>
        </p:spPr>
        <p:txBody>
          <a:bodyPr/>
          <a:lstStyle/>
          <a:p>
            <a:r>
              <a:rPr lang="en-GB" dirty="0" smtClean="0"/>
              <a:t>Marine Stewardship Council</a:t>
            </a:r>
            <a:endParaRPr lang="en-GB" dirty="0"/>
          </a:p>
        </p:txBody>
      </p:sp>
      <p:graphicFrame>
        <p:nvGraphicFramePr>
          <p:cNvPr id="6" name="Diagram 5"/>
          <p:cNvGraphicFramePr/>
          <p:nvPr>
            <p:extLst>
              <p:ext uri="{D42A27DB-BD31-4B8C-83A1-F6EECF244321}">
                <p14:modId xmlns:p14="http://schemas.microsoft.com/office/powerpoint/2010/main" val="883642620"/>
              </p:ext>
            </p:extLst>
          </p:nvPr>
        </p:nvGraphicFramePr>
        <p:xfrm>
          <a:off x="-463107" y="831273"/>
          <a:ext cx="3942607" cy="5438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165704" y="1320800"/>
            <a:ext cx="5733142" cy="3046988"/>
          </a:xfrm>
          <a:prstGeom prst="rect">
            <a:avLst/>
          </a:prstGeom>
          <a:noFill/>
        </p:spPr>
        <p:txBody>
          <a:bodyPr wrap="square" rtlCol="0">
            <a:spAutoFit/>
          </a:bodyPr>
          <a:lstStyle/>
          <a:p>
            <a:r>
              <a:rPr lang="en-GB" sz="1600" dirty="0" smtClean="0">
                <a:latin typeface="News Gothic" panose="020B0500000000000000" pitchFamily="34" charset="0"/>
              </a:rPr>
              <a:t>Also the MSC label is hotly debated:</a:t>
            </a:r>
          </a:p>
          <a:p>
            <a:endParaRPr lang="en-GB" sz="1600" dirty="0">
              <a:latin typeface="News Gothic" panose="020B0500000000000000" pitchFamily="34" charset="0"/>
            </a:endParaRPr>
          </a:p>
          <a:p>
            <a:r>
              <a:rPr lang="en-GB" sz="1600" b="1" dirty="0" err="1" smtClean="0">
                <a:latin typeface="News Gothic" panose="020B0500000000000000" pitchFamily="34" charset="0"/>
              </a:rPr>
              <a:t>Jacquet</a:t>
            </a:r>
            <a:r>
              <a:rPr lang="en-GB" sz="1600" b="1" dirty="0" smtClean="0">
                <a:latin typeface="News Gothic" panose="020B0500000000000000" pitchFamily="34" charset="0"/>
              </a:rPr>
              <a:t> et al. 2010 in nature</a:t>
            </a:r>
          </a:p>
          <a:p>
            <a:endParaRPr lang="en-GB" sz="1600" dirty="0">
              <a:latin typeface="News Gothic" panose="020B0500000000000000" pitchFamily="34" charset="0"/>
            </a:endParaRPr>
          </a:p>
          <a:p>
            <a:r>
              <a:rPr lang="en-GB" sz="1600" dirty="0" smtClean="0">
                <a:latin typeface="News Gothic" panose="020B0500000000000000" pitchFamily="34" charset="0"/>
              </a:rPr>
              <a:t>“The </a:t>
            </a:r>
            <a:r>
              <a:rPr lang="en-GB" sz="1600" dirty="0">
                <a:latin typeface="News Gothic" panose="020B0500000000000000" pitchFamily="34" charset="0"/>
              </a:rPr>
              <a:t>MSC is growing rapidly; the organization is also rapidly failing on its promise</a:t>
            </a:r>
            <a:r>
              <a:rPr lang="en-GB" sz="1600" dirty="0" smtClean="0">
                <a:latin typeface="News Gothic" panose="020B0500000000000000" pitchFamily="34" charset="0"/>
              </a:rPr>
              <a:t>.”</a:t>
            </a:r>
          </a:p>
          <a:p>
            <a:endParaRPr lang="en-GB" sz="1600" dirty="0">
              <a:latin typeface="News Gothic" panose="020B0500000000000000" pitchFamily="34" charset="0"/>
            </a:endParaRPr>
          </a:p>
          <a:p>
            <a:r>
              <a:rPr lang="en-GB" sz="1600" dirty="0" smtClean="0">
                <a:latin typeface="News Gothic" panose="020B0500000000000000" pitchFamily="34" charset="0"/>
              </a:rPr>
              <a:t>“In </a:t>
            </a:r>
            <a:r>
              <a:rPr lang="en-GB" sz="1600" dirty="0">
                <a:latin typeface="News Gothic" panose="020B0500000000000000" pitchFamily="34" charset="0"/>
              </a:rPr>
              <a:t>our view, the certification system creates a potential financial conflict of interest, because certifiers that leniently interpret existing criteria might expect to receive more work and profit from ongoing annual audits</a:t>
            </a:r>
            <a:r>
              <a:rPr lang="en-GB" sz="1600" dirty="0" smtClean="0">
                <a:latin typeface="News Gothic" panose="020B0500000000000000" pitchFamily="34" charset="0"/>
              </a:rPr>
              <a:t>.”</a:t>
            </a:r>
          </a:p>
          <a:p>
            <a:endParaRPr lang="en-GB" sz="1600" dirty="0" smtClean="0">
              <a:latin typeface="News Gothic" panose="020B0500000000000000" pitchFamily="34" charset="0"/>
            </a:endParaRPr>
          </a:p>
        </p:txBody>
      </p:sp>
      <p:sp>
        <p:nvSpPr>
          <p:cNvPr id="4" name="Rectangle 3"/>
          <p:cNvSpPr/>
          <p:nvPr/>
        </p:nvSpPr>
        <p:spPr>
          <a:xfrm>
            <a:off x="3165704" y="4563256"/>
            <a:ext cx="5484810" cy="1569660"/>
          </a:xfrm>
          <a:prstGeom prst="rect">
            <a:avLst/>
          </a:prstGeom>
        </p:spPr>
        <p:txBody>
          <a:bodyPr wrap="square">
            <a:spAutoFit/>
          </a:bodyPr>
          <a:lstStyle/>
          <a:p>
            <a:r>
              <a:rPr lang="en-GB" sz="1600" b="1" dirty="0">
                <a:latin typeface="News Gothic" panose="020B0500000000000000" pitchFamily="34" charset="0"/>
              </a:rPr>
              <a:t>Kaiser and Hill 2010 in Nature</a:t>
            </a:r>
          </a:p>
          <a:p>
            <a:endParaRPr lang="en-GB" sz="1600" dirty="0">
              <a:latin typeface="News Gothic" panose="020B0500000000000000" pitchFamily="34" charset="0"/>
            </a:endParaRPr>
          </a:p>
          <a:p>
            <a:r>
              <a:rPr lang="en-GB" sz="1600" dirty="0">
                <a:latin typeface="News Gothic" panose="020B0500000000000000" pitchFamily="34" charset="0"/>
              </a:rPr>
              <a:t>“We believe that the MSC process has refocused the behaviour and attitudes of fishermen in these areas, and has delivered conservation benefits more effectively than formal non-participatory legislation would have.”</a:t>
            </a:r>
            <a:endParaRPr lang="en-GB" sz="1600" dirty="0">
              <a:latin typeface="News Gothic" panose="020B0500000000000000" pitchFamily="34" charset="0"/>
            </a:endParaRPr>
          </a:p>
        </p:txBody>
      </p:sp>
    </p:spTree>
    <p:extLst>
      <p:ext uri="{BB962C8B-B14F-4D97-AF65-F5344CB8AC3E}">
        <p14:creationId xmlns:p14="http://schemas.microsoft.com/office/powerpoint/2010/main" val="141271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Text Placeholder 4"/>
          <p:cNvSpPr>
            <a:spLocks noGrp="1"/>
          </p:cNvSpPr>
          <p:nvPr>
            <p:ph type="body" sz="quarter" idx="10"/>
          </p:nvPr>
        </p:nvSpPr>
        <p:spPr/>
        <p:txBody>
          <a:bodyPr/>
          <a:lstStyle/>
          <a:p>
            <a:pPr marL="0" indent="0">
              <a:buNone/>
            </a:pPr>
            <a:endParaRPr lang="en-GB" sz="8800" dirty="0" smtClean="0"/>
          </a:p>
          <a:p>
            <a:pPr marL="0" indent="0">
              <a:buNone/>
            </a:pPr>
            <a:endParaRPr lang="en-GB" sz="8800" dirty="0"/>
          </a:p>
          <a:p>
            <a:pPr marL="0" indent="0">
              <a:buNone/>
            </a:pPr>
            <a:endParaRPr lang="en-GB" sz="8800" smtClean="0"/>
          </a:p>
          <a:p>
            <a:pPr marL="0" indent="0" algn="ctr">
              <a:buNone/>
            </a:pPr>
            <a:r>
              <a:rPr lang="en-GB" sz="8800" smtClean="0"/>
              <a:t>Thank </a:t>
            </a:r>
            <a:r>
              <a:rPr lang="en-GB" sz="8800" dirty="0"/>
              <a:t>you</a:t>
            </a:r>
          </a:p>
        </p:txBody>
      </p:sp>
    </p:spTree>
    <p:extLst>
      <p:ext uri="{BB962C8B-B14F-4D97-AF65-F5344CB8AC3E}">
        <p14:creationId xmlns:p14="http://schemas.microsoft.com/office/powerpoint/2010/main" val="3046436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91642" y="230188"/>
            <a:ext cx="8442796" cy="786329"/>
          </a:xfrm>
        </p:spPr>
        <p:txBody>
          <a:bodyPr/>
          <a:lstStyle/>
          <a:p>
            <a:r>
              <a:rPr lang="en-GB" altLang="en-US" sz="2800" dirty="0" smtClean="0"/>
              <a:t>Global loss of species from Marine Ecosystems</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 y="1157287"/>
            <a:ext cx="8953500" cy="494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
        <p:nvSpPr>
          <p:cNvPr id="21508" name="Text Box 4"/>
          <p:cNvSpPr txBox="1">
            <a:spLocks noChangeArrowheads="1"/>
          </p:cNvSpPr>
          <p:nvPr/>
        </p:nvSpPr>
        <p:spPr bwMode="auto">
          <a:xfrm>
            <a:off x="5894388" y="6011357"/>
            <a:ext cx="2857170" cy="3407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000" tIns="46800" rIns="90000" bIns="46800">
            <a:spAutoFit/>
          </a:bodyP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spcBef>
                <a:spcPct val="50000"/>
              </a:spcBef>
              <a:spcAft>
                <a:spcPct val="0"/>
              </a:spcAft>
              <a:buClrTx/>
              <a:buSzTx/>
              <a:buFontTx/>
              <a:buNone/>
            </a:pPr>
            <a:r>
              <a:rPr lang="en-GB" altLang="en-US" sz="1600" b="1" dirty="0" smtClean="0">
                <a:solidFill>
                  <a:schemeClr val="tx1"/>
                </a:solidFill>
              </a:rPr>
              <a:t>Worm et al 2006 in Science</a:t>
            </a:r>
            <a:endParaRPr lang="en-GB" altLang="en-US" sz="1600" b="1" dirty="0">
              <a:solidFill>
                <a:schemeClr val="tx1"/>
              </a:solidFill>
            </a:endParaRPr>
          </a:p>
        </p:txBody>
      </p:sp>
      <p:sp>
        <p:nvSpPr>
          <p:cNvPr id="21509" name="Text Box 5"/>
          <p:cNvSpPr txBox="1">
            <a:spLocks noChangeArrowheads="1"/>
          </p:cNvSpPr>
          <p:nvPr/>
        </p:nvSpPr>
        <p:spPr bwMode="auto">
          <a:xfrm>
            <a:off x="6256338" y="4608513"/>
            <a:ext cx="1584386" cy="46384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000" tIns="46800" rIns="90000" bIns="46800">
            <a:spAutoFit/>
          </a:bodyP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spcBef>
                <a:spcPct val="50000"/>
              </a:spcBef>
              <a:spcAft>
                <a:spcPct val="0"/>
              </a:spcAft>
              <a:buClrTx/>
              <a:buSzTx/>
              <a:buFontTx/>
              <a:buNone/>
            </a:pPr>
            <a:r>
              <a:rPr lang="en-GB" altLang="en-US" sz="2400" dirty="0" smtClean="0">
                <a:solidFill>
                  <a:schemeClr val="tx1"/>
                </a:solidFill>
              </a:rPr>
              <a:t>Cumulative</a:t>
            </a:r>
            <a:endParaRPr lang="en-GB" altLang="en-US" sz="2400" dirty="0">
              <a:solidFill>
                <a:schemeClr val="tx1"/>
              </a:solidFill>
            </a:endParaRPr>
          </a:p>
        </p:txBody>
      </p:sp>
      <p:sp>
        <p:nvSpPr>
          <p:cNvPr id="21510" name="Text Box 6"/>
          <p:cNvSpPr txBox="1">
            <a:spLocks noChangeArrowheads="1"/>
          </p:cNvSpPr>
          <p:nvPr/>
        </p:nvSpPr>
        <p:spPr bwMode="auto">
          <a:xfrm>
            <a:off x="6762750" y="1716088"/>
            <a:ext cx="1021731" cy="46384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000" tIns="46800" rIns="90000" bIns="46800">
            <a:spAutoFit/>
          </a:bodyP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spcBef>
                <a:spcPct val="50000"/>
              </a:spcBef>
              <a:spcAft>
                <a:spcPct val="0"/>
              </a:spcAft>
              <a:buClrTx/>
              <a:buSzTx/>
              <a:buFontTx/>
              <a:buNone/>
            </a:pPr>
            <a:r>
              <a:rPr lang="en-GB" altLang="en-US" sz="2400" dirty="0" smtClean="0">
                <a:solidFill>
                  <a:schemeClr val="tx1"/>
                </a:solidFill>
              </a:rPr>
              <a:t>Annual</a:t>
            </a:r>
            <a:endParaRPr lang="en-GB" altLang="en-US" sz="2400" dirty="0">
              <a:solidFill>
                <a:schemeClr val="tx1"/>
              </a:solidFill>
            </a:endParaRPr>
          </a:p>
        </p:txBody>
      </p:sp>
      <p:pic>
        <p:nvPicPr>
          <p:cNvPr id="1026" name="Picture 2" descr="http://photos1.blogger.com/blogger/8127/2280/1600/fish%20decline%20graph.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077" y="1271606"/>
            <a:ext cx="3013076" cy="453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06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endParaRPr lang="en-GB"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343" t="15964" r="15192" b="11184"/>
          <a:stretch/>
        </p:blipFill>
        <p:spPr bwMode="auto">
          <a:xfrm>
            <a:off x="232227" y="683500"/>
            <a:ext cx="9068943" cy="547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787" t="19349" r="43761" b="11329"/>
          <a:stretch/>
        </p:blipFill>
        <p:spPr bwMode="auto">
          <a:xfrm>
            <a:off x="3033485" y="621620"/>
            <a:ext cx="6110515" cy="6236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730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53086"/>
          </a:xfrm>
        </p:spPr>
        <p:txBody>
          <a:bodyPr/>
          <a:lstStyle/>
          <a:p>
            <a:r>
              <a:rPr lang="en-GB" dirty="0" smtClean="0"/>
              <a:t>“There will be a point in the future where we will run out ...”</a:t>
            </a:r>
            <a:endParaRPr lang="en-GB" dirty="0"/>
          </a:p>
        </p:txBody>
      </p:sp>
      <p:sp>
        <p:nvSpPr>
          <p:cNvPr id="5" name="Rectangle 4"/>
          <p:cNvSpPr/>
          <p:nvPr/>
        </p:nvSpPr>
        <p:spPr>
          <a:xfrm>
            <a:off x="2286000" y="2220575"/>
            <a:ext cx="4572000" cy="369332"/>
          </a:xfrm>
          <a:prstGeom prst="rect">
            <a:avLst/>
          </a:prstGeom>
        </p:spPr>
        <p:txBody>
          <a:bodyPr>
            <a:spAutoFit/>
          </a:bodyPr>
          <a:lstStyle/>
          <a:p>
            <a:endParaRPr lang="en-GB" dirty="0"/>
          </a:p>
        </p:txBody>
      </p:sp>
      <p:pic>
        <p:nvPicPr>
          <p:cNvPr id="7" name="QWB8KJ1aIJ4"/>
          <p:cNvPicPr>
            <a:picLocks noRot="1" noChangeAspect="1"/>
          </p:cNvPicPr>
          <p:nvPr>
            <a:videoFile r:link="rId1"/>
          </p:nvPr>
        </p:nvPicPr>
        <p:blipFill>
          <a:blip r:embed="rId3"/>
          <a:stretch>
            <a:fillRect/>
          </a:stretch>
        </p:blipFill>
        <p:spPr>
          <a:xfrm>
            <a:off x="2286000" y="2143125"/>
            <a:ext cx="4572000" cy="2571750"/>
          </a:xfrm>
          <a:prstGeom prst="rect">
            <a:avLst/>
          </a:prstGeom>
        </p:spPr>
      </p:pic>
    </p:spTree>
    <p:extLst>
      <p:ext uri="{BB962C8B-B14F-4D97-AF65-F5344CB8AC3E}">
        <p14:creationId xmlns:p14="http://schemas.microsoft.com/office/powerpoint/2010/main" val="693684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91642" y="230188"/>
            <a:ext cx="8442796" cy="840125"/>
          </a:xfrm>
        </p:spPr>
        <p:txBody>
          <a:bodyPr/>
          <a:lstStyle/>
          <a:p>
            <a:r>
              <a:rPr lang="en-GB" altLang="en-US" sz="2800" dirty="0" err="1" smtClean="0"/>
              <a:t>Commentaren</a:t>
            </a:r>
            <a:r>
              <a:rPr lang="en-GB" altLang="en-US" sz="2800" dirty="0" smtClean="0"/>
              <a:t> op “2048” </a:t>
            </a:r>
            <a:r>
              <a:rPr lang="en-GB" altLang="en-US" sz="2800" dirty="0" err="1" smtClean="0"/>
              <a:t>schatting</a:t>
            </a:r>
            <a:r>
              <a:rPr lang="en-GB" altLang="en-US" sz="2800" dirty="0" smtClean="0"/>
              <a:t> </a:t>
            </a:r>
          </a:p>
        </p:txBody>
      </p:sp>
      <p:sp>
        <p:nvSpPr>
          <p:cNvPr id="21508" name="Text Box 4"/>
          <p:cNvSpPr txBox="1">
            <a:spLocks noChangeArrowheads="1"/>
          </p:cNvSpPr>
          <p:nvPr/>
        </p:nvSpPr>
        <p:spPr bwMode="auto">
          <a:xfrm>
            <a:off x="4732336" y="4074389"/>
            <a:ext cx="3697287" cy="15718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000" tIns="46800" rIns="90000" bIns="46800">
            <a:spAutoFit/>
          </a:bodyP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spcBef>
                <a:spcPct val="50000"/>
              </a:spcBef>
              <a:spcAft>
                <a:spcPct val="0"/>
              </a:spcAft>
              <a:buClrTx/>
              <a:buSzTx/>
              <a:buFontTx/>
              <a:buNone/>
            </a:pPr>
            <a:r>
              <a:rPr lang="en-GB" altLang="en-US" sz="1600" b="1" dirty="0" smtClean="0">
                <a:solidFill>
                  <a:schemeClr val="tx1"/>
                </a:solidFill>
              </a:rPr>
              <a:t>Branch 2008 in Marine Policy</a:t>
            </a:r>
          </a:p>
          <a:p>
            <a:pPr>
              <a:spcBef>
                <a:spcPct val="50000"/>
              </a:spcBef>
              <a:spcAft>
                <a:spcPct val="0"/>
              </a:spcAft>
              <a:buClrTx/>
              <a:buSzTx/>
              <a:buFontTx/>
              <a:buNone/>
            </a:pPr>
            <a:r>
              <a:rPr lang="en-GB" altLang="en-US" sz="1600" dirty="0" smtClean="0">
                <a:solidFill>
                  <a:schemeClr val="tx1"/>
                </a:solidFill>
              </a:rPr>
              <a:t>“[...] even </a:t>
            </a:r>
            <a:r>
              <a:rPr lang="en-GB" altLang="en-US" sz="1600" dirty="0">
                <a:solidFill>
                  <a:schemeClr val="tx1"/>
                </a:solidFill>
              </a:rPr>
              <a:t>if all </a:t>
            </a:r>
            <a:r>
              <a:rPr lang="en-GB" altLang="en-US" sz="1600" dirty="0" smtClean="0">
                <a:solidFill>
                  <a:schemeClr val="tx1"/>
                </a:solidFill>
              </a:rPr>
              <a:t>fisheries collapsed </a:t>
            </a:r>
            <a:r>
              <a:rPr lang="en-GB" altLang="en-US" sz="1600" dirty="0">
                <a:solidFill>
                  <a:schemeClr val="tx1"/>
                </a:solidFill>
              </a:rPr>
              <a:t>at least once, 50–55% would be recovered in </a:t>
            </a:r>
            <a:r>
              <a:rPr lang="en-GB" altLang="en-US" sz="1600" dirty="0" smtClean="0">
                <a:solidFill>
                  <a:schemeClr val="tx1"/>
                </a:solidFill>
              </a:rPr>
              <a:t>any given </a:t>
            </a:r>
            <a:r>
              <a:rPr lang="en-GB" altLang="en-US" sz="1600" dirty="0">
                <a:solidFill>
                  <a:schemeClr val="tx1"/>
                </a:solidFill>
              </a:rPr>
              <a:t>year</a:t>
            </a:r>
            <a:r>
              <a:rPr lang="en-GB" altLang="en-US" sz="1600" dirty="0" smtClean="0">
                <a:solidFill>
                  <a:schemeClr val="tx1"/>
                </a:solidFill>
              </a:rPr>
              <a:t>.”</a:t>
            </a:r>
            <a:endParaRPr lang="en-GB" altLang="en-US" sz="1600" dirty="0">
              <a:solidFill>
                <a:schemeClr val="tx1"/>
              </a:solidFill>
            </a:endParaRPr>
          </a:p>
          <a:p>
            <a:pPr>
              <a:spcBef>
                <a:spcPct val="50000"/>
              </a:spcBef>
              <a:spcAft>
                <a:spcPct val="0"/>
              </a:spcAft>
              <a:buClrTx/>
              <a:buSzTx/>
              <a:buFontTx/>
              <a:buNone/>
            </a:pPr>
            <a:endParaRPr lang="en-GB" altLang="en-US" sz="1600" b="1" dirty="0">
              <a:solidFill>
                <a:schemeClr val="tx1"/>
              </a:solidFill>
            </a:endParaRPr>
          </a:p>
        </p:txBody>
      </p:sp>
      <p:grpSp>
        <p:nvGrpSpPr>
          <p:cNvPr id="2" name="Group 1"/>
          <p:cNvGrpSpPr/>
          <p:nvPr/>
        </p:nvGrpSpPr>
        <p:grpSpPr>
          <a:xfrm>
            <a:off x="238125" y="1128047"/>
            <a:ext cx="3699771" cy="4710778"/>
            <a:chOff x="400050" y="699422"/>
            <a:chExt cx="3699771" cy="4710778"/>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23509"/>
            <a:stretch/>
          </p:blipFill>
          <p:spPr bwMode="auto">
            <a:xfrm>
              <a:off x="400050" y="699422"/>
              <a:ext cx="3699771" cy="4710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380" t="95488" b="1213"/>
            <a:stretch/>
          </p:blipFill>
          <p:spPr bwMode="auto">
            <a:xfrm>
              <a:off x="673100" y="5206999"/>
              <a:ext cx="3426721" cy="203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060" t="24746" r="92618" b="12151"/>
            <a:stretch/>
          </p:blipFill>
          <p:spPr bwMode="auto">
            <a:xfrm>
              <a:off x="476249" y="1524000"/>
              <a:ext cx="196851"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Text Box 4"/>
          <p:cNvSpPr txBox="1">
            <a:spLocks noChangeArrowheads="1"/>
          </p:cNvSpPr>
          <p:nvPr/>
        </p:nvSpPr>
        <p:spPr bwMode="auto">
          <a:xfrm>
            <a:off x="4532311" y="1501378"/>
            <a:ext cx="3697287" cy="1325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0000" tIns="46800" rIns="90000" bIns="46800">
            <a:spAutoFit/>
          </a:bodyPr>
          <a:lstStyle>
            <a:lvl1pPr>
              <a:spcBef>
                <a:spcPct val="0"/>
              </a:spcBef>
              <a:spcAft>
                <a:spcPct val="20000"/>
              </a:spcAft>
              <a:buClr>
                <a:schemeClr val="hlink"/>
              </a:buClr>
              <a:buSzPct val="75000"/>
              <a:buFont typeface="Wingdings" pitchFamily="2" charset="2"/>
              <a:buChar char="n"/>
              <a:defRPr sz="2800">
                <a:solidFill>
                  <a:schemeClr val="bg1"/>
                </a:solidFill>
                <a:latin typeface="News Gothic" pitchFamily="34" charset="0"/>
              </a:defRPr>
            </a:lvl1pPr>
            <a:lvl2pPr marL="742950" indent="-285750">
              <a:spcBef>
                <a:spcPct val="0"/>
              </a:spcBef>
              <a:spcAft>
                <a:spcPct val="20000"/>
              </a:spcAft>
              <a:buClr>
                <a:srgbClr val="80BA64"/>
              </a:buClr>
              <a:buSzPct val="75000"/>
              <a:buFont typeface="Wingdings" pitchFamily="2" charset="2"/>
              <a:buChar char="l"/>
              <a:defRPr sz="2400">
                <a:solidFill>
                  <a:schemeClr val="bg1"/>
                </a:solidFill>
                <a:latin typeface="News Gothic" pitchFamily="34" charset="0"/>
              </a:defRPr>
            </a:lvl2pPr>
            <a:lvl3pPr marL="1143000" indent="-228600">
              <a:spcBef>
                <a:spcPct val="0"/>
              </a:spcBef>
              <a:spcAft>
                <a:spcPct val="20000"/>
              </a:spcAft>
              <a:buChar char="•"/>
              <a:defRPr>
                <a:solidFill>
                  <a:schemeClr val="bg1"/>
                </a:solidFill>
                <a:latin typeface="News Gothic" pitchFamily="34" charset="0"/>
              </a:defRPr>
            </a:lvl3pPr>
            <a:lvl4pPr marL="1600200" indent="-228600">
              <a:spcBef>
                <a:spcPct val="0"/>
              </a:spcBef>
              <a:spcAft>
                <a:spcPct val="20000"/>
              </a:spcAft>
              <a:buChar char="–"/>
              <a:defRPr>
                <a:solidFill>
                  <a:schemeClr val="bg1"/>
                </a:solidFill>
                <a:latin typeface="News Gothic" pitchFamily="34" charset="0"/>
              </a:defRPr>
            </a:lvl4pPr>
            <a:lvl5pPr marL="2057400" indent="-228600">
              <a:spcBef>
                <a:spcPct val="20000"/>
              </a:spcBef>
              <a:buChar char="»"/>
              <a:defRPr sz="2000" b="1">
                <a:solidFill>
                  <a:schemeClr val="tx1"/>
                </a:solidFill>
                <a:latin typeface="News Gothic" pitchFamily="34" charset="0"/>
              </a:defRPr>
            </a:lvl5pPr>
            <a:lvl6pPr marL="2514600" indent="-228600" eaLnBrk="0" fontAlgn="base" hangingPunct="0">
              <a:spcBef>
                <a:spcPct val="20000"/>
              </a:spcBef>
              <a:spcAft>
                <a:spcPct val="0"/>
              </a:spcAft>
              <a:buChar char="»"/>
              <a:defRPr sz="2000" b="1">
                <a:solidFill>
                  <a:schemeClr val="tx1"/>
                </a:solidFill>
                <a:latin typeface="News Gothic" pitchFamily="34" charset="0"/>
              </a:defRPr>
            </a:lvl6pPr>
            <a:lvl7pPr marL="2971800" indent="-228600" eaLnBrk="0" fontAlgn="base" hangingPunct="0">
              <a:spcBef>
                <a:spcPct val="20000"/>
              </a:spcBef>
              <a:spcAft>
                <a:spcPct val="0"/>
              </a:spcAft>
              <a:buChar char="»"/>
              <a:defRPr sz="2000" b="1">
                <a:solidFill>
                  <a:schemeClr val="tx1"/>
                </a:solidFill>
                <a:latin typeface="News Gothic" pitchFamily="34" charset="0"/>
              </a:defRPr>
            </a:lvl7pPr>
            <a:lvl8pPr marL="3429000" indent="-228600" eaLnBrk="0" fontAlgn="base" hangingPunct="0">
              <a:spcBef>
                <a:spcPct val="20000"/>
              </a:spcBef>
              <a:spcAft>
                <a:spcPct val="0"/>
              </a:spcAft>
              <a:buChar char="»"/>
              <a:defRPr sz="2000" b="1">
                <a:solidFill>
                  <a:schemeClr val="tx1"/>
                </a:solidFill>
                <a:latin typeface="News Gothic" pitchFamily="34" charset="0"/>
              </a:defRPr>
            </a:lvl8pPr>
            <a:lvl9pPr marL="3886200" indent="-228600" eaLnBrk="0" fontAlgn="base" hangingPunct="0">
              <a:spcBef>
                <a:spcPct val="20000"/>
              </a:spcBef>
              <a:spcAft>
                <a:spcPct val="0"/>
              </a:spcAft>
              <a:buChar char="»"/>
              <a:defRPr sz="2000" b="1">
                <a:solidFill>
                  <a:schemeClr val="tx1"/>
                </a:solidFill>
                <a:latin typeface="News Gothic" pitchFamily="34" charset="0"/>
              </a:defRPr>
            </a:lvl9pPr>
          </a:lstStyle>
          <a:p>
            <a:pPr>
              <a:spcBef>
                <a:spcPct val="50000"/>
              </a:spcBef>
              <a:spcAft>
                <a:spcPct val="0"/>
              </a:spcAft>
              <a:buClrTx/>
              <a:buSzTx/>
              <a:buFontTx/>
              <a:buNone/>
            </a:pPr>
            <a:r>
              <a:rPr lang="en-GB" altLang="en-US" sz="1600" b="1" dirty="0" err="1" smtClean="0">
                <a:solidFill>
                  <a:schemeClr val="tx1"/>
                </a:solidFill>
              </a:rPr>
              <a:t>Hilborn</a:t>
            </a:r>
            <a:r>
              <a:rPr lang="en-GB" altLang="en-US" sz="1600" b="1" dirty="0" smtClean="0">
                <a:solidFill>
                  <a:schemeClr val="tx1"/>
                </a:solidFill>
              </a:rPr>
              <a:t> and Branch 2013 in Nature</a:t>
            </a:r>
          </a:p>
          <a:p>
            <a:pPr>
              <a:spcBef>
                <a:spcPct val="50000"/>
              </a:spcBef>
              <a:spcAft>
                <a:spcPct val="0"/>
              </a:spcAft>
              <a:buClrTx/>
              <a:buSzTx/>
              <a:buFontTx/>
              <a:buNone/>
            </a:pPr>
            <a:r>
              <a:rPr lang="en-GB" altLang="en-US" sz="1600" dirty="0" smtClean="0">
                <a:solidFill>
                  <a:schemeClr val="tx1"/>
                </a:solidFill>
              </a:rPr>
              <a:t>It is misleading to use catch data to assess the health of fish stocks</a:t>
            </a:r>
            <a:endParaRPr lang="en-GB" altLang="en-US" sz="1600" dirty="0">
              <a:solidFill>
                <a:schemeClr val="tx1"/>
              </a:solidFill>
            </a:endParaRPr>
          </a:p>
          <a:p>
            <a:pPr>
              <a:spcBef>
                <a:spcPct val="50000"/>
              </a:spcBef>
              <a:spcAft>
                <a:spcPct val="0"/>
              </a:spcAft>
              <a:buClrTx/>
              <a:buSzTx/>
              <a:buFontTx/>
              <a:buNone/>
            </a:pPr>
            <a:endParaRPr lang="en-GB" altLang="en-US" sz="1600" b="1"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896" y="1154241"/>
            <a:ext cx="4768535" cy="281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194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Hoe </a:t>
            </a:r>
            <a:r>
              <a:rPr lang="en-GB" dirty="0" err="1" smtClean="0"/>
              <a:t>gaat</a:t>
            </a:r>
            <a:r>
              <a:rPr lang="en-GB" dirty="0" smtClean="0"/>
              <a:t> het met de </a:t>
            </a:r>
            <a:r>
              <a:rPr lang="en-GB" dirty="0" err="1" smtClean="0"/>
              <a:t>visbestanden</a:t>
            </a:r>
            <a:r>
              <a:rPr lang="en-GB" dirty="0" smtClean="0"/>
              <a:t>?</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52" y="1219200"/>
            <a:ext cx="7828535"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6730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91642" y="230188"/>
            <a:ext cx="8442796" cy="840125"/>
          </a:xfrm>
        </p:spPr>
        <p:txBody>
          <a:bodyPr/>
          <a:lstStyle/>
          <a:p>
            <a:r>
              <a:rPr lang="en-GB" altLang="en-US" sz="2800" dirty="0" smtClean="0"/>
              <a:t>Analysis of “2048” in scientific literature</a:t>
            </a:r>
          </a:p>
        </p:txBody>
      </p:sp>
      <p:sp>
        <p:nvSpPr>
          <p:cNvPr id="3" name="AutoShape 2" descr="data:image/jpeg;base64,/9j/4AAQSkZJRgABAQAAAQABAAD/2wCEAAkGBxQSEhUUExQVFhUXGRwZGBgYGBgcGhgXGRccGBgaHBgaHCggGBwlHBgXIjEhJSkrLi4uHCAzODMsNygtLisBCgoKDg0OGhAQGiwkHCQsLCwsLCwsLCwsLCwsLCwsLCwsLCwsLCwsLCwsLCwsLCwsLCwsLCwsNywsNywsNywsN//AABEIAMIBAwMBIgACEQEDEQH/xAAbAAACAgMBAAAAAAAAAAAAAAAEBQMGAAECB//EAEYQAAECAwQHBQUGBAUEAgMAAAECEQADIQQxQVEFEmFxgZGhBiKxwfATMkLR4VJicpKy8QcjgsIUFTNToiRjk9JD4jREs//EABkBAAMBAQEAAAAAAAAAAAAAAAECAwAEBf/EACIRAAICAgICAwEBAAAAAAAAAAABAhEDIRIxE0EiMlFhBP/aAAwDAQACEQMRAD8Ac22U69YEZM+EQqQxY0xrHZYlxjXKu3nfHSSbhjgY9A5DgNcQd4z/AGiT2b1FfHlHSQl8jsqPV0aMtq9fXGGQAjRaO+TkDdtg+yB1Hn1gfR5osm+584P0eir8IW/kZ6iMUJiaWHLNvx6RiQ0dXirnoPrAk7Jm2G+7HyEEW5WpKUck/SIZCKh6ettY47RTNWSdpA8/lEZspAo8sd47zANmU6l3++puZFPpB8nOFOjVuCcCa+jTKh5xkUY3QnHn+/DEQXYlN3aMbsP34QKg3/XnmOsSjo949NDi2E6RsYmob4hVO/LjFd9iMmz2eqGLVJW42+qws0rIZWuLjfsOfGJSQ6Yp0XZ/5x/CfEebw81ALwWzaFui0/ziMkeYhzaU9ziPEROMbHbog9hLVeEneOd8B2vs5ZZvvS0E4EUI3EQYiW7C5zf/AF1bnHS0io3+LPDPF+AWRkGjtNrsaxJtRKpJLS55vH3JnkvnWsW2eWGsmo8oqNvsQmoUlVQQR0pCfRHab/KyZNq11WU0lrAKjL+6fu14Qso0rQyfJlp0nNo4w6jEQJYJJOspTsCNUZ4w60VZkWmWJ0pYVLVVJGUQ6TQJaWycwebcROK5FZ0hNdSiMKRJKS2qm/OAwNYj7xc7r4OsyHmaz0Ajlu2XJZgdYG4RmlZzA+qXR1ZarfIE+ucLtNzmisNInLsI0BagpWry4Qs7YW15sqzhqq1lthVuV5hFZdK+ynAksM+kKxa1LnWiaTVAUBvHcHUiGllfDiaONcrGOjbT7W0a5u1tb+kF/CCdHzCXUb2fiYXaDGrLmKx1CPzdz+6DrMGlb1AcBWI2UCteMiSUlwPnGQeQpdF2BJrUHZdA0ywKF3eHWGRlzPs8AI7lvik8jHqNNHJaYjIahB9bOUdJJdx6rD6ZIChUPAFq0cQ5S52Y8M4ykjUcyT/LFGc4etkNNFIccYWzAyUA3s53t9YsOhLETLSVOPFm6QnJK2aStJEjYAR2mzKNRTfB5CU+qwLadJIQHUUpGaiIlzfoyxnciygVNTnCjtdMZKRvMQWzthIRT2jn7oJ6inWEtu7QJtDITLX+JTBuAd4V2yiVAaqIUckk9IRaCW4BF/yy9cId6W7tmmq+4flFb7Pzu6PXr1UQ3sz6LRKGXTdh6EEJPkNofM3jfWB5PTGCkJLDl+2HEGKCHVnXqlzx/cecEWpIIINx9AwOpHo1PVj1MEISShj53cYWSCnsQaEU9omh6pSAefyiwzvd5eIhNoaQ0+cWqyQTmAVNDu0+5heL94iOPstMFlhyOF/4sxfdHa0d44Vbf34yUoOM6fqIpE00947/AO4iOkgQrT3Qca3/AIhCnTGj0T0KSsAgvQ72G2HZT3E1x8ngcpfp4vAoZOin9mdLztETPZl5tlUqqT7yQ7Og4tl9Iu3aS06zkYinGFs3RyZpSkgFynL7WtE2nFusDaTyujny1FaLRfJi2SO8/wBlPj+xgqwJ7qlZloFljuk5noKfODkhkJHGORFGTWZNFHcPP5RWu0M2+LZZx/LbNz8vCKR2jXUxVdCeypTDrz5acNYE7h3j0BjmyL/6dazfMWBzJWeoEcSj35qvsSphB+8oezT1X0gibL1ZMhOZUrkEgeJhJFEN7BL/AOnV95SE+Kj4CDpwpLA2nqPkYjlSmlShmpR5BIHiYmn1mAZADz84W9mDZSWAjIjmEvG42xT0r/MZeZ5Rn+MQftflMU4aD0qf/wBuzj+iafMQbYdCW8KBm2uUUfEES1hTbCVsOUepbOXjEsonoOPMGJBLB90g7MYCGjVf7y+Qjlei5hunq4oBPjCvkH4mJs2vOY0SA5JuAvJiTSXa1I7lnQqaRRxRPPGBl6Im6pCpwmElzroYHJ2PeYZvCxOmCk6omJSz3S2FPwqhOP6G0ZPmW6defZg4JDdb4gT2YUout1HNVTzMEHSc3/dRt97/ANq3HlEirbPDOtFzmqg3pn4RRRBZuV2aSPgTyEHWfQYSQyUgdeUBJt1ov7hF3vEV3avpjEot9pF6R+bd930xjN0CmzntXYh/h9U3LWlJ3PWENh7Opl/6alDYqrcaGG2kzOnhCVAMlWsa7CMBuiWzWcoa88fXoxJyTY9NI4k6JmACji+nya/c0SpATQg619XD8qkb4PGlFJZ0AjrCHtDpxapsuXqaqQSaF9YswwF1Y3ligeNsZCd9lgNl3MP5QOZpFXJat9/J9uUBptTh6vg4Lg47uCohnWoVchxjjzLeMN5ItAUGhloxlTZmrWiXPNoZrWUh2hd2UUF+1O1Ixv1Xx3w6tsvu8R4xOESkmDJtacQOW35xv20o5P5v84HEvPZ4nAxBqUuw/sfjUx0JEbGBEsgCjCt8RzLMg49dkAz5DUPlkAOpiBUrJ/3Or4RjDCRZkhYIJ7oJ5JKfOEekpjrVsp5mGWjUkBai9WA4l/AJhHpGYpJV3dZJclr44/8AQ2dOJExHcQ1Q1TtaCva6wcYUOzdCSzWli6C+aTfy84PlznGsjC8HDhiI5LKtB9ktDgpJqm7cfkfGKf2sNTth/Mm6qkzRdcoZA3/OEfbFDA8wc4pCV6Fca2U2zf6c7Na5csczMP6BzhsZJm2hEpAf2YEsNit3X/yJG4CFdhmaiQu/VK5jZqpLlj8wPB4sfZ6yKly3BabNSSVEt7KUfemE4FVwOTnEQJPYyWh1KsgmTUy5dUy06pVg4JK1vglyeAEDolhU4lNQVUOYFB4RNY0qnD2FlSfZ/Gs0K/xfZR93nDSRPk2Xuy2nTrir4EHZ9o7ucaMbBJiWamppjlGQZ/l8xVdUl64eZjIfQpdCo5k8bz+4H5o2lZFxL3Dbhn+E8YkErbuzy8kRMiSCFFsGGwksOmrHqWcANrHPBh5HqnrEyT3FZUA44vuI5RtEt8OQ3tuvRyiWZK7qRmSa5EsP1CA2Y4nzNSQpWwn813iI88K/5pbAem6dI9A7TnVktmoDkCfKPOpcpRmKU95oAHph5xy5JfI6ILQ2sp1qtcMMcgOh4CNBbqA1mKiBx9DptjlCKMosHu/aAtM2PuCYgd5B1g2LXjk8TeWuh4wTPSdH6PQlIatLzHNqKcK7uELOzWkDPlpINGG7jthrOShLvUi+LpJqyMm06FSpzUA4kxCVKOfAdLroNm/hYPtZulYiIWQ7xnFAtg8tCmIU+x4U6es2vL1h7yK8IcGQ5BKgSMr6RxaZWOFx3RDLDRbFPYikaQCkgth1rT/iYjtC0q/baR5QKuV7KapHwmo4hvPxjc5Tvdv5HziHaLO0yw9iWaa32h+mH9tmd1sil9z/AEMVjsMs6s38Y/QItJnNeDyi8JcUTkrAJY1iA991Lm1vKIFKcevsjDjDCZa0CqlJS2KqNxMQpVKWO6UkX90g4M9DlF1kRJwILWe9n7viIFNOP/2MMZskE1JwxyLwObK1yjx3NhDeRAUSBEwJQ2Ki5wwCfIwEvYTxDxPOsy8GbLZT6xAtKgPdLvgdtPTxzytstGqFltsAVXVrmk1gFKloNanMUU20fEIdmZmCN4PjEM2WFDMc4hOFlYyBUTAoEjH3hmMxt2Ql7RF7PnqUfNJ90+I4Q0mWYpLpMLNNnWkzKM6S42io8OpiFOL2WSUlorOibMJikBQ7iAFqqzgPqpfB1GYScA5wi22ez+0YzCoIWdYIQP5k8i4pT8MsXJegAzgHs3ozuAkOCdZjcTg+YAala1Y3G0S5bPVVbz3hrfiKe8r84GwRVKxXo4mIOqJc1aLNKwkSyVTFfj1aqO+DtHpSkf8AT2Vaz9ub3QeAd90RWdRQGQFIH/aly09SoqjF97302lW9Q8HaKIkxr7W1/wDaTsATTmqMhUmXJ/2pnJMZDWLRcUIoHwvzLata7onkp7lL3HQD5RrVOAPL1nEyAWFPjGG6sdrZxAyZedWb+3zESFA/lilyfFJ8o6WlesaUenMV3xNqF0lrgHON/wC8Bs1CbtoWlp3noPrFEsilG7HdF77cf6Sd58PpFLs6Qm88vpUxzS7OhdE8uQBeeAD8sYNMoM0CCccKcn4xNKSVKFKvy2bo1WjXRrscDLtC5Dsk95O56j1sj0CZJYUAfMxSLRI9kuXPT/8AGXV+A0VyFeEXSfVi7ghxxENidLj+Ay7+QDaFgM5J3UEAzZoFyRcHc4G6DJyOnoYwEuU58rzlFyJAqedg3D51e6NSFYEuDc8dGScQ2008YjWnVA8qt5QjVjJirtBZHTrC9BfeIRqW45f2RdbQjWS7c4pdqkGWtSKteNov8o42uMqOuL5RCuzs7VCw7VDXV7oD1h5/i/veXg0Ua3SZgHcUoC+js7AeUT6NstpUPeUeG/ZsgqLb0bkq2W+YdZJSVOk4ayt/2oR2vsnZpiitSDrH4gtb89aNI0JaSod9YwpdEekNE2qWlSkzl0BOGAeC1JewKUWFWfQYl+5PtSdnt1EclAwXKlTkH/8AJnKGSxKV1CAesVHs9aLdPVqmawZ31R8otcnQ1rN8+n4Ewyx5GrA5wT2Mk2lbVIP9PyMaVaTkOo8jAn+SWr/fR/4x5Rz/AJTaX/1pf/j+vrk+eOZlOId7Uen+URzCki8RHK0bOYOuWTmxGeG4Rs6Nm4qR/wAvDn6pCuMxlKJ5zOtVvkTFgJE+WFqZj39V6XX02GObX2uTqLTMQpEzVLJmJIrhwePS7BoZKCVLOuSeA4evmxtdjkTU6s2WhSclJCgKs9RSGUJPtA5x9Hl2jO1clYCQrUYCigpqbRSHEm3a4dJCh91ZPnDm19gLMpzJJQcgdZPI16xWtI6DNmWEqCS9xBYtm2EK1Q6dhxnHEqG8JPiHjqXOVgUncVIPQ1gRDhgFkfirW7HhBsuQo/ZL5gv03p6wFsAQm2L/AO5+cfKMjj2IxIHFXDCMg0Y9F/xsw3Hpf6dPOOl2lbAhXvO1BdgeZHONLlskEbWpgHa7cI6tXdIDXANXJ1f2CO/RwEYtMw/F6ww/D+aJ7KpRJdRLfOnQdYhKa7t+B2/ggywJ7u6l2QAPV4DaMindtJ61K1AS2sA20Av4wllWUhj5ig44QZ2gUpc8s/vE37aRzJspOQzz8I5u2X9GJSHa/q2zaILs6hicMNl4ziL2Fa3Zn64cY2NQZqOz10hk6AOZC0qSUkU+Y9c4P7PWnWlmST3pVHzR8O+lOEVwWghqNsFf2gmVP9lOlzR7qu4rcq48D4mEk6lYyVqizzEYpD1vUaftzgSccyeFG5tug2eH3X8MQMICMk5UHrHe0dKIAEwgYcyX5BsoicPcK4i+/OCLRJAvVycv6aBmSLn8q59IVhR3Z11Y3Hx4wp7Q2Mga6RVPhiPOGiCXpT9xX0IKWAtBBYm4xDNDktFsUqZSJdtCh7quUONFaQApqq5D5wPZtFTPaKQlPdBcKNzHB9kMZNiVKUHqDRxWtNmyOeKb9l5V+DVFpfBXT5wHpUvLXQjunLKDJdGc4jPY45gwPpqckS1t9k+EPOLXbFi0+hT2GEuYe4oOUjum++sW9Vlb9vDDbz2v59YJKO6pihYqFJcEHeI9A0ZpEmWkL75YAkNXByLovjm0qJTirtGjK+vr1jxGm2e/DHpXx8eLqXJSqqS3rLlESrGXrdmMvHD0witonQlMs+vWw+g45UjY/r5YdMIaTxvAwAo3yx5HIQPMknDlhu9bcqnRrF9Bl+/r1j2kFRp50G/1wak4sxUaNt2Z38fTxFpa2os0tzebhio/KFlJLYYxbZzpG3os8tzXIYqPrlHnNrtap0xS11fDZkNjOIn0jal2hRUTuGAGQjqxSLgnZ5XjH4ecckpcmdKXFE1lsWuHIcM54UU3CsNU2QANjjsFf/t0gjRqAkbBUcAxuv7pTygy0y2U733cwCNz6vMxWMaEchcJS8EAjeb8cc4yDFLSL1N+W7C/ZGQ1A5FqmS6S03sA9DmmvjGp4dRGF3RI/uMEzJRK3alOYc/KORIVrOWZ/wC5/ACL2ctA86UxLfu4PmuDbPRLviT1McKs5JJcM74/d/8AUxk8aklX3UHwhZPQyWzzWfaHmqfOCZdo39B4Awrkq1nVfUnmf2g6Uqm3ZEEyzVBIUCfdDYv4tdGyskM+GFKYXRwCAPXgY6yoS/jTzhtCnDXN586QzlyteWUn16MDSZCibq5n15Qzs8jVqThAdMOxzoa0mZJSSAVpDH8QofCOZwJzP75ws0PbBKnKSSyFhwTcFJv5hzwhP2l/iTZ5Dy5AE1QxFED+r4uEaORJBeJtj+dJLYDYz9LoBWEp95dOAHI0jzZHaO32+ZqydYnEI7qU/iVRuJi3aC7DEELtc0zF/YQSEjev3l9IR5JPop4ortj2xTpcwtLZbXsXA34Q0l2fNuF0SyJASkBIASKAJYAD5RubNSKUL1al2D8YZKT7EbiujBLw/aBJqw5BLgX7N2zwjUyapVC4ILtxu3irZ8nhUcXYirZ5kcy9M9ohvGheYs0jLmS1AuSkm/frFj0hRpiYfZr/AAnwi1iYGIUBqnC9q340qN26Kv2oshlIXikgseFx2xDImuy0KINHDuu9fXr1R1Ypyk1D09fOE+jUayBkAzjhT1+7D2r/AIdgfn6+tokmWCy6QNH5jh8x6Z3Fn0g+3ffFRs81vTUv+vOGUo/X5+v2qlYr0WYai9h6+rohm2HEb2PrLwEKpU8jGmWzyg+zWws/S8QGmjKmZaimRLUtVAkayuWHgI8i0zpgz5xJNTcPspw9ZxZP4i9qAsCzS6qBdbXU91POp4R5VotK0211l/aOOQcDpHPllaOnGki9aPkuzQ8sGicdYjJsL7uY5CBLBKWGYJ6w0QZzXoH9J/8AaExmmHSbIE8Pr0r0ESTZIVfC6YJwDmYwF7JHm8QqKzfOWOCRvuGw8jF9kqQ09ijKNwnmSGLGdNf8SvIxkbZviehPGa0RqU0c+1EWoiSlcK+01q1LLOUHcINWg0zxCLtnOeyTUu2sAOagIDWgo8y7F2p5QSo1R3Twuiy+0loDqIG8tFJ/ySYFHUWpIVUgUPp4MsvZVCi6ype88urRzrHIu3EsE7tPZkf/ACI4VPSBD2tQf9OTNmHMIbqY7snZ2SkgBIfJvGLFLsSZZYG4B8qX7IdYZPtiPJFeivStMW2ZSVZgm+q1ZFrg0Le1Vu0hZ5QXMnIQVFghCanOqnj1Gwy+4FKYRXtOdmRbLQFzln2SAyJaaE5lSsK4DK+BOCigxnfo8fkot1tVqJM2YctZTDfgBvi/9nP4XgMq2L1j/tSyQkfiXerg3GL/AKPsMuSkIlpShIwSAOO3fBZWAKlmrftpwMKoWM5kdhsMuSjUlIShKbkpAAEETJqU1J2NS+h5wGu2ksRdjvyu2u+zZEBVe9Qb83Z67R55GlYwSJOVhU+0Eu1ARRsnv8iN+IrC+B4F6Ziv2acOYERUBQmhqC3B9mXS9nzYcLjhVzfiDnga4GHEJBWhA1sKYXN8sLhkY4FfxDG4kYnf5bQY17S8Yim9qMfLllHOsV+7715reMDdfd0OyMY3MHdCxuIpThcxBu25F4gnpTNQZSg6VAgVdqXPsvBiSUuoJbVWCGa815Y03jCIFJYLSHCsFVqLwd4JrxziWSikGJfZ6hCCKCgyO3a489sTI2beddtfXCW0SlTinVS66OAzB8zhHEyxrlkBaSMAbw+98vDIF0hK0NKNMkkGtA1dviPV2xndkl3MHf1huHLZVfY5QTeammLZCnq/M0cyFAd0X/ER8IOA2n1gB0R0SezuzyK1uHX1Xm2b17tn2j9iPYST/NULx8AP9xwyg7tP2iTZZfdYzFBkJ8zsHWKPo2wqUTNmEqWqpJvrnjyicpW6RWMeKtkFjsJSCTebzjzhRpCz6sxKvsqB4XHo8XKdKofT/PjCPSsohmAqSKvSlIScaQ0JNssmhJusm+qafI8mh7LS4iodnp5BTrfEGP4k1HR4t0gxPGx8iIUgg1Lte73Y78TxEcLlM4Jux3NUnL3TtZWcFzJLqfO/h6HKOLRKZia0bkC1MaawjpRzshRaSAwQSBcfLhdGRtMv74Gx/W+MhzFuVIBz4EjwMBT9DhV02cj8K3/WDDKMjCWV6Z2enfDbZ39SJSv7BAVu7OWpadVVoQsbUhJpuBi3Rka2azzyb2UtKWZKTuUk3BsaxCdFTkAvKWNwPl6pHpUYI1sx53Y0lKnVRq12b98ESCCRi56k3vj4XRe1IBvAO8QOvR0olzLQ4xYA8xDKYGitWm1hChrKZNAHuBuA40g6URE2l+ytmtKCiahWqSCyVrTUFxcaMQDHUnQAQkJRMWwu1mUedCYjNW7RSL1QLbZxSmnPKA1TiTrZ33lnw3H6XgQ3XopdRrII2gj5wsVoSeknVSlQy17xkdZvTHfkzMh9o11R+LoT1fjnGe0Apek4434DBQJZm2XGgloWZayhYINHFHZ3BvZw+GO+OBaGYUbN87jmzONz5Q1goNTMwLEX0ej47Rn8wY5Q5dOIfxDji/XJUDyp6hh3khwMwbwD6qNsSzZwUApNDQg+IO8UgcgUTyJoUCCLxQ4kA55hhtuyiXWAcjG/xgE2gDZid5vjJRUu67M+QvO+6Ec76GUf0nWoXMKl2a87s4lTZiaqoMnq23KO7NLA933sXqSMf2bgb4nQMRQ4jzF/KvEQVjv7Gcq6NIQEjuANimnUY7782jrWCgUqGsk0IIdt+aX5UjACRrCjXt4j10MRE/EKZjo+7DZuqGcF6ApOxZbbEqUdZNR8Ln3XxOez6mBLZpISJZUVGnNR+ZiySpbpYjukfl2Vqx6XR552+0POSddJ1pOWKM3z3xCTa0WjT2B2NarTNM2ZXKtA1zbBxizy5YoKdL8fQ5RW9BnVAGHr18oscleVceF/jv3xWFJCTbs7WPl9P3hHp6iAciDyLHo90O13ev35PCbTMsqlqF9D6e7GDNWjQdMGs03VIIwII4eiIullmgsY89sE7WQlWyu8UMWvRlr/AJYrdTld0jjg6OqassaZkR2kuml943gvCs24DGOF6STmOcXWQjwDRZxiz7gaYYZRuF3+aJ+0OcZB8hvGXu2rLgAsS/iB5wPLtanqaX4Xd5V+7VjdvLKetwZtgUo+CYGKHGr/AE7Q+qk3CtxvjsS0cTYYLdg1SQ19zgV2u/KNjSNHI5HY+LbOcCey7qi5cZDEhRx/H0jNUZ0dsGooDhRBjcUC2MBb04uOG0jyMSotCSHBpTrd4iFQS+BzbE935rrWNgVOT3XU1iQeSA0BxQeTHCZgNxEdQgEu5OLNTYlKT+oxPrqDl2vID7VqzpQJgOAeQ3jcK02lYIBLNR73qlL/AKo7s1sJIBq7Mw2a2eRELxYeQwjHaNJLxhMIx0zzXSU4zLZaHqnXb8o1aco6SK30yvoQxB8eecAG0AqUo3qJJ4knziOdpACkQci3GxsbQEhstvzgVdvJLJqeg2kwChKl1JYYAXn1lBcpAYMG2DE7NvrZA2zaQTZzie8rLDgMePCGdnm611/pmrQ7P2hfZpGvv8a9DTY+ww3sdlCmuBNN/wBaX433iLwVE5OyeUXuv2Y7muNPlWkSu9cRWmO0bd28VcRtchQv945E14jHxobxBiUsykhwWdq/1DPbziliEUtJByXe2Chi2Xkd8TmQKABmJIbB3fhU0uiYiIlzKHDbSFbCkaQgJDD19MICt8xGofaMxFQa8KXwPb9LgOEVOeH1hDaLQVF1Ekxy5Mi6R0Qg/YjXYimbqSwdQl0v8I27ofyJQQkD0TACJzKx2wXI77G4Dps35wcb5LZsmmTMFY14YQt0jLIBBxDb+j+MMdRz3QaUp0F1+zC+GUiQChlhwdlNlccnvJiyslaPNNFyy82X9lRbcqo8Ymts5csAAkCr+XTwiw2vsmuRaDPlHXlqDKT8QIuI+0OsTezQrVe+5mx9PHNw+TR089WU4WiYczz+UbJm/ZPI/KL2iygBwRc/gb/yxILEDS9tnB+YJ4RRYRPP/CghM77J5GMi/f4VJqfEimHSMhvADzv8LRaFOpYDhyz/AJUjbnEKVA1JvD33UUqtPvCO5q2JVQG/K7XPE+7Gkl6Fr60rQpT5GO5dHAT6jIIcB1jkCkDomBCqmDm8vR9QnxmRPOrLSCRVzUPek3cxHJJdnoMstYC9vuGAjGBI3sS7YAKx/wDHHKR3QDkzUd9VKb2oXWb40FUF+sRubu54n+ZHWqxrSr1vYrUrhRAqYwSQG8kYkucA6lX30CU4xyhDd28XMSwPuJv50jhqEVL0ISdiUttqomMEwsSbh3gDsK1huSYBjvaxrUPSvfWd94gizo79AwAI/Sn+3fHNpTRAJqEgc1JHkY60chnLFjWoapdR8YHoIxRdAul5/s5E1f2UKPJJgsRV/wCJtp9noy1EXql6g3rIT5xGXRWB5ZZrUubRNBmfVYcyNHkDWFTjnw+UUjspp7UUJc40uCjeN+Yj06ypcU6Ry1s6mCyEPdfln9fHYYOstlK2OP6qeNDvbAiC5ehyRrB9vSvTzhzY7DcpnemH5htu8Y6IKznkwWzWcG99tzkX0+8w4jIijOXZAWLg40+IYHYc+BieTIIvIOdPie8ZbdtYlDXUighjRylg4AbhSsRzpwAdZA45GkI7dpgmiKDPE/KJSmkUjCxnbbclDa1VDLruhFbtJKXeWGQ9VgCbPhPpXTaJIILqWz+zQHU2ZHwjaW4xzuUpaRdRURpMm4CFVq0qgOAdY4tcN6vIdISKts60UPcQfhTltV8XQbIaaG0QVqAAoOm3flzgwxr2CWSugvRwXMLmgyFNXPjtwiwWezawAAoLhszbwHGCLHYAgAADV2g1rU7R4kw2s9nYVoBf51zzOF0dUYnM5WD2Sx4miRf5/U43QTMdxc2Ao7/MjkI6UurXAe6A3C83mrRw12I8gfAY5mKUIaTNYthk2ezw5wJb9FomupLBT3tQkerxB60lw4vff9DtwuiNSGN/LNqfQQJRTGjJorpUqWdVSajYSDuLQZZ7cl/drsB27NphspIXQjrfm3zhXbbOtFUsRuu318Imk0UtM2q0ScU/8VfKNwInSzXkersYyHFssJLsM/u3FkJauHeMbANSL6mj/fUK3NUR2sBzUirtt1ixP5Y4QjuA7UpZqVSgeZi5zk9rFUgOSAORUkHoDAswuMsXF7lJOJzWOcE2sHXNLgGO4LONBVsIg9m5oKDu44KQnn3TARjspF+RZ9y64X/y922I0IASwckioz7oGF3+pHISwcg0AP8AwUWqc1wVOASpg/wk5VU+f3IxjgLDvR63gt7yi74e6IwB76MdW5xUITuN5vzjgANq1uo7fZSKtf78SSUd4Y1BofvKVUGrUEYJ1bFd4scGDEXhKlVe7CJ7GghJrV99Ayc9hgOaCpZuZyOqE3vtVB9kPdBpVzTaSfOFfRkGR5//ABstWro8JF8ycgcEhSz1SIvzx5b/ABstgeyST8RmL4pCUj9SojLovBbPFZqFAvHsH8N5yiRIne8EujzTwilaH0b7WchLUB1juH1aPUdE9n1ayZgopJdP13xz7bVF20lsukmWBdGIlhLtcS7ZPe3GvExyDR+ewwJbdJol3lzkL4sppIlxbDFqobxyhVb9MpTRNTngPnCW36WVMxZOQgAKiM816RWOKuwq02tSy6i/rpCrSelJchOvNWlA23nYBeo7otOj+zKpiCZijLcd1gNYbSDTgYpXaT+ENomKK0WsTVZTklJ3BSXAG4CAsbe5B8kVpFU032xmTO7ZwUJNNY++d2Cepi+/w77HtK9pOqtfeU+3bFMsPYm1WVYVaJRZJcFLKTsLpu4tHqug9LhMtKS4J2dH2xSEU3ROctWLtKdmkgkoSwyzrQ8ThxgWzAyu61Mbq8cN+Qi5ialSaEK3G/dk9wyAhZb7Kgvceri76AcYrwraJ8r7CNHzdcABQNLxRsi3gIJmqBACW1QRj95nbEeJitLQuU5RUVfbn1xg6yaUSWB96+7gCBnRgML4dSsVxGiw7uOe0Z3PmcqR0hNNYu2Aa/It4RHJWBUsB6oMx4mJFTGOsb/hHrrlDCm5imqW1jsuHy8TA54+e3cfAUjRmvfXF9uB+Q4xokNsu2ML+GeZjGMOw12DDBh4DjHKFao2b7s+WJzjahv83PmegiNV7hruHLIXAYxqNYPMslnJchIJzLdMIyJFLYsCfyv1xMbgcRuZalJGQiGcgatw94fqEZGRkIxfO/1D6+Axqce82Dj9SoyMighqQmo/D5S46tp/mK3J/RMjUZACZineBw1kUiGxKOuipw/QqMjIJguUHd/tH9RifR/uI/CPCMjIV9GQUY8T/juf+rsf4Ff/ANBGRkRn9Tox9nf8O0gz1uMB4mPYrGKCNRkTxjT7Al+/NH3X45xRlqJvzjIyJ5+y2H6nAMPOyCAbSXALIcPgXvGRjIyJ4vsjZOi8RHMjIyO5HGwG1+6rdDqYkZRqMhZdjx6A7VISx7qeQyiqT6TWFA5pulhoyMh0BEZHeb7yRw1HbnCmfRyKUJ45xkZE5djR6LBINEesI5nH+YdyOq684yMiqJvsls1/5uigBGL94/iA4apPjGRkMAgWaf0Dqa84meqt6ugpyjIyMAEmTCLiRQY7BGRkZDGP/9k="/>
          <p:cNvSpPr>
            <a:spLocks noChangeAspect="1" noChangeArrowheads="1"/>
          </p:cNvSpPr>
          <p:nvPr/>
        </p:nvSpPr>
        <p:spPr bwMode="auto">
          <a:xfrm>
            <a:off x="1143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484" name="Picture 4" descr="http://www.go2essay.com/blog/wp-content/uploads/2012/09/How-to-Write-a-Literature-Review-for-a-Research-Pap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486" y="1349149"/>
            <a:ext cx="6328228" cy="474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31523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Wageningen UR">
  <a:themeElements>
    <a:clrScheme name="Wageningen UR witte achtergrond">
      <a:dk1>
        <a:srgbClr val="005172"/>
      </a:dk1>
      <a:lt1>
        <a:srgbClr val="FFFFFF"/>
      </a:lt1>
      <a:dk2>
        <a:srgbClr val="34B233"/>
      </a:dk2>
      <a:lt2>
        <a:srgbClr val="005172"/>
      </a:lt2>
      <a:accent1>
        <a:srgbClr val="519FD7"/>
      </a:accent1>
      <a:accent2>
        <a:srgbClr val="A59D9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72000" numCol="1" spcCol="0" rtlCol="0" fromWordArt="0" anchor="ctr" anchorCtr="0" forceAA="0" compatLnSpc="1">
        <a:prstTxWarp prst="textNoShape">
          <a:avLst/>
        </a:prstTxWarp>
        <a:spAutoFit/>
      </a:bodyP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4255</TotalTime>
  <Words>1220</Words>
  <Application>Microsoft Office PowerPoint</Application>
  <PresentationFormat>On-screen Show (4:3)</PresentationFormat>
  <Paragraphs>271</Paragraphs>
  <Slides>39</Slides>
  <Notes>7</Notes>
  <HiddenSlides>0</HiddenSlides>
  <MMClips>2</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39</vt:i4>
      </vt:variant>
    </vt:vector>
  </HeadingPairs>
  <TitlesOfParts>
    <vt:vector size="43" baseType="lpstr">
      <vt:lpstr>Wageningen UR</vt:lpstr>
      <vt:lpstr>Vergelijking</vt:lpstr>
      <vt:lpstr>Worksheet</vt:lpstr>
      <vt:lpstr>Chart</vt:lpstr>
      <vt:lpstr>Duurzame vis </vt:lpstr>
      <vt:lpstr>PowerPoint Presentation</vt:lpstr>
      <vt:lpstr>Text slide</vt:lpstr>
      <vt:lpstr>Global loss of species from Marine Ecosystems</vt:lpstr>
      <vt:lpstr>PowerPoint Presentation</vt:lpstr>
      <vt:lpstr>“There will be a point in the future where we will run out ...”</vt:lpstr>
      <vt:lpstr>Commentaren op “2048” schatting </vt:lpstr>
      <vt:lpstr>Hoe gaat het met de visbestanden?</vt:lpstr>
      <vt:lpstr>Analysis of “2048” in scientific literature</vt:lpstr>
      <vt:lpstr>Wat zijn dan de regels? </vt:lpstr>
      <vt:lpstr>Hoe gaan we daar in Europa mee om?</vt:lpstr>
      <vt:lpstr>PowerPoint Presentation</vt:lpstr>
      <vt:lpstr>Generiek populatiemodel</vt:lpstr>
      <vt:lpstr>Generiek populatiemodel</vt:lpstr>
      <vt:lpstr>Generiek populatiemodel</vt:lpstr>
      <vt:lpstr>Generiek populatiemodel</vt:lpstr>
      <vt:lpstr>Generiek populatiemodel</vt:lpstr>
      <vt:lpstr>Generiek populatiemodel</vt:lpstr>
      <vt:lpstr>Generiek populatiemodel</vt:lpstr>
      <vt:lpstr>Van populatie groei naar surplus productie </vt:lpstr>
      <vt:lpstr>Populatie in evenwicht als Yield = groei</vt:lpstr>
      <vt:lpstr>Visserij druk</vt:lpstr>
      <vt:lpstr>Eindresultaat: de yield curve</vt:lpstr>
      <vt:lpstr>Eindresultaat: de yield curve</vt:lpstr>
      <vt:lpstr>“Yield curves” voor visgemeenschappen</vt:lpstr>
      <vt:lpstr>PowerPoint Presentation</vt:lpstr>
      <vt:lpstr>So where do we stand?</vt:lpstr>
      <vt:lpstr>Hoe gaat het in Europa?</vt:lpstr>
      <vt:lpstr>Wat is het effect van verlaging visserijdruk?</vt:lpstr>
      <vt:lpstr>Situatie is anders in de Middellandse zee</vt:lpstr>
      <vt:lpstr>Wat kan er mis gaan: beheerscyclus </vt:lpstr>
      <vt:lpstr>PowerPoint Presentation</vt:lpstr>
      <vt:lpstr>PowerPoint Presentation</vt:lpstr>
      <vt:lpstr>De Common Fisheries Policy</vt:lpstr>
      <vt:lpstr>Laatste hervorming CFP in 2013</vt:lpstr>
      <vt:lpstr>Certificering</vt:lpstr>
      <vt:lpstr>Marine Stewardship Council</vt:lpstr>
      <vt:lpstr>Marine Stewardship Council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Poos, Jan Jaap</cp:lastModifiedBy>
  <cp:revision>317</cp:revision>
  <dcterms:created xsi:type="dcterms:W3CDTF">2011-09-29T08:30:03Z</dcterms:created>
  <dcterms:modified xsi:type="dcterms:W3CDTF">2015-01-19T11:16:30Z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