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906" r:id="rId3"/>
    <p:sldMasterId id="2147483918" r:id="rId4"/>
  </p:sldMasterIdLst>
  <p:notesMasterIdLst>
    <p:notesMasterId r:id="rId62"/>
  </p:notesMasterIdLst>
  <p:handoutMasterIdLst>
    <p:handoutMasterId r:id="rId63"/>
  </p:handoutMasterIdLst>
  <p:sldIdLst>
    <p:sldId id="284" r:id="rId5"/>
    <p:sldId id="295" r:id="rId6"/>
    <p:sldId id="290" r:id="rId7"/>
    <p:sldId id="299" r:id="rId8"/>
    <p:sldId id="300" r:id="rId9"/>
    <p:sldId id="296" r:id="rId10"/>
    <p:sldId id="297" r:id="rId11"/>
    <p:sldId id="298" r:id="rId12"/>
    <p:sldId id="283" r:id="rId13"/>
    <p:sldId id="286" r:id="rId14"/>
    <p:sldId id="301" r:id="rId15"/>
    <p:sldId id="302" r:id="rId16"/>
    <p:sldId id="303" r:id="rId17"/>
    <p:sldId id="304" r:id="rId18"/>
    <p:sldId id="305" r:id="rId19"/>
    <p:sldId id="259" r:id="rId20"/>
    <p:sldId id="260" r:id="rId21"/>
    <p:sldId id="306" r:id="rId22"/>
    <p:sldId id="307" r:id="rId23"/>
    <p:sldId id="308" r:id="rId24"/>
    <p:sldId id="309" r:id="rId25"/>
    <p:sldId id="310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1" r:id="rId34"/>
    <p:sldId id="32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24" r:id="rId46"/>
    <p:sldId id="277" r:id="rId47"/>
    <p:sldId id="325" r:id="rId48"/>
    <p:sldId id="262" r:id="rId49"/>
    <p:sldId id="329" r:id="rId50"/>
    <p:sldId id="268" r:id="rId51"/>
    <p:sldId id="270" r:id="rId52"/>
    <p:sldId id="271" r:id="rId53"/>
    <p:sldId id="278" r:id="rId54"/>
    <p:sldId id="272" r:id="rId55"/>
    <p:sldId id="273" r:id="rId56"/>
    <p:sldId id="274" r:id="rId57"/>
    <p:sldId id="275" r:id="rId58"/>
    <p:sldId id="280" r:id="rId59"/>
    <p:sldId id="294" r:id="rId60"/>
    <p:sldId id="281" r:id="rId61"/>
  </p:sldIdLst>
  <p:sldSz cx="9144000" cy="6858000" type="screen4x3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6" autoAdjust="0"/>
    <p:restoredTop sz="94675" autoAdjust="0"/>
  </p:normalViewPr>
  <p:slideViewPr>
    <p:cSldViewPr>
      <p:cViewPr>
        <p:scale>
          <a:sx n="100" d="100"/>
          <a:sy n="100" d="100"/>
        </p:scale>
        <p:origin x="402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A186-7BB4-48EA-AAC0-1774551E2AF2}" type="datetimeFigureOut">
              <a:rPr lang="nl-NL" smtClean="0"/>
              <a:pPr/>
              <a:t>15-1-2016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BC673-038C-481E-B92B-6BC5B89B18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85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993BA2-7CF8-4929-B90D-F5508BA098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944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93BA2-7CF8-4929-B90D-F5508BA098FD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39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8B4ED-E171-2E4E-A5BA-97E6CC2BBC14}" type="slidenum">
              <a:rPr lang="en-US"/>
              <a:pPr/>
              <a:t>39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834B5-EF19-B54F-9606-C24532917AAE}" type="slidenum">
              <a:rPr lang="en-US"/>
              <a:pPr/>
              <a:t>40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87BE6-B444-4C34-81E5-1CB27CE60BFC}" type="slidenum">
              <a:rPr lang="nl-NL" altLang="en-US">
                <a:solidFill>
                  <a:prstClr val="black"/>
                </a:solidFill>
              </a:rPr>
              <a:pPr/>
              <a:t>43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68A67A-81AD-F149-A275-1140C69CC52F}" type="slidenum">
              <a:rPr lang="nl-NL">
                <a:solidFill>
                  <a:srgbClr val="000000"/>
                </a:solidFill>
              </a:rPr>
              <a:pPr/>
              <a:t>46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32D05-5C7F-42D4-A4CC-241E4D7FBCF4}" type="slidenum">
              <a:rPr lang="nl-NL" altLang="en-US">
                <a:solidFill>
                  <a:prstClr val="black"/>
                </a:solidFill>
              </a:rPr>
              <a:pPr/>
              <a:t>47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17883-2484-47CD-86A7-C86A8C9A9793}" type="slidenum">
              <a:rPr lang="nl-NL" altLang="en-US">
                <a:solidFill>
                  <a:prstClr val="black"/>
                </a:solidFill>
              </a:rPr>
              <a:pPr/>
              <a:t>48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F56FC-2F9B-414B-BA71-5362248ED5A4}" type="slidenum">
              <a:rPr lang="nl-NL" altLang="en-US">
                <a:solidFill>
                  <a:prstClr val="black"/>
                </a:solidFill>
              </a:rPr>
              <a:pPr/>
              <a:t>49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8B6D0-7A74-4F86-994A-4273181FA2E3}" type="slidenum">
              <a:rPr lang="nl-NL" altLang="en-US">
                <a:solidFill>
                  <a:prstClr val="black"/>
                </a:solidFill>
              </a:rPr>
              <a:pPr/>
              <a:t>51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7F365-3DD4-4C29-8FFB-2D51E0131637}" type="slidenum">
              <a:rPr lang="nl-NL" altLang="en-US">
                <a:solidFill>
                  <a:prstClr val="black"/>
                </a:solidFill>
              </a:rPr>
              <a:pPr/>
              <a:t>52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0411D-64E4-4BF3-B574-531A7C15938A}" type="slidenum">
              <a:rPr lang="nl-NL" altLang="en-US">
                <a:solidFill>
                  <a:prstClr val="black"/>
                </a:solidFill>
              </a:rPr>
              <a:pPr/>
              <a:t>53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F96668-D338-674A-89FB-B415CB58A67A}" type="slidenum">
              <a:rPr lang="en-GB"/>
              <a:pPr/>
              <a:t>13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A0CEA-8F46-4CBD-BF33-5B61C52A1199}" type="slidenum">
              <a:rPr lang="nl-NL" altLang="en-US">
                <a:solidFill>
                  <a:prstClr val="black"/>
                </a:solidFill>
              </a:rPr>
              <a:pPr/>
              <a:t>54</a:t>
            </a:fld>
            <a:endParaRPr lang="nl-NL" alt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1F9E7-C815-5043-B202-67C057C92024}" type="slidenum">
              <a:rPr lang="en-US"/>
              <a:pPr/>
              <a:t>32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8857-12CB-2449-BE18-321A9F490850}" type="slidenum">
              <a:rPr lang="en-US"/>
              <a:pPr/>
              <a:t>33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EFF3B-6DB9-2D4B-B769-322238D7AEF7}" type="slidenum">
              <a:rPr lang="en-US"/>
              <a:pPr/>
              <a:t>34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4675B-F22E-A249-B369-F8BF74DE8A6A}" type="slidenum">
              <a:rPr lang="en-US"/>
              <a:pPr/>
              <a:t>35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B64A1-120F-954F-B11D-869FA85AF7FA}" type="slidenum">
              <a:rPr lang="en-US"/>
              <a:pPr/>
              <a:t>36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0BF36-50AD-F646-A551-32A1407EF2F7}" type="slidenum">
              <a:rPr lang="en-US"/>
              <a:pPr/>
              <a:t>37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433F9-7C11-C041-A5D4-95C03E98A92B}" type="slidenum">
              <a:rPr lang="en-US"/>
              <a:pPr/>
              <a:t>38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6146" name="tb_Break"/>
          <p:cNvSpPr>
            <a:spLocks noGrp="1" noChangeArrowheads="1"/>
          </p:cNvSpPr>
          <p:nvPr>
            <p:ph type="ctrTitle"/>
          </p:nvPr>
        </p:nvSpPr>
        <p:spPr>
          <a:xfrm>
            <a:off x="0" y="1284288"/>
            <a:ext cx="9140825" cy="2476500"/>
          </a:xfrm>
          <a:solidFill>
            <a:srgbClr val="505050"/>
          </a:solidFill>
        </p:spPr>
        <p:txBody>
          <a:bodyPr lIns="982091" tIns="216000" rIns="267843" bIns="45717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nl-NL" noProof="0" dirty="0" smtClean="0"/>
          </a:p>
        </p:txBody>
      </p:sp>
      <p:sp>
        <p:nvSpPr>
          <p:cNvPr id="6155" name="Rectangle 11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73100" y="5707063"/>
            <a:ext cx="7108825" cy="384175"/>
          </a:xfrm>
        </p:spPr>
        <p:txBody>
          <a:bodyPr lIns="64282" tIns="32141" rIns="64282" bIns="32141"/>
          <a:lstStyle>
            <a:lvl1pPr marL="0" indent="0" algn="ctr">
              <a:buFont typeface="Verdana" pitchFamily="34" charset="0"/>
              <a:buNone/>
              <a:defRPr/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2BCB-279A-4FAE-BB0A-0D11F5542F9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638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gedrags- en</a:t>
            </a:r>
          </a:p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maatschappijwetenschappen</a:t>
            </a:r>
          </a:p>
        </p:txBody>
      </p:sp>
      <p:sp>
        <p:nvSpPr>
          <p:cNvPr id="7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" name="tbDate"/>
          <p:cNvSpPr txBox="1">
            <a:spLocks noChangeArrowheads="1"/>
          </p:cNvSpPr>
          <p:nvPr/>
        </p:nvSpPr>
        <p:spPr bwMode="auto">
          <a:xfrm>
            <a:off x="7484685" y="1079500"/>
            <a:ext cx="69570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chemeClr val="bg1"/>
                </a:solidFill>
                <a:latin typeface="Verdana" pitchFamily="34" charset="0"/>
              </a:rPr>
              <a:t>31-01-2014</a:t>
            </a:r>
            <a:endParaRPr lang="nl-NL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286B-0707-44C7-9995-0981C70B41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7033-7DD0-4772-A616-F8D7FF4491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35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016000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/>
          </a:p>
        </p:txBody>
      </p:sp>
      <p:sp>
        <p:nvSpPr>
          <p:cNvPr id="6" name="Text Box 13" hidden="1"/>
          <p:cNvSpPr txBox="1">
            <a:spLocks noChangeArrowheads="1"/>
          </p:cNvSpPr>
          <p:nvPr/>
        </p:nvSpPr>
        <p:spPr bwMode="auto">
          <a:xfrm>
            <a:off x="5940425" y="6381750"/>
            <a:ext cx="2197100" cy="34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2" tIns="32141" rIns="64282" bIns="3214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nl-NL" dirty="0" smtClean="0"/>
          </a:p>
        </p:txBody>
      </p:sp>
      <p:pic>
        <p:nvPicPr>
          <p:cNvPr id="9" name="LogoSlash_01" descr="SLASHT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Slash_02" descr="SLASHTRANS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8194" name="tb_End"/>
          <p:cNvSpPr>
            <a:spLocks noGrp="1" noChangeArrowheads="1"/>
          </p:cNvSpPr>
          <p:nvPr>
            <p:ph type="ctrTitle"/>
          </p:nvPr>
        </p:nvSpPr>
        <p:spPr>
          <a:xfrm>
            <a:off x="0" y="1284288"/>
            <a:ext cx="9140825" cy="2476500"/>
          </a:xfrm>
          <a:solidFill>
            <a:srgbClr val="505050"/>
          </a:solidFill>
        </p:spPr>
        <p:txBody>
          <a:bodyPr lIns="982091" tIns="216000" rIns="267843" bIns="45717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nl-NL" noProof="0" dirty="0" smtClean="0"/>
          </a:p>
        </p:txBody>
      </p:sp>
      <p:sp>
        <p:nvSpPr>
          <p:cNvPr id="8203" name="Rectangle 11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1125" y="4340225"/>
            <a:ext cx="6400800" cy="1751013"/>
          </a:xfrm>
        </p:spPr>
        <p:txBody>
          <a:bodyPr lIns="64282" tIns="32141" rIns="64282" bIns="32141"/>
          <a:lstStyle>
            <a:lvl1pPr marL="0" indent="0" algn="ctr">
              <a:buFont typeface="Verdana" pitchFamily="34" charset="0"/>
              <a:buNone/>
              <a:defRPr/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4561-C441-4848-9789-778E377801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7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638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gedrags- en</a:t>
            </a:r>
          </a:p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maatschappijwetenschappen</a:t>
            </a:r>
          </a:p>
        </p:txBody>
      </p:sp>
      <p:sp>
        <p:nvSpPr>
          <p:cNvPr id="8" name="tb_Department"/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" name="tbDate"/>
          <p:cNvSpPr txBox="1">
            <a:spLocks noChangeArrowheads="1"/>
          </p:cNvSpPr>
          <p:nvPr/>
        </p:nvSpPr>
        <p:spPr bwMode="auto">
          <a:xfrm>
            <a:off x="7484685" y="1079500"/>
            <a:ext cx="69570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chemeClr val="bg1"/>
                </a:solidFill>
                <a:latin typeface="Verdana" pitchFamily="34" charset="0"/>
              </a:rPr>
              <a:t>31-01-2014</a:t>
            </a:r>
            <a:endParaRPr lang="nl-NL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87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596ED-123A-4977-829C-98C735C470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08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17C6-7398-43FD-949D-091F9DC9AE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62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2ECA-24D4-42D3-969A-3AF39745BD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00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8F4D1-46E6-4587-9A9C-2673FE3D97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8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5AC7-C36B-43E0-A805-A819DDD9BF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44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5155-A07B-4320-B839-045DEE0DEA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645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2486-4125-4814-9160-036AB2D53D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8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94C1-E538-4164-8E28-A2357F0066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564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02A08-3E58-46E0-9115-11F02B15D0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40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15FE-E2B8-44D5-992E-325D49C148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037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B3EB9-52AC-4A87-B1FC-008700D92D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0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E04A-68BB-4CE8-899B-18D94F768710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72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41EBD-9211-45EA-ABDF-AFD878A31596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15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760D-0570-43F1-AD10-4DB84D0F591E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37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EA442-138D-4791-9D54-21D90EE974CB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0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C9239-5657-4C91-9A60-FC9A2BC447A3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3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ABD4-8E47-4EE5-B0D7-AF1F91BCE540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88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58A78-2742-47CA-92FD-E1BAAD325A4E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5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9CB9-6E81-4AD4-ACAC-2F767AB9BB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47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C4B5-C9E4-4EBF-8D01-AA5B5F1CB02F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67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2D044-BAED-4C69-8042-3FC04ABF07CA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38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B87E-4D98-4A02-B725-1BB36201F264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7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96DF-30C5-49C8-B72C-A6F348904ADA}" type="slidenum">
              <a:rPr lang="nl-NL" altLang="en-US">
                <a:solidFill>
                  <a:srgbClr val="000000"/>
                </a:solidFill>
              </a:rPr>
              <a:pPr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>
              <a:solidFill>
                <a:srgbClr val="000000"/>
              </a:solidFill>
            </a:endParaRPr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6146" name="tb_Break"/>
          <p:cNvSpPr>
            <a:spLocks noGrp="1" noChangeArrowheads="1"/>
          </p:cNvSpPr>
          <p:nvPr>
            <p:ph type="ctrTitle"/>
          </p:nvPr>
        </p:nvSpPr>
        <p:spPr>
          <a:xfrm>
            <a:off x="0" y="1284288"/>
            <a:ext cx="9140825" cy="2476500"/>
          </a:xfrm>
          <a:solidFill>
            <a:srgbClr val="505050"/>
          </a:solidFill>
        </p:spPr>
        <p:txBody>
          <a:bodyPr lIns="982091" tIns="216000" rIns="267843" bIns="45717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nl-NL" noProof="0" dirty="0" smtClean="0"/>
          </a:p>
        </p:txBody>
      </p:sp>
      <p:sp>
        <p:nvSpPr>
          <p:cNvPr id="6155" name="Rectangle 11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73100" y="5707063"/>
            <a:ext cx="7108825" cy="384175"/>
          </a:xfrm>
        </p:spPr>
        <p:txBody>
          <a:bodyPr lIns="64282" tIns="32141" rIns="64282" bIns="32141"/>
          <a:lstStyle>
            <a:lvl1pPr marL="0" indent="0" algn="ctr">
              <a:buFont typeface="Verdana" pitchFamily="34" charset="0"/>
              <a:buNone/>
              <a:defRPr/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2BCB-279A-4FAE-BB0A-0D11F5542F9C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638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gedrags- en</a:t>
            </a:r>
          </a:p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maatschappijwetenschappen</a:t>
            </a:r>
          </a:p>
        </p:txBody>
      </p:sp>
      <p:sp>
        <p:nvSpPr>
          <p:cNvPr id="7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" name="tbDate"/>
          <p:cNvSpPr txBox="1">
            <a:spLocks noChangeArrowheads="1"/>
          </p:cNvSpPr>
          <p:nvPr/>
        </p:nvSpPr>
        <p:spPr bwMode="auto">
          <a:xfrm>
            <a:off x="7484685" y="1079500"/>
            <a:ext cx="69570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rgbClr val="FFFFFF"/>
                </a:solidFill>
                <a:latin typeface="Verdana" pitchFamily="34" charset="0"/>
              </a:rPr>
              <a:t>31-01-2014</a:t>
            </a:r>
            <a:endParaRPr lang="nl-NL" sz="9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51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94C1-E538-4164-8E28-A2357F0066A1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00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9CB9-6E81-4AD4-ACAC-2F767AB9BB36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5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3ACC-295D-4DF9-AA63-91DC1AC6EC0B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25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B751-8393-4656-B240-66C61FDC896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4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C391-BCFB-432B-BF9F-570702C3D19E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0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3ACC-295D-4DF9-AA63-91DC1AC6EC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285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0EB1F-7199-49DD-BC3B-BC6CFE0066A2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74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4097-D216-4E8F-9E09-FD51F8CD6875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97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33CD-92F3-44D2-83E3-BBF0E4CDC045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12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286B-0707-44C7-9995-0981C70B410D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71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7033-7DD0-4772-A616-F8D7FF449120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3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B751-8393-4656-B240-66C61FDC89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1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C391-BCFB-432B-BF9F-570702C3D1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0EB1F-7199-49DD-BC3B-BC6CFE0066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60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4097-D216-4E8F-9E09-FD51F8CD68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44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33CD-92F3-44D2-83E3-BBF0E4CDC0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5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30438"/>
            <a:ext cx="91408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text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styles</a:t>
            </a:r>
            <a:endParaRPr lang="nl-NL" altLang="en-US" dirty="0" smtClean="0"/>
          </a:p>
          <a:p>
            <a:pPr lvl="1"/>
            <a:r>
              <a:rPr lang="nl-NL" altLang="en-US" dirty="0" smtClean="0"/>
              <a:t>Second level</a:t>
            </a:r>
          </a:p>
          <a:p>
            <a:pPr lvl="0"/>
            <a:r>
              <a:rPr lang="nl-NL" altLang="en-US" dirty="0" err="1" smtClean="0"/>
              <a:t>Third</a:t>
            </a:r>
            <a:r>
              <a:rPr lang="nl-NL" altLang="en-US" dirty="0" smtClean="0"/>
              <a:t> level</a:t>
            </a:r>
          </a:p>
          <a:p>
            <a:pPr lvl="1"/>
            <a:r>
              <a:rPr lang="nl-NL" altLang="en-US" dirty="0" err="1" smtClean="0"/>
              <a:t>Fourth</a:t>
            </a:r>
            <a:r>
              <a:rPr lang="nl-NL" altLang="en-US" dirty="0" smtClean="0"/>
              <a:t> level</a:t>
            </a:r>
          </a:p>
          <a:p>
            <a:pPr lvl="2"/>
            <a:r>
              <a:rPr lang="nl-NL" altLang="en-US" dirty="0" err="1" smtClean="0"/>
              <a:t>Fifth</a:t>
            </a:r>
            <a:r>
              <a:rPr lang="nl-NL" altLang="en-US" dirty="0" smtClean="0"/>
              <a:t> level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1052736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/>
          </a:p>
        </p:txBody>
      </p:sp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/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/>
          </a:p>
        </p:txBody>
      </p:sp>
      <p:pic>
        <p:nvPicPr>
          <p:cNvPr id="2057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LogoSlash_02" descr="SLASHTRANS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150" y="1079500"/>
            <a:ext cx="27090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EFF41AC-4BC2-4BAF-9772-7AC24134756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20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1438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title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</a:t>
            </a:r>
            <a:endParaRPr lang="nl-NL" altLang="en-US" dirty="0" smtClean="0"/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5129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638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gedrags- en</a:t>
            </a:r>
          </a:p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maatschappijwetenschappen</a:t>
            </a:r>
          </a:p>
        </p:txBody>
      </p:sp>
      <p:sp>
        <p:nvSpPr>
          <p:cNvPr id="5130" name="tb_Department"/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7552011" y="1079500"/>
            <a:ext cx="62837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dirty="0" smtClean="0">
                <a:solidFill>
                  <a:schemeClr val="bg1"/>
                </a:solidFill>
                <a:latin typeface="Verdana" pitchFamily="34" charset="0"/>
              </a:rPr>
              <a:t>6-11-2015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30438"/>
            <a:ext cx="91408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text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styles</a:t>
            </a:r>
            <a:endParaRPr lang="nl-NL" altLang="en-US" dirty="0" smtClean="0"/>
          </a:p>
          <a:p>
            <a:pPr lvl="1"/>
            <a:r>
              <a:rPr lang="nl-NL" altLang="en-US" dirty="0" smtClean="0"/>
              <a:t>Second level</a:t>
            </a:r>
          </a:p>
          <a:p>
            <a:pPr lvl="2"/>
            <a:r>
              <a:rPr lang="nl-NL" altLang="en-US" dirty="0" err="1" smtClean="0"/>
              <a:t>Third</a:t>
            </a:r>
            <a:r>
              <a:rPr lang="nl-NL" altLang="en-US" dirty="0" smtClean="0"/>
              <a:t> level</a:t>
            </a:r>
          </a:p>
          <a:p>
            <a:pPr lvl="3"/>
            <a:r>
              <a:rPr lang="nl-NL" altLang="en-US" dirty="0" err="1" smtClean="0"/>
              <a:t>Fourth</a:t>
            </a:r>
            <a:r>
              <a:rPr lang="nl-NL" altLang="en-US" dirty="0" smtClean="0"/>
              <a:t> level</a:t>
            </a:r>
          </a:p>
          <a:p>
            <a:pPr lvl="4"/>
            <a:r>
              <a:rPr lang="nl-NL" altLang="en-US" dirty="0" err="1" smtClean="0"/>
              <a:t>Fifth</a:t>
            </a:r>
            <a:r>
              <a:rPr lang="nl-NL" altLang="en-US" dirty="0" smtClean="0"/>
              <a:t> level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/>
          </a:p>
        </p:txBody>
      </p:sp>
      <p:sp>
        <p:nvSpPr>
          <p:cNvPr id="3077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/>
          </a:p>
        </p:txBody>
      </p:sp>
      <p:sp>
        <p:nvSpPr>
          <p:cNvPr id="3078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/>
          </a:p>
        </p:txBody>
      </p:sp>
      <p:pic>
        <p:nvPicPr>
          <p:cNvPr id="3081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LogoSlash_02" descr="SLASHTRANS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150" y="1079500"/>
            <a:ext cx="27090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3567E41-B10A-419B-9ABF-D07380076A0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308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1438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title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</a:t>
            </a:r>
            <a:endParaRPr lang="nl-NL" altLang="en-US" dirty="0" smtClean="0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7177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638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gedrags- en</a:t>
            </a:r>
          </a:p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maatschappijwetenschappen</a:t>
            </a:r>
          </a:p>
        </p:txBody>
      </p:sp>
      <p:sp>
        <p:nvSpPr>
          <p:cNvPr id="7178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7484685" y="1079500"/>
            <a:ext cx="69570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chemeClr val="bg1"/>
                </a:solidFill>
                <a:latin typeface="Verdana" pitchFamily="34" charset="0"/>
              </a:rPr>
              <a:t>31-01-2014</a:t>
            </a:r>
            <a:endParaRPr lang="nl-NL" sz="9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tekststijl van het model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1AB75E46-2B27-442F-94C7-8F35CDF6299E}" type="slidenum">
              <a:rPr lang="nl-NL" altLang="en-US">
                <a:solidFill>
                  <a:srgbClr val="000000"/>
                </a:solidFill>
              </a:rPr>
              <a:pPr eaLnBrk="0" hangingPunct="0"/>
              <a:t>‹nr.›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30438"/>
            <a:ext cx="91408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text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styles</a:t>
            </a:r>
            <a:endParaRPr lang="nl-NL" altLang="en-US" dirty="0" smtClean="0"/>
          </a:p>
          <a:p>
            <a:pPr lvl="1"/>
            <a:r>
              <a:rPr lang="nl-NL" altLang="en-US" dirty="0" smtClean="0"/>
              <a:t>Second level</a:t>
            </a:r>
          </a:p>
          <a:p>
            <a:pPr lvl="0"/>
            <a:r>
              <a:rPr lang="nl-NL" altLang="en-US" dirty="0" err="1" smtClean="0"/>
              <a:t>Third</a:t>
            </a:r>
            <a:r>
              <a:rPr lang="nl-NL" altLang="en-US" dirty="0" smtClean="0"/>
              <a:t> level</a:t>
            </a:r>
          </a:p>
          <a:p>
            <a:pPr lvl="1"/>
            <a:r>
              <a:rPr lang="nl-NL" altLang="en-US" dirty="0" err="1" smtClean="0"/>
              <a:t>Fourth</a:t>
            </a:r>
            <a:r>
              <a:rPr lang="nl-NL" altLang="en-US" dirty="0" smtClean="0"/>
              <a:t> level</a:t>
            </a:r>
          </a:p>
          <a:p>
            <a:pPr lvl="2"/>
            <a:r>
              <a:rPr lang="nl-NL" altLang="en-US" dirty="0" err="1" smtClean="0"/>
              <a:t>Fifth</a:t>
            </a:r>
            <a:r>
              <a:rPr lang="nl-NL" altLang="en-US" dirty="0" smtClean="0"/>
              <a:t> level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>
              <a:solidFill>
                <a:srgbClr val="000000"/>
              </a:solidFill>
            </a:endParaRPr>
          </a:p>
        </p:txBody>
      </p:sp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>
              <a:solidFill>
                <a:srgbClr val="000000"/>
              </a:solidFill>
            </a:endParaRPr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altLang="en-US" dirty="0">
              <a:solidFill>
                <a:srgbClr val="000000"/>
              </a:solidFill>
            </a:endParaRPr>
          </a:p>
        </p:txBody>
      </p:sp>
      <p:pic>
        <p:nvPicPr>
          <p:cNvPr id="2057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LogoSlash_02" descr="SLASHTRANS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150" y="1079500"/>
            <a:ext cx="27090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EFF41AC-4BC2-4BAF-9772-7AC241347560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0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1438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title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</a:t>
            </a:r>
            <a:endParaRPr lang="nl-NL" altLang="en-US" dirty="0" smtClean="0"/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5129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638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faculteit gedrags- en</a:t>
            </a:r>
          </a:p>
          <a:p>
            <a:pPr>
              <a:defRPr/>
            </a:pPr>
            <a:r>
              <a:rPr lang="nl-NL" sz="1000" dirty="0" smtClean="0">
                <a:solidFill>
                  <a:srgbClr val="CC0000"/>
                </a:solidFill>
                <a:latin typeface="Georgia" pitchFamily="18" charset="0"/>
              </a:rPr>
              <a:t>maatschappijwetenschappen</a:t>
            </a:r>
          </a:p>
        </p:txBody>
      </p:sp>
      <p:sp>
        <p:nvSpPr>
          <p:cNvPr id="5130" name="tb_Department"/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7484685" y="1079500"/>
            <a:ext cx="69570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rgbClr val="FFFFFF"/>
                </a:solidFill>
                <a:latin typeface="Verdana" pitchFamily="34" charset="0"/>
              </a:rPr>
              <a:t>31-01-2014</a:t>
            </a:r>
            <a:endParaRPr lang="nl-NL" sz="9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2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Zien doe je met je ogen?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sz="quarter" idx="1"/>
          </p:nvPr>
        </p:nvSpPr>
        <p:spPr>
          <a:xfrm>
            <a:off x="323528" y="5013177"/>
            <a:ext cx="8496944" cy="1078062"/>
          </a:xfrm>
        </p:spPr>
        <p:txBody>
          <a:bodyPr/>
          <a:lstStyle/>
          <a:p>
            <a:r>
              <a:rPr lang="nl-NL" dirty="0" smtClean="0"/>
              <a:t>Joost Heutink</a:t>
            </a:r>
          </a:p>
          <a:p>
            <a:r>
              <a:rPr lang="nl-NL" dirty="0" smtClean="0"/>
              <a:t>Rijksuniversiteit Groningen</a:t>
            </a:r>
          </a:p>
          <a:p>
            <a:r>
              <a:rPr lang="nl-NL" dirty="0" smtClean="0"/>
              <a:t>Faculteit </a:t>
            </a:r>
            <a:r>
              <a:rPr lang="nl-NL" dirty="0" err="1" smtClean="0"/>
              <a:t>Gedrags</a:t>
            </a:r>
            <a:r>
              <a:rPr lang="nl-NL" dirty="0" smtClean="0"/>
              <a:t>- en Maatschappijwetenschappen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062BCB-279A-4FAE-BB0A-0D11F5542F9C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5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6" name="Afbeelding 5" descr="app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56992"/>
            <a:ext cx="1779247" cy="2015356"/>
          </a:xfrm>
          <a:prstGeom prst="rect">
            <a:avLst/>
          </a:prstGeom>
        </p:spPr>
      </p:pic>
      <p:pic>
        <p:nvPicPr>
          <p:cNvPr id="7" name="Afbeelding 6" descr="see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2276872"/>
            <a:ext cx="3886230" cy="4320480"/>
          </a:xfrm>
          <a:prstGeom prst="rect">
            <a:avLst/>
          </a:prstGeom>
        </p:spPr>
      </p:pic>
      <p:pic>
        <p:nvPicPr>
          <p:cNvPr id="8" name="Afbeelding 7" descr="appl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304904" cy="34536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cxnSp>
        <p:nvCxnSpPr>
          <p:cNvPr id="9" name="Rechte verbindingslijn 8"/>
          <p:cNvCxnSpPr/>
          <p:nvPr/>
        </p:nvCxnSpPr>
        <p:spPr>
          <a:xfrm flipV="1">
            <a:off x="1403648" y="4509120"/>
            <a:ext cx="1944216" cy="1440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lkvormige toelichting 10"/>
          <p:cNvSpPr/>
          <p:nvPr/>
        </p:nvSpPr>
        <p:spPr>
          <a:xfrm>
            <a:off x="3995936" y="980728"/>
            <a:ext cx="2448272" cy="244827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p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990352" cy="99035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7951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distale stimulus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555776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proximale stimulus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499992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percept</a:t>
            </a:r>
            <a:endParaRPr lang="nl-NL" dirty="0"/>
          </a:p>
        </p:txBody>
      </p:sp>
      <p:sp>
        <p:nvSpPr>
          <p:cNvPr id="16" name="Wolkvormige toelichting 15"/>
          <p:cNvSpPr/>
          <p:nvPr/>
        </p:nvSpPr>
        <p:spPr>
          <a:xfrm rot="2292085">
            <a:off x="6526279" y="1953125"/>
            <a:ext cx="2378575" cy="2879542"/>
          </a:xfrm>
          <a:prstGeom prst="cloudCallout">
            <a:avLst>
              <a:gd name="adj1" fmla="val -52453"/>
              <a:gd name="adj2" fmla="val 981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pea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76872"/>
            <a:ext cx="609104" cy="574825"/>
          </a:xfrm>
          <a:prstGeom prst="rect">
            <a:avLst/>
          </a:prstGeom>
        </p:spPr>
      </p:pic>
      <p:pic>
        <p:nvPicPr>
          <p:cNvPr id="18" name="Afbeelding 17" descr="apple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08920"/>
            <a:ext cx="747729" cy="418728"/>
          </a:xfrm>
          <a:prstGeom prst="rect">
            <a:avLst/>
          </a:prstGeom>
        </p:spPr>
      </p:pic>
      <p:pic>
        <p:nvPicPr>
          <p:cNvPr id="19" name="Afbeelding 18" descr="apple pi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952"/>
            <a:ext cx="671701" cy="461020"/>
          </a:xfrm>
          <a:prstGeom prst="rect">
            <a:avLst/>
          </a:prstGeom>
        </p:spPr>
      </p:pic>
      <p:pic>
        <p:nvPicPr>
          <p:cNvPr id="20" name="Afbeelding 19" descr="apple product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84984"/>
            <a:ext cx="744488" cy="495423"/>
          </a:xfrm>
          <a:prstGeom prst="rect">
            <a:avLst/>
          </a:prstGeom>
        </p:spPr>
      </p:pic>
      <p:pic>
        <p:nvPicPr>
          <p:cNvPr id="21" name="Afbeelding 20" descr="grandmoth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01008"/>
            <a:ext cx="592336" cy="8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5F18A8BB-06FD-D94A-815D-86E129C117ED}" type="slidenum">
              <a:rPr lang="en-US"/>
              <a:pPr/>
              <a:t>11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ea typeface="ＭＳ Ｐゴシック" charset="-128"/>
              </a:rPr>
              <a:t>De retina is geen camera!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5913" y="1268413"/>
            <a:ext cx="3733800" cy="5054600"/>
          </a:xfrm>
          <a:noFill/>
        </p:spPr>
      </p:pic>
      <p:pic>
        <p:nvPicPr>
          <p:cNvPr id="21509" name="Picture 4" descr="Clarac1Fig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341438"/>
            <a:ext cx="3690938" cy="4511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ea typeface="ＭＳ Ｐゴシック" charset="-128"/>
            </a:endParaRP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ea typeface="ＭＳ Ｐゴシック" charset="-128"/>
            </a:endParaRPr>
          </a:p>
        </p:txBody>
      </p:sp>
      <p:pic>
        <p:nvPicPr>
          <p:cNvPr id="22532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275"/>
            <a:ext cx="798830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8A69C5E1-7DA0-144F-A6E3-769B11107313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0"/>
            <a:ext cx="9140825" cy="7921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</a:rPr>
              <a:t>De </a:t>
            </a:r>
            <a:r>
              <a:rPr lang="en-US" dirty="0" err="1">
                <a:ea typeface="ＭＳ Ｐゴシック" charset="-128"/>
              </a:rPr>
              <a:t>visuele</a:t>
            </a:r>
            <a:r>
              <a:rPr lang="en-US" dirty="0">
                <a:ea typeface="ＭＳ Ｐゴシック" charset="-128"/>
              </a:rPr>
              <a:t> cortex</a:t>
            </a:r>
            <a:endParaRPr lang="en-GB" dirty="0">
              <a:ea typeface="ＭＳ Ｐゴシック" charset="-128"/>
            </a:endParaRPr>
          </a:p>
        </p:txBody>
      </p:sp>
      <p:pic>
        <p:nvPicPr>
          <p:cNvPr id="23556" name="Picture 3" descr="visualcort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85813"/>
            <a:ext cx="6072187" cy="6072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2FD1D524-5CA1-7F4C-A474-403ECD1902D2}" type="slidenum">
              <a:rPr lang="en-US"/>
              <a:pPr/>
              <a:t>14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52400" y="1600200"/>
            <a:ext cx="3048000" cy="4953000"/>
          </a:xfrm>
        </p:spPr>
        <p:txBody>
          <a:bodyPr/>
          <a:lstStyle/>
          <a:p>
            <a:pPr eaLnBrk="1" hangingPunct="1"/>
            <a:r>
              <a:rPr lang="nl-NL" sz="2800" dirty="0">
                <a:ea typeface="ＭＳ Ｐゴシック" charset="-128"/>
              </a:rPr>
              <a:t>Top-down invloeden op perceptie</a:t>
            </a:r>
          </a:p>
        </p:txBody>
      </p:sp>
      <p:pic>
        <p:nvPicPr>
          <p:cNvPr id="81924" name="Picture 4" descr="navon 020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3048000" y="1905000"/>
            <a:ext cx="517461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2600"/>
            <a:ext cx="9140825" cy="792162"/>
          </a:xfrm>
        </p:spPr>
        <p:txBody>
          <a:bodyPr/>
          <a:lstStyle/>
          <a:p>
            <a:pPr eaLnBrk="1" hangingPunct="1"/>
            <a:r>
              <a:rPr lang="nl-NL" dirty="0">
                <a:ea typeface="ＭＳ Ｐゴシック" charset="-128"/>
              </a:rPr>
              <a:t>Top-down invloeden op perceptie</a:t>
            </a:r>
          </a:p>
        </p:txBody>
      </p:sp>
      <p:sp>
        <p:nvSpPr>
          <p:cNvPr id="26627" name="Tijdelijke aanduiding voor inhoud 1"/>
          <p:cNvSpPr>
            <a:spLocks noGrp="1"/>
          </p:cNvSpPr>
          <p:nvPr>
            <p:ph idx="1"/>
          </p:nvPr>
        </p:nvSpPr>
        <p:spPr>
          <a:xfrm>
            <a:off x="0" y="3429000"/>
            <a:ext cx="9140825" cy="3119438"/>
          </a:xfrm>
        </p:spPr>
        <p:txBody>
          <a:bodyPr/>
          <a:lstStyle/>
          <a:p>
            <a:r>
              <a:rPr lang="nl-NL" dirty="0">
                <a:ea typeface="ＭＳ Ｐゴシック" charset="-128"/>
              </a:rPr>
              <a:t>‘s Nachts kleuren zien</a:t>
            </a:r>
          </a:p>
          <a:p>
            <a:r>
              <a:rPr lang="nl-NL" dirty="0">
                <a:ea typeface="ＭＳ Ｐゴシック" charset="-128"/>
              </a:rPr>
              <a:t>Kleurenblind TV kijken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316824D7-14B6-0646-8DF0-C7C116C90CB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A94C1-E538-4164-8E28-A2357F0066A1}" type="slidenum">
              <a:rPr lang="nl-NL" sz="1000" smtClean="0"/>
              <a:pPr>
                <a:defRPr/>
              </a:pPr>
              <a:t>16</a:t>
            </a:fld>
            <a:endParaRPr lang="nl-NL" sz="10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2204863"/>
            <a:ext cx="4515018" cy="33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716016" y="151883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Filosofisch</a:t>
            </a:r>
            <a:r>
              <a:rPr lang="nl-NL" sz="2000" dirty="0" smtClean="0"/>
              <a:t>: wat is echt?</a:t>
            </a:r>
            <a:endParaRPr lang="nl-NL" sz="2000" dirty="0"/>
          </a:p>
        </p:txBody>
      </p:sp>
      <p:sp>
        <p:nvSpPr>
          <p:cNvPr id="9" name="Tekstvak 8"/>
          <p:cNvSpPr txBox="1"/>
          <p:nvPr/>
        </p:nvSpPr>
        <p:spPr>
          <a:xfrm>
            <a:off x="4716016" y="220486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Wetenschappelijk</a:t>
            </a:r>
            <a:r>
              <a:rPr lang="nl-NL" sz="2000" dirty="0" smtClean="0"/>
              <a:t>: perceptie</a:t>
            </a:r>
            <a:endParaRPr lang="nl-NL" sz="2000" dirty="0"/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4608004" y="3119546"/>
            <a:ext cx="828092" cy="6694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537747" y="2754605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smtClean="0"/>
              <a:t>Proximale</a:t>
            </a:r>
            <a:r>
              <a:rPr lang="nl-NL" sz="2000" dirty="0" smtClean="0"/>
              <a:t> </a:t>
            </a:r>
            <a:r>
              <a:rPr lang="nl-NL" sz="2000" dirty="0" err="1" smtClean="0"/>
              <a:t>percept</a:t>
            </a:r>
            <a:r>
              <a:rPr lang="nl-NL" sz="2000" dirty="0" smtClean="0"/>
              <a:t>: beweging</a:t>
            </a:r>
            <a:endParaRPr lang="nl-NL" sz="2000" dirty="0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4608004" y="3789040"/>
            <a:ext cx="929743" cy="9326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5444611" y="4721696"/>
            <a:ext cx="3776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smtClean="0"/>
              <a:t>Distale</a:t>
            </a:r>
            <a:r>
              <a:rPr lang="nl-NL" sz="2000" dirty="0" smtClean="0"/>
              <a:t> </a:t>
            </a:r>
            <a:r>
              <a:rPr lang="nl-NL" sz="2000" dirty="0" err="1" smtClean="0"/>
              <a:t>percept</a:t>
            </a:r>
            <a:r>
              <a:rPr lang="nl-NL" sz="2000" dirty="0" smtClean="0"/>
              <a:t>: géén beweging</a:t>
            </a:r>
            <a:endParaRPr lang="nl-NL" sz="2000" dirty="0"/>
          </a:p>
        </p:txBody>
      </p:sp>
      <p:cxnSp>
        <p:nvCxnSpPr>
          <p:cNvPr id="20" name="Rechte verbindingslijn met pijl 19"/>
          <p:cNvCxnSpPr/>
          <p:nvPr/>
        </p:nvCxnSpPr>
        <p:spPr>
          <a:xfrm>
            <a:off x="7092280" y="3273896"/>
            <a:ext cx="0" cy="123522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4860032" y="5733256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In onze hersenen: “Cognitieve Processen”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97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5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9140825" cy="792162"/>
          </a:xfrm>
        </p:spPr>
        <p:txBody>
          <a:bodyPr/>
          <a:lstStyle/>
          <a:p>
            <a:r>
              <a:rPr lang="nl-NL" sz="2800" dirty="0" smtClean="0"/>
              <a:t>benaderingswijzen binnen de psychologie</a:t>
            </a:r>
            <a:endParaRPr lang="nl-NL" sz="28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175" y="2060575"/>
            <a:ext cx="9140825" cy="2062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130064" tIns="65032" rIns="130064" bIns="65032" anchor="ctr"/>
          <a:lstStyle/>
          <a:p>
            <a:pPr marL="557742" indent="-557742">
              <a:tabLst>
                <a:tab pos="550967" algn="l"/>
              </a:tabLst>
            </a:pPr>
            <a:r>
              <a:rPr lang="en-GB" sz="2400" dirty="0" smtClean="0"/>
              <a:t>1.Cognitieve </a:t>
            </a:r>
            <a:r>
              <a:rPr lang="en-GB" sz="2400" dirty="0" err="1" smtClean="0"/>
              <a:t>Psychologie</a:t>
            </a:r>
            <a:r>
              <a:rPr lang="en-GB" sz="2400" dirty="0" smtClean="0"/>
              <a:t>: </a:t>
            </a:r>
            <a:r>
              <a:rPr lang="en-GB" sz="2400" dirty="0" err="1" smtClean="0"/>
              <a:t>algemene</a:t>
            </a:r>
            <a:r>
              <a:rPr lang="en-GB" sz="2400" dirty="0" smtClean="0"/>
              <a:t> </a:t>
            </a:r>
            <a:r>
              <a:rPr lang="en-GB" sz="2400" dirty="0" err="1" smtClean="0"/>
              <a:t>wetmatigheden</a:t>
            </a:r>
            <a:r>
              <a:rPr lang="en-GB" sz="2400" dirty="0" smtClean="0"/>
              <a:t> </a:t>
            </a:r>
          </a:p>
          <a:p>
            <a:pPr marL="557742" indent="-557742">
              <a:tabLst>
                <a:tab pos="550967" algn="l"/>
              </a:tabLst>
            </a:pPr>
            <a:r>
              <a:rPr lang="en-GB" sz="2400" dirty="0" smtClean="0"/>
              <a:t>2.Cognitive Neuroscience: neuroimaging</a:t>
            </a:r>
          </a:p>
          <a:p>
            <a:pPr marL="557742" indent="-557742">
              <a:tabLst>
                <a:tab pos="550967" algn="l"/>
              </a:tabLst>
            </a:pPr>
            <a:r>
              <a:rPr lang="en-GB" sz="2400" dirty="0" smtClean="0"/>
              <a:t>3.Klinische </a:t>
            </a:r>
            <a:r>
              <a:rPr lang="en-GB" sz="2400" dirty="0" err="1" smtClean="0"/>
              <a:t>Neuropsychologie</a:t>
            </a:r>
            <a:r>
              <a:rPr lang="en-GB" sz="2400" dirty="0" smtClean="0"/>
              <a:t>: </a:t>
            </a:r>
            <a:r>
              <a:rPr lang="en-GB" sz="2400" dirty="0" err="1" smtClean="0"/>
              <a:t>patiëntenonderzoek</a:t>
            </a:r>
            <a:r>
              <a:rPr lang="en-GB" sz="3200" i="1" dirty="0"/>
              <a:t/>
            </a:r>
            <a:br>
              <a:rPr lang="en-GB" sz="3200" i="1" dirty="0"/>
            </a:br>
            <a:endParaRPr lang="en-GB" sz="3200" i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69747"/>
            <a:ext cx="2489220" cy="28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67651"/>
            <a:ext cx="2811291" cy="28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fbeelding 8" descr="ponz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2834798" cy="20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pic>
        <p:nvPicPr>
          <p:cNvPr id="6" name="Afbeelding 5" descr="app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56992"/>
            <a:ext cx="1779247" cy="2015356"/>
          </a:xfrm>
          <a:prstGeom prst="rect">
            <a:avLst/>
          </a:prstGeom>
        </p:spPr>
      </p:pic>
      <p:pic>
        <p:nvPicPr>
          <p:cNvPr id="7" name="Afbeelding 6" descr="see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2276872"/>
            <a:ext cx="3886230" cy="4320480"/>
          </a:xfrm>
          <a:prstGeom prst="rect">
            <a:avLst/>
          </a:prstGeom>
        </p:spPr>
      </p:pic>
      <p:pic>
        <p:nvPicPr>
          <p:cNvPr id="8" name="Afbeelding 7" descr="appl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304904" cy="34536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cxnSp>
        <p:nvCxnSpPr>
          <p:cNvPr id="9" name="Rechte verbindingslijn 8"/>
          <p:cNvCxnSpPr/>
          <p:nvPr/>
        </p:nvCxnSpPr>
        <p:spPr>
          <a:xfrm flipV="1">
            <a:off x="1403648" y="4509120"/>
            <a:ext cx="1944216" cy="1440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lkvormige toelichting 10"/>
          <p:cNvSpPr/>
          <p:nvPr/>
        </p:nvSpPr>
        <p:spPr>
          <a:xfrm>
            <a:off x="3995936" y="980728"/>
            <a:ext cx="2448272" cy="244827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p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990352" cy="99035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7951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distale stimulus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555776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proximale stimulus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499992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percept</a:t>
            </a:r>
            <a:endParaRPr lang="nl-NL" dirty="0"/>
          </a:p>
        </p:txBody>
      </p:sp>
      <p:sp>
        <p:nvSpPr>
          <p:cNvPr id="16" name="Wolkvormige toelichting 15"/>
          <p:cNvSpPr/>
          <p:nvPr/>
        </p:nvSpPr>
        <p:spPr>
          <a:xfrm rot="2292085">
            <a:off x="6526279" y="1953125"/>
            <a:ext cx="2378575" cy="2879542"/>
          </a:xfrm>
          <a:prstGeom prst="cloudCallout">
            <a:avLst>
              <a:gd name="adj1" fmla="val -52453"/>
              <a:gd name="adj2" fmla="val 981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pea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76872"/>
            <a:ext cx="609104" cy="574825"/>
          </a:xfrm>
          <a:prstGeom prst="rect">
            <a:avLst/>
          </a:prstGeom>
        </p:spPr>
      </p:pic>
      <p:pic>
        <p:nvPicPr>
          <p:cNvPr id="18" name="Afbeelding 17" descr="apple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08920"/>
            <a:ext cx="747729" cy="418728"/>
          </a:xfrm>
          <a:prstGeom prst="rect">
            <a:avLst/>
          </a:prstGeom>
        </p:spPr>
      </p:pic>
      <p:pic>
        <p:nvPicPr>
          <p:cNvPr id="19" name="Afbeelding 18" descr="apple pi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952"/>
            <a:ext cx="671701" cy="461020"/>
          </a:xfrm>
          <a:prstGeom prst="rect">
            <a:avLst/>
          </a:prstGeom>
        </p:spPr>
      </p:pic>
      <p:pic>
        <p:nvPicPr>
          <p:cNvPr id="20" name="Afbeelding 19" descr="apple product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84984"/>
            <a:ext cx="744488" cy="495423"/>
          </a:xfrm>
          <a:prstGeom prst="rect">
            <a:avLst/>
          </a:prstGeom>
        </p:spPr>
      </p:pic>
      <p:pic>
        <p:nvPicPr>
          <p:cNvPr id="21" name="Afbeelding 20" descr="grandmoth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01008"/>
            <a:ext cx="592336" cy="885285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07413" cy="128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Drie mogelijke</a:t>
            </a:r>
            <a:r>
              <a:rPr kumimoji="0" lang="nl-NL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oorzaken van</a:t>
            </a: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herkenningsprobleem</a:t>
            </a:r>
            <a:endParaRPr kumimoji="0" lang="nl-NL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pic>
        <p:nvPicPr>
          <p:cNvPr id="6" name="Afbeelding 5" descr="app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56992"/>
            <a:ext cx="1779247" cy="2015356"/>
          </a:xfrm>
          <a:prstGeom prst="rect">
            <a:avLst/>
          </a:prstGeom>
        </p:spPr>
      </p:pic>
      <p:pic>
        <p:nvPicPr>
          <p:cNvPr id="7" name="Afbeelding 6" descr="see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2276872"/>
            <a:ext cx="3886230" cy="4320480"/>
          </a:xfrm>
          <a:prstGeom prst="rect">
            <a:avLst/>
          </a:prstGeom>
        </p:spPr>
      </p:pic>
      <p:pic>
        <p:nvPicPr>
          <p:cNvPr id="8" name="Afbeelding 7" descr="appl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304904" cy="34536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cxnSp>
        <p:nvCxnSpPr>
          <p:cNvPr id="9" name="Rechte verbindingslijn 8"/>
          <p:cNvCxnSpPr/>
          <p:nvPr/>
        </p:nvCxnSpPr>
        <p:spPr>
          <a:xfrm flipV="1">
            <a:off x="1403648" y="4509120"/>
            <a:ext cx="1944216" cy="1440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lkvormige toelichting 10"/>
          <p:cNvSpPr/>
          <p:nvPr/>
        </p:nvSpPr>
        <p:spPr>
          <a:xfrm>
            <a:off x="3995936" y="980728"/>
            <a:ext cx="2448272" cy="244827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p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990352" cy="99035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7951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distale stimulus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555776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proximale stimulus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499992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percept</a:t>
            </a:r>
            <a:endParaRPr lang="nl-NL" dirty="0"/>
          </a:p>
        </p:txBody>
      </p:sp>
      <p:sp>
        <p:nvSpPr>
          <p:cNvPr id="16" name="Wolkvormige toelichting 15"/>
          <p:cNvSpPr/>
          <p:nvPr/>
        </p:nvSpPr>
        <p:spPr>
          <a:xfrm rot="2292085">
            <a:off x="6526279" y="1953125"/>
            <a:ext cx="2378575" cy="2879542"/>
          </a:xfrm>
          <a:prstGeom prst="cloudCallout">
            <a:avLst>
              <a:gd name="adj1" fmla="val -52453"/>
              <a:gd name="adj2" fmla="val 981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pea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76872"/>
            <a:ext cx="609104" cy="574825"/>
          </a:xfrm>
          <a:prstGeom prst="rect">
            <a:avLst/>
          </a:prstGeom>
        </p:spPr>
      </p:pic>
      <p:pic>
        <p:nvPicPr>
          <p:cNvPr id="18" name="Afbeelding 17" descr="apple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08920"/>
            <a:ext cx="747729" cy="418728"/>
          </a:xfrm>
          <a:prstGeom prst="rect">
            <a:avLst/>
          </a:prstGeom>
        </p:spPr>
      </p:pic>
      <p:pic>
        <p:nvPicPr>
          <p:cNvPr id="19" name="Afbeelding 18" descr="apple pi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952"/>
            <a:ext cx="671701" cy="461020"/>
          </a:xfrm>
          <a:prstGeom prst="rect">
            <a:avLst/>
          </a:prstGeom>
        </p:spPr>
      </p:pic>
      <p:pic>
        <p:nvPicPr>
          <p:cNvPr id="20" name="Afbeelding 19" descr="apple product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84984"/>
            <a:ext cx="744488" cy="495423"/>
          </a:xfrm>
          <a:prstGeom prst="rect">
            <a:avLst/>
          </a:prstGeom>
        </p:spPr>
      </p:pic>
      <p:pic>
        <p:nvPicPr>
          <p:cNvPr id="21" name="Afbeelding 20" descr="grandmoth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01008"/>
            <a:ext cx="592336" cy="885285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07413" cy="128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Drie mogelijke</a:t>
            </a:r>
            <a:r>
              <a:rPr kumimoji="0" lang="nl-NL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oorzaken van</a:t>
            </a: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herkenningsprobleem</a:t>
            </a:r>
            <a:endParaRPr kumimoji="0" lang="nl-NL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Ovaal 22"/>
          <p:cNvSpPr/>
          <p:nvPr/>
        </p:nvSpPr>
        <p:spPr>
          <a:xfrm rot="5553285">
            <a:off x="-879475" y="3887788"/>
            <a:ext cx="3962400" cy="1524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906" y="3161197"/>
            <a:ext cx="4966023" cy="342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518469"/>
            <a:ext cx="3571875" cy="325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kstvak 7"/>
          <p:cNvSpPr txBox="1">
            <a:spLocks noChangeArrowheads="1"/>
          </p:cNvSpPr>
          <p:nvPr/>
        </p:nvSpPr>
        <p:spPr bwMode="auto">
          <a:xfrm>
            <a:off x="928687" y="1554376"/>
            <a:ext cx="7929563" cy="61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2" tIns="32141" rIns="64282" bIns="32141">
            <a:prstTxWarp prst="textNoShape">
              <a:avLst/>
            </a:prstTxWarp>
            <a:spAutoFit/>
          </a:bodyPr>
          <a:lstStyle/>
          <a:p>
            <a:r>
              <a:rPr lang="en-GB" sz="3600" dirty="0" err="1" smtClean="0"/>
              <a:t>Klinische</a:t>
            </a:r>
            <a:r>
              <a:rPr lang="en-GB" sz="3600" dirty="0" smtClean="0"/>
              <a:t> </a:t>
            </a:r>
            <a:r>
              <a:rPr lang="en-GB" sz="3600" dirty="0" err="1"/>
              <a:t>Neuropsychologie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pic>
        <p:nvPicPr>
          <p:cNvPr id="6" name="Afbeelding 5" descr="app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56992"/>
            <a:ext cx="1779247" cy="2015356"/>
          </a:xfrm>
          <a:prstGeom prst="rect">
            <a:avLst/>
          </a:prstGeom>
        </p:spPr>
      </p:pic>
      <p:pic>
        <p:nvPicPr>
          <p:cNvPr id="7" name="Afbeelding 6" descr="see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2276872"/>
            <a:ext cx="3886230" cy="4320480"/>
          </a:xfrm>
          <a:prstGeom prst="rect">
            <a:avLst/>
          </a:prstGeom>
        </p:spPr>
      </p:pic>
      <p:pic>
        <p:nvPicPr>
          <p:cNvPr id="8" name="Afbeelding 7" descr="appl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304904" cy="34536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cxnSp>
        <p:nvCxnSpPr>
          <p:cNvPr id="9" name="Rechte verbindingslijn 8"/>
          <p:cNvCxnSpPr/>
          <p:nvPr/>
        </p:nvCxnSpPr>
        <p:spPr>
          <a:xfrm flipV="1">
            <a:off x="1403648" y="4509120"/>
            <a:ext cx="1944216" cy="1440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lkvormige toelichting 10"/>
          <p:cNvSpPr/>
          <p:nvPr/>
        </p:nvSpPr>
        <p:spPr>
          <a:xfrm>
            <a:off x="3995936" y="980728"/>
            <a:ext cx="2448272" cy="244827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p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990352" cy="99035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7951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distale stimulus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555776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proximale stimulus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499992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percept</a:t>
            </a:r>
            <a:endParaRPr lang="nl-NL" dirty="0"/>
          </a:p>
        </p:txBody>
      </p:sp>
      <p:sp>
        <p:nvSpPr>
          <p:cNvPr id="16" name="Wolkvormige toelichting 15"/>
          <p:cNvSpPr/>
          <p:nvPr/>
        </p:nvSpPr>
        <p:spPr>
          <a:xfrm rot="2292085">
            <a:off x="6526279" y="1953125"/>
            <a:ext cx="2378575" cy="2879542"/>
          </a:xfrm>
          <a:prstGeom prst="cloudCallout">
            <a:avLst>
              <a:gd name="adj1" fmla="val -52453"/>
              <a:gd name="adj2" fmla="val 981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pea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76872"/>
            <a:ext cx="609104" cy="574825"/>
          </a:xfrm>
          <a:prstGeom prst="rect">
            <a:avLst/>
          </a:prstGeom>
        </p:spPr>
      </p:pic>
      <p:pic>
        <p:nvPicPr>
          <p:cNvPr id="18" name="Afbeelding 17" descr="apple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08920"/>
            <a:ext cx="747729" cy="418728"/>
          </a:xfrm>
          <a:prstGeom prst="rect">
            <a:avLst/>
          </a:prstGeom>
        </p:spPr>
      </p:pic>
      <p:pic>
        <p:nvPicPr>
          <p:cNvPr id="19" name="Afbeelding 18" descr="apple pi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952"/>
            <a:ext cx="671701" cy="461020"/>
          </a:xfrm>
          <a:prstGeom prst="rect">
            <a:avLst/>
          </a:prstGeom>
        </p:spPr>
      </p:pic>
      <p:pic>
        <p:nvPicPr>
          <p:cNvPr id="20" name="Afbeelding 19" descr="apple product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84984"/>
            <a:ext cx="744488" cy="495423"/>
          </a:xfrm>
          <a:prstGeom prst="rect">
            <a:avLst/>
          </a:prstGeom>
        </p:spPr>
      </p:pic>
      <p:pic>
        <p:nvPicPr>
          <p:cNvPr id="21" name="Afbeelding 20" descr="grandmoth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01008"/>
            <a:ext cx="592336" cy="885285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07413" cy="128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Drie mogelijke</a:t>
            </a:r>
            <a:r>
              <a:rPr kumimoji="0" lang="nl-NL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oorzaken van</a:t>
            </a: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herkenningsprobleem</a:t>
            </a:r>
            <a:endParaRPr kumimoji="0" lang="nl-NL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Ovaal 23"/>
          <p:cNvSpPr/>
          <p:nvPr/>
        </p:nvSpPr>
        <p:spPr>
          <a:xfrm rot="5553285">
            <a:off x="2228179" y="3803367"/>
            <a:ext cx="2512101" cy="1524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pic>
        <p:nvPicPr>
          <p:cNvPr id="6" name="Afbeelding 5" descr="app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56992"/>
            <a:ext cx="1779247" cy="2015356"/>
          </a:xfrm>
          <a:prstGeom prst="rect">
            <a:avLst/>
          </a:prstGeom>
        </p:spPr>
      </p:pic>
      <p:pic>
        <p:nvPicPr>
          <p:cNvPr id="7" name="Afbeelding 6" descr="see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2276872"/>
            <a:ext cx="3886230" cy="4320480"/>
          </a:xfrm>
          <a:prstGeom prst="rect">
            <a:avLst/>
          </a:prstGeom>
        </p:spPr>
      </p:pic>
      <p:pic>
        <p:nvPicPr>
          <p:cNvPr id="8" name="Afbeelding 7" descr="appl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304904" cy="34536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cxnSp>
        <p:nvCxnSpPr>
          <p:cNvPr id="9" name="Rechte verbindingslijn 8"/>
          <p:cNvCxnSpPr/>
          <p:nvPr/>
        </p:nvCxnSpPr>
        <p:spPr>
          <a:xfrm flipV="1">
            <a:off x="1403648" y="4509120"/>
            <a:ext cx="1944216" cy="1440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lkvormige toelichting 10"/>
          <p:cNvSpPr/>
          <p:nvPr/>
        </p:nvSpPr>
        <p:spPr>
          <a:xfrm>
            <a:off x="3995936" y="980728"/>
            <a:ext cx="2448272" cy="244827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p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990352" cy="99035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7951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distale stimulus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555776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proximale stimulus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499992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percept</a:t>
            </a:r>
            <a:endParaRPr lang="nl-NL" dirty="0"/>
          </a:p>
        </p:txBody>
      </p:sp>
      <p:sp>
        <p:nvSpPr>
          <p:cNvPr id="16" name="Wolkvormige toelichting 15"/>
          <p:cNvSpPr/>
          <p:nvPr/>
        </p:nvSpPr>
        <p:spPr>
          <a:xfrm rot="2292085">
            <a:off x="6526279" y="1953125"/>
            <a:ext cx="2378575" cy="2879542"/>
          </a:xfrm>
          <a:prstGeom prst="cloudCallout">
            <a:avLst>
              <a:gd name="adj1" fmla="val -52453"/>
              <a:gd name="adj2" fmla="val 981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pea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76872"/>
            <a:ext cx="609104" cy="574825"/>
          </a:xfrm>
          <a:prstGeom prst="rect">
            <a:avLst/>
          </a:prstGeom>
        </p:spPr>
      </p:pic>
      <p:pic>
        <p:nvPicPr>
          <p:cNvPr id="18" name="Afbeelding 17" descr="apple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08920"/>
            <a:ext cx="747729" cy="418728"/>
          </a:xfrm>
          <a:prstGeom prst="rect">
            <a:avLst/>
          </a:prstGeom>
        </p:spPr>
      </p:pic>
      <p:pic>
        <p:nvPicPr>
          <p:cNvPr id="19" name="Afbeelding 18" descr="apple pi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952"/>
            <a:ext cx="671701" cy="461020"/>
          </a:xfrm>
          <a:prstGeom prst="rect">
            <a:avLst/>
          </a:prstGeom>
        </p:spPr>
      </p:pic>
      <p:pic>
        <p:nvPicPr>
          <p:cNvPr id="20" name="Afbeelding 19" descr="apple product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84984"/>
            <a:ext cx="744488" cy="495423"/>
          </a:xfrm>
          <a:prstGeom prst="rect">
            <a:avLst/>
          </a:prstGeom>
        </p:spPr>
      </p:pic>
      <p:pic>
        <p:nvPicPr>
          <p:cNvPr id="21" name="Afbeelding 20" descr="grandmoth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01008"/>
            <a:ext cx="592336" cy="885285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04800" y="0"/>
            <a:ext cx="8507413" cy="128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Drie mogelijke</a:t>
            </a:r>
            <a:r>
              <a:rPr kumimoji="0" lang="nl-NL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oorzaken van</a:t>
            </a: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herkenningsprobleem</a:t>
            </a:r>
            <a:endParaRPr kumimoji="0" lang="nl-NL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Ovaal 22"/>
          <p:cNvSpPr/>
          <p:nvPr/>
        </p:nvSpPr>
        <p:spPr>
          <a:xfrm rot="5553285">
            <a:off x="4012946" y="2376658"/>
            <a:ext cx="3962400" cy="251777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ＭＳ Ｐゴシック" charset="-128"/>
              </a:rPr>
              <a:t>Visuele Agnosie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a typeface="ＭＳ Ｐゴシック" charset="-128"/>
              </a:rPr>
              <a:t>‘</a:t>
            </a:r>
            <a:r>
              <a:rPr lang="en-GB" dirty="0" err="1">
                <a:ea typeface="ＭＳ Ｐゴシック" charset="-128"/>
              </a:rPr>
              <a:t>Cognitieve</a:t>
            </a:r>
            <a:r>
              <a:rPr lang="en-GB" dirty="0">
                <a:ea typeface="ＭＳ Ｐゴシック" charset="-128"/>
              </a:rPr>
              <a:t>’ </a:t>
            </a:r>
            <a:r>
              <a:rPr lang="en-GB" dirty="0" err="1">
                <a:ea typeface="ＭＳ Ｐゴシック" charset="-128"/>
              </a:rPr>
              <a:t>visuele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stoornis</a:t>
            </a:r>
            <a:endParaRPr lang="en-GB" dirty="0" smtClean="0">
              <a:ea typeface="ＭＳ Ｐゴシック" charset="-128"/>
            </a:endParaRPr>
          </a:p>
          <a:p>
            <a:r>
              <a:rPr lang="en-GB" dirty="0" err="1" smtClean="0">
                <a:ea typeface="ＭＳ Ｐゴシック" charset="-128"/>
              </a:rPr>
              <a:t>Herkennings</a:t>
            </a:r>
            <a:r>
              <a:rPr lang="en-GB" dirty="0">
                <a:ea typeface="ＭＳ Ｐゴシック" charset="-128"/>
              </a:rPr>
              <a:t>- of </a:t>
            </a:r>
            <a:r>
              <a:rPr lang="en-GB" dirty="0" err="1">
                <a:ea typeface="ＭＳ Ｐゴシック" charset="-128"/>
              </a:rPr>
              <a:t>waarnemingsproblemen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kunnen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niet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worden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verklaard</a:t>
            </a:r>
            <a:r>
              <a:rPr lang="en-GB" dirty="0">
                <a:ea typeface="ＭＳ Ｐゴシック" charset="-128"/>
              </a:rPr>
              <a:t> door:</a:t>
            </a:r>
            <a:endParaRPr lang="en-GB" dirty="0" smtClean="0">
              <a:ea typeface="ＭＳ Ｐゴシック" charset="-128"/>
            </a:endParaRPr>
          </a:p>
          <a:p>
            <a:pPr lvl="1"/>
            <a:r>
              <a:rPr lang="en-GB" dirty="0" err="1" smtClean="0"/>
              <a:t>Oogaandoening</a:t>
            </a:r>
            <a:endParaRPr lang="en-GB" dirty="0" smtClean="0"/>
          </a:p>
          <a:p>
            <a:pPr lvl="1"/>
            <a:r>
              <a:rPr lang="en-GB" dirty="0" err="1"/>
              <a:t>Geheugenstoornissen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Enz</a:t>
            </a:r>
            <a:r>
              <a:rPr lang="en-GB" dirty="0"/>
              <a:t>.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035800" cy="5022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819" name="Tekstvak 5"/>
          <p:cNvSpPr txBox="1">
            <a:spLocks noChangeArrowheads="1"/>
          </p:cNvSpPr>
          <p:nvPr/>
        </p:nvSpPr>
        <p:spPr bwMode="auto">
          <a:xfrm>
            <a:off x="2971800" y="4724400"/>
            <a:ext cx="266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WAT?</a:t>
            </a:r>
          </a:p>
          <a:p>
            <a:r>
              <a:rPr lang="en-GB" sz="3200"/>
              <a:t>Herkenning</a:t>
            </a:r>
          </a:p>
        </p:txBody>
      </p:sp>
      <p:sp>
        <p:nvSpPr>
          <p:cNvPr id="34820" name="Tekstvak 6"/>
          <p:cNvSpPr txBox="1">
            <a:spLocks noChangeArrowheads="1"/>
          </p:cNvSpPr>
          <p:nvPr/>
        </p:nvSpPr>
        <p:spPr bwMode="auto">
          <a:xfrm>
            <a:off x="6477000" y="304800"/>
            <a:ext cx="243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WAAR? Actie</a:t>
            </a:r>
          </a:p>
        </p:txBody>
      </p:sp>
      <p:sp>
        <p:nvSpPr>
          <p:cNvPr id="34821" name="Tekstvak 1"/>
          <p:cNvSpPr txBox="1">
            <a:spLocks noChangeArrowheads="1"/>
          </p:cNvSpPr>
          <p:nvPr/>
        </p:nvSpPr>
        <p:spPr bwMode="auto">
          <a:xfrm>
            <a:off x="1763713" y="5949950"/>
            <a:ext cx="42910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4000"/>
              <a:t>Dorsaal - Ventraal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3"/>
          <p:cNvSpPr>
            <a:spLocks noGrp="1"/>
          </p:cNvSpPr>
          <p:nvPr>
            <p:ph type="title"/>
          </p:nvPr>
        </p:nvSpPr>
        <p:spPr>
          <a:xfrm>
            <a:off x="0" y="1524000"/>
            <a:ext cx="9140825" cy="792162"/>
          </a:xfrm>
        </p:spPr>
        <p:txBody>
          <a:bodyPr/>
          <a:lstStyle/>
          <a:p>
            <a:r>
              <a:rPr lang="en-GB" dirty="0" err="1">
                <a:ea typeface="ＭＳ Ｐゴシック" charset="-128"/>
              </a:rPr>
              <a:t>Enkele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voorbeelden</a:t>
            </a:r>
            <a:r>
              <a:rPr lang="en-GB" dirty="0">
                <a:ea typeface="ＭＳ Ｐゴシック" charset="-128"/>
              </a:rPr>
              <a:t> van </a:t>
            </a:r>
            <a:r>
              <a:rPr lang="en-GB" dirty="0" err="1">
                <a:ea typeface="ＭＳ Ｐゴシック" charset="-128"/>
              </a:rPr>
              <a:t>agnosieën</a:t>
            </a:r>
            <a:endParaRPr lang="en-GB" dirty="0">
              <a:ea typeface="ＭＳ Ｐゴシック" charset="-128"/>
            </a:endParaRPr>
          </a:p>
        </p:txBody>
      </p:sp>
      <p:sp>
        <p:nvSpPr>
          <p:cNvPr id="35843" name="Tijdelijke aanduiding voor inhoud 4"/>
          <p:cNvSpPr>
            <a:spLocks noGrp="1"/>
          </p:cNvSpPr>
          <p:nvPr>
            <p:ph idx="1"/>
          </p:nvPr>
        </p:nvSpPr>
        <p:spPr>
          <a:xfrm>
            <a:off x="0" y="2540000"/>
            <a:ext cx="9140825" cy="4318000"/>
          </a:xfrm>
        </p:spPr>
        <p:txBody>
          <a:bodyPr/>
          <a:lstStyle/>
          <a:p>
            <a:endParaRPr lang="en-GB" dirty="0">
              <a:ea typeface="ＭＳ Ｐゴシック" charset="-128"/>
            </a:endParaRPr>
          </a:p>
          <a:p>
            <a:r>
              <a:rPr lang="en-GB" dirty="0" err="1">
                <a:ea typeface="ＭＳ Ｐゴシック" charset="-128"/>
              </a:rPr>
              <a:t>Integratieve</a:t>
            </a:r>
            <a:r>
              <a:rPr lang="en-GB" dirty="0">
                <a:ea typeface="ＭＳ Ｐゴシック" charset="-128"/>
              </a:rPr>
              <a:t> agnosie</a:t>
            </a:r>
            <a:endParaRPr lang="en-GB" dirty="0" smtClean="0">
              <a:ea typeface="ＭＳ Ｐゴシック" charset="-128"/>
            </a:endParaRPr>
          </a:p>
          <a:p>
            <a:r>
              <a:rPr lang="en-GB" dirty="0" smtClean="0">
                <a:ea typeface="ＭＳ Ｐゴシック" charset="-128"/>
              </a:rPr>
              <a:t>Prosopagnosie</a:t>
            </a:r>
            <a:endParaRPr lang="en-GB" dirty="0">
              <a:ea typeface="ＭＳ Ｐゴシック" charset="-128"/>
            </a:endParaRPr>
          </a:p>
          <a:p>
            <a:r>
              <a:rPr lang="en-GB" dirty="0" err="1">
                <a:ea typeface="ＭＳ Ｐゴシック" charset="-128"/>
              </a:rPr>
              <a:t>Syndroom</a:t>
            </a:r>
            <a:r>
              <a:rPr lang="en-GB" dirty="0">
                <a:ea typeface="ＭＳ Ｐゴシック" charset="-128"/>
              </a:rPr>
              <a:t> van </a:t>
            </a:r>
            <a:r>
              <a:rPr lang="en-GB" dirty="0" err="1" smtClean="0">
                <a:ea typeface="ＭＳ Ｐゴシック" charset="-128"/>
              </a:rPr>
              <a:t>Balint</a:t>
            </a:r>
            <a:endParaRPr lang="en-GB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035800" cy="5022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6867" name="Tekstvak 5"/>
          <p:cNvSpPr txBox="1">
            <a:spLocks noChangeArrowheads="1"/>
          </p:cNvSpPr>
          <p:nvPr/>
        </p:nvSpPr>
        <p:spPr bwMode="auto">
          <a:xfrm>
            <a:off x="2971800" y="4724400"/>
            <a:ext cx="266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WAT?</a:t>
            </a:r>
          </a:p>
          <a:p>
            <a:r>
              <a:rPr lang="en-GB" sz="3200"/>
              <a:t>Herkenning</a:t>
            </a:r>
          </a:p>
        </p:txBody>
      </p:sp>
      <p:sp>
        <p:nvSpPr>
          <p:cNvPr id="36868" name="Tekstvak 6"/>
          <p:cNvSpPr txBox="1">
            <a:spLocks noChangeArrowheads="1"/>
          </p:cNvSpPr>
          <p:nvPr/>
        </p:nvSpPr>
        <p:spPr bwMode="auto">
          <a:xfrm>
            <a:off x="6477000" y="304800"/>
            <a:ext cx="243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WAAR? Actie</a:t>
            </a:r>
          </a:p>
        </p:txBody>
      </p:sp>
      <p:sp>
        <p:nvSpPr>
          <p:cNvPr id="36869" name="Line 15"/>
          <p:cNvSpPr>
            <a:spLocks noChangeShapeType="1"/>
          </p:cNvSpPr>
          <p:nvPr/>
        </p:nvSpPr>
        <p:spPr bwMode="auto">
          <a:xfrm flipH="1" flipV="1">
            <a:off x="6781800" y="3657600"/>
            <a:ext cx="604838" cy="1600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870" name="Tekstvak 1"/>
          <p:cNvSpPr txBox="1">
            <a:spLocks noChangeArrowheads="1"/>
          </p:cNvSpPr>
          <p:nvPr/>
        </p:nvSpPr>
        <p:spPr bwMode="auto">
          <a:xfrm>
            <a:off x="1600200" y="5943600"/>
            <a:ext cx="7129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4000" dirty="0"/>
              <a:t>Apperceptieve Agnosie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ＭＳ Ｐゴシック" charset="-128"/>
              </a:rPr>
              <a:t>Integratieve agnosie</a:t>
            </a:r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2438400"/>
            <a:ext cx="8229600" cy="2971800"/>
          </a:xfrm>
        </p:spPr>
        <p:txBody>
          <a:bodyPr/>
          <a:lstStyle/>
          <a:p>
            <a:r>
              <a:rPr lang="en-GB" dirty="0" smtClean="0">
                <a:ea typeface="ＭＳ Ｐゴシック" charset="-128"/>
              </a:rPr>
              <a:t>Het </a:t>
            </a:r>
            <a:r>
              <a:rPr lang="en-GB" dirty="0" err="1">
                <a:ea typeface="ＭＳ Ｐゴシック" charset="-128"/>
              </a:rPr>
              <a:t>lukt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niet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goed</a:t>
            </a:r>
            <a:r>
              <a:rPr lang="en-GB" dirty="0">
                <a:ea typeface="ＭＳ Ｐゴシック" charset="-128"/>
              </a:rPr>
              <a:t> de </a:t>
            </a:r>
            <a:r>
              <a:rPr lang="en-GB" dirty="0" err="1">
                <a:ea typeface="ＭＳ Ｐゴシック" charset="-128"/>
              </a:rPr>
              <a:t>afzonderlijke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elementen</a:t>
            </a:r>
            <a:r>
              <a:rPr lang="en-GB" dirty="0">
                <a:ea typeface="ＭＳ Ｐゴシック" charset="-128"/>
              </a:rPr>
              <a:t> van </a:t>
            </a:r>
            <a:r>
              <a:rPr lang="en-GB" dirty="0" err="1">
                <a:ea typeface="ＭＳ Ｐゴシック" charset="-128"/>
              </a:rPr>
              <a:t>een</a:t>
            </a:r>
            <a:r>
              <a:rPr lang="en-GB" dirty="0">
                <a:ea typeface="ＭＳ Ｐゴシック" charset="-128"/>
              </a:rPr>
              <a:t> complex object </a:t>
            </a:r>
            <a:r>
              <a:rPr lang="en-GB" dirty="0" err="1">
                <a:ea typeface="ＭＳ Ｐゴシック" charset="-128"/>
              </a:rPr>
              <a:t>samen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te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voegen</a:t>
            </a:r>
            <a:r>
              <a:rPr lang="en-GB" dirty="0">
                <a:ea typeface="ＭＳ Ｐゴシック" charset="-128"/>
              </a:rPr>
              <a:t> tot </a:t>
            </a:r>
            <a:r>
              <a:rPr lang="en-GB" dirty="0" err="1">
                <a:ea typeface="ＭＳ Ｐゴシック" charset="-128"/>
              </a:rPr>
              <a:t>een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betekenisvol</a:t>
            </a:r>
            <a:r>
              <a:rPr lang="en-GB" dirty="0">
                <a:ea typeface="ＭＳ Ｐゴシック" charset="-128"/>
              </a:rPr>
              <a:t>, </a:t>
            </a:r>
            <a:r>
              <a:rPr lang="en-GB" dirty="0" err="1">
                <a:ea typeface="ＭＳ Ｐゴシック" charset="-128"/>
              </a:rPr>
              <a:t>holistisch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smtClean="0">
                <a:ea typeface="ＭＳ Ｐゴシック" charset="-128"/>
              </a:rPr>
              <a:t>percept</a:t>
            </a:r>
            <a:endParaRPr lang="en-GB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60575"/>
            <a:ext cx="2038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manpa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060575"/>
            <a:ext cx="3460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7800"/>
            <a:ext cx="3810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d:\ppts\banich\art\302711_la_06_07.gif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2582863"/>
            <a:ext cx="7040563" cy="2217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341438"/>
            <a:ext cx="3657600" cy="792162"/>
          </a:xfrm>
        </p:spPr>
        <p:txBody>
          <a:bodyPr/>
          <a:lstStyle/>
          <a:p>
            <a:pPr algn="ctr"/>
            <a:r>
              <a:rPr lang="nl-NL" dirty="0" smtClean="0"/>
              <a:t>GEDRAG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A94C1-E538-4164-8E28-A2357F0066A1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8" name="Tijdelijke aanduiding voor inhoud 7" descr="ANP-drukke-supermarkt-albert-heijn102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20706"/>
          <a:stretch>
            <a:fillRect/>
          </a:stretch>
        </p:blipFill>
        <p:spPr/>
      </p:pic>
      <p:pic>
        <p:nvPicPr>
          <p:cNvPr id="9" name="Tijdelijke aanduiding voor inhoud 8" descr="brai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6" b="-5986"/>
          <a:stretch>
            <a:fillRect/>
          </a:stretch>
        </p:blipFill>
        <p:spPr>
          <a:xfrm>
            <a:off x="4860032" y="2204864"/>
            <a:ext cx="4032448" cy="3551486"/>
          </a:xfr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4343400" y="1447800"/>
            <a:ext cx="4343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HERSENEN</a:t>
            </a:r>
            <a:endParaRPr kumimoji="0" lang="nl-NL" sz="4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72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035800" cy="5022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3011" name="Tekstvak 5"/>
          <p:cNvSpPr txBox="1">
            <a:spLocks noChangeArrowheads="1"/>
          </p:cNvSpPr>
          <p:nvPr/>
        </p:nvSpPr>
        <p:spPr bwMode="auto">
          <a:xfrm>
            <a:off x="2971800" y="4724400"/>
            <a:ext cx="266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WAT?</a:t>
            </a:r>
          </a:p>
          <a:p>
            <a:r>
              <a:rPr lang="en-GB" sz="3200"/>
              <a:t>Herkenning</a:t>
            </a:r>
          </a:p>
        </p:txBody>
      </p:sp>
      <p:sp>
        <p:nvSpPr>
          <p:cNvPr id="43012" name="Tekstvak 6"/>
          <p:cNvSpPr txBox="1">
            <a:spLocks noChangeArrowheads="1"/>
          </p:cNvSpPr>
          <p:nvPr/>
        </p:nvSpPr>
        <p:spPr bwMode="auto">
          <a:xfrm>
            <a:off x="6477000" y="304800"/>
            <a:ext cx="243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WAAR? Actie</a:t>
            </a:r>
          </a:p>
        </p:txBody>
      </p:sp>
      <p:sp>
        <p:nvSpPr>
          <p:cNvPr id="9" name="Ovaal 8"/>
          <p:cNvSpPr/>
          <p:nvPr/>
        </p:nvSpPr>
        <p:spPr>
          <a:xfrm>
            <a:off x="1905000" y="4648200"/>
            <a:ext cx="3962400" cy="1524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014" name="Line 15"/>
          <p:cNvSpPr>
            <a:spLocks noChangeShapeType="1"/>
          </p:cNvSpPr>
          <p:nvPr/>
        </p:nvSpPr>
        <p:spPr bwMode="auto">
          <a:xfrm flipH="1" flipV="1">
            <a:off x="6019800" y="3657600"/>
            <a:ext cx="604838" cy="1600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Prosopagnosie</a:t>
            </a:r>
            <a:endParaRPr lang="en-GB" dirty="0">
              <a:ea typeface="ＭＳ Ｐゴシック" charset="-128"/>
            </a:endParaRP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43400"/>
          </a:xfrm>
        </p:spPr>
        <p:txBody>
          <a:bodyPr/>
          <a:lstStyle/>
          <a:p>
            <a:r>
              <a:rPr lang="en-GB" dirty="0" smtClean="0">
                <a:ea typeface="ＭＳ Ｐゴシック" charset="-128"/>
              </a:rPr>
              <a:t>Het </a:t>
            </a:r>
            <a:r>
              <a:rPr lang="en-GB" dirty="0" err="1">
                <a:ea typeface="ＭＳ Ｐゴシック" charset="-128"/>
              </a:rPr>
              <a:t>lukt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niet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goed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gezichten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>
                <a:ea typeface="ＭＳ Ｐゴシック" charset="-128"/>
              </a:rPr>
              <a:t>te</a:t>
            </a:r>
            <a:r>
              <a:rPr lang="en-GB" dirty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herkennen</a:t>
            </a:r>
            <a:endParaRPr lang="en-GB" dirty="0" smtClean="0">
              <a:ea typeface="ＭＳ Ｐゴシック" charset="-128"/>
            </a:endParaRPr>
          </a:p>
          <a:p>
            <a:r>
              <a:rPr lang="en-GB" dirty="0" err="1" smtClean="0">
                <a:ea typeface="ＭＳ Ｐゴシック" charset="-128"/>
              </a:rPr>
              <a:t>Soms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ook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andere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categorieën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waarvoor</a:t>
            </a:r>
            <a:r>
              <a:rPr lang="en-GB" dirty="0" smtClean="0">
                <a:ea typeface="ＭＳ Ｐゴシック" charset="-128"/>
              </a:rPr>
              <a:t> ‘</a:t>
            </a:r>
            <a:r>
              <a:rPr lang="en-GB" dirty="0" err="1" smtClean="0">
                <a:ea typeface="ＭＳ Ｐゴシック" charset="-128"/>
              </a:rPr>
              <a:t>specialistische</a:t>
            </a:r>
            <a:r>
              <a:rPr lang="en-GB" dirty="0" smtClean="0">
                <a:ea typeface="ＭＳ Ｐゴシック" charset="-128"/>
              </a:rPr>
              <a:t>’ </a:t>
            </a:r>
            <a:r>
              <a:rPr lang="en-GB" dirty="0" err="1" smtClean="0">
                <a:ea typeface="ＭＳ Ｐゴシック" charset="-128"/>
              </a:rPr>
              <a:t>kennis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nodig</a:t>
            </a:r>
            <a:r>
              <a:rPr lang="en-GB" dirty="0" smtClean="0">
                <a:ea typeface="ＭＳ Ｐゴシック" charset="-128"/>
              </a:rPr>
              <a:t> is</a:t>
            </a:r>
          </a:p>
          <a:p>
            <a:r>
              <a:rPr lang="en-GB" dirty="0" err="1" smtClean="0">
                <a:ea typeface="ＭＳ Ｐゴシック" charset="-128"/>
              </a:rPr>
              <a:t>Herkenning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aan</a:t>
            </a:r>
            <a:r>
              <a:rPr lang="en-GB" dirty="0" smtClean="0">
                <a:ea typeface="ＭＳ Ｐゴシック" charset="-128"/>
              </a:rPr>
              <a:t> stem is </a:t>
            </a:r>
            <a:r>
              <a:rPr lang="en-GB" dirty="0" err="1" smtClean="0">
                <a:ea typeface="ＭＳ Ｐゴシック" charset="-128"/>
              </a:rPr>
              <a:t>goed</a:t>
            </a:r>
            <a:r>
              <a:rPr lang="en-GB" dirty="0" smtClean="0">
                <a:ea typeface="ＭＳ Ｐゴシック" charset="-128"/>
              </a:rPr>
              <a:t>!</a:t>
            </a:r>
          </a:p>
          <a:p>
            <a:r>
              <a:rPr lang="en-GB" dirty="0" err="1" smtClean="0">
                <a:ea typeface="ＭＳ Ｐゴシック" charset="-128"/>
              </a:rPr>
              <a:t>Geheugen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voor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personen</a:t>
            </a:r>
            <a:r>
              <a:rPr lang="en-GB" dirty="0" smtClean="0">
                <a:ea typeface="ＭＳ Ｐゴシック" charset="-128"/>
              </a:rPr>
              <a:t> is </a:t>
            </a:r>
            <a:r>
              <a:rPr lang="en-GB" dirty="0" err="1" smtClean="0">
                <a:ea typeface="ＭＳ Ｐゴシック" charset="-128"/>
              </a:rPr>
              <a:t>goed</a:t>
            </a:r>
            <a:r>
              <a:rPr lang="en-GB" dirty="0" smtClean="0">
                <a:ea typeface="ＭＳ Ｐゴシック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Welk kind zag je eerder?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is Justus</a:t>
            </a:r>
          </a:p>
        </p:txBody>
      </p:sp>
      <p:pic>
        <p:nvPicPr>
          <p:cNvPr id="34820" name="Picture 4" descr="Justu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219200"/>
            <a:ext cx="7467600" cy="497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van de </a:t>
            </a:r>
            <a:r>
              <a:rPr lang="en-US" dirty="0" err="1"/>
              <a:t>vier</a:t>
            </a:r>
            <a:r>
              <a:rPr lang="en-US" dirty="0"/>
              <a:t> is Justus?</a:t>
            </a:r>
          </a:p>
        </p:txBody>
      </p:sp>
      <p:pic>
        <p:nvPicPr>
          <p:cNvPr id="35844" name="Picture 4" descr="Pole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600200"/>
            <a:ext cx="7315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Helmich</a:t>
            </a:r>
            <a:endParaRPr lang="en-US" dirty="0"/>
          </a:p>
        </p:txBody>
      </p:sp>
      <p:pic>
        <p:nvPicPr>
          <p:cNvPr id="37892" name="Picture 4" descr="Helmich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97200" y="1371600"/>
            <a:ext cx="3149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is Justus</a:t>
            </a:r>
          </a:p>
        </p:txBody>
      </p:sp>
      <p:pic>
        <p:nvPicPr>
          <p:cNvPr id="38915" name="Picture 3" descr="Justu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219200"/>
            <a:ext cx="7467600" cy="497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Helmich</a:t>
            </a:r>
            <a:r>
              <a:rPr lang="en-US" dirty="0"/>
              <a:t> of Justus?</a:t>
            </a:r>
          </a:p>
        </p:txBody>
      </p:sp>
      <p:pic>
        <p:nvPicPr>
          <p:cNvPr id="39948" name="Picture 12" descr="MiCH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404938"/>
            <a:ext cx="7772400" cy="516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Farah (1994) experiment</a:t>
            </a:r>
          </a:p>
        </p:txBody>
      </p:sp>
      <p:pic>
        <p:nvPicPr>
          <p:cNvPr id="83971" name="Picture 3" descr="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4811713"/>
          </a:xfrm>
          <a:prstGeom prst="rect">
            <a:avLst/>
          </a:prstGeom>
          <a:noFill/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62182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200">
                <a:latin typeface="Times" charset="0"/>
                <a:ea typeface="Times New Roman" charset="0"/>
                <a:cs typeface="Times New Roman" charset="0"/>
              </a:rPr>
              <a:t>Adapted from Farah, M.J., Specialization Within Visual object Recognition: Clues from Prosopagnosia and Alexia, in Farah, M.J., and Ratcliff, G. (Eds.), The Neuropsychology of High-Level Vision: Collected Tutorial Essays. Hillsdale, NJ: Lawrence Erlbaum Associates, 1994, pp. 133–146.</a:t>
            </a:r>
            <a:r>
              <a:rPr lang="en-US" sz="120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>
                <a:solidFill>
                  <a:schemeClr val="tx1"/>
                </a:solidFill>
              </a:rPr>
              <a:t>06-41b</a:t>
            </a:r>
          </a:p>
        </p:txBody>
      </p:sp>
      <p:pic>
        <p:nvPicPr>
          <p:cNvPr id="84995" name="Picture 3" descr="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7848600" cy="6459538"/>
          </a:xfrm>
          <a:prstGeom prst="rect">
            <a:avLst/>
          </a:prstGeom>
          <a:noFill/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-381000" y="64008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200">
                <a:latin typeface="Times" charset="0"/>
                <a:ea typeface="Times New Roman" charset="0"/>
                <a:cs typeface="Times New Roman" charset="0"/>
              </a:rPr>
              <a:t>Adapted from Farah, M.J., Specialization Within Visual object Recognition: Clues from Prosopagnosia and Alexia, in Farah, M.J., and Ratcliff, G. (Eds.), The Neuropsychology of High-Level Vision: Collected Tutorial Essays. Hillsdale, NJ: Lawrence Erlbaum Associates, 1994, pp. 133–146.</a:t>
            </a:r>
            <a:r>
              <a:rPr lang="en-US" sz="120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OPTISCHE ILLUSIES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Resultaten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6019" name="Picture 3" descr="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4953000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0" y="62182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200">
                <a:latin typeface="Times" charset="0"/>
                <a:ea typeface="Times New Roman" charset="0"/>
                <a:cs typeface="Times New Roman" charset="0"/>
              </a:rPr>
              <a:t>Adapted from Farah, M.J., Specialization Within Visual object Recognition: Clues from Prosopagnosia and Alexia, in Farah, M.J., and Ratcliff, G. (Eds.), The Neuropsychology of High-Level Vision: Collected Tutorial Essays. Hillsdale, NJ: Lawrence Erlbaum Associates, 1994, pp. 133–146.</a:t>
            </a:r>
            <a:r>
              <a:rPr lang="en-US" sz="120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A94C1-E538-4164-8E28-A2357F0066A1}" type="slidenum">
              <a:rPr lang="nl-NL" smtClean="0"/>
              <a:pPr>
                <a:defRPr/>
              </a:pPr>
              <a:t>41</a:t>
            </a:fld>
            <a:endParaRPr lang="nl-NL"/>
          </a:p>
        </p:txBody>
      </p:sp>
      <p:graphicFrame>
        <p:nvGraphicFramePr>
          <p:cNvPr id="168962" name="Object 6"/>
          <p:cNvGraphicFramePr>
            <a:graphicFrameLocks noChangeAspect="1"/>
          </p:cNvGraphicFramePr>
          <p:nvPr/>
        </p:nvGraphicFramePr>
        <p:xfrm>
          <a:off x="4648200" y="1752600"/>
          <a:ext cx="2590800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2" name="Photo Editor Photo" r:id="rId3" imgW="3943901" imgH="1876190" progId="">
                  <p:embed/>
                </p:oleObj>
              </mc:Choice>
              <mc:Fallback>
                <p:oleObj name="Photo Editor Photo" r:id="rId3" imgW="3943901" imgH="187619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113"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2590800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4" name="Object 6"/>
          <p:cNvGraphicFramePr>
            <a:graphicFrameLocks noChangeAspect="1"/>
          </p:cNvGraphicFramePr>
          <p:nvPr/>
        </p:nvGraphicFramePr>
        <p:xfrm>
          <a:off x="1828800" y="1752600"/>
          <a:ext cx="2590800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3" name="Photo Editor Photo" r:id="rId5" imgW="3943901" imgH="1876190" progId="">
                  <p:embed/>
                </p:oleObj>
              </mc:Choice>
              <mc:Fallback>
                <p:oleObj name="Photo Editor Photo" r:id="rId5" imgW="3943901" imgH="187619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2113"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2590800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1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035800" cy="5022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6083" name="Tekstvak 5"/>
          <p:cNvSpPr txBox="1">
            <a:spLocks noChangeArrowheads="1"/>
          </p:cNvSpPr>
          <p:nvPr/>
        </p:nvSpPr>
        <p:spPr bwMode="auto">
          <a:xfrm>
            <a:off x="2971800" y="4724400"/>
            <a:ext cx="266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WAT?</a:t>
            </a:r>
          </a:p>
          <a:p>
            <a:r>
              <a:rPr lang="en-GB" sz="3200"/>
              <a:t>Herkenning</a:t>
            </a:r>
          </a:p>
        </p:txBody>
      </p:sp>
      <p:sp>
        <p:nvSpPr>
          <p:cNvPr id="46084" name="Tekstvak 6"/>
          <p:cNvSpPr txBox="1">
            <a:spLocks noChangeArrowheads="1"/>
          </p:cNvSpPr>
          <p:nvPr/>
        </p:nvSpPr>
        <p:spPr bwMode="auto">
          <a:xfrm>
            <a:off x="6477000" y="304800"/>
            <a:ext cx="243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/>
              <a:t>WAAR? Actie</a:t>
            </a:r>
          </a:p>
        </p:txBody>
      </p:sp>
      <p:sp>
        <p:nvSpPr>
          <p:cNvPr id="9" name="Ovaal 8"/>
          <p:cNvSpPr/>
          <p:nvPr/>
        </p:nvSpPr>
        <p:spPr>
          <a:xfrm>
            <a:off x="5181600" y="152400"/>
            <a:ext cx="3962400" cy="1524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086" name="Line 15"/>
          <p:cNvSpPr>
            <a:spLocks noChangeShapeType="1"/>
          </p:cNvSpPr>
          <p:nvPr/>
        </p:nvSpPr>
        <p:spPr bwMode="auto">
          <a:xfrm flipH="1" flipV="1">
            <a:off x="6400800" y="1905000"/>
            <a:ext cx="2209800" cy="609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Syndroom van Balint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4343400"/>
          </a:xfrm>
        </p:spPr>
        <p:txBody>
          <a:bodyPr/>
          <a:lstStyle/>
          <a:p>
            <a:r>
              <a:rPr lang="nl-NL" altLang="en-US" dirty="0" smtClean="0"/>
              <a:t>Niet weten waar iets is ten opzichte van jezelf (Optische ataxie)</a:t>
            </a:r>
            <a:endParaRPr lang="nl-NL" altLang="en-US" dirty="0"/>
          </a:p>
          <a:p>
            <a:r>
              <a:rPr lang="nl-NL" altLang="en-US" dirty="0" smtClean="0"/>
              <a:t>Niet weten waar iets is ten opzichte van andere dingen en daardoor niet in staat zijn je blik te verplaatsen (</a:t>
            </a:r>
            <a:r>
              <a:rPr lang="nl-NL" altLang="en-US" dirty="0" err="1" smtClean="0"/>
              <a:t>Sticky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fixation</a:t>
            </a:r>
            <a:r>
              <a:rPr lang="nl-NL" altLang="en-US" dirty="0" smtClean="0"/>
              <a:t>)</a:t>
            </a:r>
            <a:endParaRPr lang="nl-NL" altLang="en-US" dirty="0"/>
          </a:p>
          <a:p>
            <a:r>
              <a:rPr lang="nl-NL" altLang="en-US" dirty="0" smtClean="0"/>
              <a:t>Maar één ding tegelijk kunnen waarnemen (Simultaanagnosie)</a:t>
            </a:r>
            <a:endParaRPr lang="nl-NL" altLang="en-US" dirty="0"/>
          </a:p>
          <a:p>
            <a:endParaRPr lang="nl-NL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1EBD-9211-45EA-ABDF-AFD878A31596}" type="slidenum">
              <a:rPr lang="nl-NL" altLang="en-US" smtClean="0">
                <a:solidFill>
                  <a:srgbClr val="000000"/>
                </a:solidFill>
              </a:rPr>
              <a:pPr/>
              <a:t>43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el 1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9140825" cy="792162"/>
          </a:xfrm>
        </p:spPr>
        <p:txBody>
          <a:bodyPr/>
          <a:lstStyle/>
          <a:p>
            <a:r>
              <a:rPr lang="nl-NL" dirty="0" smtClean="0">
                <a:ea typeface="ＭＳ Ｐゴシック" charset="-128"/>
              </a:rPr>
              <a:t>Wat is Ruimtelijke Cognitie?</a:t>
            </a:r>
            <a:endParaRPr lang="nl-NL" dirty="0">
              <a:ea typeface="ＭＳ Ｐゴシック" charset="-128"/>
            </a:endParaRPr>
          </a:p>
        </p:txBody>
      </p:sp>
      <p:sp>
        <p:nvSpPr>
          <p:cNvPr id="4710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9388" y="2286000"/>
            <a:ext cx="8785225" cy="36528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nl-NL" dirty="0">
                <a:ea typeface="ＭＳ Ｐゴシック" charset="-128"/>
              </a:rPr>
              <a:t>(=het verwerken van ruimtelijke informatie)</a:t>
            </a:r>
          </a:p>
          <a:p>
            <a:pPr lvl="1">
              <a:buFontTx/>
              <a:buChar char="-"/>
            </a:pPr>
            <a:endParaRPr lang="nl-NL" dirty="0"/>
          </a:p>
          <a:p>
            <a:pPr lvl="1">
              <a:buFontTx/>
              <a:buChar char="-"/>
            </a:pPr>
            <a:endParaRPr lang="nl-NL" dirty="0"/>
          </a:p>
          <a:p>
            <a:pPr marL="0" indent="0">
              <a:buFontTx/>
              <a:buChar char="-"/>
            </a:pPr>
            <a:endParaRPr lang="nl-NL" dirty="0">
              <a:ea typeface="ＭＳ Ｐゴシック" charset="-128"/>
            </a:endParaRPr>
          </a:p>
          <a:p>
            <a:pPr marL="0" indent="0">
              <a:buFontTx/>
              <a:buChar char="-"/>
            </a:pPr>
            <a:endParaRPr lang="nl-NL" dirty="0">
              <a:ea typeface="ＭＳ Ｐゴシック" charset="-128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4038600" y="3200400"/>
            <a:ext cx="28797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600">
                <a:solidFill>
                  <a:srgbClr val="00B0F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A94C1-E538-4164-8E28-A2357F0066A1}" type="slidenum">
              <a:rPr lang="nl-NL" smtClean="0"/>
              <a:pPr>
                <a:defRPr/>
              </a:pPr>
              <a:t>45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9140825" cy="792162"/>
          </a:xfrm>
        </p:spPr>
        <p:txBody>
          <a:bodyPr/>
          <a:lstStyle/>
          <a:p>
            <a:r>
              <a:rPr lang="nl-NL" sz="3200" dirty="0" smtClean="0"/>
              <a:t>1. Weten waar dingen zijn ten opzichte van </a:t>
            </a:r>
            <a:r>
              <a:rPr lang="nl-NL" sz="3200" u="sng" dirty="0" smtClean="0"/>
              <a:t>jezelf</a:t>
            </a:r>
            <a:endParaRPr lang="nl-NL" sz="3200" u="sng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5616" y="3356992"/>
            <a:ext cx="66967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>
            <a:lvl1pPr marL="249238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76041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nl-NL" altLang="en-US" kern="0" dirty="0" smtClean="0"/>
          </a:p>
          <a:p>
            <a:pPr marL="0" indent="0">
              <a:buNone/>
            </a:pPr>
            <a:r>
              <a:rPr lang="nl-NL" altLang="en-US" kern="0" dirty="0" smtClean="0"/>
              <a:t>Met gesloten ogen een object in de directe omgeving aanraken</a:t>
            </a:r>
            <a:endParaRPr lang="nl-NL" altLang="en-US" kern="0" dirty="0"/>
          </a:p>
        </p:txBody>
      </p:sp>
    </p:spTree>
    <p:extLst>
      <p:ext uri="{BB962C8B-B14F-4D97-AF65-F5344CB8AC3E}">
        <p14:creationId xmlns:p14="http://schemas.microsoft.com/office/powerpoint/2010/main" val="27040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7772400" cy="1143000"/>
          </a:xfrm>
        </p:spPr>
        <p:txBody>
          <a:bodyPr/>
          <a:lstStyle/>
          <a:p>
            <a:r>
              <a:rPr lang="nl-NL">
                <a:ea typeface="ＭＳ Ｐゴシック" charset="-128"/>
              </a:rPr>
              <a:t>Balint Syndroom: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565400"/>
            <a:ext cx="6400800" cy="1752600"/>
          </a:xfrm>
        </p:spPr>
        <p:txBody>
          <a:bodyPr/>
          <a:lstStyle/>
          <a:p>
            <a:r>
              <a:rPr lang="nl-NL" sz="4000">
                <a:ea typeface="ＭＳ Ｐゴシック" charset="-128"/>
              </a:rPr>
              <a:t>Botsen, omstoten en misgrijpen</a:t>
            </a:r>
          </a:p>
          <a:p>
            <a:r>
              <a:rPr lang="nl-NL" sz="4000">
                <a:ea typeface="ＭＳ Ｐゴシック" charset="-128"/>
              </a:rPr>
              <a:t>(‘optische ataxie’)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nl-NL" altLang="en-US" dirty="0" smtClean="0"/>
              <a:t>2. Weten waar dingen zijn ten opzichte van </a:t>
            </a:r>
            <a:r>
              <a:rPr lang="nl-NL" altLang="en-US" u="sng" dirty="0" smtClean="0"/>
              <a:t>elkaar</a:t>
            </a:r>
            <a:endParaRPr lang="nl-NL" altLang="en-US" u="sng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en-US"/>
              <a:t>Vrijwillige oogbewegingen</a:t>
            </a:r>
          </a:p>
          <a:p>
            <a:endParaRPr lang="nl-NL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E04A-68BB-4CE8-899B-18D94F768710}" type="slidenum">
              <a:rPr lang="nl-NL" altLang="en-US" smtClean="0">
                <a:solidFill>
                  <a:srgbClr val="000000"/>
                </a:solidFill>
              </a:rPr>
              <a:pPr/>
              <a:t>47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1143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NL" altLang="en-US" sz="2400">
              <a:solidFill>
                <a:srgbClr val="000000"/>
              </a:solidFill>
            </a:endParaRP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7391400" y="12192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NL" altLang="en-US" sz="2400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nl-NL" altLang="en-US">
                <a:solidFill>
                  <a:srgbClr val="000000"/>
                </a:solidFill>
              </a:rPr>
              <a:t>Maken patiënten met Balint Syndroom helemaal geen oogbewegingen?</a:t>
            </a:r>
          </a:p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A78-2742-47CA-92FD-E1BAAD325A4E}" type="slidenum">
              <a:rPr lang="nl-NL" altLang="en-US" smtClean="0">
                <a:solidFill>
                  <a:srgbClr val="000000"/>
                </a:solidFill>
              </a:rPr>
              <a:pPr/>
              <a:t>48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1219200" y="1143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NL" altLang="en-US" sz="2400">
              <a:solidFill>
                <a:srgbClr val="000000"/>
              </a:solidFill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7391400" y="10668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NL" altLang="en-US" sz="2400">
              <a:solidFill>
                <a:srgbClr val="000000"/>
              </a:solidFill>
            </a:endParaRP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1187450" y="1125538"/>
            <a:ext cx="431800" cy="4318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nl-NL" altLang="en-US" sz="2400">
              <a:solidFill>
                <a:srgbClr val="000000"/>
              </a:solidFill>
            </a:endParaRPr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1187450" y="1125538"/>
            <a:ext cx="431800" cy="4318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nl-NL" altLang="en-US" sz="24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A78-2742-47CA-92FD-E1BAAD325A4E}" type="slidenum">
              <a:rPr lang="nl-NL" altLang="en-US" smtClean="0">
                <a:solidFill>
                  <a:srgbClr val="000000"/>
                </a:solidFill>
              </a:rPr>
              <a:pPr/>
              <a:t>49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9CB9-6E81-4AD4-ACAC-2F767AB9BB36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528" y="1392318"/>
            <a:ext cx="4470838" cy="477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Top-down</a:t>
            </a:r>
            <a:br>
              <a:rPr lang="nl-NL" dirty="0" smtClean="0"/>
            </a:br>
            <a:r>
              <a:rPr lang="nl-NL" dirty="0" smtClean="0"/>
              <a:t>versus</a:t>
            </a:r>
            <a:br>
              <a:rPr lang="nl-NL" dirty="0" smtClean="0"/>
            </a:br>
            <a:r>
              <a:rPr lang="nl-NL" dirty="0" smtClean="0"/>
              <a:t>Bottom-up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E04A-68BB-4CE8-899B-18D94F768710}" type="slidenum">
              <a:rPr lang="nl-NL" altLang="en-US" smtClean="0">
                <a:solidFill>
                  <a:srgbClr val="000000"/>
                </a:solidFill>
              </a:rPr>
              <a:pPr/>
              <a:t>50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696913"/>
          <a:ext cx="9144000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" name="Photo Editor Photo" r:id="rId4" imgW="4638095" imgH="2771429" progId="">
                  <p:embed/>
                </p:oleObj>
              </mc:Choice>
              <mc:Fallback>
                <p:oleObj name="Photo Editor Photo" r:id="rId4" imgW="4638095" imgH="2771429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6913"/>
                        <a:ext cx="9144000" cy="546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0" y="720725"/>
          <a:ext cx="9144000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3" name="Photo Editor Photo" r:id="rId6" imgW="4648849" imgH="2752381" progId="">
                  <p:embed/>
                </p:oleObj>
              </mc:Choice>
              <mc:Fallback>
                <p:oleObj name="Photo Editor Photo" r:id="rId6" imgW="4648849" imgH="2752381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0725"/>
                        <a:ext cx="9144000" cy="541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0" y="685800"/>
          <a:ext cx="9144000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4" name="Photo Editor Photo" r:id="rId8" imgW="4648849" imgH="2771429" progId="">
                  <p:embed/>
                </p:oleObj>
              </mc:Choice>
              <mc:Fallback>
                <p:oleObj name="Photo Editor Photo" r:id="rId8" imgW="4648849" imgH="2771429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0" y="720725"/>
          <a:ext cx="9144000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5" name="Photo Editor Photo" r:id="rId10" imgW="4648849" imgH="2771429" progId="">
                  <p:embed/>
                </p:oleObj>
              </mc:Choice>
              <mc:Fallback>
                <p:oleObj name="Photo Editor Photo" r:id="rId10" imgW="4648849" imgH="2771429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0725"/>
                        <a:ext cx="9144000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348038" y="333375"/>
            <a:ext cx="4392612" cy="331311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A78-2742-47CA-92FD-E1BAAD325A4E}" type="slidenum">
              <a:rPr lang="nl-NL" altLang="en-US" smtClean="0">
                <a:solidFill>
                  <a:srgbClr val="000000"/>
                </a:solidFill>
              </a:rPr>
              <a:pPr/>
              <a:t>51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nl-NL" altLang="en-US"/>
              <a:t>Oefening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en-US"/>
              <a:t>Stippen tellen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E04A-68BB-4CE8-899B-18D94F768710}" type="slidenum">
              <a:rPr lang="nl-NL" altLang="en-US" smtClean="0">
                <a:solidFill>
                  <a:srgbClr val="000000"/>
                </a:solidFill>
              </a:rPr>
              <a:pPr/>
              <a:t>52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828800" y="32004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685800" y="5334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3657600" y="16764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7848600" y="55626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685800" y="58674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4267200" y="6858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3581400" y="51816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6400800" y="3048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8001000" y="6096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179388" y="188913"/>
            <a:ext cx="1439862" cy="12954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63713" y="1196975"/>
            <a:ext cx="1152525" cy="431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3132138" y="1268413"/>
            <a:ext cx="1439862" cy="12954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3779838" y="333375"/>
            <a:ext cx="1439862" cy="12954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4787900" y="2276475"/>
            <a:ext cx="1152525" cy="431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5867400" y="2565400"/>
            <a:ext cx="1439863" cy="12954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8A78-2742-47CA-92FD-E1BAAD325A4E}" type="slidenum">
              <a:rPr lang="nl-NL" altLang="en-US" smtClean="0">
                <a:solidFill>
                  <a:srgbClr val="000000"/>
                </a:solidFill>
              </a:rPr>
              <a:pPr/>
              <a:t>53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  <p:bldP spid="28692" grpId="0" animBg="1"/>
      <p:bldP spid="28693" grpId="0" animBg="1"/>
      <p:bldP spid="28696" grpId="0" animBg="1"/>
      <p:bldP spid="28697" grpId="0" animBg="1"/>
      <p:bldP spid="2869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nl-NL" altLang="en-US"/>
              <a:t>Balint Syndroom: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352800"/>
            <a:ext cx="7543800" cy="2286000"/>
          </a:xfrm>
        </p:spPr>
        <p:txBody>
          <a:bodyPr/>
          <a:lstStyle/>
          <a:p>
            <a:r>
              <a:rPr lang="nl-NL" altLang="en-US" dirty="0"/>
              <a:t>‘blind’ </a:t>
            </a:r>
          </a:p>
          <a:p>
            <a:r>
              <a:rPr lang="nl-NL" altLang="en-US" dirty="0"/>
              <a:t>slechts aandacht voor </a:t>
            </a:r>
            <a:r>
              <a:rPr lang="nl-NL" altLang="ja-JP" dirty="0"/>
              <a:t>één object </a:t>
            </a:r>
            <a:r>
              <a:rPr lang="nl-NL" altLang="ja-JP" dirty="0" smtClean="0"/>
              <a:t>tegelijk: </a:t>
            </a:r>
            <a:endParaRPr lang="nl-NL" altLang="en-US" dirty="0"/>
          </a:p>
          <a:p>
            <a:r>
              <a:rPr lang="nl-NL" altLang="en-US" u="sng" dirty="0" smtClean="0"/>
              <a:t>‘simultaanagnosie</a:t>
            </a:r>
            <a:r>
              <a:rPr lang="nl-NL" altLang="en-US" u="sng" dirty="0"/>
              <a:t>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E04A-68BB-4CE8-899B-18D94F768710}" type="slidenum">
              <a:rPr lang="nl-NL" altLang="en-US" smtClean="0">
                <a:solidFill>
                  <a:srgbClr val="000000"/>
                </a:solidFill>
              </a:rPr>
              <a:pPr/>
              <a:t>54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A94C1-E538-4164-8E28-A2357F0066A1}" type="slidenum">
              <a:rPr lang="nl-NL" smtClean="0"/>
              <a:pPr>
                <a:defRPr/>
              </a:pPr>
              <a:t>55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9140825" cy="792162"/>
          </a:xfrm>
        </p:spPr>
        <p:txBody>
          <a:bodyPr/>
          <a:lstStyle/>
          <a:p>
            <a:r>
              <a:rPr lang="nl-NL" dirty="0" smtClean="0"/>
              <a:t>Ruimtelijke Cognitie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2230438"/>
            <a:ext cx="9140825" cy="43180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(=het verwerken van ruimtelijke informatie)</a:t>
            </a:r>
          </a:p>
          <a:p>
            <a:r>
              <a:rPr lang="nl-NL" altLang="en-US" sz="2800" dirty="0" smtClean="0"/>
              <a:t>Gericht op actie</a:t>
            </a:r>
          </a:p>
          <a:p>
            <a:r>
              <a:rPr lang="nl-NL" altLang="en-US" sz="2800" dirty="0" smtClean="0"/>
              <a:t>Waarneming van objecten:</a:t>
            </a:r>
          </a:p>
          <a:p>
            <a:pPr lvl="1"/>
            <a:r>
              <a:rPr lang="nl-NL" altLang="en-US" sz="2400" dirty="0" smtClean="0"/>
              <a:t>Gerelateerd aan eigen positie</a:t>
            </a:r>
          </a:p>
          <a:p>
            <a:pPr lvl="1"/>
            <a:r>
              <a:rPr lang="nl-NL" altLang="en-US" sz="2400" dirty="0" smtClean="0"/>
              <a:t>Gerelateerd aan andere objecten</a:t>
            </a:r>
          </a:p>
          <a:p>
            <a:pPr lvl="1">
              <a:buFontTx/>
              <a:buChar char="-"/>
            </a:pPr>
            <a:endParaRPr lang="nl-NL" dirty="0" smtClean="0"/>
          </a:p>
          <a:p>
            <a:pPr lvl="1"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63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Visuele Perceptie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762000" y="3810000"/>
            <a:ext cx="7772400" cy="2209800"/>
          </a:xfrm>
        </p:spPr>
        <p:txBody>
          <a:bodyPr/>
          <a:lstStyle/>
          <a:p>
            <a:pPr marL="0" indent="0" algn="ctr">
              <a:buNone/>
            </a:pPr>
            <a:endParaRPr lang="nl-NL" sz="3200" dirty="0" smtClean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dirty="0" smtClean="0"/>
              <a:t>Ruimtelijke cognitie is een </a:t>
            </a:r>
            <a:r>
              <a:rPr lang="nl-NL" sz="3200" u="sng" dirty="0" smtClean="0"/>
              <a:t>dynamische</a:t>
            </a:r>
          </a:p>
          <a:p>
            <a:pPr marL="0" indent="0" algn="ctr">
              <a:buNone/>
            </a:pPr>
            <a:r>
              <a:rPr lang="nl-NL" sz="3200" dirty="0" smtClean="0"/>
              <a:t>reconstructie van de werkelijkheid</a:t>
            </a:r>
            <a:endParaRPr lang="nl-NL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A94C1-E538-4164-8E28-A2357F0066A1}" type="slidenum">
              <a:rPr lang="nl-NL" smtClean="0"/>
              <a:pPr>
                <a:defRPr/>
              </a:pPr>
              <a:t>56</a:t>
            </a:fld>
            <a:endParaRPr lang="nl-NL"/>
          </a:p>
        </p:txBody>
      </p:sp>
      <p:sp>
        <p:nvSpPr>
          <p:cNvPr id="5" name="Tijdelijke aanduiding voor inhoud 13"/>
          <p:cNvSpPr txBox="1">
            <a:spLocks/>
          </p:cNvSpPr>
          <p:nvPr/>
        </p:nvSpPr>
        <p:spPr bwMode="auto">
          <a:xfrm>
            <a:off x="-152400" y="1676400"/>
            <a:ext cx="91408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nl-NL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nl-NL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Visuele perceptie is een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nl-NL" sz="3200" b="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reconstructie</a:t>
            </a:r>
            <a:r>
              <a:rPr kumimoji="0" lang="nl-NL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de werkelijkheid</a:t>
            </a: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0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Dank voor UW aandacht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0EB1F-7199-49DD-BC3B-BC6CFE0066A2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57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6" name="Afbeelding 5" descr="ponz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248400" cy="4602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63ACC-295D-4DF9-AA63-91DC1AC6EC0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511810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0EB1F-7199-49DD-BC3B-BC6CFE0066A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094221" y="3244334"/>
            <a:ext cx="295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http://</a:t>
            </a:r>
            <a:r>
              <a:rPr lang="nl-NL" dirty="0" err="1" smtClean="0"/>
              <a:t>www.moillusions.com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Visuele </a:t>
            </a:r>
            <a:r>
              <a:rPr lang="nl-NL" dirty="0" err="1" smtClean="0"/>
              <a:t>Percptie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3200" dirty="0" smtClean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 dirty="0" smtClean="0"/>
              <a:t>Visuele perceptie is een </a:t>
            </a:r>
          </a:p>
          <a:p>
            <a:pPr marL="0" indent="0" algn="ctr">
              <a:buNone/>
            </a:pPr>
            <a:r>
              <a:rPr lang="nl-NL" sz="3200" u="sng" dirty="0" smtClean="0"/>
              <a:t>reconstructie</a:t>
            </a:r>
            <a:r>
              <a:rPr lang="nl-NL" sz="3200" dirty="0" smtClean="0"/>
              <a:t> van de werkelijkheid</a:t>
            </a:r>
            <a:endParaRPr lang="nl-NL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A94C1-E538-4164-8E28-A2357F0066A1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695</Words>
  <Application>Microsoft Office PowerPoint</Application>
  <PresentationFormat>Diavoorstelling (4:3)</PresentationFormat>
  <Paragraphs>188</Paragraphs>
  <Slides>57</Slides>
  <Notes>20</Notes>
  <HiddenSlides>0</HiddenSlides>
  <MMClips>0</MMClips>
  <ScaleCrop>false</ScaleCrop>
  <HeadingPairs>
    <vt:vector size="6" baseType="variant"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2" baseType="lpstr">
      <vt:lpstr>Break Design</vt:lpstr>
      <vt:lpstr>End Design</vt:lpstr>
      <vt:lpstr>Lege presentatie</vt:lpstr>
      <vt:lpstr>1_Break Design</vt:lpstr>
      <vt:lpstr>Photo Editor Photo</vt:lpstr>
      <vt:lpstr>Zien doe je met je ogen?</vt:lpstr>
      <vt:lpstr>PowerPoint-presentatie</vt:lpstr>
      <vt:lpstr>GEDRAG</vt:lpstr>
      <vt:lpstr>OPTISCHE ILLUSIES</vt:lpstr>
      <vt:lpstr>PowerPoint-presentatie</vt:lpstr>
      <vt:lpstr>PowerPoint-presentatie</vt:lpstr>
      <vt:lpstr>PowerPoint-presentatie</vt:lpstr>
      <vt:lpstr>PowerPoint-presentatie</vt:lpstr>
      <vt:lpstr>Visuele Percptie</vt:lpstr>
      <vt:lpstr>PowerPoint-presentatie</vt:lpstr>
      <vt:lpstr>De retina is geen camera!</vt:lpstr>
      <vt:lpstr>PowerPoint-presentatie</vt:lpstr>
      <vt:lpstr>De visuele cortex</vt:lpstr>
      <vt:lpstr>Top-down invloeden op perceptie</vt:lpstr>
      <vt:lpstr>Top-down invloeden op perceptie</vt:lpstr>
      <vt:lpstr>PowerPoint-presentatie</vt:lpstr>
      <vt:lpstr>benaderingswijzen binnen de psychologie</vt:lpstr>
      <vt:lpstr>PowerPoint-presentatie</vt:lpstr>
      <vt:lpstr>PowerPoint-presentatie</vt:lpstr>
      <vt:lpstr>PowerPoint-presentatie</vt:lpstr>
      <vt:lpstr>PowerPoint-presentatie</vt:lpstr>
      <vt:lpstr>Visuele Agnosie</vt:lpstr>
      <vt:lpstr>PowerPoint-presentatie</vt:lpstr>
      <vt:lpstr>Enkele voorbeelden van agnosieën</vt:lpstr>
      <vt:lpstr>PowerPoint-presentatie</vt:lpstr>
      <vt:lpstr>Integratieve agnosie</vt:lpstr>
      <vt:lpstr>PowerPoint-presentatie</vt:lpstr>
      <vt:lpstr>PowerPoint-presentatie</vt:lpstr>
      <vt:lpstr>PowerPoint-presentatie</vt:lpstr>
      <vt:lpstr>PowerPoint-presentatie</vt:lpstr>
      <vt:lpstr>Prosopagnosie</vt:lpstr>
      <vt:lpstr>Welk kind zag je eerder?</vt:lpstr>
      <vt:lpstr>Dit is Justus</vt:lpstr>
      <vt:lpstr>Wie van de vier is Justus?</vt:lpstr>
      <vt:lpstr>Dit is Helmich</vt:lpstr>
      <vt:lpstr>Dit is Justus</vt:lpstr>
      <vt:lpstr>Is dit Helmich of Justus?</vt:lpstr>
      <vt:lpstr>Farah (1994) experiment</vt:lpstr>
      <vt:lpstr>06-41b</vt:lpstr>
      <vt:lpstr>Resultaten</vt:lpstr>
      <vt:lpstr>PowerPoint-presentatie</vt:lpstr>
      <vt:lpstr>PowerPoint-presentatie</vt:lpstr>
      <vt:lpstr>Syndroom van Balint</vt:lpstr>
      <vt:lpstr>Wat is Ruimtelijke Cognitie?</vt:lpstr>
      <vt:lpstr>1. Weten waar dingen zijn ten opzichte van jezelf</vt:lpstr>
      <vt:lpstr>Balint Syndroom:</vt:lpstr>
      <vt:lpstr>2. Weten waar dingen zijn ten opzichte van elkaar</vt:lpstr>
      <vt:lpstr>PowerPoint-presentatie</vt:lpstr>
      <vt:lpstr>PowerPoint-presentatie</vt:lpstr>
      <vt:lpstr>Top-down versus Bottom-up</vt:lpstr>
      <vt:lpstr>PowerPoint-presentatie</vt:lpstr>
      <vt:lpstr>Oefening 3</vt:lpstr>
      <vt:lpstr>PowerPoint-presentatie</vt:lpstr>
      <vt:lpstr>Balint Syndroom:</vt:lpstr>
      <vt:lpstr>Ruimtelijke Cognitie</vt:lpstr>
      <vt:lpstr>Visuele Perceptie</vt:lpstr>
      <vt:lpstr>Dank voor UW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Gebruiker</dc:creator>
  <cp:keywords>Version 2.1</cp:keywords>
  <cp:lastModifiedBy>Gebruiker</cp:lastModifiedBy>
  <cp:revision>122</cp:revision>
  <cp:lastPrinted>2014-11-07T11:15:26Z</cp:lastPrinted>
  <dcterms:created xsi:type="dcterms:W3CDTF">2016-01-15T04:41:42Z</dcterms:created>
  <dcterms:modified xsi:type="dcterms:W3CDTF">2016-01-15T11:50:54Z</dcterms:modified>
  <dc:language>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Datum">
    <vt:lpwstr>31-01-2014</vt:lpwstr>
  </property>
  <property fmtid="{D5CDD505-2E9C-101B-9397-08002B2CF9AE}" pid="4" name="txtDate">
    <vt:lpwstr>31-01-2014</vt:lpwstr>
  </property>
  <property fmtid="{D5CDD505-2E9C-101B-9397-08002B2CF9AE}" pid="5" name="AutoDatum">
    <vt:lpwstr>JA</vt:lpwstr>
  </property>
  <property fmtid="{D5CDD505-2E9C-101B-9397-08002B2CF9AE}" pid="6" name="cboLanguage">
    <vt:lpwstr>Nederlands</vt:lpwstr>
  </property>
  <property fmtid="{D5CDD505-2E9C-101B-9397-08002B2CF9AE}" pid="7" name="cboFaculty">
    <vt:lpwstr>faculteit gedrags- en_x000d_
maatschappijwetenschappen</vt:lpwstr>
  </property>
  <property fmtid="{D5CDD505-2E9C-101B-9397-08002B2CF9AE}" pid="8" name="txtDepartment">
    <vt:lpwstr/>
  </property>
</Properties>
</file>