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300" r:id="rId2"/>
    <p:sldId id="256" r:id="rId3"/>
    <p:sldId id="299" r:id="rId4"/>
    <p:sldId id="257" r:id="rId5"/>
    <p:sldId id="283" r:id="rId6"/>
    <p:sldId id="271" r:id="rId7"/>
    <p:sldId id="291" r:id="rId8"/>
    <p:sldId id="290" r:id="rId9"/>
    <p:sldId id="285" r:id="rId10"/>
    <p:sldId id="292" r:id="rId11"/>
    <p:sldId id="293" r:id="rId12"/>
    <p:sldId id="294" r:id="rId13"/>
    <p:sldId id="287" r:id="rId14"/>
    <p:sldId id="284" r:id="rId15"/>
    <p:sldId id="297" r:id="rId16"/>
    <p:sldId id="298" r:id="rId17"/>
    <p:sldId id="296" r:id="rId18"/>
    <p:sldId id="295" r:id="rId19"/>
    <p:sldId id="289" r:id="rId20"/>
    <p:sldId id="262" r:id="rId21"/>
    <p:sldId id="267" r:id="rId22"/>
    <p:sldId id="268" r:id="rId23"/>
    <p:sldId id="302" r:id="rId24"/>
    <p:sldId id="301" r:id="rId25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7D5B"/>
    <a:srgbClr val="00B1A8"/>
    <a:srgbClr val="FF9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43"/>
    <p:restoredTop sz="94673"/>
  </p:normalViewPr>
  <p:slideViewPr>
    <p:cSldViewPr>
      <p:cViewPr varScale="1">
        <p:scale>
          <a:sx n="68" d="100"/>
          <a:sy n="68" d="100"/>
        </p:scale>
        <p:origin x="1278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436161-752A-4F71-8F0F-8054A3780834}" type="datetimeFigureOut">
              <a:rPr lang="nl-NL" smtClean="0"/>
              <a:t>10-11-2022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2EDBFF-2357-4A35-AF48-AF498781BC2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44461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EDBFF-2357-4A35-AF48-AF498781BC2B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718598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EDBFF-2357-4A35-AF48-AF498781BC2B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77408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EDBFF-2357-4A35-AF48-AF498781BC2B}" type="slidenum">
              <a:rPr lang="nl-NL" smtClean="0"/>
              <a:t>24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83276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AE5A0-EA24-4D4B-BBF0-5D798AFB3B90}" type="datetimeFigureOut">
              <a:rPr lang="nl-NL" smtClean="0"/>
              <a:t>10-11-2022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8DECD-B9FB-441E-A251-99E99883245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2287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AE5A0-EA24-4D4B-BBF0-5D798AFB3B90}" type="datetimeFigureOut">
              <a:rPr lang="nl-NL" smtClean="0"/>
              <a:t>10-11-2022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8DECD-B9FB-441E-A251-99E99883245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88927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AE5A0-EA24-4D4B-BBF0-5D798AFB3B90}" type="datetimeFigureOut">
              <a:rPr lang="nl-NL" smtClean="0"/>
              <a:t>10-11-2022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8DECD-B9FB-441E-A251-99E99883245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5434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AE5A0-EA24-4D4B-BBF0-5D798AFB3B90}" type="datetimeFigureOut">
              <a:rPr lang="nl-NL" smtClean="0"/>
              <a:t>10-11-2022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8DECD-B9FB-441E-A251-99E99883245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18645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AE5A0-EA24-4D4B-BBF0-5D798AFB3B90}" type="datetimeFigureOut">
              <a:rPr lang="nl-NL" smtClean="0"/>
              <a:t>10-11-2022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8DECD-B9FB-441E-A251-99E99883245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14866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AE5A0-EA24-4D4B-BBF0-5D798AFB3B90}" type="datetimeFigureOut">
              <a:rPr lang="nl-NL" smtClean="0"/>
              <a:t>10-11-2022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8DECD-B9FB-441E-A251-99E99883245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8527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AE5A0-EA24-4D4B-BBF0-5D798AFB3B90}" type="datetimeFigureOut">
              <a:rPr lang="nl-NL" smtClean="0"/>
              <a:t>10-11-2022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8DECD-B9FB-441E-A251-99E99883245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78972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AE5A0-EA24-4D4B-BBF0-5D798AFB3B90}" type="datetimeFigureOut">
              <a:rPr lang="nl-NL" smtClean="0"/>
              <a:t>10-11-2022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8DECD-B9FB-441E-A251-99E99883245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08370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AE5A0-EA24-4D4B-BBF0-5D798AFB3B90}" type="datetimeFigureOut">
              <a:rPr lang="nl-NL" smtClean="0"/>
              <a:t>10-11-2022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8DECD-B9FB-441E-A251-99E99883245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73899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AE5A0-EA24-4D4B-BBF0-5D798AFB3B90}" type="datetimeFigureOut">
              <a:rPr lang="nl-NL" smtClean="0"/>
              <a:t>10-11-2022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8DECD-B9FB-441E-A251-99E99883245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96448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AE5A0-EA24-4D4B-BBF0-5D798AFB3B90}" type="datetimeFigureOut">
              <a:rPr lang="nl-NL" smtClean="0"/>
              <a:t>10-11-2022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8DECD-B9FB-441E-A251-99E99883245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9472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CAE5A0-EA24-4D4B-BBF0-5D798AFB3B90}" type="datetimeFigureOut">
              <a:rPr lang="nl-NL" smtClean="0"/>
              <a:t>10-11-2022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A8DECD-B9FB-441E-A251-99E99883245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48230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g"/><Relationship Id="rId5" Type="http://schemas.openxmlformats.org/officeDocument/2006/relationships/hyperlink" Target="https://meerbomen.nu/" TargetMode="External"/><Relationship Id="rId4" Type="http://schemas.openxmlformats.org/officeDocument/2006/relationships/hyperlink" Target="https://stichtingmeergroen.nl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Afbeelding 13">
            <a:extLst>
              <a:ext uri="{FF2B5EF4-FFF2-40B4-BE49-F238E27FC236}">
                <a16:creationId xmlns:a16="http://schemas.microsoft.com/office/drawing/2014/main" id="{CA1E5266-8199-5243-B420-1274E6B327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72" b="40555"/>
          <a:stretch/>
        </p:blipFill>
        <p:spPr>
          <a:xfrm>
            <a:off x="0" y="1786880"/>
            <a:ext cx="9144000" cy="2938264"/>
          </a:xfrm>
          <a:prstGeom prst="rect">
            <a:avLst/>
          </a:prstGeom>
        </p:spPr>
      </p:pic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25760" y="4916760"/>
            <a:ext cx="8820472" cy="1148038"/>
          </a:xfrm>
        </p:spPr>
        <p:txBody>
          <a:bodyPr>
            <a:normAutofit/>
          </a:bodyPr>
          <a:lstStyle/>
          <a:p>
            <a:r>
              <a:rPr lang="nl-NL" sz="2800" dirty="0">
                <a:latin typeface="Titillium Web" pitchFamily="2" charset="77"/>
              </a:rPr>
              <a:t> 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374104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1772816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</a:t>
            </a:r>
            <a:endParaRPr kumimoji="0" lang="nl-NL" altLang="nl-N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183918" y="301925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1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nl-NL" alt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4115966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52D0DE80-A0E0-46D8-BFEE-BCE755B44B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197" y="100080"/>
            <a:ext cx="4925063" cy="1585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238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4">
            <a:extLst>
              <a:ext uri="{FF2B5EF4-FFF2-40B4-BE49-F238E27FC236}">
                <a16:creationId xmlns:a16="http://schemas.microsoft.com/office/drawing/2014/main" id="{F72D9A4B-1AAB-4732-B75D-BAE700995F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8" cy="6857999"/>
          </a:xfrm>
        </p:spPr>
      </p:pic>
    </p:spTree>
    <p:extLst>
      <p:ext uri="{BB962C8B-B14F-4D97-AF65-F5344CB8AC3E}">
        <p14:creationId xmlns:p14="http://schemas.microsoft.com/office/powerpoint/2010/main" val="1196601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F3E07154-7694-4C8E-A28C-4CF555062E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3413" y="-20924"/>
            <a:ext cx="10318385" cy="687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8406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67A559B2-4A23-4FAC-916C-040D640B2EB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4" r="27505"/>
          <a:stretch/>
        </p:blipFill>
        <p:spPr>
          <a:xfrm>
            <a:off x="-17602" y="0"/>
            <a:ext cx="9161601" cy="6933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1126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3408EE-ED65-4443-BD13-765F2EB5E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,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76915AD8-3FE2-4805-B5A2-12C091FD60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4379978" cy="3284984"/>
          </a:xfr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9E90A4EB-A159-41AF-A81D-CF9DC9F2EE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19" y="3284984"/>
            <a:ext cx="4764020" cy="3573015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BE645BA5-D3AD-4E20-966E-184F9980469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6003" y="0"/>
            <a:ext cx="4877997" cy="3284983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53EAEDE8-EABD-4772-9B4D-FC53C678CD0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6002" y="3284983"/>
            <a:ext cx="4877997" cy="3658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9514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B71C850-4A05-4491-A90C-60455CFF4A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600200"/>
            <a:ext cx="8856984" cy="4525963"/>
          </a:xfrm>
        </p:spPr>
        <p:txBody>
          <a:bodyPr>
            <a:normAutofit/>
          </a:bodyPr>
          <a:lstStyle/>
          <a:p>
            <a:r>
              <a:rPr lang="nl-NL" dirty="0"/>
              <a:t>Opleiding MO Biologie</a:t>
            </a:r>
          </a:p>
          <a:p>
            <a:r>
              <a:rPr lang="nl-NL" dirty="0"/>
              <a:t>Jaarlijks VO, MBO,HBO stagiaires en klassen sinds 2004 (40 – 600/jaar: dag, 1-8 weken, schooljaar) </a:t>
            </a:r>
          </a:p>
          <a:p>
            <a:r>
              <a:rPr lang="nl-NL" dirty="0"/>
              <a:t>PO Natuureducatie 7000/jaar</a:t>
            </a:r>
          </a:p>
          <a:p>
            <a:r>
              <a:rPr lang="nl-NL" dirty="0"/>
              <a:t>15 jaar </a:t>
            </a:r>
            <a:r>
              <a:rPr lang="nl-NL" dirty="0" err="1"/>
              <a:t>Struinkids</a:t>
            </a:r>
            <a:r>
              <a:rPr lang="nl-NL" dirty="0"/>
              <a:t> : Ouders met kinderen wekelijks</a:t>
            </a:r>
          </a:p>
          <a:p>
            <a:r>
              <a:rPr lang="nl-NL" dirty="0"/>
              <a:t>10 jaar GreenTeens: VO maandelijks</a:t>
            </a:r>
          </a:p>
          <a:p>
            <a:endParaRPr lang="nl-NL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52171A9B-A103-4B73-9364-6ECD38E8E5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prstGeom prst="rect">
            <a:avLst/>
          </a:prstGeom>
          <a:solidFill>
            <a:srgbClr val="FF9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dirty="0"/>
              <a:t>Mijn ervaringen met  school en jeugd</a:t>
            </a:r>
          </a:p>
        </p:txBody>
      </p: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ECC70B64-5EC6-4AAC-A02F-D8ED1904398C}"/>
              </a:ext>
            </a:extLst>
          </p:cNvPr>
          <p:cNvCxnSpPr>
            <a:cxnSpLocks/>
          </p:cNvCxnSpPr>
          <p:nvPr/>
        </p:nvCxnSpPr>
        <p:spPr>
          <a:xfrm>
            <a:off x="354360" y="1196752"/>
            <a:ext cx="843528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49530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8" descr="Afbeelding met persoon, grond, kind, buiten&#10;&#10;Automatisch gegenereerde beschrijving">
            <a:extLst>
              <a:ext uri="{FF2B5EF4-FFF2-40B4-BE49-F238E27FC236}">
                <a16:creationId xmlns:a16="http://schemas.microsoft.com/office/drawing/2014/main" id="{8AEA6220-9229-48A4-928C-331EBF41DDA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31" t="14230" r="37322" b="16948"/>
          <a:stretch/>
        </p:blipFill>
        <p:spPr>
          <a:xfrm>
            <a:off x="2987824" y="0"/>
            <a:ext cx="3168352" cy="711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8235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Afbeelding met boom, buiten, gras, plant&#10;&#10;Automatisch gegenereerde beschrijving">
            <a:extLst>
              <a:ext uri="{FF2B5EF4-FFF2-40B4-BE49-F238E27FC236}">
                <a16:creationId xmlns:a16="http://schemas.microsoft.com/office/drawing/2014/main" id="{FD5C96E0-FCCA-4A64-8C80-DEFF518FB7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506" y="0"/>
            <a:ext cx="56049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5554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Afbeelding met persoon, kind, jongen, grond&#10;&#10;Automatisch gegenereerde beschrijving">
            <a:extLst>
              <a:ext uri="{FF2B5EF4-FFF2-40B4-BE49-F238E27FC236}">
                <a16:creationId xmlns:a16="http://schemas.microsoft.com/office/drawing/2014/main" id="{DAA9C30C-ACED-487D-BCD4-605CB4A593E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24"/>
          <a:stretch/>
        </p:blipFill>
        <p:spPr>
          <a:xfrm>
            <a:off x="-5320" y="-113209"/>
            <a:ext cx="9143407" cy="6971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0924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Afbeelding met lucht, buiten, kust&#10;&#10;Automatisch gegenereerde beschrijving">
            <a:extLst>
              <a:ext uri="{FF2B5EF4-FFF2-40B4-BE49-F238E27FC236}">
                <a16:creationId xmlns:a16="http://schemas.microsoft.com/office/drawing/2014/main" id="{57B175B9-23D5-46F2-9FBB-87D79ABD022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23" b="13342"/>
          <a:stretch/>
        </p:blipFill>
        <p:spPr>
          <a:xfrm>
            <a:off x="0" y="5913"/>
            <a:ext cx="9144000" cy="7325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5778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360BF1-E90D-4457-AC83-406ECF2D0E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6746F68-E2EE-4D8D-8918-A987152CFC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 descr="Afbeelding met lucht, buiten, gras, grond&#10;&#10;Automatisch gegenereerde beschrijving">
            <a:extLst>
              <a:ext uri="{FF2B5EF4-FFF2-40B4-BE49-F238E27FC236}">
                <a16:creationId xmlns:a16="http://schemas.microsoft.com/office/drawing/2014/main" id="{D37BEA93-4061-4054-9649-5F246123A2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5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29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Afbeelding 13">
            <a:extLst>
              <a:ext uri="{FF2B5EF4-FFF2-40B4-BE49-F238E27FC236}">
                <a16:creationId xmlns:a16="http://schemas.microsoft.com/office/drawing/2014/main" id="{CA1E5266-8199-5243-B420-1274E6B327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72" b="40555"/>
          <a:stretch/>
        </p:blipFill>
        <p:spPr>
          <a:xfrm>
            <a:off x="0" y="1786880"/>
            <a:ext cx="9144000" cy="2938264"/>
          </a:xfrm>
          <a:prstGeom prst="rect">
            <a:avLst/>
          </a:prstGeom>
        </p:spPr>
      </p:pic>
      <p:sp>
        <p:nvSpPr>
          <p:cNvPr id="13" name="Rechthoek 12">
            <a:extLst>
              <a:ext uri="{FF2B5EF4-FFF2-40B4-BE49-F238E27FC236}">
                <a16:creationId xmlns:a16="http://schemas.microsoft.com/office/drawing/2014/main" id="{9FE508FA-9390-DF44-8D28-9AA90126A1EB}"/>
              </a:ext>
            </a:extLst>
          </p:cNvPr>
          <p:cNvSpPr/>
          <p:nvPr/>
        </p:nvSpPr>
        <p:spPr>
          <a:xfrm>
            <a:off x="2159732" y="3917650"/>
            <a:ext cx="4752528" cy="650726"/>
          </a:xfrm>
          <a:prstGeom prst="rect">
            <a:avLst/>
          </a:prstGeom>
          <a:solidFill>
            <a:srgbClr val="FF9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C65CF232-4A1A-144B-91B3-D7CA58067DA7}"/>
              </a:ext>
            </a:extLst>
          </p:cNvPr>
          <p:cNvSpPr/>
          <p:nvPr/>
        </p:nvSpPr>
        <p:spPr>
          <a:xfrm>
            <a:off x="2339752" y="2910880"/>
            <a:ext cx="4392488" cy="650726"/>
          </a:xfrm>
          <a:prstGeom prst="rect">
            <a:avLst/>
          </a:prstGeom>
          <a:solidFill>
            <a:srgbClr val="FF9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2F4D645E-E41A-C947-9223-51C1D074AAF4}"/>
              </a:ext>
            </a:extLst>
          </p:cNvPr>
          <p:cNvSpPr/>
          <p:nvPr/>
        </p:nvSpPr>
        <p:spPr>
          <a:xfrm>
            <a:off x="1691680" y="1974776"/>
            <a:ext cx="5760640" cy="650726"/>
          </a:xfrm>
          <a:prstGeom prst="rect">
            <a:avLst/>
          </a:prstGeom>
          <a:solidFill>
            <a:srgbClr val="FF9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bg1"/>
              </a:solidFill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25760" y="4916760"/>
            <a:ext cx="8820472" cy="1148038"/>
          </a:xfrm>
        </p:spPr>
        <p:txBody>
          <a:bodyPr>
            <a:normAutofit/>
          </a:bodyPr>
          <a:lstStyle/>
          <a:p>
            <a:r>
              <a:rPr lang="nl-NL" sz="2800" dirty="0">
                <a:latin typeface="Titillium Web" pitchFamily="2" charset="77"/>
              </a:rPr>
              <a:t> 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374104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1772816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</a:t>
            </a:r>
            <a:endParaRPr kumimoji="0" lang="nl-NL" altLang="nl-N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183918" y="301925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1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nl-NL" alt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4115966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374286"/>
            <a:ext cx="7772400" cy="1538574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nl-NL" dirty="0">
                <a:solidFill>
                  <a:schemeClr val="bg1"/>
                </a:solidFill>
                <a:latin typeface="HVD Comic Serif Pro" panose="02000506000000020004" pitchFamily="2" charset="77"/>
              </a:rPr>
              <a:t>Toekomstbestendigheid </a:t>
            </a:r>
            <a:br>
              <a:rPr lang="nl-NL" dirty="0">
                <a:solidFill>
                  <a:schemeClr val="bg1"/>
                </a:solidFill>
                <a:latin typeface="HVD Comic Serif Pro" panose="02000506000000020004" pitchFamily="2" charset="77"/>
              </a:rPr>
            </a:br>
            <a:r>
              <a:rPr lang="nl-NL" dirty="0">
                <a:solidFill>
                  <a:schemeClr val="bg1"/>
                </a:solidFill>
                <a:latin typeface="HVD Comic Serif Pro" panose="02000506000000020004" pitchFamily="2" charset="77"/>
              </a:rPr>
              <a:t>van leerlingen</a:t>
            </a:r>
            <a:br>
              <a:rPr lang="nl-NL" dirty="0">
                <a:solidFill>
                  <a:schemeClr val="bg1"/>
                </a:solidFill>
                <a:latin typeface="HVD Comic Serif Pro" panose="02000506000000020004" pitchFamily="2" charset="77"/>
              </a:rPr>
            </a:br>
            <a:r>
              <a:rPr lang="nl-NL" dirty="0">
                <a:solidFill>
                  <a:schemeClr val="bg1"/>
                </a:solidFill>
                <a:latin typeface="HVD Comic Serif Pro" panose="02000506000000020004" pitchFamily="2" charset="77"/>
              </a:rPr>
              <a:t>Franke van der Laan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52D0DE80-A0E0-46D8-BFEE-BCE755B44B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197" y="100080"/>
            <a:ext cx="4925063" cy="1585658"/>
          </a:xfrm>
          <a:prstGeom prst="rect">
            <a:avLst/>
          </a:prstGeom>
        </p:spPr>
      </p:pic>
      <p:sp>
        <p:nvSpPr>
          <p:cNvPr id="15" name="Tekstvak 14">
            <a:extLst>
              <a:ext uri="{FF2B5EF4-FFF2-40B4-BE49-F238E27FC236}">
                <a16:creationId xmlns:a16="http://schemas.microsoft.com/office/drawing/2014/main" id="{0F7B8854-E590-4F38-A9D0-A923F02760E5}"/>
              </a:ext>
            </a:extLst>
          </p:cNvPr>
          <p:cNvSpPr txBox="1"/>
          <p:nvPr/>
        </p:nvSpPr>
        <p:spPr>
          <a:xfrm>
            <a:off x="1412776" y="5112958"/>
            <a:ext cx="6246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/>
              <a:t>Een  noodkreet uit de praktijk en samen sparren</a:t>
            </a:r>
          </a:p>
          <a:p>
            <a:pPr algn="ctr"/>
            <a:r>
              <a:rPr lang="nl-NL" sz="2400" dirty="0"/>
              <a:t>12 november 2022 </a:t>
            </a:r>
          </a:p>
          <a:p>
            <a:pPr algn="ctr"/>
            <a:r>
              <a:rPr lang="nl-NL" sz="2400" dirty="0"/>
              <a:t>NIBI conferentie</a:t>
            </a:r>
          </a:p>
        </p:txBody>
      </p:sp>
    </p:spTree>
    <p:extLst>
      <p:ext uri="{BB962C8B-B14F-4D97-AF65-F5344CB8AC3E}">
        <p14:creationId xmlns:p14="http://schemas.microsoft.com/office/powerpoint/2010/main" val="290715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592191"/>
            <a:ext cx="8363272" cy="5128490"/>
          </a:xfrm>
        </p:spPr>
        <p:txBody>
          <a:bodyPr>
            <a:normAutofit lnSpcReduction="10000"/>
          </a:bodyPr>
          <a:lstStyle/>
          <a:p>
            <a:r>
              <a:rPr lang="nl-NL" sz="2400" dirty="0">
                <a:latin typeface="Titillium Web" pitchFamily="2" charset="77"/>
              </a:rPr>
              <a:t>Op tijd komen</a:t>
            </a:r>
          </a:p>
          <a:p>
            <a:r>
              <a:rPr lang="nl-NL" sz="2400" dirty="0">
                <a:latin typeface="Titillium Web" pitchFamily="2" charset="77"/>
              </a:rPr>
              <a:t>Moeten i.p.v. willen</a:t>
            </a:r>
          </a:p>
          <a:p>
            <a:r>
              <a:rPr lang="nl-NL" sz="2400" dirty="0">
                <a:latin typeface="Titillium Web" pitchFamily="2" charset="77"/>
              </a:rPr>
              <a:t>80-90 % weet niet wat ze willen doen later</a:t>
            </a:r>
          </a:p>
          <a:p>
            <a:r>
              <a:rPr lang="nl-NL" sz="2400" dirty="0">
                <a:latin typeface="Titillium Web" pitchFamily="2" charset="77"/>
              </a:rPr>
              <a:t>Erg veel aandacht voor basiscurriculum (taal, rekenen)</a:t>
            </a:r>
          </a:p>
          <a:p>
            <a:r>
              <a:rPr lang="nl-NL" sz="2400" dirty="0">
                <a:latin typeface="Titillium Web" pitchFamily="2" charset="77"/>
              </a:rPr>
              <a:t>Weinig of geen praktische vaardigheden</a:t>
            </a:r>
          </a:p>
          <a:p>
            <a:r>
              <a:rPr lang="nl-NL" sz="2400" dirty="0">
                <a:latin typeface="Titillium Web" pitchFamily="2" charset="77"/>
              </a:rPr>
              <a:t>Weinig intrinsieke motivatie</a:t>
            </a:r>
          </a:p>
          <a:p>
            <a:r>
              <a:rPr lang="nl-NL" sz="2400" dirty="0">
                <a:latin typeface="Titillium Web" pitchFamily="2" charset="77"/>
              </a:rPr>
              <a:t>Overmatige aandacht voor meten en controleren</a:t>
            </a:r>
          </a:p>
          <a:p>
            <a:r>
              <a:rPr lang="nl-NL" sz="2400" dirty="0">
                <a:latin typeface="Titillium Web" pitchFamily="2" charset="77"/>
              </a:rPr>
              <a:t>Menselijke maat in grote scholen?</a:t>
            </a:r>
          </a:p>
          <a:p>
            <a:r>
              <a:rPr lang="nl-NL" sz="2400" dirty="0">
                <a:latin typeface="Titillium Web" pitchFamily="2" charset="77"/>
              </a:rPr>
              <a:t>Maatschappelijke en morele betrokkenheid?</a:t>
            </a:r>
          </a:p>
          <a:p>
            <a:r>
              <a:rPr lang="nl-NL" sz="2400" dirty="0">
                <a:latin typeface="Titillium Web" pitchFamily="2" charset="77"/>
              </a:rPr>
              <a:t>Veel theorie; weinig praktische vaardigheden</a:t>
            </a:r>
          </a:p>
          <a:p>
            <a:r>
              <a:rPr lang="nl-NL" sz="2400" dirty="0">
                <a:latin typeface="Titillium Web" pitchFamily="2" charset="77"/>
              </a:rPr>
              <a:t>Deel Jeugd afgehaakt in virtuele wereld, deel weinig toekomstperspectief (depressief); deel niet betrokken bij de samenleving…..</a:t>
            </a:r>
          </a:p>
          <a:p>
            <a:endParaRPr lang="nl-NL" sz="2400" dirty="0">
              <a:latin typeface="Titillium Web" pitchFamily="2" charset="77"/>
            </a:endParaRP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193B4107-AD75-C34E-AFA9-21DC2B4AC79C}"/>
              </a:ext>
            </a:extLst>
          </p:cNvPr>
          <p:cNvSpPr/>
          <p:nvPr/>
        </p:nvSpPr>
        <p:spPr>
          <a:xfrm>
            <a:off x="0" y="0"/>
            <a:ext cx="9163436" cy="1417638"/>
          </a:xfrm>
          <a:prstGeom prst="rect">
            <a:avLst/>
          </a:prstGeom>
          <a:solidFill>
            <a:srgbClr val="00B1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bg1"/>
              </a:solidFill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35FB9C5D-954B-2B45-985F-82ACF5EBA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60" y="137319"/>
            <a:ext cx="8892480" cy="1143000"/>
          </a:xfrm>
        </p:spPr>
        <p:txBody>
          <a:bodyPr/>
          <a:lstStyle/>
          <a:p>
            <a:pPr algn="l"/>
            <a:r>
              <a:rPr lang="nl-NL" dirty="0">
                <a:solidFill>
                  <a:schemeClr val="bg1"/>
                </a:solidFill>
                <a:latin typeface="HVD Comic Serif Pro" panose="02000506000000020004" pitchFamily="2" charset="77"/>
              </a:rPr>
              <a:t>Mijn ervaringen met onderwijs/Jeugd</a:t>
            </a:r>
          </a:p>
        </p:txBody>
      </p: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E82AF8F0-BF5D-1244-A537-2FEDAD58C9F0}"/>
              </a:ext>
            </a:extLst>
          </p:cNvPr>
          <p:cNvCxnSpPr>
            <a:cxnSpLocks/>
          </p:cNvCxnSpPr>
          <p:nvPr/>
        </p:nvCxnSpPr>
        <p:spPr>
          <a:xfrm>
            <a:off x="611560" y="1124744"/>
            <a:ext cx="8208912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4034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5536" y="1259632"/>
            <a:ext cx="8352928" cy="5769768"/>
          </a:xfrm>
        </p:spPr>
        <p:txBody>
          <a:bodyPr>
            <a:normAutofit/>
          </a:bodyPr>
          <a:lstStyle/>
          <a:p>
            <a:endParaRPr lang="nl-NL" sz="2400" dirty="0">
              <a:latin typeface="Titillium Web" pitchFamily="2" charset="77"/>
            </a:endParaRPr>
          </a:p>
          <a:p>
            <a:r>
              <a:rPr lang="nl-NL" sz="2600" b="1" dirty="0">
                <a:latin typeface="Titillium Web" pitchFamily="2" charset="77"/>
              </a:rPr>
              <a:t>Intrinsieke motivatie</a:t>
            </a:r>
            <a:r>
              <a:rPr lang="nl-NL" sz="2600" dirty="0">
                <a:latin typeface="Titillium Web" pitchFamily="2" charset="77"/>
              </a:rPr>
              <a:t> </a:t>
            </a:r>
            <a:br>
              <a:rPr lang="nl-NL" sz="2600" dirty="0">
                <a:latin typeface="Titillium Web" pitchFamily="2" charset="77"/>
              </a:rPr>
            </a:br>
            <a:r>
              <a:rPr lang="nl-NL" sz="2600" dirty="0">
                <a:latin typeface="Titillium Web" pitchFamily="2" charset="77"/>
              </a:rPr>
              <a:t>dus eerst weten wat je wilt en leuk vindt en dan pas studierichting kiezen; niet andersom.</a:t>
            </a:r>
          </a:p>
          <a:p>
            <a:r>
              <a:rPr lang="nl-NL" sz="2600" b="1" dirty="0">
                <a:latin typeface="Titillium Web" pitchFamily="2" charset="77"/>
              </a:rPr>
              <a:t>Praktisch inzicht, motivatie en vaardigheden </a:t>
            </a:r>
            <a:br>
              <a:rPr lang="nl-NL" sz="2600" b="1" dirty="0">
                <a:latin typeface="Titillium Web" pitchFamily="2" charset="77"/>
              </a:rPr>
            </a:br>
            <a:r>
              <a:rPr lang="nl-NL" sz="2600" dirty="0">
                <a:latin typeface="Titillium Web" pitchFamily="2" charset="77"/>
              </a:rPr>
              <a:t>bepalen je productiviteit en dat bepaalt bij een baan of je succesvol bent of meer kost dan je oplevert.</a:t>
            </a:r>
          </a:p>
          <a:p>
            <a:r>
              <a:rPr lang="nl-NL" sz="2600" b="1" dirty="0">
                <a:latin typeface="Titillium Web" pitchFamily="2" charset="77"/>
              </a:rPr>
              <a:t>Basisvaardigheden</a:t>
            </a:r>
            <a:r>
              <a:rPr lang="nl-NL" sz="2600" dirty="0">
                <a:latin typeface="Titillium Web" pitchFamily="2" charset="77"/>
              </a:rPr>
              <a:t> </a:t>
            </a:r>
            <a:br>
              <a:rPr lang="nl-NL" sz="2600" dirty="0">
                <a:latin typeface="Titillium Web" pitchFamily="2" charset="77"/>
              </a:rPr>
            </a:br>
            <a:r>
              <a:rPr lang="nl-NL" sz="2600" dirty="0">
                <a:latin typeface="Titillium Web" pitchFamily="2" charset="77"/>
              </a:rPr>
              <a:t>zijn middel, geen doel.</a:t>
            </a:r>
          </a:p>
          <a:p>
            <a:pPr marL="0" indent="0">
              <a:buNone/>
            </a:pPr>
            <a:endParaRPr lang="nl-NL" sz="2600" dirty="0">
              <a:latin typeface="Titillium Web" pitchFamily="2" charset="77"/>
            </a:endParaRP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B3E9B102-D633-9C4C-880C-BBED68DBD5D1}"/>
              </a:ext>
            </a:extLst>
          </p:cNvPr>
          <p:cNvSpPr/>
          <p:nvPr/>
        </p:nvSpPr>
        <p:spPr>
          <a:xfrm>
            <a:off x="-19436" y="0"/>
            <a:ext cx="9163436" cy="1417638"/>
          </a:xfrm>
          <a:prstGeom prst="rect">
            <a:avLst/>
          </a:prstGeom>
          <a:solidFill>
            <a:srgbClr val="FF9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bg1"/>
              </a:solidFill>
            </a:endParaRP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E96A43C5-275F-6F47-8D87-1B81B8B55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pPr algn="l"/>
            <a:r>
              <a:rPr lang="nl-NL" dirty="0">
                <a:solidFill>
                  <a:schemeClr val="bg1"/>
                </a:solidFill>
                <a:latin typeface="HVD Comic Serif Pro" panose="02000506000000020004" pitchFamily="2" charset="77"/>
              </a:rPr>
              <a:t>Wat bepaalt succes in het leven?</a:t>
            </a:r>
          </a:p>
        </p:txBody>
      </p: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0D9AF90C-B942-5942-94B1-C933111E7AE6}"/>
              </a:ext>
            </a:extLst>
          </p:cNvPr>
          <p:cNvCxnSpPr>
            <a:cxnSpLocks/>
          </p:cNvCxnSpPr>
          <p:nvPr/>
        </p:nvCxnSpPr>
        <p:spPr>
          <a:xfrm>
            <a:off x="539552" y="1124744"/>
            <a:ext cx="828092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93412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45513" y="1539565"/>
            <a:ext cx="8229600" cy="4525963"/>
          </a:xfrm>
        </p:spPr>
        <p:txBody>
          <a:bodyPr>
            <a:normAutofit/>
          </a:bodyPr>
          <a:lstStyle/>
          <a:p>
            <a:r>
              <a:rPr lang="nl-NL" sz="2400" dirty="0">
                <a:latin typeface="Titillium Web" pitchFamily="2" charset="77"/>
              </a:rPr>
              <a:t>Moet en kan biologie-onderwijs bijdragen aan toekomstbestendigheid van leerlingen?</a:t>
            </a:r>
          </a:p>
          <a:p>
            <a:r>
              <a:rPr lang="nl-NL" sz="2400" dirty="0">
                <a:latin typeface="Titillium Web" pitchFamily="2" charset="77"/>
              </a:rPr>
              <a:t>Moreel kompas</a:t>
            </a:r>
          </a:p>
          <a:p>
            <a:r>
              <a:rPr lang="nl-NL" sz="2400" dirty="0">
                <a:latin typeface="Titillium Web" pitchFamily="2" charset="77"/>
              </a:rPr>
              <a:t>Ecologisch besef en Ecologisch evenwicht en impact</a:t>
            </a:r>
          </a:p>
          <a:p>
            <a:r>
              <a:rPr lang="nl-NL" sz="2400" dirty="0">
                <a:latin typeface="Titillium Web" pitchFamily="2" charset="77"/>
              </a:rPr>
              <a:t>Menselijke maat</a:t>
            </a:r>
          </a:p>
          <a:p>
            <a:r>
              <a:rPr lang="nl-NL" sz="2400" dirty="0">
                <a:latin typeface="Titillium Web" pitchFamily="2" charset="77"/>
              </a:rPr>
              <a:t>Hoe verhoudt zich dat met huidig curriculum?</a:t>
            </a:r>
          </a:p>
          <a:p>
            <a:r>
              <a:rPr lang="nl-NL" sz="2600" dirty="0">
                <a:latin typeface="Titillium Web" pitchFamily="2" charset="77"/>
              </a:rPr>
              <a:t>In hoeverre draagt (biologie-)onderwijs bij aan wat leerlingen nodig hebben voor hun toekomst en die van een samenleving die nog 100.000 jaar en meer mee moet kunnen…</a:t>
            </a:r>
          </a:p>
          <a:p>
            <a:endParaRPr lang="nl-NL" sz="2600" dirty="0">
              <a:latin typeface="Titillium Web" pitchFamily="2" charset="77"/>
            </a:endParaRPr>
          </a:p>
          <a:p>
            <a:endParaRPr lang="nl-NL" sz="2400" dirty="0">
              <a:latin typeface="Titillium Web" pitchFamily="2" charset="77"/>
            </a:endParaRPr>
          </a:p>
          <a:p>
            <a:endParaRPr lang="nl-NL" sz="2400" dirty="0">
              <a:latin typeface="Titillium Web" pitchFamily="2" charset="77"/>
            </a:endParaRPr>
          </a:p>
          <a:p>
            <a:endParaRPr lang="nl-NL" sz="2400" dirty="0">
              <a:latin typeface="Titillium Web" pitchFamily="2" charset="77"/>
            </a:endParaRP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925353AC-305B-BD46-879B-5BD5B52D2E94}"/>
              </a:ext>
            </a:extLst>
          </p:cNvPr>
          <p:cNvSpPr/>
          <p:nvPr/>
        </p:nvSpPr>
        <p:spPr>
          <a:xfrm>
            <a:off x="-9718" y="-30754"/>
            <a:ext cx="9163436" cy="1417638"/>
          </a:xfrm>
          <a:prstGeom prst="rect">
            <a:avLst/>
          </a:prstGeom>
          <a:solidFill>
            <a:srgbClr val="FF9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bg1"/>
              </a:solidFill>
            </a:endParaRP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7C418263-14BD-B844-B595-36AE12B4B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pPr algn="l"/>
            <a:r>
              <a:rPr lang="nl-NL" dirty="0">
                <a:solidFill>
                  <a:schemeClr val="bg1"/>
                </a:solidFill>
                <a:latin typeface="HVD Comic Serif Pro" panose="02000506000000020004" pitchFamily="2" charset="77"/>
              </a:rPr>
              <a:t>Biologie onderwijs: Dilemma’s</a:t>
            </a:r>
          </a:p>
        </p:txBody>
      </p: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C025FED5-26A6-7344-B800-0E97DFA68846}"/>
              </a:ext>
            </a:extLst>
          </p:cNvPr>
          <p:cNvCxnSpPr>
            <a:cxnSpLocks/>
          </p:cNvCxnSpPr>
          <p:nvPr/>
        </p:nvCxnSpPr>
        <p:spPr>
          <a:xfrm>
            <a:off x="457200" y="1196752"/>
            <a:ext cx="843528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97537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F481E8-FD12-4A52-805E-D016283D7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51AB9C2-B90B-48AA-8CC7-7D045AA798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nl-NL" dirty="0"/>
              <a:t>In hoeverre klopt mijn buitenstaandersindruk?</a:t>
            </a:r>
          </a:p>
          <a:p>
            <a:r>
              <a:rPr lang="nl-NL" dirty="0"/>
              <a:t>Wie deelt die indruk?</a:t>
            </a:r>
          </a:p>
          <a:p>
            <a:r>
              <a:rPr lang="nl-NL" dirty="0"/>
              <a:t>Waar wringt de schoen in het onderwijs?</a:t>
            </a:r>
          </a:p>
          <a:p>
            <a:r>
              <a:rPr lang="nl-NL" dirty="0"/>
              <a:t>Voor wie het ziet zitten:  waar en hoe kunnen we alternatieve/demo programma’s  testen?</a:t>
            </a:r>
          </a:p>
          <a:p>
            <a:r>
              <a:rPr lang="nl-NL" sz="3200" dirty="0">
                <a:latin typeface="Titillium Web" pitchFamily="2" charset="77"/>
              </a:rPr>
              <a:t>Hoe knellend zijn de opgelegde normen vanuit Den Haag</a:t>
            </a:r>
            <a:endParaRPr lang="nl-NL" dirty="0"/>
          </a:p>
          <a:p>
            <a:r>
              <a:rPr lang="nl-NL" dirty="0"/>
              <a:t>Zijn er scholen die in bestaande of nieuwe/eigen MEERGroen projecten willen mee draaien?</a:t>
            </a:r>
          </a:p>
          <a:p>
            <a:r>
              <a:rPr lang="nl-NL" dirty="0"/>
              <a:t>In de Meerbomen.nu projecten kan dat landelijk tusen15 -11 en 1-4</a:t>
            </a:r>
          </a:p>
          <a:p>
            <a:r>
              <a:rPr lang="nl-NL" dirty="0"/>
              <a:t>Wie wil verder meedenken over dit thema. Waar en wanneer?</a:t>
            </a:r>
          </a:p>
          <a:p>
            <a:endParaRPr lang="nl-NL" dirty="0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89450B4F-48F3-4CEC-BA7E-3FC1CF91779F}"/>
              </a:ext>
            </a:extLst>
          </p:cNvPr>
          <p:cNvSpPr/>
          <p:nvPr/>
        </p:nvSpPr>
        <p:spPr>
          <a:xfrm>
            <a:off x="-9718" y="-30754"/>
            <a:ext cx="9163436" cy="1417638"/>
          </a:xfrm>
          <a:prstGeom prst="rect">
            <a:avLst/>
          </a:prstGeom>
          <a:solidFill>
            <a:srgbClr val="FF9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bg1"/>
              </a:solidFill>
            </a:endParaRP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CD56EB0D-8F5D-44B6-BB5F-1D7E42E002FB}"/>
              </a:ext>
            </a:extLst>
          </p:cNvPr>
          <p:cNvSpPr txBox="1">
            <a:spLocks/>
          </p:cNvSpPr>
          <p:nvPr/>
        </p:nvSpPr>
        <p:spPr>
          <a:xfrm>
            <a:off x="457200" y="1166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dirty="0">
                <a:solidFill>
                  <a:schemeClr val="bg1"/>
                </a:solidFill>
                <a:latin typeface="HVD Comic Serif Pro" panose="02000506000000020004" pitchFamily="2" charset="77"/>
              </a:rPr>
              <a:t>Discussie</a:t>
            </a:r>
          </a:p>
        </p:txBody>
      </p:sp>
    </p:spTree>
    <p:extLst>
      <p:ext uri="{BB962C8B-B14F-4D97-AF65-F5344CB8AC3E}">
        <p14:creationId xmlns:p14="http://schemas.microsoft.com/office/powerpoint/2010/main" val="27385321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Afbeelding 13">
            <a:extLst>
              <a:ext uri="{FF2B5EF4-FFF2-40B4-BE49-F238E27FC236}">
                <a16:creationId xmlns:a16="http://schemas.microsoft.com/office/drawing/2014/main" id="{CA1E5266-8199-5243-B420-1274E6B327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72" b="40555"/>
          <a:stretch/>
        </p:blipFill>
        <p:spPr>
          <a:xfrm>
            <a:off x="0" y="1786880"/>
            <a:ext cx="9144000" cy="2938264"/>
          </a:xfrm>
          <a:prstGeom prst="rect">
            <a:avLst/>
          </a:prstGeom>
        </p:spPr>
      </p:pic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9610" y="5212678"/>
            <a:ext cx="8820472" cy="1096641"/>
          </a:xfrm>
        </p:spPr>
        <p:txBody>
          <a:bodyPr>
            <a:normAutofit fontScale="92500" lnSpcReduction="20000"/>
          </a:bodyPr>
          <a:lstStyle/>
          <a:p>
            <a:r>
              <a:rPr lang="nl-NL" sz="3600" dirty="0">
                <a:hlinkClick r:id="rId4"/>
              </a:rPr>
              <a:t>https://stichtingmeergroen.nl/</a:t>
            </a:r>
            <a:endParaRPr lang="nl-NL" sz="3600" dirty="0"/>
          </a:p>
          <a:p>
            <a:r>
              <a:rPr lang="nl-NL" sz="3600" dirty="0">
                <a:hlinkClick r:id="rId5"/>
              </a:rPr>
              <a:t>https://</a:t>
            </a:r>
            <a:r>
              <a:rPr lang="nl-NL" sz="3600" dirty="0">
                <a:solidFill>
                  <a:srgbClr val="0070C0"/>
                </a:solidFill>
                <a:hlinkClick r:id="rId5"/>
              </a:rPr>
              <a:t>Meerbomen.nu</a:t>
            </a:r>
            <a:endParaRPr lang="nl-NL" sz="3600" dirty="0">
              <a:solidFill>
                <a:srgbClr val="0070C0"/>
              </a:solidFill>
            </a:endParaRPr>
          </a:p>
          <a:p>
            <a:endParaRPr lang="nl-NL" sz="3600" dirty="0">
              <a:solidFill>
                <a:srgbClr val="0070C0"/>
              </a:solidFill>
            </a:endParaRPr>
          </a:p>
          <a:p>
            <a:endParaRPr lang="nl-NL" sz="3600" dirty="0">
              <a:solidFill>
                <a:srgbClr val="0070C0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374104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1772816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</a:t>
            </a:r>
            <a:endParaRPr kumimoji="0" lang="nl-NL" altLang="nl-N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183918" y="301925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1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nl-NL" alt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4115966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52D0DE80-A0E0-46D8-BFEE-BCE755B44B2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197" y="100080"/>
            <a:ext cx="4925063" cy="1585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4160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655342EA-FED9-42ED-A595-0BA3E1581E42}"/>
              </a:ext>
            </a:extLst>
          </p:cNvPr>
          <p:cNvSpPr/>
          <p:nvPr/>
        </p:nvSpPr>
        <p:spPr>
          <a:xfrm>
            <a:off x="-36131" y="0"/>
            <a:ext cx="9163436" cy="1417638"/>
          </a:xfrm>
          <a:prstGeom prst="rect">
            <a:avLst/>
          </a:prstGeom>
          <a:solidFill>
            <a:srgbClr val="FF9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bg1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9AAFC41-8990-4A23-8247-EEBEA376E4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/>
          <a:lstStyle/>
          <a:p>
            <a:pPr marL="0" indent="0" algn="ctr">
              <a:buNone/>
            </a:pPr>
            <a:r>
              <a:rPr lang="nl-NL" sz="4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Zelfredzame leerlingen </a:t>
            </a:r>
          </a:p>
          <a:p>
            <a:pPr marL="0" indent="0" algn="ctr">
              <a:buNone/>
            </a:pPr>
            <a:r>
              <a:rPr lang="nl-NL" sz="4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die straks wereldburgers worden, </a:t>
            </a:r>
          </a:p>
          <a:p>
            <a:pPr marL="0" indent="0" algn="ctr">
              <a:buNone/>
            </a:pPr>
            <a:r>
              <a:rPr lang="nl-NL" sz="4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harmonie levend met elkaar </a:t>
            </a:r>
          </a:p>
          <a:p>
            <a:pPr marL="0" indent="0" algn="ctr">
              <a:buNone/>
            </a:pPr>
            <a:r>
              <a:rPr lang="nl-NL" sz="4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de planeet</a:t>
            </a:r>
            <a:endParaRPr lang="nl-NL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l-NL" dirty="0"/>
          </a:p>
        </p:txBody>
      </p: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B7642454-5B0C-4ED8-9F5E-D26AA6C6CC4E}"/>
              </a:ext>
            </a:extLst>
          </p:cNvPr>
          <p:cNvCxnSpPr>
            <a:cxnSpLocks/>
          </p:cNvCxnSpPr>
          <p:nvPr/>
        </p:nvCxnSpPr>
        <p:spPr>
          <a:xfrm>
            <a:off x="539552" y="1124744"/>
            <a:ext cx="8147248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el 1">
            <a:extLst>
              <a:ext uri="{FF2B5EF4-FFF2-40B4-BE49-F238E27FC236}">
                <a16:creationId xmlns:a16="http://schemas.microsoft.com/office/drawing/2014/main" id="{C8A6F53E-C076-4E35-9713-FB950B50D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pPr algn="l"/>
            <a:r>
              <a:rPr lang="nl-NL" dirty="0">
                <a:solidFill>
                  <a:schemeClr val="bg1"/>
                </a:solidFill>
                <a:latin typeface="HVD Comic Serif Pro" panose="02000506000000020004" pitchFamily="2" charset="77"/>
              </a:rPr>
              <a:t>Toekomstbestendigheid</a:t>
            </a:r>
          </a:p>
        </p:txBody>
      </p:sp>
    </p:spTree>
    <p:extLst>
      <p:ext uri="{BB962C8B-B14F-4D97-AF65-F5344CB8AC3E}">
        <p14:creationId xmlns:p14="http://schemas.microsoft.com/office/powerpoint/2010/main" val="40486284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370E548B-CCAD-1E4A-AD9C-4110CFB261D2}"/>
              </a:ext>
            </a:extLst>
          </p:cNvPr>
          <p:cNvSpPr/>
          <p:nvPr/>
        </p:nvSpPr>
        <p:spPr>
          <a:xfrm>
            <a:off x="-36131" y="0"/>
            <a:ext cx="9163436" cy="1417638"/>
          </a:xfrm>
          <a:prstGeom prst="rect">
            <a:avLst/>
          </a:prstGeom>
          <a:solidFill>
            <a:srgbClr val="FF9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bg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pPr algn="l"/>
            <a:r>
              <a:rPr lang="nl-NL" dirty="0">
                <a:solidFill>
                  <a:schemeClr val="bg1"/>
                </a:solidFill>
                <a:latin typeface="HVD Comic Serif Pro" panose="02000506000000020004" pitchFamily="2" charset="77"/>
              </a:rPr>
              <a:t>Overzicht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39552" y="1772816"/>
            <a:ext cx="8147248" cy="4525963"/>
          </a:xfrm>
        </p:spPr>
        <p:txBody>
          <a:bodyPr>
            <a:noAutofit/>
          </a:bodyPr>
          <a:lstStyle/>
          <a:p>
            <a:pPr lvl="0"/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Wat is MEERGroen en hoe werken we</a:t>
            </a:r>
          </a:p>
          <a:p>
            <a:pPr lvl="0"/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Zoektocht naar een samenleving in evenwicht met de </a:t>
            </a:r>
            <a:r>
              <a:rPr lang="nl-NL" dirty="0">
                <a:cs typeface="Calibri" panose="020F0502020204030204" pitchFamily="34" charset="0"/>
              </a:rPr>
              <a:t>natuur</a:t>
            </a:r>
          </a:p>
          <a:p>
            <a:pPr lvl="0"/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Na 25 jaar Top-down, nu bottom-up</a:t>
            </a:r>
          </a:p>
          <a:p>
            <a:pPr lvl="0"/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Ervaringen met leerlingen en onderwijs</a:t>
            </a:r>
          </a:p>
          <a:p>
            <a:pPr lvl="0"/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Discussie</a:t>
            </a:r>
          </a:p>
          <a:p>
            <a:pPr lvl="0"/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Wat kunnen we voor elkaar betekenen?</a:t>
            </a:r>
          </a:p>
          <a:p>
            <a:pPr lvl="0"/>
            <a:endParaRPr lang="nl-NL" sz="2400" dirty="0">
              <a:latin typeface="Titillium Web" pitchFamily="2" charset="77"/>
            </a:endParaRPr>
          </a:p>
          <a:p>
            <a:pPr lvl="0"/>
            <a:endParaRPr lang="nl-NL" sz="2400" dirty="0">
              <a:latin typeface="Titillium Web" pitchFamily="2" charset="77"/>
            </a:endParaRPr>
          </a:p>
        </p:txBody>
      </p: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A4A40B1B-4D2D-0847-8A2C-43DC3E5E477A}"/>
              </a:ext>
            </a:extLst>
          </p:cNvPr>
          <p:cNvCxnSpPr>
            <a:cxnSpLocks/>
          </p:cNvCxnSpPr>
          <p:nvPr/>
        </p:nvCxnSpPr>
        <p:spPr>
          <a:xfrm>
            <a:off x="539552" y="1124744"/>
            <a:ext cx="8147248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70896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CDC9F44A-7724-4AAA-83F1-4FC7D6E32F97}"/>
              </a:ext>
            </a:extLst>
          </p:cNvPr>
          <p:cNvSpPr/>
          <p:nvPr/>
        </p:nvSpPr>
        <p:spPr>
          <a:xfrm>
            <a:off x="-36132" y="0"/>
            <a:ext cx="9180131" cy="1417638"/>
          </a:xfrm>
          <a:prstGeom prst="rect">
            <a:avLst/>
          </a:prstGeom>
          <a:solidFill>
            <a:srgbClr val="FF9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bg1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31FAEF4-4A2E-4143-8E14-1471510CDD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417638"/>
            <a:ext cx="8892480" cy="5323730"/>
          </a:xfrm>
        </p:spPr>
        <p:txBody>
          <a:bodyPr>
            <a:normAutofit fontScale="85000" lnSpcReduction="20000"/>
          </a:bodyPr>
          <a:lstStyle/>
          <a:p>
            <a:r>
              <a:rPr lang="nl-NL" dirty="0"/>
              <a:t>Franke: In elke vezel Ecoloog sinds 17</a:t>
            </a:r>
            <a:r>
              <a:rPr lang="nl-NL" baseline="30000" dirty="0"/>
              <a:t>e</a:t>
            </a:r>
            <a:r>
              <a:rPr lang="nl-NL" dirty="0"/>
              <a:t> :</a:t>
            </a:r>
          </a:p>
          <a:p>
            <a:r>
              <a:rPr lang="nl-NL" dirty="0"/>
              <a:t>Na 25 jaar  top down teleurstellingen bij VN en internationale bedrijfsleven:</a:t>
            </a:r>
          </a:p>
          <a:p>
            <a:r>
              <a:rPr lang="nl-NL" dirty="0"/>
              <a:t>Sinds 2004 Bottom up en sinds 2011 als MEERGroen:</a:t>
            </a:r>
          </a:p>
          <a:p>
            <a:pPr lvl="1"/>
            <a:r>
              <a:rPr lang="nl-NL" dirty="0"/>
              <a:t>55 projecten</a:t>
            </a:r>
          </a:p>
          <a:p>
            <a:pPr lvl="1"/>
            <a:r>
              <a:rPr lang="nl-NL" dirty="0"/>
              <a:t>1200 ha in beheer</a:t>
            </a:r>
          </a:p>
          <a:p>
            <a:pPr lvl="1"/>
            <a:r>
              <a:rPr lang="nl-NL" dirty="0"/>
              <a:t>1500 vrijwilligers in 8 gemeentes in regio NH- Zuid</a:t>
            </a:r>
          </a:p>
          <a:p>
            <a:r>
              <a:rPr lang="nl-NL" dirty="0"/>
              <a:t>900 projecten met Urgenda/Meerbomen.nu in NL</a:t>
            </a:r>
          </a:p>
          <a:p>
            <a:r>
              <a:rPr lang="nl-NL" dirty="0"/>
              <a:t>En hard op weg naar heel Europa</a:t>
            </a:r>
          </a:p>
          <a:p>
            <a:endParaRPr lang="nl-NL" dirty="0"/>
          </a:p>
          <a:p>
            <a:pPr marL="0" indent="0" algn="ctr">
              <a:buNone/>
            </a:pPr>
            <a:r>
              <a:rPr lang="nl-NL" sz="3100" dirty="0"/>
              <a:t>Stip op de horizon: 8 miljard vrijwilligers voor een samenleving die niet nog 10 jaar </a:t>
            </a:r>
            <a:r>
              <a:rPr lang="nl-NL" sz="3100" dirty="0" err="1"/>
              <a:t>potverteert</a:t>
            </a:r>
            <a:r>
              <a:rPr lang="nl-NL" sz="3100" dirty="0"/>
              <a:t>, maar die in evenwicht is met wat het ecosysteem kan bufferen.</a:t>
            </a:r>
          </a:p>
        </p:txBody>
      </p: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E36B425C-36F3-4E78-98F7-8C6C57E6E38C}"/>
              </a:ext>
            </a:extLst>
          </p:cNvPr>
          <p:cNvCxnSpPr/>
          <p:nvPr/>
        </p:nvCxnSpPr>
        <p:spPr>
          <a:xfrm>
            <a:off x="496500" y="5175879"/>
            <a:ext cx="7920880" cy="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al 5">
            <a:extLst>
              <a:ext uri="{FF2B5EF4-FFF2-40B4-BE49-F238E27FC236}">
                <a16:creationId xmlns:a16="http://schemas.microsoft.com/office/drawing/2014/main" id="{31E137DC-ECE5-4431-A14F-B50D9E927360}"/>
              </a:ext>
            </a:extLst>
          </p:cNvPr>
          <p:cNvSpPr/>
          <p:nvPr/>
        </p:nvSpPr>
        <p:spPr>
          <a:xfrm>
            <a:off x="4432502" y="5099595"/>
            <a:ext cx="121431" cy="152569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469FA418-2198-437B-A9E8-F8881EE02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pPr algn="l"/>
            <a:r>
              <a:rPr lang="nl-NL" dirty="0">
                <a:solidFill>
                  <a:schemeClr val="bg1"/>
                </a:solidFill>
                <a:latin typeface="HVD Comic Serif Pro" panose="02000506000000020004" pitchFamily="2" charset="77"/>
              </a:rPr>
              <a:t>Stichting MEERGroen : Intro</a:t>
            </a:r>
          </a:p>
        </p:txBody>
      </p: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AF05F196-03DF-4554-88F1-9318B8620DE9}"/>
              </a:ext>
            </a:extLst>
          </p:cNvPr>
          <p:cNvCxnSpPr>
            <a:cxnSpLocks/>
          </p:cNvCxnSpPr>
          <p:nvPr/>
        </p:nvCxnSpPr>
        <p:spPr>
          <a:xfrm>
            <a:off x="539552" y="1124744"/>
            <a:ext cx="828092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42345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F4FACAB-E159-4512-B6C7-6B6A0F5E23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534270"/>
            <a:ext cx="8712968" cy="5207098"/>
          </a:xfrm>
        </p:spPr>
        <p:txBody>
          <a:bodyPr>
            <a:normAutofit fontScale="77500" lnSpcReduction="20000"/>
          </a:bodyPr>
          <a:lstStyle/>
          <a:p>
            <a:r>
              <a:rPr lang="nl-NL" dirty="0">
                <a:cs typeface="Calibri" panose="020F0502020204030204" pitchFamily="34" charset="0"/>
              </a:rPr>
              <a:t>7 dagen in de week 25 diverse natuuractiviteiten</a:t>
            </a:r>
          </a:p>
          <a:p>
            <a:r>
              <a:rPr lang="nl-NL" dirty="0">
                <a:cs typeface="Calibri" panose="020F0502020204030204" pitchFamily="34" charset="0"/>
              </a:rPr>
              <a:t>De 1 + 1 = 10 aanpak</a:t>
            </a:r>
          </a:p>
          <a:p>
            <a:pPr lvl="1"/>
            <a:r>
              <a:rPr lang="nl-NL" dirty="0">
                <a:cs typeface="Calibri" panose="020F0502020204030204" pitchFamily="34" charset="0"/>
              </a:rPr>
              <a:t>1-5 = M.E.E.E.R: Maatschappelijk, Ecologisch, Educatief, Economisch, Recreatief</a:t>
            </a:r>
          </a:p>
          <a:p>
            <a:pPr lvl="1"/>
            <a:r>
              <a:rPr lang="nl-NL" dirty="0">
                <a:cs typeface="Calibri" panose="020F0502020204030204" pitchFamily="34" charset="0"/>
              </a:rPr>
              <a:t>6-10 = Leuk voor jou, voor ons, voor de samenleving, voor de natuur en volgens een model dat niet 10 maar 100.000 jaar mee kan</a:t>
            </a:r>
          </a:p>
          <a:p>
            <a:r>
              <a:rPr lang="nl-NL" dirty="0">
                <a:cs typeface="Calibri" panose="020F0502020204030204" pitchFamily="34" charset="0"/>
              </a:rPr>
              <a:t>Niet klagen, maar handen uit de mouwen!</a:t>
            </a:r>
          </a:p>
          <a:p>
            <a:r>
              <a:rPr lang="nl-NL" dirty="0">
                <a:cs typeface="Calibri" panose="020F0502020204030204" pitchFamily="34" charset="0"/>
              </a:rPr>
              <a:t>In onze werkdagen combineren we taal, wiskunde natuurkunde, scheikunde, ecologie, marketing, management, maatschappijkunde, sport, sociale cohesie, geschiedenis/cultuurhistorie, eten uit de natuur, gezondheid, economie, filosofie, en vooral praktische vaardigheden en toepasbaarheid</a:t>
            </a:r>
          </a:p>
          <a:p>
            <a:r>
              <a:rPr lang="nl-NL" dirty="0">
                <a:cs typeface="Calibri" panose="020F0502020204030204" pitchFamily="34" charset="0"/>
              </a:rPr>
              <a:t>Dat beklijft vaak beter dan theorie</a:t>
            </a:r>
          </a:p>
          <a:p>
            <a:r>
              <a:rPr lang="nl-NL" dirty="0">
                <a:cs typeface="Calibri" panose="020F0502020204030204" pitchFamily="34" charset="0"/>
              </a:rPr>
              <a:t>We werken vanuit lef en vertrouwen </a:t>
            </a:r>
            <a:r>
              <a:rPr lang="nl-NL" dirty="0" err="1">
                <a:cs typeface="Calibri" panose="020F0502020204030204" pitchFamily="34" charset="0"/>
              </a:rPr>
              <a:t>ipv</a:t>
            </a:r>
            <a:r>
              <a:rPr lang="nl-NL" dirty="0">
                <a:cs typeface="Calibri" panose="020F0502020204030204" pitchFamily="34" charset="0"/>
              </a:rPr>
              <a:t> controle en geld</a:t>
            </a: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AD071BC4-812F-F54E-B72C-3280D0FDB951}"/>
              </a:ext>
            </a:extLst>
          </p:cNvPr>
          <p:cNvSpPr/>
          <p:nvPr/>
        </p:nvSpPr>
        <p:spPr>
          <a:xfrm>
            <a:off x="-19436" y="0"/>
            <a:ext cx="9163436" cy="1417638"/>
          </a:xfrm>
          <a:prstGeom prst="rect">
            <a:avLst/>
          </a:prstGeom>
          <a:solidFill>
            <a:srgbClr val="FF9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bg1"/>
              </a:solidFill>
            </a:endParaRP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CBCB26BD-6B61-5C44-9CE6-8171CEC83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pPr algn="l"/>
            <a:r>
              <a:rPr lang="nl-NL" dirty="0">
                <a:solidFill>
                  <a:schemeClr val="bg1"/>
                </a:solidFill>
                <a:latin typeface="HVD Comic Serif Pro" panose="02000506000000020004" pitchFamily="2" charset="77"/>
              </a:rPr>
              <a:t>Hoe werkt MEERGroen</a:t>
            </a:r>
          </a:p>
        </p:txBody>
      </p: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7628EA2B-A513-B34D-964D-6E0B414B3641}"/>
              </a:ext>
            </a:extLst>
          </p:cNvPr>
          <p:cNvCxnSpPr>
            <a:cxnSpLocks/>
          </p:cNvCxnSpPr>
          <p:nvPr/>
        </p:nvCxnSpPr>
        <p:spPr>
          <a:xfrm>
            <a:off x="539552" y="1124744"/>
            <a:ext cx="828092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34370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4">
            <a:extLst>
              <a:ext uri="{FF2B5EF4-FFF2-40B4-BE49-F238E27FC236}">
                <a16:creationId xmlns:a16="http://schemas.microsoft.com/office/drawing/2014/main" id="{DCD9D7A5-006B-4E22-800C-38A8A6BC07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178"/>
            <a:ext cx="9143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1881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40E00A86-9C49-4BC1-A87F-D2C9087097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23"/>
            <a:ext cx="9144000" cy="6855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0696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95287B84-5631-4DAA-B25F-6FA426DD2A5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0"/>
          <a:stretch/>
        </p:blipFill>
        <p:spPr>
          <a:xfrm>
            <a:off x="2051720" y="0"/>
            <a:ext cx="49994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340694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20199</TotalTime>
  <Words>688</Words>
  <Application>Microsoft Office PowerPoint</Application>
  <PresentationFormat>Diavoorstelling (4:3)</PresentationFormat>
  <Paragraphs>91</Paragraphs>
  <Slides>24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24</vt:i4>
      </vt:variant>
    </vt:vector>
  </HeadingPairs>
  <TitlesOfParts>
    <vt:vector size="29" baseType="lpstr">
      <vt:lpstr>Arial</vt:lpstr>
      <vt:lpstr>Calibri</vt:lpstr>
      <vt:lpstr>HVD Comic Serif Pro</vt:lpstr>
      <vt:lpstr>Titillium Web</vt:lpstr>
      <vt:lpstr>Kantoorthema</vt:lpstr>
      <vt:lpstr>PowerPoint-presentatie</vt:lpstr>
      <vt:lpstr>Toekomstbestendigheid  van leerlingen Franke van der Laan</vt:lpstr>
      <vt:lpstr>Toekomstbestendigheid</vt:lpstr>
      <vt:lpstr>Overzicht</vt:lpstr>
      <vt:lpstr>Stichting MEERGroen : Intro</vt:lpstr>
      <vt:lpstr>Hoe werkt MEERGroen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,</vt:lpstr>
      <vt:lpstr>Mijn ervaringen met  school en jeugd</vt:lpstr>
      <vt:lpstr>PowerPoint-presentatie</vt:lpstr>
      <vt:lpstr>PowerPoint-presentatie</vt:lpstr>
      <vt:lpstr>PowerPoint-presentatie</vt:lpstr>
      <vt:lpstr>PowerPoint-presentatie</vt:lpstr>
      <vt:lpstr>PowerPoint-presentatie</vt:lpstr>
      <vt:lpstr>Mijn ervaringen met onderwijs/Jeugd</vt:lpstr>
      <vt:lpstr>Wat bepaalt succes in het leven?</vt:lpstr>
      <vt:lpstr>Biologie onderwijs: Dilemma’s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KENNISMAKINGSDAG MEERBOMEN.NU COORDINATOREN</dc:title>
  <dc:creator>Franke</dc:creator>
  <cp:lastModifiedBy>Franke van der Laan</cp:lastModifiedBy>
  <cp:revision>85</cp:revision>
  <dcterms:created xsi:type="dcterms:W3CDTF">2020-08-17T16:34:56Z</dcterms:created>
  <dcterms:modified xsi:type="dcterms:W3CDTF">2022-11-10T19:53:19Z</dcterms:modified>
</cp:coreProperties>
</file>