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7" r:id="rId3"/>
    <p:sldId id="304" r:id="rId4"/>
    <p:sldId id="310" r:id="rId5"/>
    <p:sldId id="259" r:id="rId6"/>
    <p:sldId id="276" r:id="rId7"/>
    <p:sldId id="301" r:id="rId8"/>
    <p:sldId id="275" r:id="rId9"/>
    <p:sldId id="302" r:id="rId10"/>
    <p:sldId id="319" r:id="rId11"/>
    <p:sldId id="299" r:id="rId12"/>
    <p:sldId id="320" r:id="rId13"/>
    <p:sldId id="321" r:id="rId14"/>
    <p:sldId id="298" r:id="rId15"/>
    <p:sldId id="262" r:id="rId16"/>
    <p:sldId id="316" r:id="rId17"/>
    <p:sldId id="317" r:id="rId18"/>
    <p:sldId id="309" r:id="rId19"/>
    <p:sldId id="318" r:id="rId20"/>
    <p:sldId id="261" r:id="rId21"/>
    <p:sldId id="334" r:id="rId22"/>
    <p:sldId id="270" r:id="rId23"/>
    <p:sldId id="272" r:id="rId24"/>
    <p:sldId id="305" r:id="rId25"/>
    <p:sldId id="306" r:id="rId26"/>
    <p:sldId id="335" r:id="rId27"/>
    <p:sldId id="322" r:id="rId28"/>
    <p:sldId id="263" r:id="rId29"/>
    <p:sldId id="312" r:id="rId30"/>
    <p:sldId id="279" r:id="rId31"/>
    <p:sldId id="278" r:id="rId32"/>
    <p:sldId id="269" r:id="rId33"/>
    <p:sldId id="281" r:id="rId34"/>
    <p:sldId id="331" r:id="rId35"/>
    <p:sldId id="283" r:id="rId36"/>
    <p:sldId id="313" r:id="rId37"/>
    <p:sldId id="314" r:id="rId38"/>
    <p:sldId id="323" r:id="rId39"/>
    <p:sldId id="327" r:id="rId40"/>
    <p:sldId id="266" r:id="rId41"/>
    <p:sldId id="328" r:id="rId42"/>
    <p:sldId id="265" r:id="rId43"/>
    <p:sldId id="329" r:id="rId44"/>
    <p:sldId id="330" r:id="rId45"/>
    <p:sldId id="300" r:id="rId46"/>
    <p:sldId id="332" r:id="rId47"/>
    <p:sldId id="267"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52759" autoAdjust="0"/>
  </p:normalViewPr>
  <p:slideViewPr>
    <p:cSldViewPr snapToGrid="0">
      <p:cViewPr varScale="1">
        <p:scale>
          <a:sx n="36" d="100"/>
          <a:sy n="36" d="100"/>
        </p:scale>
        <p:origin x="17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3386E-67AC-4FAB-A1EF-BE034B8AC854}" type="datetimeFigureOut">
              <a:rPr lang="nl-NL" smtClean="0"/>
              <a:t>11-11-2022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1BC18-A0C6-4A36-89CE-AC919F433F4A}" type="slidenum">
              <a:rPr lang="nl-NL" smtClean="0"/>
              <a:t>‹nr.›</a:t>
            </a:fld>
            <a:endParaRPr lang="nl-NL"/>
          </a:p>
        </p:txBody>
      </p:sp>
    </p:spTree>
    <p:extLst>
      <p:ext uri="{BB962C8B-B14F-4D97-AF65-F5344CB8AC3E}">
        <p14:creationId xmlns:p14="http://schemas.microsoft.com/office/powerpoint/2010/main" val="248093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Thema van het</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congres vandaag is</a:t>
            </a:r>
            <a:r>
              <a:rPr lang="nl-NL" sz="1200" kern="1200" baseline="0" dirty="0" smtClean="0">
                <a:solidFill>
                  <a:schemeClr val="tx1"/>
                </a:solidFill>
                <a:effectLst/>
                <a:latin typeface="+mn-lt"/>
                <a:ea typeface="+mn-ea"/>
                <a:cs typeface="+mn-cs"/>
              </a:rPr>
              <a:t> Geef het door! En daarom zou ik jullie graag iets belangrijks vertellen over mijn vakgebied bij jullie doelgroep, de oudere middelbare scholier.</a:t>
            </a:r>
          </a:p>
          <a:p>
            <a:r>
              <a:rPr lang="nl-NL" sz="1200" kern="1200" baseline="0" dirty="0" smtClean="0">
                <a:solidFill>
                  <a:schemeClr val="tx1"/>
                </a:solidFill>
                <a:effectLst/>
                <a:latin typeface="+mn-lt"/>
                <a:ea typeface="+mn-ea"/>
                <a:cs typeface="+mn-cs"/>
              </a:rPr>
              <a:t>Zoals jullie in de introductie stukje in de congreskrant hebben kunnen lezen heb ik er voor gekozen om een aantal acute aandoeningen van de penis en balzak te bespreken die wij zien op de spoedeisende hulp bij pubers en jong volwassenen. De combinatie van een aandoening in het genitaal gebied met deze leeftijd en daarbij vaak voorkomende schaamte rondom seksualiteit, maakt dat er juist bij deze groep patienten soms te laat om onze hulp wordt gevraagd met alle mogelijke nadelige gevolgen van dien. En vandaar mijn titel; toon ballen, bezoek de uroloog!</a:t>
            </a:r>
          </a:p>
          <a:p>
            <a:endParaRPr lang="nl-NL" sz="1200" kern="1200" baseline="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Congreskrant:</a:t>
            </a:r>
          </a:p>
          <a:p>
            <a:r>
              <a:rPr lang="nl-NL" sz="1200" kern="1200" dirty="0" smtClean="0">
                <a:solidFill>
                  <a:schemeClr val="tx1"/>
                </a:solidFill>
                <a:effectLst/>
                <a:latin typeface="+mn-lt"/>
                <a:ea typeface="+mn-ea"/>
                <a:cs typeface="+mn-cs"/>
              </a:rPr>
              <a:t>In de puberteit verandert het lichaam. Bij jongens groeien de penis en ballen. Bovendien gaat er haar groeien in de schaamstreek. Op deze leeftijd ontwikkelt de puber tevens een groot zelfbewustzijn en kan het zijn dat hij voor het eerst seksueel actief wordt. Dit kan best ingewikkeld zijn allemaal! En hier over praten is vaak lastig. </a:t>
            </a:r>
          </a:p>
          <a:p>
            <a:r>
              <a:rPr lang="nl-NL" sz="1200" kern="1200" dirty="0" smtClean="0">
                <a:solidFill>
                  <a:schemeClr val="tx1"/>
                </a:solidFill>
                <a:effectLst/>
                <a:latin typeface="+mn-lt"/>
                <a:ea typeface="+mn-ea"/>
                <a:cs typeface="+mn-cs"/>
              </a:rPr>
              <a:t>Laat het nou juist op deze leeftijd zijn dat jongens meer kans hebben op het ontwikkelen van acute aandoeningen van de penis en de balzak. Het niet durven benoemen van (pijn)klachten van de penis en ballen (eventueel ontstaan na seksuele activiteit) kan leiden tot uitstel van een doktersbezoek en daarmee soms tot blijvende gevolgen voor de seksualiteit en vruchtbaarheid!</a:t>
            </a:r>
          </a:p>
          <a:p>
            <a:r>
              <a:rPr lang="nl-NL" sz="1200" kern="1200" dirty="0" smtClean="0">
                <a:solidFill>
                  <a:schemeClr val="tx1"/>
                </a:solidFill>
                <a:effectLst/>
                <a:latin typeface="+mn-lt"/>
                <a:ea typeface="+mn-ea"/>
                <a:cs typeface="+mn-cs"/>
              </a:rPr>
              <a:t>U heeft belangrijke taak in</a:t>
            </a:r>
            <a:r>
              <a:rPr lang="nl-NL" sz="1200" kern="1200" baseline="0" dirty="0" smtClean="0">
                <a:solidFill>
                  <a:schemeClr val="tx1"/>
                </a:solidFill>
                <a:effectLst/>
                <a:latin typeface="+mn-lt"/>
                <a:ea typeface="+mn-ea"/>
                <a:cs typeface="+mn-cs"/>
              </a:rPr>
              <a:t> de voorlichting van deze puber. </a:t>
            </a:r>
            <a:r>
              <a:rPr lang="nl-NL" sz="1200" kern="1200" dirty="0" smtClean="0">
                <a:solidFill>
                  <a:schemeClr val="tx1"/>
                </a:solidFill>
                <a:effectLst/>
                <a:latin typeface="+mn-lt"/>
                <a:ea typeface="+mn-ea"/>
                <a:cs typeface="+mn-cs"/>
              </a:rPr>
              <a:t>In deze lezing neem ik u mee naar de urologische spreekkamer van de spoedeisende hulp. Met welke acute aandoeningen van de penis en het scrotum kunnen pubers zich presenteren? En waarom is hier soms haast bij? Ga mee en geef het door!</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Lezing, 45 minuten.</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38516-074D-6647-A84D-58BD3EC90196}"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8960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10</a:t>
            </a:fld>
            <a:endParaRPr lang="nl-NL"/>
          </a:p>
        </p:txBody>
      </p:sp>
    </p:spTree>
    <p:extLst>
      <p:ext uri="{BB962C8B-B14F-4D97-AF65-F5344CB8AC3E}">
        <p14:creationId xmlns:p14="http://schemas.microsoft.com/office/powerpoint/2010/main" val="402497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Strak </a:t>
            </a:r>
            <a:r>
              <a:rPr lang="nl-NL" dirty="0" err="1" smtClean="0"/>
              <a:t>frenulum</a:t>
            </a:r>
            <a:r>
              <a:rPr lang="nl-NL" dirty="0" smtClean="0"/>
              <a:t>, scheurt tijdens vrijen, bloody</a:t>
            </a:r>
            <a:r>
              <a:rPr lang="nl-NL" baseline="0" dirty="0" smtClean="0"/>
              <a:t> </a:t>
            </a:r>
            <a:r>
              <a:rPr lang="nl-NL" baseline="0" dirty="0" err="1" smtClean="0"/>
              <a:t>mass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11</a:t>
            </a:fld>
            <a:endParaRPr lang="nl-NL"/>
          </a:p>
        </p:txBody>
      </p:sp>
    </p:spTree>
    <p:extLst>
      <p:ext uri="{BB962C8B-B14F-4D97-AF65-F5344CB8AC3E}">
        <p14:creationId xmlns:p14="http://schemas.microsoft.com/office/powerpoint/2010/main" val="59093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Strak </a:t>
            </a:r>
            <a:r>
              <a:rPr lang="nl-NL" dirty="0" err="1" smtClean="0"/>
              <a:t>frenulum</a:t>
            </a:r>
            <a:r>
              <a:rPr lang="nl-NL" dirty="0" smtClean="0"/>
              <a:t>, scheurt tijdens vrijen, bloody</a:t>
            </a:r>
            <a:r>
              <a:rPr lang="nl-NL" baseline="0" dirty="0" smtClean="0"/>
              <a:t> </a:t>
            </a:r>
            <a:r>
              <a:rPr lang="nl-NL" baseline="0" dirty="0" err="1" smtClean="0"/>
              <a:t>mass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12</a:t>
            </a:fld>
            <a:endParaRPr lang="nl-NL"/>
          </a:p>
        </p:txBody>
      </p:sp>
    </p:spTree>
    <p:extLst>
      <p:ext uri="{BB962C8B-B14F-4D97-AF65-F5344CB8AC3E}">
        <p14:creationId xmlns:p14="http://schemas.microsoft.com/office/powerpoint/2010/main" val="164090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13</a:t>
            </a:fld>
            <a:endParaRPr lang="nl-NL"/>
          </a:p>
        </p:txBody>
      </p:sp>
    </p:spTree>
    <p:extLst>
      <p:ext uri="{BB962C8B-B14F-4D97-AF65-F5344CB8AC3E}">
        <p14:creationId xmlns:p14="http://schemas.microsoft.com/office/powerpoint/2010/main" val="164560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Waarbi</a:t>
            </a:r>
            <a:r>
              <a:rPr lang="nl-NL" baseline="0" dirty="0" smtClean="0"/>
              <a:t>j dan vaak door misstoten het corpus </a:t>
            </a:r>
            <a:r>
              <a:rPr lang="nl-NL" baseline="0" dirty="0" err="1" smtClean="0"/>
              <a:t>caversonum</a:t>
            </a:r>
            <a:r>
              <a:rPr lang="nl-NL" baseline="0" dirty="0" smtClean="0"/>
              <a:t> als het ware dubbel wordt gevouwen en breekt. </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14</a:t>
            </a:fld>
            <a:endParaRPr lang="nl-NL"/>
          </a:p>
        </p:txBody>
      </p:sp>
    </p:spTree>
    <p:extLst>
      <p:ext uri="{BB962C8B-B14F-4D97-AF65-F5344CB8AC3E}">
        <p14:creationId xmlns:p14="http://schemas.microsoft.com/office/powerpoint/2010/main" val="3069140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Knakje door scheuren van stugge</a:t>
            </a:r>
            <a:r>
              <a:rPr lang="nl-NL" baseline="0" dirty="0" smtClean="0"/>
              <a:t> wand van corpus </a:t>
            </a:r>
            <a:r>
              <a:rPr lang="nl-NL" baseline="0" dirty="0" err="1" smtClean="0"/>
              <a:t>cavernosum</a:t>
            </a:r>
            <a:endParaRPr lang="nl-NL" baseline="0" dirty="0" smtClean="0"/>
          </a:p>
          <a:p>
            <a:pPr marL="171450" indent="-171450">
              <a:buFontTx/>
              <a:buChar char="-"/>
            </a:pPr>
            <a:r>
              <a:rPr lang="nl-NL" baseline="0" dirty="0" smtClean="0"/>
              <a:t>Pijn</a:t>
            </a:r>
          </a:p>
          <a:p>
            <a:pPr marL="171450" indent="-171450">
              <a:buFontTx/>
              <a:buChar char="-"/>
            </a:pPr>
            <a:r>
              <a:rPr lang="nl-NL" baseline="0" dirty="0" smtClean="0"/>
              <a:t>Hematoom = </a:t>
            </a:r>
            <a:r>
              <a:rPr lang="nl-NL" dirty="0" smtClean="0"/>
              <a:t>Aubergine </a:t>
            </a:r>
            <a:r>
              <a:rPr lang="nl-NL" dirty="0" err="1" smtClean="0"/>
              <a:t>sign</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15</a:t>
            </a:fld>
            <a:endParaRPr lang="nl-NL"/>
          </a:p>
        </p:txBody>
      </p:sp>
    </p:spTree>
    <p:extLst>
      <p:ext uri="{BB962C8B-B14F-4D97-AF65-F5344CB8AC3E}">
        <p14:creationId xmlns:p14="http://schemas.microsoft.com/office/powerpoint/2010/main" val="2160579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Aubergine </a:t>
            </a:r>
            <a:r>
              <a:rPr lang="nl-NL" dirty="0" err="1" smtClean="0"/>
              <a:t>sign</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16</a:t>
            </a:fld>
            <a:endParaRPr lang="nl-NL"/>
          </a:p>
        </p:txBody>
      </p:sp>
    </p:spTree>
    <p:extLst>
      <p:ext uri="{BB962C8B-B14F-4D97-AF65-F5344CB8AC3E}">
        <p14:creationId xmlns:p14="http://schemas.microsoft.com/office/powerpoint/2010/main" val="347254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Operatie is dezelfde of de volgende dag.</a:t>
            </a:r>
          </a:p>
          <a:p>
            <a:endParaRPr lang="nl-NL" dirty="0" smtClean="0"/>
          </a:p>
          <a:p>
            <a:r>
              <a:rPr lang="nl-NL" dirty="0" smtClean="0"/>
              <a:t>Als je een ruptuur mist en je deze niet operatief corrigeert,</a:t>
            </a:r>
            <a:r>
              <a:rPr lang="nl-NL" baseline="0" dirty="0" smtClean="0"/>
              <a:t> kan het zijn dat het zwellichaam niet goed geneest en er               verslechtering van de erectie optreedt in de toekomst.</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17</a:t>
            </a:fld>
            <a:endParaRPr lang="nl-NL"/>
          </a:p>
        </p:txBody>
      </p:sp>
    </p:spTree>
    <p:extLst>
      <p:ext uri="{BB962C8B-B14F-4D97-AF65-F5344CB8AC3E}">
        <p14:creationId xmlns:p14="http://schemas.microsoft.com/office/powerpoint/2010/main" val="388993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18</a:t>
            </a:fld>
            <a:endParaRPr lang="nl-NL"/>
          </a:p>
        </p:txBody>
      </p:sp>
    </p:spTree>
    <p:extLst>
      <p:ext uri="{BB962C8B-B14F-4D97-AF65-F5344CB8AC3E}">
        <p14:creationId xmlns:p14="http://schemas.microsoft.com/office/powerpoint/2010/main" val="3639373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19</a:t>
            </a:fld>
            <a:endParaRPr lang="nl-NL"/>
          </a:p>
        </p:txBody>
      </p:sp>
    </p:spTree>
    <p:extLst>
      <p:ext uri="{BB962C8B-B14F-4D97-AF65-F5344CB8AC3E}">
        <p14:creationId xmlns:p14="http://schemas.microsoft.com/office/powerpoint/2010/main" val="368265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Dit is de inhoud van mijn lezing.</a:t>
            </a:r>
          </a:p>
          <a:p>
            <a:endParaRPr lang="nl-NL" baseline="0" dirty="0" smtClean="0"/>
          </a:p>
          <a:p>
            <a:r>
              <a:rPr lang="nl-NL" baseline="0" dirty="0" smtClean="0"/>
              <a:t>Nou bent u bioloog dus is u vast iets opgevallen aan dit plaatje. Want uiteraard heeft de mens geen penisbot oftewel </a:t>
            </a:r>
            <a:r>
              <a:rPr lang="nl-NL" baseline="0" dirty="0" err="1" smtClean="0"/>
              <a:t>baculum</a:t>
            </a:r>
            <a:r>
              <a:rPr lang="nl-NL" baseline="0" dirty="0" smtClean="0"/>
              <a:t>. Veel zoogdieren (roofdieren, knaagdieren en enkele primaten) hebben wel een penisbot. De walrus heeft het langste penisbot, met een lengte van 60cm. </a:t>
            </a:r>
          </a:p>
          <a:p>
            <a:endParaRPr lang="nl-NL" baseline="0" dirty="0" smtClean="0"/>
          </a:p>
          <a:p>
            <a:r>
              <a:rPr lang="nl-NL" baseline="0" dirty="0" smtClean="0"/>
              <a:t>Theorie: </a:t>
            </a:r>
            <a:r>
              <a:rPr lang="nl-NL" baseline="0" dirty="0" err="1" smtClean="0"/>
              <a:t>baculum</a:t>
            </a:r>
            <a:r>
              <a:rPr lang="nl-NL" baseline="0" dirty="0" smtClean="0"/>
              <a:t> aanwezig bij langdurige penetratie (&gt;3 min) voor behoud van stevigheid. Mogelijk is bij mens bot verdwenen toen de monogamie de dominante voortplantingsstrategie werd. Minder spermacompetitie, minder nodig langdurig in de vrouw te blijven. </a:t>
            </a:r>
          </a:p>
          <a:p>
            <a:r>
              <a:rPr lang="nl-NL" baseline="0" dirty="0" smtClean="0"/>
              <a:t>De gemiddelde tijd van penetratie – orgasme bij de mens is 5,4 minuten. </a:t>
            </a:r>
          </a:p>
          <a:p>
            <a:endParaRPr lang="nl-NL" dirty="0" smtClean="0"/>
          </a:p>
          <a:p>
            <a:r>
              <a:rPr lang="nl-NL" dirty="0" smtClean="0"/>
              <a:t>Anekdote penisbot</a:t>
            </a:r>
            <a:r>
              <a:rPr lang="nl-NL" baseline="0" dirty="0" smtClean="0"/>
              <a:t> hond.</a:t>
            </a:r>
          </a:p>
          <a:p>
            <a:r>
              <a:rPr lang="nl-NL" baseline="0" dirty="0" err="1" smtClean="0"/>
              <a:t>Blz</a:t>
            </a:r>
            <a:r>
              <a:rPr lang="nl-NL" baseline="0" dirty="0" smtClean="0"/>
              <a:t> 219</a:t>
            </a:r>
          </a:p>
          <a:p>
            <a:endParaRPr lang="nl-NL" baseline="0" dirty="0" smtClean="0"/>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2</a:t>
            </a:fld>
            <a:endParaRPr lang="nl-NL"/>
          </a:p>
        </p:txBody>
      </p:sp>
    </p:spTree>
    <p:extLst>
      <p:ext uri="{BB962C8B-B14F-4D97-AF65-F5344CB8AC3E}">
        <p14:creationId xmlns:p14="http://schemas.microsoft.com/office/powerpoint/2010/main" val="3113872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20</a:t>
            </a:fld>
            <a:endParaRPr lang="nl-NL"/>
          </a:p>
        </p:txBody>
      </p:sp>
    </p:spTree>
    <p:extLst>
      <p:ext uri="{BB962C8B-B14F-4D97-AF65-F5344CB8AC3E}">
        <p14:creationId xmlns:p14="http://schemas.microsoft.com/office/powerpoint/2010/main" val="2446570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Jonge</a:t>
            </a:r>
            <a:r>
              <a:rPr lang="nl-NL" baseline="0" dirty="0" smtClean="0"/>
              <a:t> mannen bij drugsgebruik (</a:t>
            </a:r>
            <a:r>
              <a:rPr lang="en-US" altLang="nl-NL" dirty="0" smtClean="0"/>
              <a:t>Cocaine, marijuana), alcohol</a:t>
            </a:r>
            <a:r>
              <a:rPr lang="nl-NL" altLang="nl-NL" dirty="0" smtClean="0"/>
              <a:t>gebruik</a:t>
            </a:r>
            <a:r>
              <a:rPr lang="nl-NL" baseline="0" dirty="0" smtClean="0"/>
              <a:t>, gebruik antipsychotica.</a:t>
            </a:r>
            <a:endParaRPr lang="nl-NL" dirty="0" smtClean="0"/>
          </a:p>
          <a:p>
            <a:endParaRPr lang="nl-NL" dirty="0" smtClean="0"/>
          </a:p>
          <a:p>
            <a:r>
              <a:rPr lang="nl-NL" dirty="0" smtClean="0"/>
              <a:t>Casus:</a:t>
            </a:r>
            <a:r>
              <a:rPr lang="nl-NL" baseline="0" dirty="0" smtClean="0"/>
              <a:t> </a:t>
            </a:r>
          </a:p>
          <a:p>
            <a:r>
              <a:rPr lang="nl-NL" baseline="0" dirty="0" smtClean="0"/>
              <a:t>Ik zag recent een jonge man bekend met depressie en psychoses waarvoor gebruik van antipsychotica, hij had 36 uur gewacht tot hij zijn ouders durfde te vertellen, dagen lang pijnlijke erectie gehad  voordat hij zich presenteerde op de spoedeisende hulp.</a:t>
            </a:r>
          </a:p>
          <a:p>
            <a:endParaRPr lang="nl-NL" baseline="0" dirty="0" smtClean="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21</a:t>
            </a:fld>
            <a:endParaRPr lang="nl-NL"/>
          </a:p>
        </p:txBody>
      </p:sp>
    </p:spTree>
    <p:extLst>
      <p:ext uri="{BB962C8B-B14F-4D97-AF65-F5344CB8AC3E}">
        <p14:creationId xmlns:p14="http://schemas.microsoft.com/office/powerpoint/2010/main" val="53631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latin typeface="Times New Roman" panose="02020603050405020304" pitchFamily="18" charset="0"/>
              </a:rPr>
              <a:t>Behandeling priapisme</a:t>
            </a:r>
          </a:p>
          <a:p>
            <a:endParaRPr lang="nl-NL" dirty="0" smtClean="0">
              <a:latin typeface="Times New Roman" panose="02020603050405020304" pitchFamily="18" charset="0"/>
            </a:endParaRPr>
          </a:p>
          <a:p>
            <a:r>
              <a:rPr lang="nl-NL" dirty="0" smtClean="0">
                <a:latin typeface="Times New Roman" panose="02020603050405020304" pitchFamily="18" charset="0"/>
              </a:rPr>
              <a:t>Aspiratie van bloed en achterlaten </a:t>
            </a:r>
            <a:r>
              <a:rPr lang="nl-NL" dirty="0" err="1" smtClean="0">
                <a:latin typeface="Times New Roman" panose="02020603050405020304" pitchFamily="18" charset="0"/>
              </a:rPr>
              <a:t>vaatvernauwer</a:t>
            </a:r>
            <a:r>
              <a:rPr lang="nl-NL" dirty="0" smtClean="0">
                <a:latin typeface="Times New Roman" panose="02020603050405020304" pitchFamily="18" charset="0"/>
              </a:rPr>
              <a:t> namelijk </a:t>
            </a:r>
            <a:r>
              <a:rPr lang="nl-NL" dirty="0" err="1" smtClean="0">
                <a:latin typeface="Times New Roman" panose="02020603050405020304" pitchFamily="18" charset="0"/>
              </a:rPr>
              <a:t>fenylefrine</a:t>
            </a:r>
            <a:r>
              <a:rPr lang="nl-NL" dirty="0" smtClean="0">
                <a:latin typeface="Times New Roman" panose="02020603050405020304" pitchFamily="18" charset="0"/>
              </a:rPr>
              <a:t>.</a:t>
            </a:r>
          </a:p>
          <a:p>
            <a:endParaRPr lang="nl-NL" dirty="0" smtClean="0">
              <a:latin typeface="Times New Roman" panose="02020603050405020304" pitchFamily="18" charset="0"/>
            </a:endParaRPr>
          </a:p>
          <a:p>
            <a:r>
              <a:rPr lang="nl-NL" dirty="0" smtClean="0">
                <a:latin typeface="Times New Roman" panose="02020603050405020304" pitchFamily="18" charset="0"/>
              </a:rPr>
              <a:t>-</a:t>
            </a:r>
            <a:r>
              <a:rPr lang="nl-NL" baseline="0" dirty="0" smtClean="0">
                <a:latin typeface="Times New Roman" panose="02020603050405020304" pitchFamily="18" charset="0"/>
              </a:rPr>
              <a:t>  </a:t>
            </a:r>
            <a:r>
              <a:rPr lang="nl-NL" dirty="0" smtClean="0">
                <a:latin typeface="Times New Roman" panose="02020603050405020304" pitchFamily="18" charset="0"/>
              </a:rPr>
              <a:t>spoelen met </a:t>
            </a:r>
            <a:r>
              <a:rPr lang="nl-NL" dirty="0" err="1" smtClean="0">
                <a:latin typeface="Times New Roman" panose="02020603050405020304" pitchFamily="18" charset="0"/>
              </a:rPr>
              <a:t>NaCl</a:t>
            </a:r>
            <a:r>
              <a:rPr lang="nl-NL" dirty="0" smtClean="0">
                <a:latin typeface="Times New Roman" panose="02020603050405020304" pitchFamily="18" charset="0"/>
              </a:rPr>
              <a:t> heparine</a:t>
            </a:r>
            <a:br>
              <a:rPr lang="nl-NL" dirty="0" smtClean="0">
                <a:latin typeface="Times New Roman" panose="02020603050405020304" pitchFamily="18" charset="0"/>
              </a:rPr>
            </a:br>
            <a:r>
              <a:rPr lang="nl-NL" dirty="0" smtClean="0">
                <a:latin typeface="Times New Roman" panose="02020603050405020304" pitchFamily="18" charset="0"/>
              </a:rPr>
              <a:t>– (Methyleen blauw)</a:t>
            </a:r>
            <a:br>
              <a:rPr lang="nl-NL" dirty="0" smtClean="0">
                <a:latin typeface="Times New Roman" panose="02020603050405020304" pitchFamily="18" charset="0"/>
              </a:rPr>
            </a:br>
            <a:r>
              <a:rPr lang="nl-NL" dirty="0" smtClean="0">
                <a:latin typeface="Times New Roman" panose="02020603050405020304" pitchFamily="18" charset="0"/>
              </a:rPr>
              <a:t>– </a:t>
            </a:r>
            <a:r>
              <a:rPr lang="nl-NL" dirty="0" err="1" smtClean="0">
                <a:latin typeface="Times New Roman" panose="02020603050405020304" pitchFamily="18" charset="0"/>
              </a:rPr>
              <a:t>Fenylefrine</a:t>
            </a:r>
            <a:r>
              <a:rPr lang="nl-NL" dirty="0" smtClean="0">
                <a:latin typeface="Times New Roman" panose="02020603050405020304" pitchFamily="18" charset="0"/>
              </a:rPr>
              <a:t> 200 </a:t>
            </a:r>
            <a:r>
              <a:rPr lang="el-GR" dirty="0" smtClean="0">
                <a:latin typeface="Times New Roman" panose="02020603050405020304" pitchFamily="18" charset="0"/>
              </a:rPr>
              <a:t>μ</a:t>
            </a:r>
            <a:r>
              <a:rPr lang="nl-NL" dirty="0" smtClean="0">
                <a:latin typeface="Times New Roman" panose="02020603050405020304" pitchFamily="18" charset="0"/>
              </a:rPr>
              <a:t>g /ml; max 10x 0,5 ml</a:t>
            </a:r>
            <a:br>
              <a:rPr lang="nl-NL" dirty="0" smtClean="0">
                <a:latin typeface="Times New Roman" panose="02020603050405020304" pitchFamily="18" charset="0"/>
              </a:rPr>
            </a:br>
            <a:r>
              <a:rPr lang="nl-NL" dirty="0" smtClean="0">
                <a:latin typeface="Times New Roman" panose="02020603050405020304" pitchFamily="18" charset="0"/>
              </a:rPr>
              <a:t>– Na 10 min herhalen; </a:t>
            </a:r>
          </a:p>
          <a:p>
            <a:endParaRPr lang="nl-NL" dirty="0" smtClean="0">
              <a:latin typeface="Times New Roman" panose="02020603050405020304" pitchFamily="18" charset="0"/>
            </a:endParaRPr>
          </a:p>
          <a:p>
            <a:r>
              <a:rPr lang="nl-NL" dirty="0" smtClean="0">
                <a:latin typeface="Times New Roman" panose="02020603050405020304" pitchFamily="18" charset="0"/>
              </a:rPr>
              <a:t>Let op RR pols ECG </a:t>
            </a:r>
          </a:p>
          <a:p>
            <a:endParaRPr lang="nl-NL" dirty="0" smtClean="0">
              <a:latin typeface="Times New Roman" panose="02020603050405020304" pitchFamily="18" charset="0"/>
            </a:endParaRPr>
          </a:p>
          <a:p>
            <a:r>
              <a:rPr lang="nl-NL" dirty="0" smtClean="0">
                <a:latin typeface="Times New Roman" panose="02020603050405020304" pitchFamily="18" charset="0"/>
              </a:rPr>
              <a:t>Terug naar casus:</a:t>
            </a:r>
            <a:r>
              <a:rPr lang="nl-NL" baseline="0" dirty="0" smtClean="0">
                <a:latin typeface="Times New Roman" panose="02020603050405020304" pitchFamily="18" charset="0"/>
              </a:rPr>
              <a:t> meerdere malen herhaald, zonder succes.</a:t>
            </a:r>
            <a:endParaRPr lang="nl-NL" dirty="0" smtClean="0">
              <a:latin typeface="Times New Roman" panose="02020603050405020304" pitchFamily="18" charset="0"/>
            </a:endParaRPr>
          </a:p>
          <a:p>
            <a:endParaRPr lang="nl-NL" dirty="0" smtClean="0">
              <a:latin typeface="Times New Roman" panose="02020603050405020304" pitchFamily="18" charset="0"/>
            </a:endParaRPr>
          </a:p>
          <a:p>
            <a:r>
              <a:rPr lang="nl-NL" dirty="0" smtClean="0">
                <a:latin typeface="Times New Roman" panose="02020603050405020304" pitchFamily="18" charset="0"/>
              </a:rPr>
              <a:t>Aanleggen</a:t>
            </a:r>
            <a:r>
              <a:rPr lang="nl-NL" baseline="0" dirty="0" smtClean="0">
                <a:latin typeface="Times New Roman" panose="02020603050405020304" pitchFamily="18" charset="0"/>
              </a:rPr>
              <a:t> shunt. Voordeel: pijnverlichting, nadeel: impotentie.</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22</a:t>
            </a:fld>
            <a:endParaRPr lang="nl-NL"/>
          </a:p>
        </p:txBody>
      </p:sp>
    </p:spTree>
    <p:extLst>
      <p:ext uri="{BB962C8B-B14F-4D97-AF65-F5344CB8AC3E}">
        <p14:creationId xmlns:p14="http://schemas.microsoft.com/office/powerpoint/2010/main" val="2866093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Woody</a:t>
            </a:r>
            <a:r>
              <a:rPr lang="nl-NL" dirty="0" smtClean="0"/>
              <a:t> penis door fibrose</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23</a:t>
            </a:fld>
            <a:endParaRPr lang="nl-NL"/>
          </a:p>
        </p:txBody>
      </p:sp>
    </p:spTree>
    <p:extLst>
      <p:ext uri="{BB962C8B-B14F-4D97-AF65-F5344CB8AC3E}">
        <p14:creationId xmlns:p14="http://schemas.microsoft.com/office/powerpoint/2010/main" val="354146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&lt;  6 weken gesprek over penisprothese</a:t>
            </a:r>
          </a:p>
          <a:p>
            <a:endParaRPr lang="nl-NL" dirty="0" smtClean="0"/>
          </a:p>
          <a:p>
            <a:r>
              <a:rPr lang="nl-NL" dirty="0" smtClean="0"/>
              <a:t>Terug naar de casus: geen indicatie voor penisprothese. </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25</a:t>
            </a:fld>
            <a:endParaRPr lang="nl-NL"/>
          </a:p>
        </p:txBody>
      </p:sp>
    </p:spTree>
    <p:extLst>
      <p:ext uri="{BB962C8B-B14F-4D97-AF65-F5344CB8AC3E}">
        <p14:creationId xmlns:p14="http://schemas.microsoft.com/office/powerpoint/2010/main" val="537180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27</a:t>
            </a:fld>
            <a:endParaRPr lang="nl-NL"/>
          </a:p>
        </p:txBody>
      </p:sp>
    </p:spTree>
    <p:extLst>
      <p:ext uri="{BB962C8B-B14F-4D97-AF65-F5344CB8AC3E}">
        <p14:creationId xmlns:p14="http://schemas.microsoft.com/office/powerpoint/2010/main" val="3838616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latin typeface="Times" panose="02020603050405020304" pitchFamily="18" charset="0"/>
              </a:rPr>
              <a:t>Per dag worden tussen 10 en 100 miljoen zaadcellen aangemaakt.</a:t>
            </a:r>
          </a:p>
          <a:p>
            <a:endParaRPr lang="nl-NL" altLang="nl-NL" dirty="0" smtClean="0">
              <a:latin typeface="Times" panose="02020603050405020304" pitchFamily="18" charset="0"/>
            </a:endParaRPr>
          </a:p>
          <a:p>
            <a:r>
              <a:rPr lang="nl-NL" altLang="nl-NL" dirty="0" smtClean="0">
                <a:latin typeface="Times" panose="02020603050405020304" pitchFamily="18" charset="0"/>
              </a:rPr>
              <a:t>Testis</a:t>
            </a:r>
          </a:p>
          <a:p>
            <a:r>
              <a:rPr lang="nl-NL" altLang="nl-NL" dirty="0" err="1" smtClean="0">
                <a:latin typeface="Times" panose="02020603050405020304" pitchFamily="18" charset="0"/>
              </a:rPr>
              <a:t>Sertolicellen</a:t>
            </a:r>
            <a:r>
              <a:rPr lang="nl-NL" altLang="nl-NL" dirty="0" smtClean="0">
                <a:latin typeface="Times" panose="02020603050405020304" pitchFamily="18" charset="0"/>
              </a:rPr>
              <a:t>: uitrijping en voeding zaadcellen.</a:t>
            </a:r>
          </a:p>
          <a:p>
            <a:r>
              <a:rPr lang="nl-NL" altLang="nl-NL" dirty="0" err="1" smtClean="0">
                <a:latin typeface="Times" panose="02020603050405020304" pitchFamily="18" charset="0"/>
              </a:rPr>
              <a:t>Leydigcellen</a:t>
            </a:r>
            <a:r>
              <a:rPr lang="nl-NL" altLang="nl-NL" dirty="0" smtClean="0">
                <a:latin typeface="Times" panose="02020603050405020304" pitchFamily="18" charset="0"/>
              </a:rPr>
              <a:t> liggen tussen </a:t>
            </a:r>
            <a:r>
              <a:rPr lang="nl-NL" altLang="nl-NL" dirty="0" err="1" smtClean="0">
                <a:latin typeface="Times" panose="02020603050405020304" pitchFamily="18" charset="0"/>
              </a:rPr>
              <a:t>tubuli</a:t>
            </a:r>
            <a:r>
              <a:rPr lang="nl-NL" altLang="nl-NL" dirty="0" smtClean="0">
                <a:latin typeface="Times" panose="02020603050405020304" pitchFamily="18" charset="0"/>
              </a:rPr>
              <a:t> </a:t>
            </a:r>
            <a:r>
              <a:rPr lang="nl-NL" altLang="nl-NL" dirty="0" err="1" smtClean="0">
                <a:latin typeface="Times" panose="02020603050405020304" pitchFamily="18" charset="0"/>
              </a:rPr>
              <a:t>seminiferi</a:t>
            </a:r>
            <a:r>
              <a:rPr lang="nl-NL" altLang="nl-NL" dirty="0" smtClean="0">
                <a:latin typeface="Times" panose="02020603050405020304" pitchFamily="18" charset="0"/>
              </a:rPr>
              <a:t> (</a:t>
            </a:r>
            <a:r>
              <a:rPr lang="nl-NL" altLang="nl-NL" dirty="0" err="1" smtClean="0">
                <a:latin typeface="Times" panose="02020603050405020304" pitchFamily="18" charset="0"/>
              </a:rPr>
              <a:t>interstitiele</a:t>
            </a:r>
            <a:r>
              <a:rPr lang="nl-NL" altLang="nl-NL" dirty="0" smtClean="0">
                <a:latin typeface="Times" panose="02020603050405020304" pitchFamily="18" charset="0"/>
              </a:rPr>
              <a:t> compartiment): maken testosteron.</a:t>
            </a:r>
          </a:p>
          <a:p>
            <a:endParaRPr lang="nl-NL" altLang="nl-NL" dirty="0" smtClean="0">
              <a:latin typeface="Times" panose="02020603050405020304" pitchFamily="18" charset="0"/>
            </a:endParaRPr>
          </a:p>
          <a:p>
            <a:r>
              <a:rPr lang="nl-NL" altLang="nl-NL" dirty="0" smtClean="0">
                <a:latin typeface="Times" panose="02020603050405020304" pitchFamily="18" charset="0"/>
              </a:rPr>
              <a:t>Epididymis</a:t>
            </a:r>
          </a:p>
          <a:p>
            <a:r>
              <a:rPr lang="nl-NL" altLang="nl-NL" dirty="0" smtClean="0">
                <a:latin typeface="Times" panose="02020603050405020304" pitchFamily="18" charset="0"/>
              </a:rPr>
              <a:t>In de epididymis neemt het fertiliserende vermogen van de zaadcellen toe: door biochemische veranderingen verbeterd vermogen eicel binnen te dringen, betere motiliteit en zwemsnelheid.</a:t>
            </a:r>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latin typeface="Times" panose="02020603050405020304" pitchFamily="18" charset="0"/>
              </a:rPr>
              <a:t>Ter hoogte van </a:t>
            </a:r>
            <a:r>
              <a:rPr lang="nl-NL" altLang="nl-NL" dirty="0" err="1" smtClean="0">
                <a:latin typeface="Times" panose="02020603050405020304" pitchFamily="18" charset="0"/>
              </a:rPr>
              <a:t>annulus</a:t>
            </a:r>
            <a:r>
              <a:rPr lang="nl-NL" altLang="nl-NL" dirty="0" smtClean="0">
                <a:latin typeface="Times" panose="02020603050405020304" pitchFamily="18" charset="0"/>
              </a:rPr>
              <a:t> </a:t>
            </a:r>
            <a:r>
              <a:rPr lang="nl-NL" altLang="nl-NL" dirty="0" err="1" smtClean="0">
                <a:latin typeface="Times" panose="02020603050405020304" pitchFamily="18" charset="0"/>
              </a:rPr>
              <a:t>internus</a:t>
            </a:r>
            <a:r>
              <a:rPr lang="nl-NL" altLang="nl-NL" dirty="0" smtClean="0">
                <a:latin typeface="Times" panose="02020603050405020304" pitchFamily="18" charset="0"/>
              </a:rPr>
              <a:t> vormt de vena </a:t>
            </a:r>
            <a:r>
              <a:rPr lang="nl-NL" altLang="nl-NL" dirty="0" err="1" smtClean="0">
                <a:latin typeface="Times" panose="02020603050405020304" pitchFamily="18" charset="0"/>
              </a:rPr>
              <a:t>spermatica</a:t>
            </a:r>
            <a:r>
              <a:rPr lang="nl-NL" altLang="nl-NL" dirty="0" smtClean="0">
                <a:latin typeface="Times" panose="02020603050405020304" pitchFamily="18" charset="0"/>
              </a:rPr>
              <a:t> uit de plexus </a:t>
            </a:r>
            <a:r>
              <a:rPr lang="nl-NL" altLang="nl-NL" dirty="0" err="1" smtClean="0">
                <a:latin typeface="Times" panose="02020603050405020304" pitchFamily="18" charset="0"/>
              </a:rPr>
              <a:t>pampiniformis</a:t>
            </a:r>
            <a:r>
              <a:rPr lang="nl-NL" altLang="nl-NL" dirty="0" smtClean="0">
                <a:latin typeface="Times" panose="02020603050405020304" pitchFamily="18" charset="0"/>
              </a:rPr>
              <a:t>.</a:t>
            </a:r>
          </a:p>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28</a:t>
            </a:fld>
            <a:endParaRPr lang="nl-NL"/>
          </a:p>
        </p:txBody>
      </p:sp>
    </p:spTree>
    <p:extLst>
      <p:ext uri="{BB962C8B-B14F-4D97-AF65-F5344CB8AC3E}">
        <p14:creationId xmlns:p14="http://schemas.microsoft.com/office/powerpoint/2010/main" val="3342823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29</a:t>
            </a:fld>
            <a:endParaRPr lang="nl-NL"/>
          </a:p>
        </p:txBody>
      </p:sp>
    </p:spTree>
    <p:extLst>
      <p:ext uri="{BB962C8B-B14F-4D97-AF65-F5344CB8AC3E}">
        <p14:creationId xmlns:p14="http://schemas.microsoft.com/office/powerpoint/2010/main" val="313098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Dwarsliggers</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30</a:t>
            </a:fld>
            <a:endParaRPr lang="nl-NL"/>
          </a:p>
        </p:txBody>
      </p:sp>
    </p:spTree>
    <p:extLst>
      <p:ext uri="{BB962C8B-B14F-4D97-AF65-F5344CB8AC3E}">
        <p14:creationId xmlns:p14="http://schemas.microsoft.com/office/powerpoint/2010/main" val="2954504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Casus: jongen op eerste</a:t>
            </a:r>
            <a:r>
              <a:rPr lang="nl-NL" baseline="0" dirty="0" smtClean="0"/>
              <a:t> vakantie zonder ouders met school </a:t>
            </a:r>
            <a:r>
              <a:rPr lang="nl-NL" baseline="0" smtClean="0"/>
              <a:t>mee skieen.</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31</a:t>
            </a:fld>
            <a:endParaRPr lang="nl-NL"/>
          </a:p>
        </p:txBody>
      </p:sp>
    </p:spTree>
    <p:extLst>
      <p:ext uri="{BB962C8B-B14F-4D97-AF65-F5344CB8AC3E}">
        <p14:creationId xmlns:p14="http://schemas.microsoft.com/office/powerpoint/2010/main" val="404179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Boek Geheime Delen van Mels van Driel: </a:t>
            </a:r>
            <a:r>
              <a:rPr lang="nl-NL" baseline="0" dirty="0" err="1" smtClean="0"/>
              <a:t>blz</a:t>
            </a:r>
            <a:r>
              <a:rPr lang="nl-NL" baseline="0" dirty="0" smtClean="0"/>
              <a:t> 219.</a:t>
            </a:r>
          </a:p>
          <a:p>
            <a:r>
              <a:rPr lang="nl-NL" baseline="0" dirty="0" smtClean="0"/>
              <a:t>‘Tot mijn grote verbazing mocht ze de opleiding tot uroloog wel vervolgen. Waarschijnlijk had haar nogal argeloze roodharige collega de schuld op zich genomen?’ </a:t>
            </a:r>
          </a:p>
          <a:p>
            <a:r>
              <a:rPr lang="nl-NL" baseline="0" dirty="0" smtClean="0"/>
              <a:t>Maar maakt u zich geen zorgen dit laatste is geheel verzonnen. </a:t>
            </a:r>
            <a:r>
              <a:rPr lang="nl-NL" baseline="0" dirty="0" err="1" smtClean="0"/>
              <a:t>Kinge</a:t>
            </a:r>
            <a:r>
              <a:rPr lang="nl-NL" baseline="0" dirty="0" smtClean="0"/>
              <a:t> van der Heijde is collega in het Martini Ziekenhuis en heel gelukkig als SEH arts.</a:t>
            </a:r>
          </a:p>
          <a:p>
            <a:endParaRPr lang="nl-NL" baseline="0" dirty="0" smtClean="0"/>
          </a:p>
          <a:p>
            <a:r>
              <a:rPr lang="nl-NL" baseline="0" dirty="0" smtClean="0"/>
              <a:t>Hij schrijft overigens ook dat we dit botje van ‘een bevriende dierenarts’ hadden gekregen, maar deze heeft hij ons echt zelf gegeven. </a:t>
            </a:r>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3</a:t>
            </a:fld>
            <a:endParaRPr lang="nl-NL"/>
          </a:p>
        </p:txBody>
      </p:sp>
    </p:spTree>
    <p:extLst>
      <p:ext uri="{BB962C8B-B14F-4D97-AF65-F5344CB8AC3E}">
        <p14:creationId xmlns:p14="http://schemas.microsoft.com/office/powerpoint/2010/main" val="3214758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32</a:t>
            </a:fld>
            <a:endParaRPr lang="nl-NL"/>
          </a:p>
        </p:txBody>
      </p:sp>
    </p:spTree>
    <p:extLst>
      <p:ext uri="{BB962C8B-B14F-4D97-AF65-F5344CB8AC3E}">
        <p14:creationId xmlns:p14="http://schemas.microsoft.com/office/powerpoint/2010/main" val="1710040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33</a:t>
            </a:fld>
            <a:endParaRPr lang="nl-NL"/>
          </a:p>
        </p:txBody>
      </p:sp>
    </p:spTree>
    <p:extLst>
      <p:ext uri="{BB962C8B-B14F-4D97-AF65-F5344CB8AC3E}">
        <p14:creationId xmlns:p14="http://schemas.microsoft.com/office/powerpoint/2010/main" val="4003819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Allereerst huisarts, echter bij twijfel aan diagnose verwijzen om </a:t>
            </a:r>
            <a:r>
              <a:rPr lang="nl-NL" dirty="0" err="1" smtClean="0"/>
              <a:t>torsio</a:t>
            </a:r>
            <a:r>
              <a:rPr lang="nl-NL" dirty="0" smtClean="0"/>
              <a:t> uit te sluiten.</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37</a:t>
            </a:fld>
            <a:endParaRPr lang="nl-NL"/>
          </a:p>
        </p:txBody>
      </p:sp>
    </p:spTree>
    <p:extLst>
      <p:ext uri="{BB962C8B-B14F-4D97-AF65-F5344CB8AC3E}">
        <p14:creationId xmlns:p14="http://schemas.microsoft.com/office/powerpoint/2010/main" val="1892372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38</a:t>
            </a:fld>
            <a:endParaRPr lang="nl-NL"/>
          </a:p>
        </p:txBody>
      </p:sp>
    </p:spTree>
    <p:extLst>
      <p:ext uri="{BB962C8B-B14F-4D97-AF65-F5344CB8AC3E}">
        <p14:creationId xmlns:p14="http://schemas.microsoft.com/office/powerpoint/2010/main" val="1796510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39</a:t>
            </a:fld>
            <a:endParaRPr lang="nl-NL"/>
          </a:p>
        </p:txBody>
      </p:sp>
    </p:spTree>
    <p:extLst>
      <p:ext uri="{BB962C8B-B14F-4D97-AF65-F5344CB8AC3E}">
        <p14:creationId xmlns:p14="http://schemas.microsoft.com/office/powerpoint/2010/main" val="1677993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Doe aan zelfonderzoek!</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40</a:t>
            </a:fld>
            <a:endParaRPr lang="nl-NL"/>
          </a:p>
        </p:txBody>
      </p:sp>
    </p:spTree>
    <p:extLst>
      <p:ext uri="{BB962C8B-B14F-4D97-AF65-F5344CB8AC3E}">
        <p14:creationId xmlns:p14="http://schemas.microsoft.com/office/powerpoint/2010/main" val="2344311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Trap tegen scrotum</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41</a:t>
            </a:fld>
            <a:endParaRPr lang="nl-NL"/>
          </a:p>
        </p:txBody>
      </p:sp>
    </p:spTree>
    <p:extLst>
      <p:ext uri="{BB962C8B-B14F-4D97-AF65-F5344CB8AC3E}">
        <p14:creationId xmlns:p14="http://schemas.microsoft.com/office/powerpoint/2010/main" val="367263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Trap tegen scrotum</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42</a:t>
            </a:fld>
            <a:endParaRPr lang="nl-NL"/>
          </a:p>
        </p:txBody>
      </p:sp>
    </p:spTree>
    <p:extLst>
      <p:ext uri="{BB962C8B-B14F-4D97-AF65-F5344CB8AC3E}">
        <p14:creationId xmlns:p14="http://schemas.microsoft.com/office/powerpoint/2010/main" val="339162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Trap tegen scrotum</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43</a:t>
            </a:fld>
            <a:endParaRPr lang="nl-NL"/>
          </a:p>
        </p:txBody>
      </p:sp>
    </p:spTree>
    <p:extLst>
      <p:ext uri="{BB962C8B-B14F-4D97-AF65-F5344CB8AC3E}">
        <p14:creationId xmlns:p14="http://schemas.microsoft.com/office/powerpoint/2010/main" val="219558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smtClean="0"/>
              <a:t>Komt bij iedereen voor</a:t>
            </a:r>
          </a:p>
          <a:p>
            <a:pPr marL="171450" indent="-171450">
              <a:buFontTx/>
              <a:buChar char="-"/>
            </a:pPr>
            <a:r>
              <a:rPr lang="nl-NL" dirty="0" smtClean="0"/>
              <a:t>Jongen ring: voor langere en stevige erectie, afgezaagd met slijmtol samen met de technische dienst</a:t>
            </a:r>
          </a:p>
          <a:p>
            <a:pPr marL="171450" indent="-171450">
              <a:buFontTx/>
              <a:buChar char="-"/>
            </a:pPr>
            <a:r>
              <a:rPr lang="nl-NL" dirty="0" smtClean="0"/>
              <a:t>Man vermoedelijk ingebracht voor genot, blaas moeten openen om te verwijderen, bleef ontkennen</a:t>
            </a:r>
          </a:p>
          <a:p>
            <a:pPr marL="171450" indent="-171450">
              <a:buFontTx/>
              <a:buChar char="-"/>
            </a:pPr>
            <a:r>
              <a:rPr lang="nl-NL" dirty="0" smtClean="0"/>
              <a:t>Student geneeskunde,</a:t>
            </a:r>
            <a:r>
              <a:rPr lang="nl-NL" baseline="0" dirty="0" smtClean="0"/>
              <a:t> ingebracht voor genot, ging in de blaas in de knoop, via plasbuis kunnen verwijderen, problemen met infectie</a:t>
            </a:r>
          </a:p>
          <a:p>
            <a:pPr marL="171450" indent="-171450">
              <a:buFontTx/>
              <a:buChar char="-"/>
            </a:pPr>
            <a:r>
              <a:rPr lang="nl-NL" baseline="0" dirty="0" smtClean="0"/>
              <a:t>Jongeman met psychische problemen die continu bewaakt wordt behalve op de WC en dan stopt hij er wat in.</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44</a:t>
            </a:fld>
            <a:endParaRPr lang="nl-NL"/>
          </a:p>
        </p:txBody>
      </p:sp>
    </p:spTree>
    <p:extLst>
      <p:ext uri="{BB962C8B-B14F-4D97-AF65-F5344CB8AC3E}">
        <p14:creationId xmlns:p14="http://schemas.microsoft.com/office/powerpoint/2010/main" val="42805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Urine – gemaakt in de nier - urineleider – blaas- plasbuis.</a:t>
            </a:r>
          </a:p>
          <a:p>
            <a:endParaRPr lang="nl-NL" dirty="0" smtClean="0"/>
          </a:p>
          <a:p>
            <a:r>
              <a:rPr lang="nl-NL" dirty="0" smtClean="0"/>
              <a:t>Zaad – gemaakt in de testikel – opslag in de bijbal - zaadleider – prostaat- plasbuis. </a:t>
            </a:r>
          </a:p>
          <a:p>
            <a:endParaRPr lang="nl-NL" dirty="0" smtClean="0"/>
          </a:p>
          <a:p>
            <a:r>
              <a:rPr lang="nl-NL" dirty="0" smtClean="0"/>
              <a:t>Van buiten makkelijk zichtbaar orgaan, echter helft van de penis zit in het lichaam.</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4</a:t>
            </a:fld>
            <a:endParaRPr lang="nl-NL"/>
          </a:p>
        </p:txBody>
      </p:sp>
    </p:spTree>
    <p:extLst>
      <p:ext uri="{BB962C8B-B14F-4D97-AF65-F5344CB8AC3E}">
        <p14:creationId xmlns:p14="http://schemas.microsoft.com/office/powerpoint/2010/main" val="1659034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46</a:t>
            </a:fld>
            <a:endParaRPr lang="nl-NL"/>
          </a:p>
        </p:txBody>
      </p:sp>
    </p:spTree>
    <p:extLst>
      <p:ext uri="{BB962C8B-B14F-4D97-AF65-F5344CB8AC3E}">
        <p14:creationId xmlns:p14="http://schemas.microsoft.com/office/powerpoint/2010/main" val="251801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latin typeface="Times" panose="02020603050405020304" pitchFamily="18" charset="0"/>
              </a:rPr>
              <a:t>Penis </a:t>
            </a:r>
          </a:p>
          <a:p>
            <a:pPr marL="171450" indent="-171450">
              <a:buFontTx/>
              <a:buChar char="-"/>
            </a:pPr>
            <a:r>
              <a:rPr lang="nl-NL" altLang="nl-NL" dirty="0" smtClean="0">
                <a:latin typeface="Times" panose="02020603050405020304" pitchFamily="18" charset="0"/>
              </a:rPr>
              <a:t>Eikel loopt door</a:t>
            </a:r>
            <a:r>
              <a:rPr lang="nl-NL" altLang="nl-NL" baseline="0" dirty="0" smtClean="0">
                <a:latin typeface="Times" panose="02020603050405020304" pitchFamily="18" charset="0"/>
              </a:rPr>
              <a:t> in corpus spongiosum = beschermlaag om de plasbuis. </a:t>
            </a:r>
          </a:p>
          <a:p>
            <a:pPr marL="171450" indent="-171450">
              <a:buFontTx/>
              <a:buChar char="-"/>
            </a:pPr>
            <a:r>
              <a:rPr lang="nl-NL" altLang="nl-NL" baseline="0" dirty="0" smtClean="0">
                <a:latin typeface="Times" panose="02020603050405020304" pitchFamily="18" charset="0"/>
              </a:rPr>
              <a:t>2x corpus </a:t>
            </a:r>
            <a:r>
              <a:rPr lang="nl-NL" altLang="nl-NL" baseline="0" dirty="0" err="1" smtClean="0">
                <a:latin typeface="Times" panose="02020603050405020304" pitchFamily="18" charset="0"/>
              </a:rPr>
              <a:t>cavernosum</a:t>
            </a:r>
            <a:endParaRPr lang="nl-NL" altLang="nl-NL" baseline="0" dirty="0" smtClean="0">
              <a:latin typeface="Times" panose="02020603050405020304" pitchFamily="18" charset="0"/>
            </a:endParaRPr>
          </a:p>
          <a:p>
            <a:r>
              <a:rPr lang="nl-NL" altLang="nl-NL" dirty="0" err="1" smtClean="0">
                <a:latin typeface="Times" panose="02020603050405020304" pitchFamily="18" charset="0"/>
              </a:rPr>
              <a:t>Hemodynamiek</a:t>
            </a:r>
            <a:endParaRPr lang="nl-NL" altLang="nl-NL" dirty="0" smtClean="0">
              <a:latin typeface="Times" panose="02020603050405020304" pitchFamily="18" charset="0"/>
            </a:endParaRPr>
          </a:p>
          <a:p>
            <a:r>
              <a:rPr lang="nl-NL" altLang="nl-NL" dirty="0" smtClean="0">
                <a:latin typeface="Times" panose="02020603050405020304" pitchFamily="18" charset="0"/>
              </a:rPr>
              <a:t>Parasympatische zenuwen – relaxatie gladde spierweefsel in de zwellichamen – toename </a:t>
            </a:r>
            <a:r>
              <a:rPr lang="nl-NL" altLang="nl-NL" dirty="0" err="1" smtClean="0">
                <a:latin typeface="Times" panose="02020603050405020304" pitchFamily="18" charset="0"/>
              </a:rPr>
              <a:t>arteriele</a:t>
            </a:r>
            <a:r>
              <a:rPr lang="nl-NL" altLang="nl-NL" dirty="0" smtClean="0">
                <a:latin typeface="Times" panose="02020603050405020304" pitchFamily="18" charset="0"/>
              </a:rPr>
              <a:t> flow – vullen caverneuze ruimten – dichtdrukken veneuze flow tegen stugge tunica </a:t>
            </a:r>
            <a:r>
              <a:rPr lang="nl-NL" altLang="nl-NL" dirty="0" err="1" smtClean="0">
                <a:latin typeface="Times" panose="02020603050405020304" pitchFamily="18" charset="0"/>
              </a:rPr>
              <a:t>albuginea</a:t>
            </a:r>
            <a:r>
              <a:rPr lang="nl-NL" altLang="nl-NL" dirty="0" smtClean="0">
                <a:latin typeface="Times" panose="02020603050405020304" pitchFamily="18" charset="0"/>
              </a:rPr>
              <a:t>. </a:t>
            </a:r>
          </a:p>
          <a:p>
            <a:endParaRPr lang="nl-NL" altLang="nl-NL" dirty="0" smtClean="0">
              <a:latin typeface="Times" panose="02020603050405020304" pitchFamily="18" charset="0"/>
            </a:endParaRPr>
          </a:p>
          <a:p>
            <a:r>
              <a:rPr lang="nl-NL" altLang="nl-NL" dirty="0" smtClean="0">
                <a:latin typeface="Times" panose="02020603050405020304" pitchFamily="18" charset="0"/>
              </a:rPr>
              <a:t>Belangrijkste bloedvaten zitten aan de bovenzijde van de penis.</a:t>
            </a:r>
          </a:p>
          <a:p>
            <a:endParaRPr lang="nl-NL" altLang="nl-NL" dirty="0" smtClean="0">
              <a:latin typeface="Times" panose="02020603050405020304" pitchFamily="18" charset="0"/>
            </a:endParaRPr>
          </a:p>
          <a:p>
            <a:endParaRPr lang="nl-NL" altLang="nl-NL" dirty="0" smtClean="0">
              <a:latin typeface="Times" panose="02020603050405020304" pitchFamily="18" charset="0"/>
            </a:endParaRPr>
          </a:p>
          <a:p>
            <a:endParaRPr lang="nl-NL" altLang="nl-NL" dirty="0" smtClean="0">
              <a:latin typeface="Times" panose="02020603050405020304" pitchFamily="18" charset="0"/>
            </a:endParaRPr>
          </a:p>
          <a:p>
            <a:r>
              <a:rPr lang="nl-NL" altLang="nl-NL" dirty="0" err="1" smtClean="0">
                <a:latin typeface="Times" panose="02020603050405020304" pitchFamily="18" charset="0"/>
              </a:rPr>
              <a:t>Arteriele</a:t>
            </a:r>
            <a:r>
              <a:rPr lang="nl-NL" altLang="nl-NL" dirty="0" smtClean="0">
                <a:latin typeface="Times" panose="02020603050405020304" pitchFamily="18" charset="0"/>
              </a:rPr>
              <a:t> bloedvoorziening</a:t>
            </a:r>
          </a:p>
          <a:p>
            <a:pPr>
              <a:buFontTx/>
              <a:buChar char="-"/>
            </a:pPr>
            <a:r>
              <a:rPr lang="nl-NL" altLang="nl-NL" dirty="0" err="1" smtClean="0">
                <a:latin typeface="Times" panose="02020603050405020304" pitchFamily="18" charset="0"/>
              </a:rPr>
              <a:t>Arteria</a:t>
            </a:r>
            <a:r>
              <a:rPr lang="nl-NL" altLang="nl-NL" dirty="0" smtClean="0">
                <a:latin typeface="Times" panose="02020603050405020304" pitchFamily="18" charset="0"/>
              </a:rPr>
              <a:t> pudenda interna</a:t>
            </a:r>
          </a:p>
          <a:p>
            <a:pPr lvl="1">
              <a:buFontTx/>
              <a:buChar char="-"/>
            </a:pPr>
            <a:r>
              <a:rPr lang="nl-NL" altLang="nl-NL" dirty="0" err="1" smtClean="0">
                <a:latin typeface="Times" panose="02020603050405020304" pitchFamily="18" charset="0"/>
              </a:rPr>
              <a:t>Arteria</a:t>
            </a:r>
            <a:r>
              <a:rPr lang="nl-NL" altLang="nl-NL" dirty="0" smtClean="0">
                <a:latin typeface="Times" panose="02020603050405020304" pitchFamily="18" charset="0"/>
              </a:rPr>
              <a:t> </a:t>
            </a:r>
            <a:r>
              <a:rPr lang="nl-NL" altLang="nl-NL" dirty="0" err="1" smtClean="0">
                <a:latin typeface="Times" panose="02020603050405020304" pitchFamily="18" charset="0"/>
              </a:rPr>
              <a:t>dorsalis</a:t>
            </a:r>
            <a:r>
              <a:rPr lang="nl-NL" altLang="nl-NL" dirty="0" smtClean="0">
                <a:latin typeface="Times" panose="02020603050405020304" pitchFamily="18" charset="0"/>
              </a:rPr>
              <a:t> penis</a:t>
            </a:r>
          </a:p>
          <a:p>
            <a:pPr lvl="1">
              <a:buFontTx/>
              <a:buChar char="-"/>
            </a:pPr>
            <a:r>
              <a:rPr lang="nl-NL" altLang="nl-NL" dirty="0" err="1" smtClean="0">
                <a:latin typeface="Times" panose="02020603050405020304" pitchFamily="18" charset="0"/>
              </a:rPr>
              <a:t>Arteria</a:t>
            </a:r>
            <a:r>
              <a:rPr lang="nl-NL" altLang="nl-NL" dirty="0" smtClean="0">
                <a:latin typeface="Times" panose="02020603050405020304" pitchFamily="18" charset="0"/>
              </a:rPr>
              <a:t> </a:t>
            </a:r>
            <a:r>
              <a:rPr lang="nl-NL" altLang="nl-NL" dirty="0" err="1" smtClean="0">
                <a:latin typeface="Times" panose="02020603050405020304" pitchFamily="18" charset="0"/>
              </a:rPr>
              <a:t>cavernosa</a:t>
            </a:r>
            <a:endParaRPr lang="nl-NL" altLang="nl-NL" dirty="0" smtClean="0">
              <a:latin typeface="Times" panose="02020603050405020304" pitchFamily="18" charset="0"/>
            </a:endParaRPr>
          </a:p>
          <a:p>
            <a:pPr lvl="1">
              <a:buFontTx/>
              <a:buChar char="-"/>
            </a:pPr>
            <a:r>
              <a:rPr lang="nl-NL" altLang="nl-NL" dirty="0" err="1" smtClean="0">
                <a:latin typeface="Times" panose="02020603050405020304" pitchFamily="18" charset="0"/>
              </a:rPr>
              <a:t>Arteria</a:t>
            </a:r>
            <a:r>
              <a:rPr lang="nl-NL" altLang="nl-NL" dirty="0" smtClean="0">
                <a:latin typeface="Times" panose="02020603050405020304" pitchFamily="18" charset="0"/>
              </a:rPr>
              <a:t> </a:t>
            </a:r>
            <a:r>
              <a:rPr lang="nl-NL" altLang="nl-NL" dirty="0" err="1" smtClean="0">
                <a:latin typeface="Times" panose="02020603050405020304" pitchFamily="18" charset="0"/>
              </a:rPr>
              <a:t>bulbo-urethralis</a:t>
            </a:r>
            <a:endParaRPr lang="nl-NL" altLang="nl-NL" dirty="0" smtClean="0">
              <a:latin typeface="Times" panose="02020603050405020304" pitchFamily="18" charset="0"/>
            </a:endParaRPr>
          </a:p>
          <a:p>
            <a:endParaRPr lang="nl-NL" altLang="nl-NL" dirty="0" smtClean="0">
              <a:latin typeface="Times" panose="02020603050405020304" pitchFamily="18" charset="0"/>
            </a:endParaRPr>
          </a:p>
          <a:p>
            <a:r>
              <a:rPr lang="nl-NL" altLang="nl-NL" dirty="0" smtClean="0">
                <a:latin typeface="Times" panose="02020603050405020304" pitchFamily="18" charset="0"/>
              </a:rPr>
              <a:t>Veneuze bloedvoorziening </a:t>
            </a:r>
          </a:p>
          <a:p>
            <a:pPr>
              <a:buFontTx/>
              <a:buChar char="-"/>
            </a:pPr>
            <a:r>
              <a:rPr lang="nl-NL" altLang="nl-NL" dirty="0" smtClean="0">
                <a:latin typeface="Times" panose="02020603050405020304" pitchFamily="18" charset="0"/>
              </a:rPr>
              <a:t>Vena </a:t>
            </a:r>
            <a:r>
              <a:rPr lang="nl-NL" altLang="nl-NL" dirty="0" err="1" smtClean="0">
                <a:latin typeface="Times" panose="02020603050405020304" pitchFamily="18" charset="0"/>
              </a:rPr>
              <a:t>dorsalis</a:t>
            </a:r>
            <a:r>
              <a:rPr lang="nl-NL" altLang="nl-NL" dirty="0" smtClean="0">
                <a:latin typeface="Times" panose="02020603050405020304" pitchFamily="18" charset="0"/>
              </a:rPr>
              <a:t> </a:t>
            </a:r>
            <a:r>
              <a:rPr lang="nl-NL" altLang="nl-NL" dirty="0" err="1" smtClean="0">
                <a:latin typeface="Times" panose="02020603050405020304" pitchFamily="18" charset="0"/>
              </a:rPr>
              <a:t>superficialis</a:t>
            </a:r>
            <a:r>
              <a:rPr lang="nl-NL" altLang="nl-NL" dirty="0" smtClean="0">
                <a:latin typeface="Times" panose="02020603050405020304" pitchFamily="18" charset="0"/>
              </a:rPr>
              <a:t> (huid) – vena saphena magna </a:t>
            </a:r>
          </a:p>
          <a:p>
            <a:pPr>
              <a:buFontTx/>
              <a:buChar char="-"/>
            </a:pPr>
            <a:r>
              <a:rPr lang="nl-NL" altLang="nl-NL" dirty="0" smtClean="0">
                <a:latin typeface="Times" panose="02020603050405020304" pitchFamily="18" charset="0"/>
              </a:rPr>
              <a:t>Vena </a:t>
            </a:r>
            <a:r>
              <a:rPr lang="nl-NL" altLang="nl-NL" dirty="0" err="1" smtClean="0">
                <a:latin typeface="Times" panose="02020603050405020304" pitchFamily="18" charset="0"/>
              </a:rPr>
              <a:t>dorsalis</a:t>
            </a:r>
            <a:r>
              <a:rPr lang="nl-NL" altLang="nl-NL" dirty="0" smtClean="0">
                <a:latin typeface="Times" panose="02020603050405020304" pitchFamily="18" charset="0"/>
              </a:rPr>
              <a:t> </a:t>
            </a:r>
            <a:r>
              <a:rPr lang="nl-NL" altLang="nl-NL" dirty="0" err="1" smtClean="0">
                <a:latin typeface="Times" panose="02020603050405020304" pitchFamily="18" charset="0"/>
              </a:rPr>
              <a:t>profunda</a:t>
            </a:r>
            <a:r>
              <a:rPr lang="nl-NL" altLang="nl-NL" dirty="0" smtClean="0">
                <a:latin typeface="Times" panose="02020603050405020304" pitchFamily="18" charset="0"/>
              </a:rPr>
              <a:t> – plexus van </a:t>
            </a:r>
            <a:r>
              <a:rPr lang="nl-NL" altLang="nl-NL" dirty="0" err="1" smtClean="0">
                <a:latin typeface="Times" panose="02020603050405020304" pitchFamily="18" charset="0"/>
              </a:rPr>
              <a:t>Santorini</a:t>
            </a:r>
            <a:endParaRPr lang="nl-NL" altLang="nl-NL" dirty="0" smtClean="0">
              <a:latin typeface="Times" panose="02020603050405020304" pitchFamily="18" charset="0"/>
            </a:endParaRPr>
          </a:p>
          <a:p>
            <a:pPr>
              <a:buFontTx/>
              <a:buChar char="-"/>
            </a:pPr>
            <a:r>
              <a:rPr lang="nl-NL" altLang="nl-NL" dirty="0" smtClean="0">
                <a:latin typeface="Times" panose="02020603050405020304" pitchFamily="18" charset="0"/>
              </a:rPr>
              <a:t>Venae </a:t>
            </a:r>
            <a:r>
              <a:rPr lang="nl-NL" altLang="nl-NL" dirty="0" err="1" smtClean="0">
                <a:latin typeface="Times" panose="02020603050405020304" pitchFamily="18" charset="0"/>
              </a:rPr>
              <a:t>cavernosae</a:t>
            </a:r>
            <a:r>
              <a:rPr lang="nl-NL" altLang="nl-NL" dirty="0" smtClean="0">
                <a:latin typeface="Times" panose="02020603050405020304" pitchFamily="18" charset="0"/>
              </a:rPr>
              <a:t> - vena </a:t>
            </a:r>
            <a:r>
              <a:rPr lang="nl-NL" altLang="nl-NL" dirty="0" err="1" smtClean="0">
                <a:latin typeface="Times" panose="02020603050405020304" pitchFamily="18" charset="0"/>
              </a:rPr>
              <a:t>profunda</a:t>
            </a:r>
            <a:r>
              <a:rPr lang="nl-NL" altLang="nl-NL" dirty="0" smtClean="0">
                <a:latin typeface="Times" panose="02020603050405020304" pitchFamily="18" charset="0"/>
              </a:rPr>
              <a:t> interna</a:t>
            </a:r>
          </a:p>
          <a:p>
            <a:endParaRPr lang="nl-NL" altLang="nl-NL" dirty="0" smtClean="0">
              <a:latin typeface="Times" panose="02020603050405020304" pitchFamily="18" charset="0"/>
            </a:endParaRPr>
          </a:p>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5</a:t>
            </a:fld>
            <a:endParaRPr lang="nl-NL"/>
          </a:p>
        </p:txBody>
      </p:sp>
    </p:spTree>
    <p:extLst>
      <p:ext uri="{BB962C8B-B14F-4D97-AF65-F5344CB8AC3E}">
        <p14:creationId xmlns:p14="http://schemas.microsoft.com/office/powerpoint/2010/main" val="45529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latin typeface="Times" panose="02020603050405020304" pitchFamily="18" charset="0"/>
              </a:rPr>
              <a:t>PENIS</a:t>
            </a:r>
          </a:p>
          <a:p>
            <a:endParaRPr lang="nl-NL" altLang="nl-NL" dirty="0" smtClean="0">
              <a:latin typeface="Times" panose="02020603050405020304" pitchFamily="18" charset="0"/>
            </a:endParaRPr>
          </a:p>
          <a:p>
            <a:r>
              <a:rPr lang="nl-NL" altLang="nl-NL" dirty="0" err="1" smtClean="0">
                <a:latin typeface="Times" panose="02020603050405020304" pitchFamily="18" charset="0"/>
              </a:rPr>
              <a:t>Arteriele</a:t>
            </a:r>
            <a:r>
              <a:rPr lang="nl-NL" altLang="nl-NL" dirty="0" smtClean="0">
                <a:latin typeface="Times" panose="02020603050405020304" pitchFamily="18" charset="0"/>
              </a:rPr>
              <a:t> bloedvoorziening</a:t>
            </a:r>
          </a:p>
          <a:p>
            <a:pPr>
              <a:buFontTx/>
              <a:buChar char="-"/>
            </a:pPr>
            <a:r>
              <a:rPr lang="nl-NL" altLang="nl-NL" dirty="0" err="1" smtClean="0">
                <a:latin typeface="Times" panose="02020603050405020304" pitchFamily="18" charset="0"/>
              </a:rPr>
              <a:t>Arteria</a:t>
            </a:r>
            <a:r>
              <a:rPr lang="nl-NL" altLang="nl-NL" dirty="0" smtClean="0">
                <a:latin typeface="Times" panose="02020603050405020304" pitchFamily="18" charset="0"/>
              </a:rPr>
              <a:t> pudenda interna</a:t>
            </a:r>
          </a:p>
          <a:p>
            <a:pPr lvl="1">
              <a:buFontTx/>
              <a:buChar char="-"/>
            </a:pPr>
            <a:r>
              <a:rPr lang="nl-NL" altLang="nl-NL" dirty="0" err="1" smtClean="0">
                <a:latin typeface="Times" panose="02020603050405020304" pitchFamily="18" charset="0"/>
              </a:rPr>
              <a:t>Arteria</a:t>
            </a:r>
            <a:r>
              <a:rPr lang="nl-NL" altLang="nl-NL" dirty="0" smtClean="0">
                <a:latin typeface="Times" panose="02020603050405020304" pitchFamily="18" charset="0"/>
              </a:rPr>
              <a:t> </a:t>
            </a:r>
            <a:r>
              <a:rPr lang="nl-NL" altLang="nl-NL" dirty="0" err="1" smtClean="0">
                <a:latin typeface="Times" panose="02020603050405020304" pitchFamily="18" charset="0"/>
              </a:rPr>
              <a:t>dorsalis</a:t>
            </a:r>
            <a:r>
              <a:rPr lang="nl-NL" altLang="nl-NL" dirty="0" smtClean="0">
                <a:latin typeface="Times" panose="02020603050405020304" pitchFamily="18" charset="0"/>
              </a:rPr>
              <a:t> penis</a:t>
            </a:r>
          </a:p>
          <a:p>
            <a:pPr lvl="1">
              <a:buFontTx/>
              <a:buChar char="-"/>
            </a:pPr>
            <a:r>
              <a:rPr lang="nl-NL" altLang="nl-NL" dirty="0" err="1" smtClean="0">
                <a:latin typeface="Times" panose="02020603050405020304" pitchFamily="18" charset="0"/>
              </a:rPr>
              <a:t>Arteria</a:t>
            </a:r>
            <a:r>
              <a:rPr lang="nl-NL" altLang="nl-NL" dirty="0" smtClean="0">
                <a:latin typeface="Times" panose="02020603050405020304" pitchFamily="18" charset="0"/>
              </a:rPr>
              <a:t> </a:t>
            </a:r>
            <a:r>
              <a:rPr lang="nl-NL" altLang="nl-NL" dirty="0" err="1" smtClean="0">
                <a:latin typeface="Times" panose="02020603050405020304" pitchFamily="18" charset="0"/>
              </a:rPr>
              <a:t>cavernosa</a:t>
            </a:r>
            <a:endParaRPr lang="nl-NL" altLang="nl-NL" dirty="0" smtClean="0">
              <a:latin typeface="Times" panose="02020603050405020304" pitchFamily="18" charset="0"/>
            </a:endParaRPr>
          </a:p>
          <a:p>
            <a:pPr lvl="1">
              <a:buFontTx/>
              <a:buChar char="-"/>
            </a:pPr>
            <a:r>
              <a:rPr lang="nl-NL" altLang="nl-NL" dirty="0" err="1" smtClean="0">
                <a:latin typeface="Times" panose="02020603050405020304" pitchFamily="18" charset="0"/>
              </a:rPr>
              <a:t>Arteria</a:t>
            </a:r>
            <a:r>
              <a:rPr lang="nl-NL" altLang="nl-NL" dirty="0" smtClean="0">
                <a:latin typeface="Times" panose="02020603050405020304" pitchFamily="18" charset="0"/>
              </a:rPr>
              <a:t> </a:t>
            </a:r>
            <a:r>
              <a:rPr lang="nl-NL" altLang="nl-NL" dirty="0" err="1" smtClean="0">
                <a:latin typeface="Times" panose="02020603050405020304" pitchFamily="18" charset="0"/>
              </a:rPr>
              <a:t>bulbo-urethralis</a:t>
            </a:r>
            <a:endParaRPr lang="nl-NL" altLang="nl-NL" dirty="0" smtClean="0">
              <a:latin typeface="Times" panose="02020603050405020304" pitchFamily="18" charset="0"/>
            </a:endParaRPr>
          </a:p>
          <a:p>
            <a:endParaRPr lang="nl-NL" altLang="nl-NL" dirty="0" smtClean="0">
              <a:latin typeface="Times" panose="02020603050405020304" pitchFamily="18" charset="0"/>
            </a:endParaRPr>
          </a:p>
          <a:p>
            <a:r>
              <a:rPr lang="nl-NL" altLang="nl-NL" dirty="0" smtClean="0">
                <a:latin typeface="Times" panose="02020603050405020304" pitchFamily="18" charset="0"/>
              </a:rPr>
              <a:t>Veneuze bloedvoorziening </a:t>
            </a:r>
          </a:p>
          <a:p>
            <a:pPr>
              <a:buFontTx/>
              <a:buChar char="-"/>
            </a:pPr>
            <a:r>
              <a:rPr lang="nl-NL" altLang="nl-NL" dirty="0" smtClean="0">
                <a:latin typeface="Times" panose="02020603050405020304" pitchFamily="18" charset="0"/>
              </a:rPr>
              <a:t>Vena </a:t>
            </a:r>
            <a:r>
              <a:rPr lang="nl-NL" altLang="nl-NL" dirty="0" err="1" smtClean="0">
                <a:latin typeface="Times" panose="02020603050405020304" pitchFamily="18" charset="0"/>
              </a:rPr>
              <a:t>dorsalis</a:t>
            </a:r>
            <a:r>
              <a:rPr lang="nl-NL" altLang="nl-NL" dirty="0" smtClean="0">
                <a:latin typeface="Times" panose="02020603050405020304" pitchFamily="18" charset="0"/>
              </a:rPr>
              <a:t> </a:t>
            </a:r>
            <a:r>
              <a:rPr lang="nl-NL" altLang="nl-NL" dirty="0" err="1" smtClean="0">
                <a:latin typeface="Times" panose="02020603050405020304" pitchFamily="18" charset="0"/>
              </a:rPr>
              <a:t>superficialis</a:t>
            </a:r>
            <a:r>
              <a:rPr lang="nl-NL" altLang="nl-NL" dirty="0" smtClean="0">
                <a:latin typeface="Times" panose="02020603050405020304" pitchFamily="18" charset="0"/>
              </a:rPr>
              <a:t> (huid) – vena saphena magna </a:t>
            </a:r>
          </a:p>
          <a:p>
            <a:pPr>
              <a:buFontTx/>
              <a:buChar char="-"/>
            </a:pPr>
            <a:r>
              <a:rPr lang="nl-NL" altLang="nl-NL" dirty="0" smtClean="0">
                <a:latin typeface="Times" panose="02020603050405020304" pitchFamily="18" charset="0"/>
              </a:rPr>
              <a:t>Vena </a:t>
            </a:r>
            <a:r>
              <a:rPr lang="nl-NL" altLang="nl-NL" dirty="0" err="1" smtClean="0">
                <a:latin typeface="Times" panose="02020603050405020304" pitchFamily="18" charset="0"/>
              </a:rPr>
              <a:t>dorsalis</a:t>
            </a:r>
            <a:r>
              <a:rPr lang="nl-NL" altLang="nl-NL" dirty="0" smtClean="0">
                <a:latin typeface="Times" panose="02020603050405020304" pitchFamily="18" charset="0"/>
              </a:rPr>
              <a:t> </a:t>
            </a:r>
            <a:r>
              <a:rPr lang="nl-NL" altLang="nl-NL" dirty="0" err="1" smtClean="0">
                <a:latin typeface="Times" panose="02020603050405020304" pitchFamily="18" charset="0"/>
              </a:rPr>
              <a:t>profunda</a:t>
            </a:r>
            <a:r>
              <a:rPr lang="nl-NL" altLang="nl-NL" dirty="0" smtClean="0">
                <a:latin typeface="Times" panose="02020603050405020304" pitchFamily="18" charset="0"/>
              </a:rPr>
              <a:t> – plexus van </a:t>
            </a:r>
            <a:r>
              <a:rPr lang="nl-NL" altLang="nl-NL" dirty="0" err="1" smtClean="0">
                <a:latin typeface="Times" panose="02020603050405020304" pitchFamily="18" charset="0"/>
              </a:rPr>
              <a:t>Santorini</a:t>
            </a:r>
            <a:endParaRPr lang="nl-NL" altLang="nl-NL" dirty="0" smtClean="0">
              <a:latin typeface="Times" panose="02020603050405020304" pitchFamily="18" charset="0"/>
            </a:endParaRPr>
          </a:p>
          <a:p>
            <a:pPr>
              <a:buFontTx/>
              <a:buChar char="-"/>
            </a:pPr>
            <a:r>
              <a:rPr lang="nl-NL" altLang="nl-NL" dirty="0" smtClean="0">
                <a:latin typeface="Times" panose="02020603050405020304" pitchFamily="18" charset="0"/>
              </a:rPr>
              <a:t>Venae </a:t>
            </a:r>
            <a:r>
              <a:rPr lang="nl-NL" altLang="nl-NL" dirty="0" err="1" smtClean="0">
                <a:latin typeface="Times" panose="02020603050405020304" pitchFamily="18" charset="0"/>
              </a:rPr>
              <a:t>cavernosae</a:t>
            </a:r>
            <a:r>
              <a:rPr lang="nl-NL" altLang="nl-NL" dirty="0" smtClean="0">
                <a:latin typeface="Times" panose="02020603050405020304" pitchFamily="18" charset="0"/>
              </a:rPr>
              <a:t> - vena </a:t>
            </a:r>
            <a:r>
              <a:rPr lang="nl-NL" altLang="nl-NL" dirty="0" err="1" smtClean="0">
                <a:latin typeface="Times" panose="02020603050405020304" pitchFamily="18" charset="0"/>
              </a:rPr>
              <a:t>profunda</a:t>
            </a:r>
            <a:r>
              <a:rPr lang="nl-NL" altLang="nl-NL" dirty="0" smtClean="0">
                <a:latin typeface="Times" panose="02020603050405020304" pitchFamily="18" charset="0"/>
              </a:rPr>
              <a:t> interna</a:t>
            </a:r>
          </a:p>
          <a:p>
            <a:pPr>
              <a:buFontTx/>
              <a:buChar char="-"/>
            </a:pPr>
            <a:endParaRPr lang="nl-NL" altLang="nl-NL" dirty="0" smtClean="0">
              <a:latin typeface="Times" panose="02020603050405020304" pitchFamily="18" charset="0"/>
            </a:endParaRPr>
          </a:p>
          <a:p>
            <a:r>
              <a:rPr lang="nl-NL" altLang="nl-NL" dirty="0" smtClean="0">
                <a:latin typeface="Times" panose="02020603050405020304" pitchFamily="18" charset="0"/>
              </a:rPr>
              <a:t>Belangrijkste innervatie: nervus </a:t>
            </a:r>
            <a:r>
              <a:rPr lang="nl-NL" altLang="nl-NL" dirty="0" err="1" smtClean="0">
                <a:latin typeface="Times" panose="02020603050405020304" pitchFamily="18" charset="0"/>
              </a:rPr>
              <a:t>pudendus</a:t>
            </a:r>
            <a:r>
              <a:rPr lang="nl-NL" altLang="nl-NL" dirty="0" smtClean="0">
                <a:latin typeface="Times" panose="02020603050405020304" pitchFamily="18" charset="0"/>
              </a:rPr>
              <a:t> – nervus </a:t>
            </a:r>
            <a:r>
              <a:rPr lang="nl-NL" altLang="nl-NL" dirty="0" err="1" smtClean="0">
                <a:latin typeface="Times" panose="02020603050405020304" pitchFamily="18" charset="0"/>
              </a:rPr>
              <a:t>dorsalis</a:t>
            </a:r>
            <a:r>
              <a:rPr lang="nl-NL" altLang="nl-NL" dirty="0" smtClean="0">
                <a:latin typeface="Times" panose="02020603050405020304" pitchFamily="18" charset="0"/>
              </a:rPr>
              <a:t> penis</a:t>
            </a:r>
          </a:p>
          <a:p>
            <a:endParaRPr lang="nl-NL" altLang="nl-NL" dirty="0" smtClean="0">
              <a:latin typeface="Times" panose="02020603050405020304" pitchFamily="18" charset="0"/>
            </a:endParaRPr>
          </a:p>
          <a:p>
            <a:r>
              <a:rPr lang="nl-NL" altLang="nl-NL" dirty="0" err="1" smtClean="0">
                <a:latin typeface="Times" panose="02020603050405020304" pitchFamily="18" charset="0"/>
              </a:rPr>
              <a:t>Hemodynamiek</a:t>
            </a:r>
            <a:endParaRPr lang="nl-NL" altLang="nl-NL" dirty="0" smtClean="0">
              <a:latin typeface="Times" panose="02020603050405020304" pitchFamily="18" charset="0"/>
            </a:endParaRPr>
          </a:p>
          <a:p>
            <a:r>
              <a:rPr lang="nl-NL" altLang="nl-NL" dirty="0" smtClean="0">
                <a:latin typeface="Times" panose="02020603050405020304" pitchFamily="18" charset="0"/>
              </a:rPr>
              <a:t>Parasympatische zenuwen – relaxatie gladde spierweefsel in de zwellichamen – toename </a:t>
            </a:r>
            <a:r>
              <a:rPr lang="nl-NL" altLang="nl-NL" dirty="0" err="1" smtClean="0">
                <a:latin typeface="Times" panose="02020603050405020304" pitchFamily="18" charset="0"/>
              </a:rPr>
              <a:t>artiele</a:t>
            </a:r>
            <a:r>
              <a:rPr lang="nl-NL" altLang="nl-NL" dirty="0" smtClean="0">
                <a:latin typeface="Times" panose="02020603050405020304" pitchFamily="18" charset="0"/>
              </a:rPr>
              <a:t> flow – vullen caverneuze ruimten – dichtdrukken veneuze flow tegen stugge tunica </a:t>
            </a:r>
            <a:r>
              <a:rPr lang="nl-NL" altLang="nl-NL" dirty="0" err="1" smtClean="0">
                <a:latin typeface="Times" panose="02020603050405020304" pitchFamily="18" charset="0"/>
              </a:rPr>
              <a:t>albuginea</a:t>
            </a:r>
            <a:r>
              <a:rPr lang="nl-NL" altLang="nl-NL" dirty="0" smtClean="0">
                <a:latin typeface="Times" panose="02020603050405020304" pitchFamily="18" charset="0"/>
              </a:rPr>
              <a:t>. </a:t>
            </a:r>
          </a:p>
          <a:p>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6</a:t>
            </a:fld>
            <a:endParaRPr lang="nl-NL"/>
          </a:p>
        </p:txBody>
      </p:sp>
    </p:spTree>
    <p:extLst>
      <p:ext uri="{BB962C8B-B14F-4D97-AF65-F5344CB8AC3E}">
        <p14:creationId xmlns:p14="http://schemas.microsoft.com/office/powerpoint/2010/main" val="259602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Eigenlijk wordt iedereen geboren met een</a:t>
            </a:r>
            <a:r>
              <a:rPr lang="nl-NL" baseline="0" dirty="0" smtClean="0"/>
              <a:t> nauwe voorhuid. </a:t>
            </a:r>
            <a:r>
              <a:rPr lang="nl-NL" dirty="0" smtClean="0"/>
              <a:t>Bij de geboorte zijn de voorhuid en de eikel vaak tot een geheel verkleefd. Met het ouder worden komt dit vanzelf los. Dor het aanmaken van smegma komt er ruimte tussen</a:t>
            </a:r>
            <a:r>
              <a:rPr lang="nl-NL" baseline="0" dirty="0" smtClean="0"/>
              <a:t> de voorhuid en de eikel.</a:t>
            </a:r>
            <a:endParaRPr lang="nl-NL" dirty="0" smtClean="0"/>
          </a:p>
          <a:p>
            <a:r>
              <a:rPr lang="nl-NL" dirty="0" smtClean="0"/>
              <a:t>Vanaf de leeftijd van 4 jaar kan de voorhuid bij de meeste jongens voorzichtig worden teruggeschoven. Wanneer het terugschuiven niet (goed) lukt, forceer dit dan niet. Dit kan pijn doen en scheurtjes veroorzaken in de huid. Daardoor ontstaan littekens en kan de voorhuid nog nauwer worden. Bij de meeste kinderen komt de voorhuid uiteindelijk vanzelf los.</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7</a:t>
            </a:fld>
            <a:endParaRPr lang="nl-NL"/>
          </a:p>
        </p:txBody>
      </p:sp>
    </p:spTree>
    <p:extLst>
      <p:ext uri="{BB962C8B-B14F-4D97-AF65-F5344CB8AC3E}">
        <p14:creationId xmlns:p14="http://schemas.microsoft.com/office/powerpoint/2010/main" val="269896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a:t>
            </a:r>
            <a:r>
              <a:rPr lang="nl-NL" baseline="0" dirty="0" smtClean="0"/>
              <a:t> de voorhuid achter de eikel blijft zitten, knelt deze de eikel als het ware af waardoor deze gaat opzwellen. Het gevolg hiervan kan zijn dat de voorhuid helemaal niet meer terug te krijgen is. Dit is pijnlijk en het kan zijn dat voor het reponeren uiteindelijk onze hulp nodig is. Mocht de voorhuid te lang naar achteren blijven zitten, kan deze uiteindelijk zelfs afsterven.</a:t>
            </a:r>
          </a:p>
          <a:p>
            <a:endParaRPr lang="nl-NL" baseline="0" dirty="0" smtClean="0"/>
          </a:p>
          <a:p>
            <a:r>
              <a:rPr lang="nl-NL" baseline="0" dirty="0" smtClean="0"/>
              <a:t>Poedersuiker.</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8</a:t>
            </a:fld>
            <a:endParaRPr lang="nl-NL"/>
          </a:p>
        </p:txBody>
      </p:sp>
    </p:spTree>
    <p:extLst>
      <p:ext uri="{BB962C8B-B14F-4D97-AF65-F5344CB8AC3E}">
        <p14:creationId xmlns:p14="http://schemas.microsoft.com/office/powerpoint/2010/main" val="107326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Dus altijd</a:t>
            </a:r>
            <a:r>
              <a:rPr lang="nl-NL" baseline="0" dirty="0" smtClean="0"/>
              <a:t> voorhuid terugschuiven over de eikel na het plassen, schoonmaken of vrijen! </a:t>
            </a:r>
            <a:r>
              <a:rPr lang="nl-NL" dirty="0" smtClean="0"/>
              <a:t>Geef het door!</a:t>
            </a:r>
            <a:endParaRPr lang="nl-NL" dirty="0"/>
          </a:p>
        </p:txBody>
      </p:sp>
      <p:sp>
        <p:nvSpPr>
          <p:cNvPr id="4" name="Tijdelijke aanduiding voor dianummer 3"/>
          <p:cNvSpPr>
            <a:spLocks noGrp="1"/>
          </p:cNvSpPr>
          <p:nvPr>
            <p:ph type="sldNum" sz="quarter" idx="10"/>
          </p:nvPr>
        </p:nvSpPr>
        <p:spPr/>
        <p:txBody>
          <a:bodyPr/>
          <a:lstStyle/>
          <a:p>
            <a:fld id="{62B1BC18-A0C6-4A36-89CE-AC919F433F4A}" type="slidenum">
              <a:rPr lang="nl-NL" smtClean="0"/>
              <a:t>9</a:t>
            </a:fld>
            <a:endParaRPr lang="nl-NL"/>
          </a:p>
        </p:txBody>
      </p:sp>
    </p:spTree>
    <p:extLst>
      <p:ext uri="{BB962C8B-B14F-4D97-AF65-F5344CB8AC3E}">
        <p14:creationId xmlns:p14="http://schemas.microsoft.com/office/powerpoint/2010/main" val="364088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2D6C6A4-0266-4EDB-BCBC-2125AB566D8A}" type="datetimeFigureOut">
              <a:rPr lang="nl-NL" smtClean="0"/>
              <a:t>11-11-2022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130235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2D6C6A4-0266-4EDB-BCBC-2125AB566D8A}" type="datetimeFigureOut">
              <a:rPr lang="nl-NL" smtClean="0"/>
              <a:t>11-11-2022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371463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2D6C6A4-0266-4EDB-BCBC-2125AB566D8A}" type="datetimeFigureOut">
              <a:rPr lang="nl-NL" smtClean="0"/>
              <a:t>11-11-2022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158082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Arial" charset="0"/>
              </a:defRPr>
            </a:lvl1pPr>
          </a:lstStyle>
          <a:p>
            <a:r>
              <a:rPr lang="nl-NL" dirty="0" smtClean="0"/>
              <a:t>Titelstijl van model bewerken</a:t>
            </a:r>
            <a:endParaRPr lang="en-US" dirty="0"/>
          </a:p>
        </p:txBody>
      </p:sp>
      <p:sp>
        <p:nvSpPr>
          <p:cNvPr id="3" name="Content Placeholder 2"/>
          <p:cNvSpPr>
            <a:spLocks noGrp="1"/>
          </p:cNvSpPr>
          <p:nvPr>
            <p:ph idx="1"/>
          </p:nvPr>
        </p:nvSpPr>
        <p:spPr/>
        <p:txBody>
          <a:bodyPr>
            <a:normAutofit/>
          </a:bodyPr>
          <a:lstStyle>
            <a:lvl1pPr>
              <a:buClr>
                <a:srgbClr val="007BC0"/>
              </a:buClr>
              <a:defRPr sz="2000" baseline="0">
                <a:latin typeface="Arial" charset="0"/>
              </a:defRPr>
            </a:lvl1pPr>
            <a:lvl2pPr marL="685800" indent="-228600">
              <a:buClr>
                <a:srgbClr val="007BC0"/>
              </a:buClr>
              <a:buFont typeface=".AppleSystemUIFont" charset="-120"/>
              <a:buChar char="–"/>
              <a:defRPr sz="2000" baseline="0">
                <a:latin typeface="Arial" charset="0"/>
              </a:defRPr>
            </a:lvl2pPr>
            <a:lvl3pPr marL="914400" indent="0">
              <a:buFontTx/>
              <a:buNone/>
              <a:defRPr sz="2000" baseline="0">
                <a:latin typeface="Arial" charset="0"/>
              </a:defRPr>
            </a:lvl3pPr>
            <a:lvl4pPr>
              <a:defRPr sz="2000" baseline="0">
                <a:latin typeface="Arial" charset="0"/>
              </a:defRPr>
            </a:lvl4pPr>
            <a:lvl5pPr>
              <a:defRPr sz="2000" baseline="0">
                <a:latin typeface="Arial" charset="0"/>
              </a:defRPr>
            </a:lvl5pPr>
          </a:lstStyle>
          <a:p>
            <a:pPr lvl="0"/>
            <a:r>
              <a:rPr lang="nl-NL" dirty="0" smtClean="0"/>
              <a:t>Klik om de tekststijl van het model te bewerken</a:t>
            </a:r>
          </a:p>
          <a:p>
            <a:pPr lvl="1"/>
            <a:r>
              <a:rPr lang="nl-NL" dirty="0" smtClean="0"/>
              <a:t>Tweede niveau</a:t>
            </a:r>
          </a:p>
        </p:txBody>
      </p:sp>
      <p:sp>
        <p:nvSpPr>
          <p:cNvPr id="4" name="Date Placeholder 3"/>
          <p:cNvSpPr>
            <a:spLocks noGrp="1"/>
          </p:cNvSpPr>
          <p:nvPr>
            <p:ph type="dt" sz="half" idx="10"/>
          </p:nvPr>
        </p:nvSpPr>
        <p:spPr/>
        <p:txBody>
          <a:bodyPr/>
          <a:lstStyle/>
          <a:p>
            <a:fld id="{41AB3542-1088-0844-9F30-D615B66C964B}" type="datetimeFigureOut">
              <a:rPr lang="nl-NL" smtClean="0"/>
              <a:t>11-11-2022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D2761A-EF6D-134A-A7F3-E4A293A28DB4}" type="slidenum">
              <a:rPr lang="nl-NL" smtClean="0"/>
              <a:t>‹nr.›</a:t>
            </a:fld>
            <a:endParaRPr lang="nl-NL"/>
          </a:p>
        </p:txBody>
      </p:sp>
    </p:spTree>
    <p:extLst>
      <p:ext uri="{BB962C8B-B14F-4D97-AF65-F5344CB8AC3E}">
        <p14:creationId xmlns:p14="http://schemas.microsoft.com/office/powerpoint/2010/main" val="3864497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1AB3542-1088-0844-9F30-D615B66C964B}" type="datetimeFigureOut">
              <a:rPr lang="nl-NL" smtClean="0"/>
              <a:t>11-11-2022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D2761A-EF6D-134A-A7F3-E4A293A28DB4}" type="slidenum">
              <a:rPr lang="nl-NL" smtClean="0"/>
              <a:t>‹nr.›</a:t>
            </a:fld>
            <a:endParaRPr lang="nl-NL"/>
          </a:p>
        </p:txBody>
      </p:sp>
    </p:spTree>
    <p:extLst>
      <p:ext uri="{BB962C8B-B14F-4D97-AF65-F5344CB8AC3E}">
        <p14:creationId xmlns:p14="http://schemas.microsoft.com/office/powerpoint/2010/main" val="122070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Titelstijl van model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1AB3542-1088-0844-9F30-D615B66C964B}" type="datetimeFigureOut">
              <a:rPr lang="nl-NL" smtClean="0"/>
              <a:t>11-11-2022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0D2761A-EF6D-134A-A7F3-E4A293A28DB4}" type="slidenum">
              <a:rPr lang="nl-NL" smtClean="0"/>
              <a:t>‹nr.›</a:t>
            </a:fld>
            <a:endParaRPr lang="nl-NL"/>
          </a:p>
        </p:txBody>
      </p:sp>
    </p:spTree>
    <p:extLst>
      <p:ext uri="{BB962C8B-B14F-4D97-AF65-F5344CB8AC3E}">
        <p14:creationId xmlns:p14="http://schemas.microsoft.com/office/powerpoint/2010/main" val="3460898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41AB3542-1088-0844-9F30-D615B66C964B}" type="datetimeFigureOut">
              <a:rPr lang="nl-NL" smtClean="0"/>
              <a:t>11-11-2022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0D2761A-EF6D-134A-A7F3-E4A293A28DB4}" type="slidenum">
              <a:rPr lang="nl-NL" smtClean="0"/>
              <a:t>‹nr.›</a:t>
            </a:fld>
            <a:endParaRPr lang="nl-NL"/>
          </a:p>
        </p:txBody>
      </p:sp>
    </p:spTree>
    <p:extLst>
      <p:ext uri="{BB962C8B-B14F-4D97-AF65-F5344CB8AC3E}">
        <p14:creationId xmlns:p14="http://schemas.microsoft.com/office/powerpoint/2010/main" val="3233820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chorCtr="0">
            <a:noAutofit/>
          </a:bodyPr>
          <a:lstStyle>
            <a:lvl1pPr algn="ctr">
              <a:defRPr sz="3600" baseline="0"/>
            </a:lvl1pPr>
          </a:lstStyle>
          <a:p>
            <a:r>
              <a:rPr lang="nl-NL" dirty="0" smtClean="0"/>
              <a:t>Titelstijl van model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1AB3542-1088-0844-9F30-D615B66C964B}" type="datetimeFigureOut">
              <a:rPr lang="nl-NL" smtClean="0"/>
              <a:t>11-11-2022</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D2761A-EF6D-134A-A7F3-E4A293A28DB4}" type="slidenum">
              <a:rPr lang="nl-NL" smtClean="0"/>
              <a:t>‹nr.›</a:t>
            </a:fld>
            <a:endParaRPr lang="nl-NL"/>
          </a:p>
        </p:txBody>
      </p:sp>
    </p:spTree>
    <p:extLst>
      <p:ext uri="{BB962C8B-B14F-4D97-AF65-F5344CB8AC3E}">
        <p14:creationId xmlns:p14="http://schemas.microsoft.com/office/powerpoint/2010/main" val="2185981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B3542-1088-0844-9F30-D615B66C964B}" type="datetimeFigureOut">
              <a:rPr lang="nl-NL" smtClean="0"/>
              <a:t>11-11-2022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0D2761A-EF6D-134A-A7F3-E4A293A28DB4}" type="slidenum">
              <a:rPr lang="nl-NL" smtClean="0"/>
              <a:t>‹nr.›</a:t>
            </a:fld>
            <a:endParaRPr lang="nl-NL"/>
          </a:p>
        </p:txBody>
      </p:sp>
    </p:spTree>
    <p:extLst>
      <p:ext uri="{BB962C8B-B14F-4D97-AF65-F5344CB8AC3E}">
        <p14:creationId xmlns:p14="http://schemas.microsoft.com/office/powerpoint/2010/main" val="58154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2D6C6A4-0266-4EDB-BCBC-2125AB566D8A}" type="datetimeFigureOut">
              <a:rPr lang="nl-NL" smtClean="0"/>
              <a:t>11-11-2022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374832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42D6C6A4-0266-4EDB-BCBC-2125AB566D8A}" type="datetimeFigureOut">
              <a:rPr lang="nl-NL" smtClean="0"/>
              <a:t>11-11-2022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297475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2D6C6A4-0266-4EDB-BCBC-2125AB566D8A}" type="datetimeFigureOut">
              <a:rPr lang="nl-NL" smtClean="0"/>
              <a:t>11-11-2022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382970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2D6C6A4-0266-4EDB-BCBC-2125AB566D8A}" type="datetimeFigureOut">
              <a:rPr lang="nl-NL" smtClean="0"/>
              <a:t>11-11-2022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89625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2D6C6A4-0266-4EDB-BCBC-2125AB566D8A}" type="datetimeFigureOut">
              <a:rPr lang="nl-NL" smtClean="0"/>
              <a:t>11-11-2022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397526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2D6C6A4-0266-4EDB-BCBC-2125AB566D8A}" type="datetimeFigureOut">
              <a:rPr lang="nl-NL" smtClean="0"/>
              <a:t>11-11-2022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85638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2D6C6A4-0266-4EDB-BCBC-2125AB566D8A}" type="datetimeFigureOut">
              <a:rPr lang="nl-NL" smtClean="0"/>
              <a:t>11-11-2022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86220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2D6C6A4-0266-4EDB-BCBC-2125AB566D8A}" type="datetimeFigureOut">
              <a:rPr lang="nl-NL" smtClean="0"/>
              <a:t>11-11-2022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1A7B890-973E-4AF3-9D32-06787F22B51D}" type="slidenum">
              <a:rPr lang="nl-NL" smtClean="0"/>
              <a:t>‹nr.›</a:t>
            </a:fld>
            <a:endParaRPr lang="nl-NL"/>
          </a:p>
        </p:txBody>
      </p:sp>
    </p:spTree>
    <p:extLst>
      <p:ext uri="{BB962C8B-B14F-4D97-AF65-F5344CB8AC3E}">
        <p14:creationId xmlns:p14="http://schemas.microsoft.com/office/powerpoint/2010/main" val="274480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6C6A4-0266-4EDB-BCBC-2125AB566D8A}" type="datetimeFigureOut">
              <a:rPr lang="nl-NL" smtClean="0"/>
              <a:t>11-11-2022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7B890-973E-4AF3-9D32-06787F22B51D}" type="slidenum">
              <a:rPr lang="nl-NL" smtClean="0"/>
              <a:t>‹nr.›</a:t>
            </a:fld>
            <a:endParaRPr lang="nl-NL"/>
          </a:p>
        </p:txBody>
      </p:sp>
    </p:spTree>
    <p:extLst>
      <p:ext uri="{BB962C8B-B14F-4D97-AF65-F5344CB8AC3E}">
        <p14:creationId xmlns:p14="http://schemas.microsoft.com/office/powerpoint/2010/main" val="41705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180000" rIns="91440" bIns="45720" rtlCol="0" anchor="t" anchorCtr="0">
            <a:normAutofit/>
          </a:bodyPr>
          <a:lstStyle/>
          <a:p>
            <a:r>
              <a:rPr lang="nl-NL" dirty="0" smtClean="0"/>
              <a:t>Titelstijl van model bewerken</a:t>
            </a:r>
            <a:endParaRPr lang="en-US" dirty="0"/>
          </a:p>
        </p:txBody>
      </p:sp>
      <p:sp>
        <p:nvSpPr>
          <p:cNvPr id="3" name="Text Placeholder 2"/>
          <p:cNvSpPr>
            <a:spLocks noGrp="1"/>
          </p:cNvSpPr>
          <p:nvPr>
            <p:ph type="body" idx="1"/>
          </p:nvPr>
        </p:nvSpPr>
        <p:spPr>
          <a:xfrm>
            <a:off x="838200" y="1825625"/>
            <a:ext cx="10515600" cy="4063111"/>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838200" y="62740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B3542-1088-0844-9F30-D615B66C964B}" type="datetimeFigureOut">
              <a:rPr lang="nl-NL" smtClean="0"/>
              <a:t>11-11-2022</a:t>
            </a:fld>
            <a:endParaRPr lang="nl-NL" dirty="0"/>
          </a:p>
        </p:txBody>
      </p:sp>
      <p:sp>
        <p:nvSpPr>
          <p:cNvPr id="5" name="Footer Placeholder 4"/>
          <p:cNvSpPr>
            <a:spLocks noGrp="1"/>
          </p:cNvSpPr>
          <p:nvPr>
            <p:ph type="ftr" sz="quarter" idx="3"/>
          </p:nvPr>
        </p:nvSpPr>
        <p:spPr>
          <a:xfrm>
            <a:off x="3593592" y="6274054"/>
            <a:ext cx="50170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610600" y="62740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2761A-EF6D-134A-A7F3-E4A293A28DB4}" type="slidenum">
              <a:rPr lang="nl-NL" smtClean="0"/>
              <a:t>‹nr.›</a:t>
            </a:fld>
            <a:endParaRPr lang="nl-NL"/>
          </a:p>
        </p:txBody>
      </p:sp>
      <p:sp>
        <p:nvSpPr>
          <p:cNvPr id="8" name="Rechthoek 7"/>
          <p:cNvSpPr/>
          <p:nvPr userDrawn="1"/>
        </p:nvSpPr>
        <p:spPr>
          <a:xfrm>
            <a:off x="0" y="6787268"/>
            <a:ext cx="3049200" cy="72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3047600" y="6787268"/>
            <a:ext cx="3049200" cy="72000"/>
          </a:xfrm>
          <a:prstGeom prst="rect">
            <a:avLst/>
          </a:prstGeom>
          <a:solidFill>
            <a:srgbClr val="F8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6095200" y="6787268"/>
            <a:ext cx="3049200" cy="72000"/>
          </a:xfrm>
          <a:prstGeom prst="rect">
            <a:avLst/>
          </a:prstGeom>
          <a:solidFill>
            <a:srgbClr val="84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9142800" y="6787268"/>
            <a:ext cx="3049200" cy="72000"/>
          </a:xfrm>
          <a:prstGeom prst="rect">
            <a:avLst/>
          </a:prstGeom>
          <a:solidFill>
            <a:srgbClr val="4B2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603736" y="6238885"/>
            <a:ext cx="381000" cy="464301"/>
          </a:xfrm>
          <a:prstGeom prst="rect">
            <a:avLst/>
          </a:prstGeom>
        </p:spPr>
      </p:pic>
    </p:spTree>
    <p:extLst>
      <p:ext uri="{BB962C8B-B14F-4D97-AF65-F5344CB8AC3E}">
        <p14:creationId xmlns:p14="http://schemas.microsoft.com/office/powerpoint/2010/main" val="1426986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3600" b="1" i="0" kern="1200" baseline="0">
          <a:solidFill>
            <a:srgbClr val="007BC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BC0"/>
        </a:buClr>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BC0"/>
        </a:buClr>
        <a:buFont typeface=".AppleSystemUIFont" charset="-120"/>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BC0"/>
        </a:buClr>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BC0"/>
        </a:buClr>
        <a:buFont typeface=".AppleSystemUIFont" charset="-120"/>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BC0"/>
        </a:buClr>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3.xml"/><Relationship Id="rId5" Type="http://schemas.openxmlformats.org/officeDocument/2006/relationships/image" Target="../media/image41.jp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hoek 4"/>
          <p:cNvSpPr/>
          <p:nvPr/>
        </p:nvSpPr>
        <p:spPr>
          <a:xfrm>
            <a:off x="0" y="6787268"/>
            <a:ext cx="3049200" cy="72000"/>
          </a:xfrm>
          <a:prstGeom prst="rect">
            <a:avLst/>
          </a:prstGeom>
          <a:solidFill>
            <a:srgbClr val="DC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hthoek 5"/>
          <p:cNvSpPr/>
          <p:nvPr/>
        </p:nvSpPr>
        <p:spPr>
          <a:xfrm>
            <a:off x="3047600" y="6787268"/>
            <a:ext cx="3049200" cy="72000"/>
          </a:xfrm>
          <a:prstGeom prst="rect">
            <a:avLst/>
          </a:prstGeom>
          <a:solidFill>
            <a:srgbClr val="F8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hthoek 6"/>
          <p:cNvSpPr/>
          <p:nvPr/>
        </p:nvSpPr>
        <p:spPr>
          <a:xfrm>
            <a:off x="6095200" y="6787268"/>
            <a:ext cx="3049200" cy="72000"/>
          </a:xfrm>
          <a:prstGeom prst="rect">
            <a:avLst/>
          </a:prstGeom>
          <a:solidFill>
            <a:srgbClr val="84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hoek 7"/>
          <p:cNvSpPr/>
          <p:nvPr/>
        </p:nvSpPr>
        <p:spPr>
          <a:xfrm>
            <a:off x="9142800" y="6787268"/>
            <a:ext cx="3049200" cy="72000"/>
          </a:xfrm>
          <a:prstGeom prst="rect">
            <a:avLst/>
          </a:prstGeom>
          <a:solidFill>
            <a:srgbClr val="4B2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el 1"/>
          <p:cNvSpPr>
            <a:spLocks noGrp="1"/>
          </p:cNvSpPr>
          <p:nvPr>
            <p:ph type="ctrTitle"/>
          </p:nvPr>
        </p:nvSpPr>
        <p:spPr>
          <a:xfrm>
            <a:off x="200" y="1418690"/>
            <a:ext cx="9142600" cy="1764776"/>
          </a:xfrm>
          <a:gradFill flip="none" rotWithShape="1">
            <a:gsLst>
              <a:gs pos="0">
                <a:schemeClr val="accent1">
                  <a:lumMod val="5000"/>
                  <a:lumOff val="95000"/>
                  <a:alpha val="0"/>
                </a:schemeClr>
              </a:gs>
              <a:gs pos="35000">
                <a:srgbClr val="4B2582"/>
              </a:gs>
            </a:gsLst>
            <a:lin ang="0" scaled="1"/>
            <a:tileRect/>
          </a:gradFill>
        </p:spPr>
        <p:txBody>
          <a:bodyPr tIns="180000" rIns="180000" anchor="t">
            <a:noAutofit/>
          </a:bodyPr>
          <a:lstStyle/>
          <a:p>
            <a:pPr algn="r"/>
            <a:r>
              <a:rPr lang="nl-NL" sz="3200" b="1" dirty="0" smtClean="0">
                <a:solidFill>
                  <a:schemeClr val="bg1"/>
                </a:solidFill>
                <a:latin typeface="Arial" charset="0"/>
                <a:ea typeface="Arial" charset="0"/>
                <a:cs typeface="Arial" charset="0"/>
              </a:rPr>
              <a:t>Toon ballen, bezoek de uroloog!</a:t>
            </a:r>
            <a:endParaRPr lang="nl-NL" sz="3200" b="1" dirty="0">
              <a:solidFill>
                <a:schemeClr val="bg1"/>
              </a:solidFill>
              <a:latin typeface="Arial" charset="0"/>
              <a:ea typeface="Arial" charset="0"/>
              <a:cs typeface="Arial" charset="0"/>
            </a:endParaRPr>
          </a:p>
        </p:txBody>
      </p:sp>
      <p:sp>
        <p:nvSpPr>
          <p:cNvPr id="3" name="Ondertitel 2"/>
          <p:cNvSpPr>
            <a:spLocks noGrp="1"/>
          </p:cNvSpPr>
          <p:nvPr>
            <p:ph type="subTitle" idx="1"/>
          </p:nvPr>
        </p:nvSpPr>
        <p:spPr>
          <a:xfrm>
            <a:off x="0" y="2445514"/>
            <a:ext cx="9142800" cy="737951"/>
          </a:xfrm>
          <a:noFill/>
        </p:spPr>
        <p:txBody>
          <a:bodyPr rIns="180000" anchor="b">
            <a:noAutofit/>
          </a:bodyPr>
          <a:lstStyle/>
          <a:p>
            <a:pPr algn="r"/>
            <a:r>
              <a:rPr lang="nl-NL" sz="1600" dirty="0" smtClean="0">
                <a:solidFill>
                  <a:schemeClr val="bg1"/>
                </a:solidFill>
                <a:latin typeface="Arial" charset="0"/>
                <a:ea typeface="Arial" charset="0"/>
                <a:cs typeface="Arial" charset="0"/>
              </a:rPr>
              <a:t>			Daphne Luijendijk – de Bruin</a:t>
            </a:r>
          </a:p>
          <a:p>
            <a:pPr algn="r"/>
            <a:r>
              <a:rPr lang="nl-NL" sz="1600" dirty="0" smtClean="0">
                <a:solidFill>
                  <a:schemeClr val="bg1"/>
                </a:solidFill>
                <a:latin typeface="Arial" charset="0"/>
                <a:ea typeface="Arial" charset="0"/>
                <a:cs typeface="Arial" charset="0"/>
              </a:rPr>
              <a:t>Uroloog Martini Ziekenhuis Groningen</a:t>
            </a:r>
            <a:endParaRPr lang="nl-NL" sz="1600" dirty="0">
              <a:solidFill>
                <a:schemeClr val="bg1"/>
              </a:solidFill>
              <a:latin typeface="Arial" charset="0"/>
              <a:ea typeface="Arial" charset="0"/>
              <a:cs typeface="Arial" charset="0"/>
            </a:endParaRPr>
          </a:p>
        </p:txBody>
      </p:sp>
      <p:pic>
        <p:nvPicPr>
          <p:cNvPr id="9" name="Afbeelding 8"/>
          <p:cNvPicPr>
            <a:picLocks noChangeAspect="1"/>
          </p:cNvPicPr>
          <p:nvPr/>
        </p:nvPicPr>
        <p:blipFill>
          <a:blip r:embed="rId4"/>
          <a:stretch>
            <a:fillRect/>
          </a:stretch>
        </p:blipFill>
        <p:spPr>
          <a:xfrm>
            <a:off x="9473600" y="6120214"/>
            <a:ext cx="2387600" cy="546100"/>
          </a:xfrm>
          <a:prstGeom prst="rect">
            <a:avLst/>
          </a:prstGeom>
        </p:spPr>
      </p:pic>
    </p:spTree>
    <p:extLst>
      <p:ext uri="{BB962C8B-B14F-4D97-AF65-F5344CB8AC3E}">
        <p14:creationId xmlns:p14="http://schemas.microsoft.com/office/powerpoint/2010/main" val="245286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Frenulum ruptuur</a:t>
            </a: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423" y="1567416"/>
            <a:ext cx="3142754" cy="3519885"/>
          </a:xfrm>
          <a:prstGeom prst="rect">
            <a:avLst/>
          </a:prstGeom>
        </p:spPr>
      </p:pic>
      <p:sp>
        <p:nvSpPr>
          <p:cNvPr id="6" name="Tijdelijke aanduiding voor inhoud 5"/>
          <p:cNvSpPr>
            <a:spLocks noGrp="1"/>
          </p:cNvSpPr>
          <p:nvPr>
            <p:ph sz="half" idx="1"/>
          </p:nvPr>
        </p:nvSpPr>
        <p:spPr/>
        <p:txBody>
          <a:bodyPr/>
          <a:lstStyle/>
          <a:p>
            <a:endParaRPr lang="nl-NL" dirty="0" smtClean="0"/>
          </a:p>
          <a:p>
            <a:r>
              <a:rPr lang="nl-NL" dirty="0" smtClean="0">
                <a:latin typeface="+mj-lt"/>
                <a:cs typeface="Times New Roman" panose="02020603050405020304" pitchFamily="18" charset="0"/>
              </a:rPr>
              <a:t>Te strak </a:t>
            </a:r>
            <a:r>
              <a:rPr lang="nl-NL" dirty="0" err="1" smtClean="0">
                <a:latin typeface="+mj-lt"/>
                <a:cs typeface="Times New Roman" panose="02020603050405020304" pitchFamily="18" charset="0"/>
              </a:rPr>
              <a:t>frenulum</a:t>
            </a:r>
            <a:endParaRPr lang="nl-NL" dirty="0" smtClean="0">
              <a:latin typeface="+mj-lt"/>
              <a:cs typeface="Times New Roman" panose="02020603050405020304" pitchFamily="18" charset="0"/>
            </a:endParaRPr>
          </a:p>
          <a:p>
            <a:r>
              <a:rPr lang="nl-NL" dirty="0" smtClean="0">
                <a:latin typeface="+mj-lt"/>
                <a:cs typeface="Times New Roman" panose="02020603050405020304" pitchFamily="18" charset="0"/>
              </a:rPr>
              <a:t>Pijn</a:t>
            </a:r>
          </a:p>
          <a:p>
            <a:r>
              <a:rPr lang="nl-NL" dirty="0" smtClean="0">
                <a:latin typeface="+mj-lt"/>
                <a:cs typeface="Times New Roman" panose="02020603050405020304" pitchFamily="18" charset="0"/>
              </a:rPr>
              <a:t>Scheuren</a:t>
            </a:r>
            <a:endParaRPr lang="nl-NL" dirty="0">
              <a:latin typeface="+mj-lt"/>
              <a:cs typeface="Times New Roman" panose="02020603050405020304" pitchFamily="18" charset="0"/>
            </a:endParaRPr>
          </a:p>
        </p:txBody>
      </p:sp>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l="14145" r="21855"/>
          <a:stretch/>
        </p:blipFill>
        <p:spPr>
          <a:xfrm>
            <a:off x="7900988" y="1567416"/>
            <a:ext cx="3362320" cy="3519885"/>
          </a:xfrm>
          <a:prstGeom prst="rect">
            <a:avLst/>
          </a:prstGeom>
        </p:spPr>
      </p:pic>
    </p:spTree>
    <p:extLst>
      <p:ext uri="{BB962C8B-B14F-4D97-AF65-F5344CB8AC3E}">
        <p14:creationId xmlns:p14="http://schemas.microsoft.com/office/powerpoint/2010/main" val="1766998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Frenulum ruptuur</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1468" y="1183163"/>
            <a:ext cx="7489122" cy="4980570"/>
          </a:xfrm>
        </p:spPr>
      </p:pic>
    </p:spTree>
    <p:extLst>
      <p:ext uri="{BB962C8B-B14F-4D97-AF65-F5344CB8AC3E}">
        <p14:creationId xmlns:p14="http://schemas.microsoft.com/office/powerpoint/2010/main" val="349508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Frenulum ruptuur</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1468" y="1183163"/>
            <a:ext cx="7489122" cy="4980570"/>
          </a:xfrm>
        </p:spPr>
      </p:pic>
      <p:sp>
        <p:nvSpPr>
          <p:cNvPr id="8" name="Rechthoek 7"/>
          <p:cNvSpPr/>
          <p:nvPr/>
        </p:nvSpPr>
        <p:spPr>
          <a:xfrm rot="20305963">
            <a:off x="435192" y="2606037"/>
            <a:ext cx="11094968" cy="923330"/>
          </a:xfrm>
          <a:prstGeom prst="rect">
            <a:avLst/>
          </a:prstGeom>
        </p:spPr>
        <p:txBody>
          <a:bodyPr wrap="square">
            <a:spAutoFit/>
          </a:bodyPr>
          <a:lstStyle/>
          <a:p>
            <a:pPr algn="ctr"/>
            <a:r>
              <a:rPr lang="nl-NL" altLang="nl-NL" sz="5400" dirty="0">
                <a:solidFill>
                  <a:srgbClr val="FF0000"/>
                </a:solidFill>
              </a:rPr>
              <a:t>Geef het door: bezoek een uroloog!</a:t>
            </a:r>
            <a:endParaRPr lang="nl-NL" sz="5400" dirty="0"/>
          </a:p>
        </p:txBody>
      </p:sp>
    </p:spTree>
    <p:extLst>
      <p:ext uri="{BB962C8B-B14F-4D97-AF65-F5344CB8AC3E}">
        <p14:creationId xmlns:p14="http://schemas.microsoft.com/office/powerpoint/2010/main" val="3523133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Frenulum ruptuur</a:t>
            </a:r>
            <a:endParaRPr lang="nl-NL" dirty="0"/>
          </a:p>
        </p:txBody>
      </p:sp>
      <p:pic>
        <p:nvPicPr>
          <p:cNvPr id="4" name="Tijdelijke aanduiding voor inhoud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26955"/>
          <a:stretch/>
        </p:blipFill>
        <p:spPr>
          <a:xfrm>
            <a:off x="3216817" y="1906830"/>
            <a:ext cx="8738544" cy="2934799"/>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724" y="1951705"/>
            <a:ext cx="2222608" cy="2667187"/>
          </a:xfrm>
          <a:prstGeom prst="rect">
            <a:avLst/>
          </a:prstGeom>
        </p:spPr>
      </p:pic>
    </p:spTree>
    <p:extLst>
      <p:ext uri="{BB962C8B-B14F-4D97-AF65-F5344CB8AC3E}">
        <p14:creationId xmlns:p14="http://schemas.microsoft.com/office/powerpoint/2010/main" val="766062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Penis ruptuur</a:t>
            </a:r>
            <a:endParaRPr lang="nl-NL" dirty="0"/>
          </a:p>
        </p:txBody>
      </p:sp>
      <p:sp>
        <p:nvSpPr>
          <p:cNvPr id="3" name="Tijdelijke aanduiding voor inhoud 2"/>
          <p:cNvSpPr>
            <a:spLocks noGrp="1"/>
          </p:cNvSpPr>
          <p:nvPr>
            <p:ph sz="half" idx="1"/>
          </p:nvPr>
        </p:nvSpPr>
        <p:spPr>
          <a:xfrm>
            <a:off x="838199" y="1825625"/>
            <a:ext cx="9263231" cy="4351338"/>
          </a:xfrm>
        </p:spPr>
        <p:txBody>
          <a:bodyPr/>
          <a:lstStyle/>
          <a:p>
            <a:r>
              <a:rPr lang="nl-NL" dirty="0" smtClean="0"/>
              <a:t>Meestal tijdens coitus</a:t>
            </a:r>
          </a:p>
          <a:p>
            <a:r>
              <a:rPr lang="nl-NL" dirty="0"/>
              <a:t>Ontstaat door kracht op zwellichamen in erectie</a:t>
            </a:r>
          </a:p>
          <a:p>
            <a:pPr marL="0" indent="0">
              <a:lnSpc>
                <a:spcPct val="100000"/>
              </a:lnSpc>
              <a:buNone/>
            </a:pPr>
            <a:endParaRPr lang="nl-NL" dirty="0">
              <a:latin typeface="+mj-lt"/>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16" y="596899"/>
            <a:ext cx="4260851" cy="2840567"/>
          </a:xfrm>
          <a:prstGeom prst="rect">
            <a:avLst/>
          </a:prstGeom>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t="37014"/>
          <a:stretch/>
        </p:blipFill>
        <p:spPr>
          <a:xfrm>
            <a:off x="1673940" y="2810932"/>
            <a:ext cx="7351527" cy="3366031"/>
          </a:xfrm>
          <a:prstGeom prst="rect">
            <a:avLst/>
          </a:prstGeom>
        </p:spPr>
      </p:pic>
    </p:spTree>
    <p:extLst>
      <p:ext uri="{BB962C8B-B14F-4D97-AF65-F5344CB8AC3E}">
        <p14:creationId xmlns:p14="http://schemas.microsoft.com/office/powerpoint/2010/main" val="1195024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Penis ruptuur</a:t>
            </a:r>
            <a:endParaRPr lang="nl-NL" dirty="0"/>
          </a:p>
        </p:txBody>
      </p:sp>
      <p:pic>
        <p:nvPicPr>
          <p:cNvPr id="4" name="Picture 2" descr="Eggplant deformity: the classic appearance of a penile fracture, with... |  Download Scientific Diagram">
            <a:extLst>
              <a:ext uri="{FF2B5EF4-FFF2-40B4-BE49-F238E27FC236}">
                <a16:creationId xmlns:a16="http://schemas.microsoft.com/office/drawing/2014/main" id="{D3E72B5B-8C02-DE97-A62B-4CDF65C4A7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64" r="6741" b="-1"/>
          <a:stretch/>
        </p:blipFill>
        <p:spPr bwMode="auto">
          <a:xfrm>
            <a:off x="4282966" y="1165380"/>
            <a:ext cx="3320099" cy="4911845"/>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ijdelijke aanduiding voor inhoud 2"/>
          <p:cNvSpPr>
            <a:spLocks noGrp="1"/>
          </p:cNvSpPr>
          <p:nvPr>
            <p:ph idx="1"/>
          </p:nvPr>
        </p:nvSpPr>
        <p:spPr>
          <a:xfrm>
            <a:off x="838200" y="1825625"/>
            <a:ext cx="10515600" cy="4351338"/>
          </a:xfrm>
        </p:spPr>
        <p:txBody>
          <a:bodyPr/>
          <a:lstStyle/>
          <a:p>
            <a:r>
              <a:rPr lang="nl-NL" dirty="0" smtClean="0"/>
              <a:t>‘Knakje’</a:t>
            </a:r>
          </a:p>
          <a:p>
            <a:r>
              <a:rPr lang="nl-NL" dirty="0" smtClean="0"/>
              <a:t>Pijn</a:t>
            </a:r>
          </a:p>
          <a:p>
            <a:r>
              <a:rPr lang="nl-NL" dirty="0" smtClean="0"/>
              <a:t>Hematoom</a:t>
            </a:r>
            <a:endParaRPr lang="nl-NL" dirty="0"/>
          </a:p>
        </p:txBody>
      </p:sp>
    </p:spTree>
    <p:extLst>
      <p:ext uri="{BB962C8B-B14F-4D97-AF65-F5344CB8AC3E}">
        <p14:creationId xmlns:p14="http://schemas.microsoft.com/office/powerpoint/2010/main" val="2365778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Penis ruptuur</a:t>
            </a:r>
            <a:endParaRPr lang="nl-NL" dirty="0"/>
          </a:p>
        </p:txBody>
      </p:sp>
      <p:pic>
        <p:nvPicPr>
          <p:cNvPr id="4" name="Picture 2" descr="Eggplant deformity: the classic appearance of a penile fracture, with... |  Download Scientific Diagram">
            <a:extLst>
              <a:ext uri="{FF2B5EF4-FFF2-40B4-BE49-F238E27FC236}">
                <a16:creationId xmlns:a16="http://schemas.microsoft.com/office/drawing/2014/main" id="{D3E72B5B-8C02-DE97-A62B-4CDF65C4A7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64" r="6741" b="-1"/>
          <a:stretch/>
        </p:blipFill>
        <p:spPr bwMode="auto">
          <a:xfrm>
            <a:off x="4282966" y="1165380"/>
            <a:ext cx="3320099" cy="491184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542" y="1193411"/>
            <a:ext cx="4855782" cy="4855782"/>
          </a:xfrm>
          <a:prstGeom prst="rect">
            <a:avLst/>
          </a:prstGeom>
        </p:spPr>
      </p:pic>
      <p:sp>
        <p:nvSpPr>
          <p:cNvPr id="6" name="Tijdelijke aanduiding voor inhoud 2"/>
          <p:cNvSpPr>
            <a:spLocks noGrp="1"/>
          </p:cNvSpPr>
          <p:nvPr>
            <p:ph idx="1"/>
          </p:nvPr>
        </p:nvSpPr>
        <p:spPr>
          <a:xfrm>
            <a:off x="838200" y="1825625"/>
            <a:ext cx="10515600" cy="4351338"/>
          </a:xfrm>
        </p:spPr>
        <p:txBody>
          <a:bodyPr/>
          <a:lstStyle/>
          <a:p>
            <a:r>
              <a:rPr lang="nl-NL" dirty="0" smtClean="0"/>
              <a:t>‘Knakje’</a:t>
            </a:r>
          </a:p>
          <a:p>
            <a:r>
              <a:rPr lang="nl-NL" dirty="0" smtClean="0"/>
              <a:t>Pijn</a:t>
            </a:r>
          </a:p>
          <a:p>
            <a:r>
              <a:rPr lang="nl-NL" dirty="0" smtClean="0"/>
              <a:t>Hematoom</a:t>
            </a:r>
            <a:endParaRPr lang="nl-NL" dirty="0"/>
          </a:p>
        </p:txBody>
      </p:sp>
    </p:spTree>
    <p:extLst>
      <p:ext uri="{BB962C8B-B14F-4D97-AF65-F5344CB8AC3E}">
        <p14:creationId xmlns:p14="http://schemas.microsoft.com/office/powerpoint/2010/main" val="3399023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16" y="596899"/>
            <a:ext cx="4260851" cy="2840567"/>
          </a:xfrm>
          <a:prstGeom prst="rect">
            <a:avLst/>
          </a:prstGeom>
        </p:spPr>
      </p:pic>
      <p:sp>
        <p:nvSpPr>
          <p:cNvPr id="2" name="Titel 1"/>
          <p:cNvSpPr>
            <a:spLocks noGrp="1"/>
          </p:cNvSpPr>
          <p:nvPr>
            <p:ph type="title"/>
          </p:nvPr>
        </p:nvSpPr>
        <p:spPr/>
        <p:txBody>
          <a:bodyPr/>
          <a:lstStyle/>
          <a:p>
            <a:r>
              <a:rPr lang="nl-NL" dirty="0" smtClean="0"/>
              <a:t>Penis ruptuur</a:t>
            </a:r>
            <a:endParaRPr lang="nl-NL" dirty="0"/>
          </a:p>
        </p:txBody>
      </p:sp>
      <p:sp>
        <p:nvSpPr>
          <p:cNvPr id="3" name="Tijdelijke aanduiding voor inhoud 2"/>
          <p:cNvSpPr>
            <a:spLocks noGrp="1"/>
          </p:cNvSpPr>
          <p:nvPr>
            <p:ph sz="half" idx="1"/>
          </p:nvPr>
        </p:nvSpPr>
        <p:spPr>
          <a:xfrm>
            <a:off x="838199" y="1825625"/>
            <a:ext cx="9263231" cy="4351338"/>
          </a:xfrm>
        </p:spPr>
        <p:txBody>
          <a:bodyPr>
            <a:normAutofit/>
          </a:bodyPr>
          <a:lstStyle/>
          <a:p>
            <a:pPr marL="0" indent="0">
              <a:buNone/>
            </a:pPr>
            <a:endParaRPr lang="nl-NL" dirty="0" smtClean="0"/>
          </a:p>
          <a:p>
            <a:pPr marL="0" indent="0">
              <a:buNone/>
            </a:pPr>
            <a:endParaRPr lang="nl-NL" dirty="0" smtClean="0"/>
          </a:p>
          <a:p>
            <a:pPr marL="0" indent="0">
              <a:buNone/>
            </a:pPr>
            <a:r>
              <a:rPr lang="nl-NL" dirty="0" smtClean="0"/>
              <a:t>Behandeling</a:t>
            </a:r>
          </a:p>
          <a:p>
            <a:r>
              <a:rPr lang="nl-NL" dirty="0"/>
              <a:t>Bij geen ruptuur en stabiele zwelling, conservatief met </a:t>
            </a:r>
            <a:r>
              <a:rPr lang="nl-NL" dirty="0" smtClean="0"/>
              <a:t>drukverband</a:t>
            </a:r>
            <a:endParaRPr lang="nl-NL" dirty="0"/>
          </a:p>
          <a:p>
            <a:r>
              <a:rPr lang="nl-NL" dirty="0"/>
              <a:t>Bij beperkte zwelling eerst echo met vraagstelling aanwijzing voor ruptuur tunica</a:t>
            </a:r>
          </a:p>
          <a:p>
            <a:r>
              <a:rPr lang="nl-NL" dirty="0" smtClean="0"/>
              <a:t>Bij </a:t>
            </a:r>
            <a:r>
              <a:rPr lang="nl-NL" dirty="0"/>
              <a:t>forse zwelling exploreren en sluiten ruptuur tunica </a:t>
            </a:r>
            <a:r>
              <a:rPr lang="nl-NL" dirty="0" err="1"/>
              <a:t>albuginea</a:t>
            </a:r>
            <a:endParaRPr lang="nl-NL" dirty="0"/>
          </a:p>
          <a:p>
            <a:endParaRPr lang="nl-NL" dirty="0" smtClean="0"/>
          </a:p>
          <a:p>
            <a:pPr marL="0" indent="0">
              <a:buNone/>
            </a:pPr>
            <a:r>
              <a:rPr lang="nl-NL" dirty="0" smtClean="0"/>
              <a:t>Gevaar: impotentie!</a:t>
            </a:r>
            <a:endParaRPr lang="nl-NL" dirty="0"/>
          </a:p>
        </p:txBody>
      </p:sp>
    </p:spTree>
    <p:extLst>
      <p:ext uri="{BB962C8B-B14F-4D97-AF65-F5344CB8AC3E}">
        <p14:creationId xmlns:p14="http://schemas.microsoft.com/office/powerpoint/2010/main" val="2011108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16" y="596899"/>
            <a:ext cx="4260851" cy="2840567"/>
          </a:xfrm>
          <a:prstGeom prst="rect">
            <a:avLst/>
          </a:prstGeom>
        </p:spPr>
      </p:pic>
      <p:sp>
        <p:nvSpPr>
          <p:cNvPr id="2" name="Titel 1"/>
          <p:cNvSpPr>
            <a:spLocks noGrp="1"/>
          </p:cNvSpPr>
          <p:nvPr>
            <p:ph type="title"/>
          </p:nvPr>
        </p:nvSpPr>
        <p:spPr/>
        <p:txBody>
          <a:bodyPr/>
          <a:lstStyle/>
          <a:p>
            <a:r>
              <a:rPr lang="nl-NL" dirty="0" smtClean="0"/>
              <a:t>Penis ruptuur</a:t>
            </a:r>
            <a:endParaRPr lang="nl-NL" dirty="0"/>
          </a:p>
        </p:txBody>
      </p:sp>
      <p:sp>
        <p:nvSpPr>
          <p:cNvPr id="3" name="Tijdelijke aanduiding voor inhoud 2"/>
          <p:cNvSpPr>
            <a:spLocks noGrp="1"/>
          </p:cNvSpPr>
          <p:nvPr>
            <p:ph sz="half" idx="1"/>
          </p:nvPr>
        </p:nvSpPr>
        <p:spPr>
          <a:xfrm>
            <a:off x="838199" y="1825625"/>
            <a:ext cx="9263231" cy="4351338"/>
          </a:xfrm>
        </p:spPr>
        <p:txBody>
          <a:bodyPr>
            <a:normAutofit/>
          </a:bodyPr>
          <a:lstStyle/>
          <a:p>
            <a:pPr marL="0" indent="0">
              <a:buNone/>
            </a:pPr>
            <a:endParaRPr lang="nl-NL" dirty="0" smtClean="0"/>
          </a:p>
          <a:p>
            <a:pPr marL="0" indent="0">
              <a:buNone/>
            </a:pPr>
            <a:endParaRPr lang="nl-NL" dirty="0" smtClean="0"/>
          </a:p>
          <a:p>
            <a:pPr marL="0" indent="0">
              <a:buNone/>
            </a:pPr>
            <a:r>
              <a:rPr lang="nl-NL" dirty="0" smtClean="0"/>
              <a:t>Behandeling</a:t>
            </a:r>
          </a:p>
          <a:p>
            <a:r>
              <a:rPr lang="nl-NL" dirty="0"/>
              <a:t>Bij geen ruptuur en stabiele zwelling, conservatief met </a:t>
            </a:r>
            <a:r>
              <a:rPr lang="nl-NL" dirty="0" smtClean="0"/>
              <a:t>drukverband</a:t>
            </a:r>
            <a:endParaRPr lang="nl-NL" dirty="0"/>
          </a:p>
          <a:p>
            <a:r>
              <a:rPr lang="nl-NL" dirty="0"/>
              <a:t>Bij beperkte zwelling eerst echo met vraagstelling aanwijzing voor ruptuur tunica</a:t>
            </a:r>
          </a:p>
          <a:p>
            <a:r>
              <a:rPr lang="nl-NL" dirty="0" smtClean="0"/>
              <a:t>Bij </a:t>
            </a:r>
            <a:r>
              <a:rPr lang="nl-NL" dirty="0"/>
              <a:t>forse zwelling exploreren en sluiten ruptuur tunica </a:t>
            </a:r>
            <a:r>
              <a:rPr lang="nl-NL" dirty="0" err="1"/>
              <a:t>albuginea</a:t>
            </a:r>
            <a:endParaRPr lang="nl-NL" dirty="0"/>
          </a:p>
          <a:p>
            <a:endParaRPr lang="nl-NL" dirty="0" smtClean="0"/>
          </a:p>
          <a:p>
            <a:pPr marL="0" indent="0">
              <a:buNone/>
            </a:pPr>
            <a:r>
              <a:rPr lang="nl-NL" dirty="0" smtClean="0"/>
              <a:t>Gevaar: impotentie!</a:t>
            </a:r>
            <a:endParaRPr lang="nl-NL" altLang="nl-NL" dirty="0" smtClean="0"/>
          </a:p>
          <a:p>
            <a:pPr marL="0" indent="0">
              <a:buNone/>
            </a:pPr>
            <a:endParaRPr lang="nl-NL" dirty="0"/>
          </a:p>
          <a:p>
            <a:pPr marL="0" indent="0">
              <a:lnSpc>
                <a:spcPct val="100000"/>
              </a:lnSpc>
              <a:buNone/>
            </a:pPr>
            <a:endParaRPr lang="nl-NL" dirty="0">
              <a:latin typeface="+mj-lt"/>
            </a:endParaRPr>
          </a:p>
        </p:txBody>
      </p:sp>
      <p:sp>
        <p:nvSpPr>
          <p:cNvPr id="5" name="Rechthoek 4"/>
          <p:cNvSpPr/>
          <p:nvPr/>
        </p:nvSpPr>
        <p:spPr>
          <a:xfrm rot="20305963">
            <a:off x="435192" y="2606037"/>
            <a:ext cx="11094968" cy="923330"/>
          </a:xfrm>
          <a:prstGeom prst="rect">
            <a:avLst/>
          </a:prstGeom>
        </p:spPr>
        <p:txBody>
          <a:bodyPr wrap="square">
            <a:spAutoFit/>
          </a:bodyPr>
          <a:lstStyle/>
          <a:p>
            <a:pPr algn="ctr"/>
            <a:r>
              <a:rPr lang="nl-NL" altLang="nl-NL" sz="5400" dirty="0">
                <a:solidFill>
                  <a:srgbClr val="FF0000"/>
                </a:solidFill>
              </a:rPr>
              <a:t>Geef het door: bezoek een uroloog!</a:t>
            </a:r>
            <a:endParaRPr lang="nl-NL" sz="5400" dirty="0"/>
          </a:p>
        </p:txBody>
      </p:sp>
    </p:spTree>
    <p:extLst>
      <p:ext uri="{BB962C8B-B14F-4D97-AF65-F5344CB8AC3E}">
        <p14:creationId xmlns:p14="http://schemas.microsoft.com/office/powerpoint/2010/main" val="3072969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Priapisme</a:t>
            </a:r>
            <a:endParaRPr lang="nl-NL" dirty="0"/>
          </a:p>
        </p:txBody>
      </p:sp>
      <p:sp>
        <p:nvSpPr>
          <p:cNvPr id="3" name="Tijdelijke aanduiding voor inhoud 2"/>
          <p:cNvSpPr>
            <a:spLocks noGrp="1"/>
          </p:cNvSpPr>
          <p:nvPr>
            <p:ph sz="half" idx="1"/>
          </p:nvPr>
        </p:nvSpPr>
        <p:spPr>
          <a:xfrm>
            <a:off x="838199" y="1825625"/>
            <a:ext cx="6162335" cy="4351338"/>
          </a:xfrm>
        </p:spPr>
        <p:txBody>
          <a:bodyPr/>
          <a:lstStyle/>
          <a:p>
            <a:r>
              <a:rPr lang="nl-NL" dirty="0" smtClean="0">
                <a:latin typeface="+mj-lt"/>
                <a:cs typeface="Times New Roman" panose="02020603050405020304" pitchFamily="18" charset="0"/>
              </a:rPr>
              <a:t>Erectie </a:t>
            </a:r>
            <a:r>
              <a:rPr lang="nl-NL" dirty="0">
                <a:latin typeface="+mj-lt"/>
                <a:cs typeface="Times New Roman" panose="02020603050405020304" pitchFamily="18" charset="0"/>
              </a:rPr>
              <a:t>&gt; 4 </a:t>
            </a:r>
            <a:r>
              <a:rPr lang="nl-NL" dirty="0" smtClean="0">
                <a:latin typeface="+mj-lt"/>
                <a:cs typeface="Times New Roman" panose="02020603050405020304" pitchFamily="18" charset="0"/>
              </a:rPr>
              <a:t>uur</a:t>
            </a:r>
          </a:p>
          <a:p>
            <a:endParaRPr lang="nl-NL" altLang="nl-NL" dirty="0" smtClean="0">
              <a:latin typeface="+mj-lt"/>
              <a:cs typeface="Times New Roman" panose="02020603050405020304" pitchFamily="18" charset="0"/>
            </a:endParaRPr>
          </a:p>
          <a:p>
            <a:r>
              <a:rPr lang="nl-NL" altLang="nl-NL" dirty="0" smtClean="0">
                <a:latin typeface="+mj-lt"/>
                <a:cs typeface="Times New Roman" panose="02020603050405020304" pitchFamily="18" charset="0"/>
              </a:rPr>
              <a:t>Incidentie </a:t>
            </a:r>
            <a:r>
              <a:rPr lang="nl-NL" altLang="nl-NL" dirty="0">
                <a:latin typeface="+mj-lt"/>
                <a:cs typeface="Times New Roman" panose="02020603050405020304" pitchFamily="18" charset="0"/>
              </a:rPr>
              <a:t>in NL 0.9/100.000/jaar (</a:t>
            </a:r>
            <a:r>
              <a:rPr lang="nl-NL" altLang="nl-NL" dirty="0" err="1">
                <a:latin typeface="+mj-lt"/>
                <a:cs typeface="Times New Roman" panose="02020603050405020304" pitchFamily="18" charset="0"/>
              </a:rPr>
              <a:t>excl</a:t>
            </a:r>
            <a:r>
              <a:rPr lang="nl-NL" altLang="nl-NL" dirty="0">
                <a:latin typeface="+mj-lt"/>
                <a:cs typeface="Times New Roman" panose="02020603050405020304" pitchFamily="18" charset="0"/>
              </a:rPr>
              <a:t> injecties</a:t>
            </a:r>
            <a:r>
              <a:rPr lang="nl-NL" altLang="nl-NL" dirty="0" smtClean="0">
                <a:latin typeface="+mj-lt"/>
                <a:cs typeface="Times New Roman" panose="02020603050405020304" pitchFamily="18" charset="0"/>
              </a:rPr>
              <a:t>)</a:t>
            </a:r>
            <a:endParaRPr lang="nl-NL" dirty="0" smtClean="0">
              <a:latin typeface="+mj-lt"/>
              <a:cs typeface="Times New Roman" panose="02020603050405020304" pitchFamily="18" charset="0"/>
            </a:endParaRPr>
          </a:p>
          <a:p>
            <a:endParaRPr lang="nl-NL" dirty="0" smtClean="0">
              <a:latin typeface="+mj-lt"/>
              <a:cs typeface="Times New Roman" panose="02020603050405020304" pitchFamily="18" charset="0"/>
            </a:endParaRPr>
          </a:p>
          <a:p>
            <a:r>
              <a:rPr lang="nl-NL" dirty="0" smtClean="0">
                <a:latin typeface="+mj-lt"/>
                <a:cs typeface="Times New Roman" panose="02020603050405020304" pitchFamily="18" charset="0"/>
              </a:rPr>
              <a:t>God </a:t>
            </a:r>
            <a:r>
              <a:rPr lang="nl-NL" dirty="0" err="1">
                <a:latin typeface="+mj-lt"/>
                <a:cs typeface="Times New Roman" panose="02020603050405020304" pitchFamily="18" charset="0"/>
              </a:rPr>
              <a:t>Priapus</a:t>
            </a:r>
            <a:r>
              <a:rPr lang="nl-NL" dirty="0">
                <a:latin typeface="+mj-lt"/>
                <a:cs typeface="Times New Roman" panose="02020603050405020304" pitchFamily="18" charset="0"/>
              </a:rPr>
              <a:t>: god van vruchtbaarheid en seksualiteit, zoon van Aphrodite (godin van de liefde) en Bacchus (god van de wijn en extase</a:t>
            </a:r>
            <a:r>
              <a:rPr lang="nl-NL" dirty="0" smtClean="0">
                <a:latin typeface="+mj-lt"/>
                <a:cs typeface="Times New Roman" panose="02020603050405020304" pitchFamily="18" charset="0"/>
              </a:rPr>
              <a:t>)</a:t>
            </a:r>
            <a:endParaRPr lang="nl-NL" dirty="0">
              <a:latin typeface="+mj-lt"/>
              <a:cs typeface="Times New Roman" panose="02020603050405020304" pitchFamily="18" charset="0"/>
            </a:endParaRPr>
          </a:p>
        </p:txBody>
      </p:sp>
      <p:pic>
        <p:nvPicPr>
          <p:cNvPr id="4" name="Picture 1" descr="page63image65720800">
            <a:extLst>
              <a:ext uri="{FF2B5EF4-FFF2-40B4-BE49-F238E27FC236}">
                <a16:creationId xmlns:a16="http://schemas.microsoft.com/office/drawing/2014/main" id="{97195DD0-0A6A-BA48-390A-6FCC92FF3A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50"/>
          <a:stretch/>
        </p:blipFill>
        <p:spPr bwMode="auto">
          <a:xfrm>
            <a:off x="7948801" y="526603"/>
            <a:ext cx="3819289" cy="565036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904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Toon ballen, bezoek de uroloog!</a:t>
            </a:r>
            <a:endParaRPr lang="nl-NL" dirty="0"/>
          </a:p>
        </p:txBody>
      </p:sp>
      <p:sp>
        <p:nvSpPr>
          <p:cNvPr id="6" name="Tijdelijke aanduiding voor inhoud 5"/>
          <p:cNvSpPr>
            <a:spLocks noGrp="1"/>
          </p:cNvSpPr>
          <p:nvPr>
            <p:ph idx="1"/>
          </p:nvPr>
        </p:nvSpPr>
        <p:spPr/>
        <p:txBody>
          <a:bodyPr>
            <a:normAutofit/>
          </a:bodyPr>
          <a:lstStyle/>
          <a:p>
            <a:r>
              <a:rPr lang="nl-NL" dirty="0" smtClean="0"/>
              <a:t>Anatomie penis</a:t>
            </a:r>
          </a:p>
          <a:p>
            <a:pPr lvl="1"/>
            <a:r>
              <a:rPr lang="nl-NL" dirty="0" smtClean="0"/>
              <a:t>Paraphimosis</a:t>
            </a:r>
          </a:p>
          <a:p>
            <a:pPr lvl="1"/>
            <a:r>
              <a:rPr lang="nl-NL" dirty="0" smtClean="0"/>
              <a:t>Frenulum ruptuur</a:t>
            </a:r>
            <a:endParaRPr lang="nl-NL" dirty="0"/>
          </a:p>
          <a:p>
            <a:pPr lvl="1"/>
            <a:r>
              <a:rPr lang="nl-NL" dirty="0" smtClean="0"/>
              <a:t>Penis ruptuur</a:t>
            </a:r>
          </a:p>
          <a:p>
            <a:pPr lvl="1"/>
            <a:r>
              <a:rPr lang="nl-NL" dirty="0" smtClean="0"/>
              <a:t>Priapisme</a:t>
            </a:r>
          </a:p>
          <a:p>
            <a:endParaRPr lang="nl-NL" dirty="0"/>
          </a:p>
          <a:p>
            <a:r>
              <a:rPr lang="nl-NL" dirty="0" smtClean="0"/>
              <a:t>Anatomie scrotum</a:t>
            </a:r>
          </a:p>
          <a:p>
            <a:pPr lvl="1"/>
            <a:r>
              <a:rPr lang="nl-NL" dirty="0" err="1" smtClean="0"/>
              <a:t>Torsio</a:t>
            </a:r>
            <a:r>
              <a:rPr lang="nl-NL" dirty="0" smtClean="0"/>
              <a:t> testis</a:t>
            </a:r>
          </a:p>
          <a:p>
            <a:pPr lvl="1"/>
            <a:r>
              <a:rPr lang="nl-NL" dirty="0" smtClean="0"/>
              <a:t>Epididymo-orchitis</a:t>
            </a:r>
          </a:p>
          <a:p>
            <a:pPr lvl="1"/>
            <a:r>
              <a:rPr lang="nl-NL" dirty="0" smtClean="0"/>
              <a:t>Testistumor</a:t>
            </a:r>
          </a:p>
          <a:p>
            <a:pPr lvl="1"/>
            <a:r>
              <a:rPr lang="nl-NL" dirty="0" smtClean="0"/>
              <a:t>Testis ruptuur</a:t>
            </a:r>
          </a:p>
          <a:p>
            <a:endParaRPr lang="nl-NL" dirty="0" smtClean="0"/>
          </a:p>
          <a:p>
            <a:endParaRPr lang="nl-NL" dirty="0" smtClean="0"/>
          </a:p>
          <a:p>
            <a:endParaRPr lang="nl-NL" dirty="0"/>
          </a:p>
        </p:txBody>
      </p:sp>
      <p:pic>
        <p:nvPicPr>
          <p:cNvPr id="5" name="Afbeelding 4"/>
          <p:cNvPicPr/>
          <p:nvPr/>
        </p:nvPicPr>
        <p:blipFill rotWithShape="1">
          <a:blip r:embed="rId3"/>
          <a:srcRect l="30092" t="46825" r="51885" b="31482"/>
          <a:stretch/>
        </p:blipFill>
        <p:spPr bwMode="auto">
          <a:xfrm>
            <a:off x="6050111" y="1928366"/>
            <a:ext cx="4475570" cy="34552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5423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Priapisme</a:t>
            </a:r>
            <a:endParaRPr lang="nl-NL" dirty="0"/>
          </a:p>
        </p:txBody>
      </p:sp>
      <p:sp>
        <p:nvSpPr>
          <p:cNvPr id="3" name="Tijdelijke aanduiding voor inhoud 2"/>
          <p:cNvSpPr>
            <a:spLocks noGrp="1"/>
          </p:cNvSpPr>
          <p:nvPr>
            <p:ph sz="half" idx="1"/>
          </p:nvPr>
        </p:nvSpPr>
        <p:spPr>
          <a:xfrm>
            <a:off x="838199" y="1825625"/>
            <a:ext cx="6162335" cy="4351338"/>
          </a:xfrm>
        </p:spPr>
        <p:txBody>
          <a:bodyPr/>
          <a:lstStyle/>
          <a:p>
            <a:pPr marL="0" indent="0">
              <a:buNone/>
            </a:pPr>
            <a:endParaRPr lang="nl-NL" dirty="0">
              <a:latin typeface="+mj-lt"/>
            </a:endParaRPr>
          </a:p>
          <a:p>
            <a:pPr marL="0" indent="0">
              <a:buNone/>
            </a:pPr>
            <a:r>
              <a:rPr lang="nl-NL" dirty="0" err="1" smtClean="0">
                <a:latin typeface="+mj-lt"/>
              </a:rPr>
              <a:t>Syptomen</a:t>
            </a:r>
            <a:endParaRPr lang="nl-NL" dirty="0" smtClean="0">
              <a:latin typeface="+mj-lt"/>
            </a:endParaRPr>
          </a:p>
          <a:p>
            <a:r>
              <a:rPr lang="nl-NL" dirty="0" smtClean="0">
                <a:latin typeface="+mj-lt"/>
              </a:rPr>
              <a:t>Aanhoudende erectie </a:t>
            </a:r>
          </a:p>
          <a:p>
            <a:r>
              <a:rPr lang="nl-NL" dirty="0" smtClean="0">
                <a:latin typeface="+mj-lt"/>
              </a:rPr>
              <a:t>Pijn</a:t>
            </a:r>
          </a:p>
        </p:txBody>
      </p:sp>
      <p:pic>
        <p:nvPicPr>
          <p:cNvPr id="4" name="Picture 1" descr="page63image65720800">
            <a:extLst>
              <a:ext uri="{FF2B5EF4-FFF2-40B4-BE49-F238E27FC236}">
                <a16:creationId xmlns:a16="http://schemas.microsoft.com/office/drawing/2014/main" id="{97195DD0-0A6A-BA48-390A-6FCC92FF3A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50"/>
          <a:stretch/>
        </p:blipFill>
        <p:spPr bwMode="auto">
          <a:xfrm>
            <a:off x="7948801" y="526603"/>
            <a:ext cx="3819289" cy="565036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468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Priapisme</a:t>
            </a:r>
            <a:endParaRPr lang="nl-NL" dirty="0"/>
          </a:p>
        </p:txBody>
      </p:sp>
      <p:sp>
        <p:nvSpPr>
          <p:cNvPr id="3" name="Tijdelijke aanduiding voor inhoud 2"/>
          <p:cNvSpPr>
            <a:spLocks noGrp="1"/>
          </p:cNvSpPr>
          <p:nvPr>
            <p:ph sz="half" idx="1"/>
          </p:nvPr>
        </p:nvSpPr>
        <p:spPr>
          <a:xfrm>
            <a:off x="838199" y="1825625"/>
            <a:ext cx="9263231" cy="4351338"/>
          </a:xfrm>
        </p:spPr>
        <p:txBody>
          <a:bodyPr>
            <a:normAutofit/>
          </a:bodyPr>
          <a:lstStyle/>
          <a:p>
            <a:pPr marL="0" indent="0">
              <a:buNone/>
            </a:pPr>
            <a:r>
              <a:rPr lang="nl-NL" dirty="0" smtClean="0">
                <a:latin typeface="+mj-lt"/>
              </a:rPr>
              <a:t>Oorzaken:</a:t>
            </a:r>
          </a:p>
          <a:p>
            <a:r>
              <a:rPr lang="nl-NL" dirty="0" smtClean="0">
                <a:latin typeface="+mj-lt"/>
              </a:rPr>
              <a:t>Medicijnen zoals </a:t>
            </a:r>
            <a:r>
              <a:rPr lang="nl-NL" dirty="0" err="1" smtClean="0">
                <a:latin typeface="+mj-lt"/>
              </a:rPr>
              <a:t>androskat</a:t>
            </a:r>
            <a:r>
              <a:rPr lang="nl-NL" dirty="0" smtClean="0">
                <a:latin typeface="+mj-lt"/>
              </a:rPr>
              <a:t>, antidepressiva, antipsychotica </a:t>
            </a:r>
            <a:endParaRPr lang="nl-NL" dirty="0">
              <a:latin typeface="+mj-lt"/>
            </a:endParaRPr>
          </a:p>
          <a:p>
            <a:r>
              <a:rPr lang="nl-NL" dirty="0" smtClean="0">
                <a:latin typeface="+mj-lt"/>
              </a:rPr>
              <a:t>Drugs</a:t>
            </a:r>
          </a:p>
          <a:p>
            <a:r>
              <a:rPr lang="nl-NL" dirty="0" smtClean="0">
                <a:latin typeface="+mj-lt"/>
              </a:rPr>
              <a:t>Trauma zoals fietsstangverwonding</a:t>
            </a:r>
            <a:endParaRPr lang="nl-NL" dirty="0">
              <a:latin typeface="+mj-lt"/>
            </a:endParaRPr>
          </a:p>
          <a:p>
            <a:r>
              <a:rPr lang="nl-NL" dirty="0" smtClean="0">
                <a:latin typeface="+mj-lt"/>
              </a:rPr>
              <a:t>Neurologisch zoals CVA, HNP</a:t>
            </a:r>
            <a:endParaRPr lang="nl-NL" dirty="0">
              <a:latin typeface="+mj-lt"/>
            </a:endParaRPr>
          </a:p>
          <a:p>
            <a:r>
              <a:rPr lang="nl-NL" dirty="0">
                <a:latin typeface="+mj-lt"/>
              </a:rPr>
              <a:t>Hematologisch </a:t>
            </a:r>
            <a:r>
              <a:rPr lang="nl-NL" dirty="0" smtClean="0">
                <a:latin typeface="+mj-lt"/>
              </a:rPr>
              <a:t>zoals leukemie, sikkelcelanemie</a:t>
            </a:r>
            <a:endParaRPr lang="nl-NL" dirty="0">
              <a:latin typeface="+mj-lt"/>
            </a:endParaRPr>
          </a:p>
          <a:p>
            <a:r>
              <a:rPr lang="nl-NL" dirty="0" smtClean="0">
                <a:latin typeface="+mj-lt"/>
              </a:rPr>
              <a:t>Kanker zoals blaas, prostaat, darm</a:t>
            </a:r>
            <a:endParaRPr lang="nl-NL" dirty="0">
              <a:latin typeface="+mj-lt"/>
            </a:endParaRPr>
          </a:p>
          <a:p>
            <a:pPr marL="0" indent="0">
              <a:lnSpc>
                <a:spcPct val="100000"/>
              </a:lnSpc>
              <a:buNone/>
            </a:pPr>
            <a:endParaRPr lang="nl-NL" dirty="0">
              <a:latin typeface="+mj-lt"/>
            </a:endParaRPr>
          </a:p>
        </p:txBody>
      </p:sp>
      <p:pic>
        <p:nvPicPr>
          <p:cNvPr id="4" name="Picture 1" descr="page63image65720800">
            <a:extLst>
              <a:ext uri="{FF2B5EF4-FFF2-40B4-BE49-F238E27FC236}">
                <a16:creationId xmlns:a16="http://schemas.microsoft.com/office/drawing/2014/main" id="{97195DD0-0A6A-BA48-390A-6FCC92FF3A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50"/>
          <a:stretch/>
        </p:blipFill>
        <p:spPr bwMode="auto">
          <a:xfrm>
            <a:off x="7941734" y="526603"/>
            <a:ext cx="3830061" cy="565036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73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Priapisme</a:t>
            </a:r>
            <a:endParaRPr lang="nl-NL" dirty="0"/>
          </a:p>
        </p:txBody>
      </p:sp>
      <p:pic>
        <p:nvPicPr>
          <p:cNvPr id="5" name="Picture 2" descr="priapism"/>
          <p:cNvPicPr>
            <a:picLocks noChangeAspect="1" noChangeArrowheads="1"/>
          </p:cNvPicPr>
          <p:nvPr/>
        </p:nvPicPr>
        <p:blipFill rotWithShape="1">
          <a:blip r:embed="rId3">
            <a:extLst>
              <a:ext uri="{28A0092B-C50C-407E-A947-70E740481C1C}">
                <a14:useLocalDpi xmlns:a14="http://schemas.microsoft.com/office/drawing/2010/main" val="0"/>
              </a:ext>
            </a:extLst>
          </a:blip>
          <a:srcRect l="1700" t="4986" r="1083" b="16002"/>
          <a:stretch/>
        </p:blipFill>
        <p:spPr bwMode="auto">
          <a:xfrm>
            <a:off x="6299199" y="540034"/>
            <a:ext cx="4491391" cy="3015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riap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06" y="2047634"/>
            <a:ext cx="4834062" cy="303236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rotWithShape="1">
          <a:blip r:embed="rId5">
            <a:extLst>
              <a:ext uri="{28A0092B-C50C-407E-A947-70E740481C1C}">
                <a14:useLocalDpi xmlns:a14="http://schemas.microsoft.com/office/drawing/2010/main" val="0"/>
              </a:ext>
            </a:extLst>
          </a:blip>
          <a:srcRect l="7746" t="41721" r="53153" b="34980"/>
          <a:stretch/>
        </p:blipFill>
        <p:spPr>
          <a:xfrm>
            <a:off x="6299199" y="3730143"/>
            <a:ext cx="4493686" cy="2132775"/>
          </a:xfrm>
          <a:prstGeom prst="rect">
            <a:avLst/>
          </a:prstGeom>
        </p:spPr>
      </p:pic>
    </p:spTree>
    <p:extLst>
      <p:ext uri="{BB962C8B-B14F-4D97-AF65-F5344CB8AC3E}">
        <p14:creationId xmlns:p14="http://schemas.microsoft.com/office/powerpoint/2010/main" val="1993820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nl-NL" altLang="nl-NL" smtClean="0"/>
              <a:t>Priapisme</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950" y="2334155"/>
            <a:ext cx="7022099" cy="3270779"/>
          </a:xfrm>
          <a:prstGeom prst="rect">
            <a:avLst/>
          </a:prstGeom>
        </p:spPr>
      </p:pic>
      <p:sp>
        <p:nvSpPr>
          <p:cNvPr id="3" name="Tekstvak 2"/>
          <p:cNvSpPr txBox="1"/>
          <p:nvPr/>
        </p:nvSpPr>
        <p:spPr>
          <a:xfrm>
            <a:off x="4037766" y="1721909"/>
            <a:ext cx="3674534" cy="400110"/>
          </a:xfrm>
          <a:prstGeom prst="rect">
            <a:avLst/>
          </a:prstGeom>
          <a:noFill/>
        </p:spPr>
        <p:txBody>
          <a:bodyPr wrap="square" rtlCol="0">
            <a:spAutoFit/>
          </a:bodyPr>
          <a:lstStyle/>
          <a:p>
            <a:pPr algn="ctr"/>
            <a:r>
              <a:rPr lang="nl-NL" sz="2000" dirty="0" err="1" smtClean="0"/>
              <a:t>Woody</a:t>
            </a:r>
            <a:r>
              <a:rPr lang="nl-NL" sz="2000" dirty="0" smtClean="0"/>
              <a:t> penis</a:t>
            </a:r>
            <a:endParaRPr lang="nl-NL" sz="2000" dirty="0"/>
          </a:p>
        </p:txBody>
      </p:sp>
    </p:spTree>
    <p:extLst>
      <p:ext uri="{BB962C8B-B14F-4D97-AF65-F5344CB8AC3E}">
        <p14:creationId xmlns:p14="http://schemas.microsoft.com/office/powerpoint/2010/main" val="243664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nl-NL" altLang="nl-NL" smtClean="0"/>
              <a:t>Priapisme</a:t>
            </a:r>
          </a:p>
        </p:txBody>
      </p:sp>
      <p:sp>
        <p:nvSpPr>
          <p:cNvPr id="164867" name="Rectangle 3"/>
          <p:cNvSpPr>
            <a:spLocks noGrp="1" noChangeArrowheads="1"/>
          </p:cNvSpPr>
          <p:nvPr>
            <p:ph type="body" idx="1"/>
          </p:nvPr>
        </p:nvSpPr>
        <p:spPr/>
        <p:txBody>
          <a:bodyPr/>
          <a:lstStyle/>
          <a:p>
            <a:pPr>
              <a:buFontTx/>
              <a:buNone/>
            </a:pPr>
            <a:r>
              <a:rPr lang="en-US" altLang="nl-NL" dirty="0" err="1" smtClean="0"/>
              <a:t>Prognose</a:t>
            </a:r>
            <a:endParaRPr lang="en-US" altLang="nl-NL" dirty="0" smtClean="0"/>
          </a:p>
          <a:p>
            <a:r>
              <a:rPr lang="en-US" altLang="nl-NL" dirty="0" smtClean="0"/>
              <a:t>&lt; 24 </a:t>
            </a:r>
            <a:r>
              <a:rPr lang="en-US" altLang="nl-NL" dirty="0" err="1" smtClean="0"/>
              <a:t>uur</a:t>
            </a:r>
            <a:r>
              <a:rPr lang="en-US" altLang="nl-NL" dirty="0" smtClean="0"/>
              <a:t> </a:t>
            </a:r>
            <a:r>
              <a:rPr lang="en-US" altLang="nl-NL" dirty="0" err="1" smtClean="0"/>
              <a:t>bestaand</a:t>
            </a:r>
            <a:r>
              <a:rPr lang="en-US" altLang="nl-NL" dirty="0"/>
              <a:t>:</a:t>
            </a:r>
            <a:r>
              <a:rPr lang="en-US" altLang="nl-NL" dirty="0" smtClean="0"/>
              <a:t> 92% </a:t>
            </a:r>
            <a:r>
              <a:rPr lang="en-US" altLang="nl-NL" dirty="0" err="1" smtClean="0"/>
              <a:t>behoudt</a:t>
            </a:r>
            <a:r>
              <a:rPr lang="en-US" altLang="nl-NL" dirty="0" smtClean="0"/>
              <a:t> </a:t>
            </a:r>
            <a:r>
              <a:rPr lang="en-US" altLang="nl-NL" dirty="0" err="1" smtClean="0"/>
              <a:t>potentie</a:t>
            </a:r>
            <a:r>
              <a:rPr lang="en-US" altLang="nl-NL" dirty="0" smtClean="0"/>
              <a:t> </a:t>
            </a:r>
          </a:p>
          <a:p>
            <a:r>
              <a:rPr lang="en-US" altLang="nl-NL" dirty="0" smtClean="0"/>
              <a:t>&gt; 24 </a:t>
            </a:r>
            <a:r>
              <a:rPr lang="en-US" altLang="nl-NL" dirty="0" err="1" smtClean="0"/>
              <a:t>uur</a:t>
            </a:r>
            <a:r>
              <a:rPr lang="en-US" altLang="nl-NL" dirty="0" smtClean="0"/>
              <a:t> </a:t>
            </a:r>
            <a:r>
              <a:rPr lang="en-US" altLang="nl-NL" dirty="0" err="1" smtClean="0"/>
              <a:t>bestaand</a:t>
            </a:r>
            <a:r>
              <a:rPr lang="en-US" altLang="nl-NL" dirty="0"/>
              <a:t>:</a:t>
            </a:r>
            <a:r>
              <a:rPr lang="en-US" altLang="nl-NL" dirty="0" smtClean="0"/>
              <a:t> &lt; 22% </a:t>
            </a:r>
            <a:r>
              <a:rPr lang="en-US" altLang="nl-NL" dirty="0" err="1" smtClean="0"/>
              <a:t>behoudt</a:t>
            </a:r>
            <a:r>
              <a:rPr lang="en-US" altLang="nl-NL" dirty="0" smtClean="0"/>
              <a:t> </a:t>
            </a:r>
            <a:r>
              <a:rPr lang="en-US" altLang="nl-NL" dirty="0" err="1" smtClean="0"/>
              <a:t>potentie</a:t>
            </a:r>
            <a:endParaRPr lang="nl-NL" altLang="nl-NL" dirty="0" smtClean="0"/>
          </a:p>
        </p:txBody>
      </p:sp>
    </p:spTree>
    <p:extLst>
      <p:ext uri="{BB962C8B-B14F-4D97-AF65-F5344CB8AC3E}">
        <p14:creationId xmlns:p14="http://schemas.microsoft.com/office/powerpoint/2010/main" val="25732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nl-NL" altLang="nl-NL" smtClean="0"/>
              <a:t>Priapisme</a:t>
            </a:r>
          </a:p>
        </p:txBody>
      </p:sp>
      <p:sp>
        <p:nvSpPr>
          <p:cNvPr id="164867" name="Rectangle 3"/>
          <p:cNvSpPr>
            <a:spLocks noGrp="1" noChangeArrowheads="1"/>
          </p:cNvSpPr>
          <p:nvPr>
            <p:ph type="body" idx="1"/>
          </p:nvPr>
        </p:nvSpPr>
        <p:spPr/>
        <p:txBody>
          <a:bodyPr/>
          <a:lstStyle/>
          <a:p>
            <a:pPr>
              <a:buFontTx/>
              <a:buNone/>
            </a:pPr>
            <a:r>
              <a:rPr lang="en-US" altLang="nl-NL" dirty="0" err="1" smtClean="0"/>
              <a:t>Prognose</a:t>
            </a:r>
            <a:endParaRPr lang="en-US" altLang="nl-NL" dirty="0" smtClean="0"/>
          </a:p>
          <a:p>
            <a:r>
              <a:rPr lang="en-US" altLang="nl-NL" dirty="0" smtClean="0"/>
              <a:t>&lt; 24 </a:t>
            </a:r>
            <a:r>
              <a:rPr lang="en-US" altLang="nl-NL" dirty="0" err="1" smtClean="0"/>
              <a:t>uur</a:t>
            </a:r>
            <a:r>
              <a:rPr lang="en-US" altLang="nl-NL" dirty="0" smtClean="0"/>
              <a:t> </a:t>
            </a:r>
            <a:r>
              <a:rPr lang="en-US" altLang="nl-NL" dirty="0" err="1" smtClean="0"/>
              <a:t>bestaand</a:t>
            </a:r>
            <a:r>
              <a:rPr lang="en-US" altLang="nl-NL" dirty="0"/>
              <a:t>:</a:t>
            </a:r>
            <a:r>
              <a:rPr lang="en-US" altLang="nl-NL" dirty="0" smtClean="0"/>
              <a:t> 92% </a:t>
            </a:r>
            <a:r>
              <a:rPr lang="en-US" altLang="nl-NL" dirty="0" err="1" smtClean="0"/>
              <a:t>behoudt</a:t>
            </a:r>
            <a:r>
              <a:rPr lang="en-US" altLang="nl-NL" dirty="0" smtClean="0"/>
              <a:t> </a:t>
            </a:r>
            <a:r>
              <a:rPr lang="en-US" altLang="nl-NL" dirty="0" err="1" smtClean="0"/>
              <a:t>potentie</a:t>
            </a:r>
            <a:r>
              <a:rPr lang="en-US" altLang="nl-NL" dirty="0" smtClean="0"/>
              <a:t> </a:t>
            </a:r>
          </a:p>
          <a:p>
            <a:r>
              <a:rPr lang="en-US" altLang="nl-NL" dirty="0" smtClean="0"/>
              <a:t>&gt; 24 </a:t>
            </a:r>
            <a:r>
              <a:rPr lang="en-US" altLang="nl-NL" dirty="0" err="1" smtClean="0"/>
              <a:t>uur</a:t>
            </a:r>
            <a:r>
              <a:rPr lang="en-US" altLang="nl-NL" dirty="0" smtClean="0"/>
              <a:t> </a:t>
            </a:r>
            <a:r>
              <a:rPr lang="en-US" altLang="nl-NL" dirty="0" err="1" smtClean="0"/>
              <a:t>bestaand</a:t>
            </a:r>
            <a:r>
              <a:rPr lang="en-US" altLang="nl-NL" dirty="0"/>
              <a:t>:</a:t>
            </a:r>
            <a:r>
              <a:rPr lang="en-US" altLang="nl-NL" dirty="0" smtClean="0"/>
              <a:t> &lt; 22% </a:t>
            </a:r>
            <a:r>
              <a:rPr lang="en-US" altLang="nl-NL" dirty="0" err="1" smtClean="0"/>
              <a:t>behoudt</a:t>
            </a:r>
            <a:r>
              <a:rPr lang="en-US" altLang="nl-NL" dirty="0" smtClean="0"/>
              <a:t> </a:t>
            </a:r>
            <a:r>
              <a:rPr lang="en-US" altLang="nl-NL" dirty="0" err="1" smtClean="0"/>
              <a:t>potentie</a:t>
            </a:r>
            <a:endParaRPr lang="nl-NL" altLang="nl-NL" dirty="0" smtClean="0"/>
          </a:p>
        </p:txBody>
      </p:sp>
      <p:pic>
        <p:nvPicPr>
          <p:cNvPr id="4" name="Picture 6" descr="erectieprothese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068" y="3260366"/>
            <a:ext cx="50292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69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nl-NL" altLang="nl-NL" smtClean="0"/>
              <a:t>Priapisme</a:t>
            </a:r>
          </a:p>
        </p:txBody>
      </p:sp>
      <p:sp>
        <p:nvSpPr>
          <p:cNvPr id="164867" name="Rectangle 3"/>
          <p:cNvSpPr>
            <a:spLocks noGrp="1" noChangeArrowheads="1"/>
          </p:cNvSpPr>
          <p:nvPr>
            <p:ph type="body" idx="1"/>
          </p:nvPr>
        </p:nvSpPr>
        <p:spPr/>
        <p:txBody>
          <a:bodyPr/>
          <a:lstStyle/>
          <a:p>
            <a:pPr>
              <a:buFontTx/>
              <a:buNone/>
            </a:pPr>
            <a:r>
              <a:rPr lang="en-US" altLang="nl-NL" dirty="0" err="1" smtClean="0"/>
              <a:t>Prognose</a:t>
            </a:r>
            <a:endParaRPr lang="en-US" altLang="nl-NL" dirty="0" smtClean="0"/>
          </a:p>
          <a:p>
            <a:r>
              <a:rPr lang="en-US" altLang="nl-NL" dirty="0" smtClean="0"/>
              <a:t>&lt; 24 </a:t>
            </a:r>
            <a:r>
              <a:rPr lang="en-US" altLang="nl-NL" dirty="0" err="1" smtClean="0"/>
              <a:t>uur</a:t>
            </a:r>
            <a:r>
              <a:rPr lang="en-US" altLang="nl-NL" dirty="0" smtClean="0"/>
              <a:t> </a:t>
            </a:r>
            <a:r>
              <a:rPr lang="en-US" altLang="nl-NL" dirty="0" err="1" smtClean="0"/>
              <a:t>bestaand</a:t>
            </a:r>
            <a:r>
              <a:rPr lang="en-US" altLang="nl-NL" dirty="0"/>
              <a:t>:</a:t>
            </a:r>
            <a:r>
              <a:rPr lang="en-US" altLang="nl-NL" dirty="0" smtClean="0"/>
              <a:t> 92% </a:t>
            </a:r>
            <a:r>
              <a:rPr lang="en-US" altLang="nl-NL" dirty="0" err="1" smtClean="0"/>
              <a:t>behoudt</a:t>
            </a:r>
            <a:r>
              <a:rPr lang="en-US" altLang="nl-NL" dirty="0" smtClean="0"/>
              <a:t> </a:t>
            </a:r>
            <a:r>
              <a:rPr lang="en-US" altLang="nl-NL" dirty="0" err="1" smtClean="0"/>
              <a:t>potentie</a:t>
            </a:r>
            <a:r>
              <a:rPr lang="en-US" altLang="nl-NL" dirty="0" smtClean="0"/>
              <a:t> </a:t>
            </a:r>
          </a:p>
          <a:p>
            <a:r>
              <a:rPr lang="en-US" altLang="nl-NL" dirty="0" smtClean="0"/>
              <a:t>&gt; 24 </a:t>
            </a:r>
            <a:r>
              <a:rPr lang="en-US" altLang="nl-NL" dirty="0" err="1" smtClean="0"/>
              <a:t>uur</a:t>
            </a:r>
            <a:r>
              <a:rPr lang="en-US" altLang="nl-NL" dirty="0" smtClean="0"/>
              <a:t> </a:t>
            </a:r>
            <a:r>
              <a:rPr lang="en-US" altLang="nl-NL" dirty="0" err="1" smtClean="0"/>
              <a:t>bestaand</a:t>
            </a:r>
            <a:r>
              <a:rPr lang="en-US" altLang="nl-NL" dirty="0"/>
              <a:t>:</a:t>
            </a:r>
            <a:r>
              <a:rPr lang="en-US" altLang="nl-NL" dirty="0" smtClean="0"/>
              <a:t> &lt; 22% </a:t>
            </a:r>
            <a:r>
              <a:rPr lang="en-US" altLang="nl-NL" dirty="0" err="1" smtClean="0"/>
              <a:t>behoudt</a:t>
            </a:r>
            <a:r>
              <a:rPr lang="en-US" altLang="nl-NL" dirty="0" smtClean="0"/>
              <a:t> </a:t>
            </a:r>
            <a:r>
              <a:rPr lang="en-US" altLang="nl-NL" dirty="0" err="1" smtClean="0"/>
              <a:t>potentie</a:t>
            </a:r>
            <a:endParaRPr lang="nl-NL" altLang="nl-NL" dirty="0" smtClean="0"/>
          </a:p>
        </p:txBody>
      </p:sp>
      <p:pic>
        <p:nvPicPr>
          <p:cNvPr id="4" name="Picture 6" descr="erectieprothes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068" y="3260366"/>
            <a:ext cx="50292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p:nvSpPr>
        <p:spPr>
          <a:xfrm rot="20305963">
            <a:off x="435192" y="2606037"/>
            <a:ext cx="11094968" cy="923330"/>
          </a:xfrm>
          <a:prstGeom prst="rect">
            <a:avLst/>
          </a:prstGeom>
        </p:spPr>
        <p:txBody>
          <a:bodyPr wrap="square">
            <a:spAutoFit/>
          </a:bodyPr>
          <a:lstStyle/>
          <a:p>
            <a:pPr algn="ctr"/>
            <a:r>
              <a:rPr lang="nl-NL" altLang="nl-NL" sz="5400" dirty="0">
                <a:solidFill>
                  <a:srgbClr val="FF0000"/>
                </a:solidFill>
              </a:rPr>
              <a:t>Geef het door: bezoek een uroloog!</a:t>
            </a:r>
            <a:endParaRPr lang="nl-NL" sz="5400" dirty="0"/>
          </a:p>
        </p:txBody>
      </p:sp>
    </p:spTree>
    <p:extLst>
      <p:ext uri="{BB962C8B-B14F-4D97-AF65-F5344CB8AC3E}">
        <p14:creationId xmlns:p14="http://schemas.microsoft.com/office/powerpoint/2010/main" val="280101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Anatomie scrotum</a:t>
            </a:r>
            <a:endParaRPr lang="nl-NL" dirty="0"/>
          </a:p>
        </p:txBody>
      </p:sp>
      <p:pic>
        <p:nvPicPr>
          <p:cNvPr id="5" name="Picture 9" descr="prostate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477"/>
          <a:stretch>
            <a:fillRect/>
          </a:stretch>
        </p:blipFill>
        <p:spPr bwMode="auto">
          <a:xfrm>
            <a:off x="2144168" y="1382464"/>
            <a:ext cx="7671496" cy="450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50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Anatomie scrotum</a:t>
            </a:r>
            <a:endParaRPr lang="nl-NL" dirty="0"/>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7028"/>
          <a:stretch/>
        </p:blipFill>
        <p:spPr>
          <a:xfrm>
            <a:off x="1049867" y="1354666"/>
            <a:ext cx="5232400" cy="4994603"/>
          </a:xfrm>
          <a:prstGeom prst="rect">
            <a:avLst/>
          </a:prstGeom>
        </p:spPr>
      </p:pic>
      <p:pic>
        <p:nvPicPr>
          <p:cNvPr id="6" name="Picture 4" descr="image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102" y="1908635"/>
            <a:ext cx="3594265" cy="369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671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Torsio</a:t>
            </a:r>
            <a:r>
              <a:rPr lang="nl-NL" dirty="0" smtClean="0"/>
              <a:t> testis</a:t>
            </a:r>
            <a:endParaRPr lang="nl-NL" dirty="0"/>
          </a:p>
        </p:txBody>
      </p:sp>
      <p:sp>
        <p:nvSpPr>
          <p:cNvPr id="3" name="Tijdelijke aanduiding voor inhoud 2"/>
          <p:cNvSpPr>
            <a:spLocks noGrp="1"/>
          </p:cNvSpPr>
          <p:nvPr>
            <p:ph sz="half" idx="1"/>
          </p:nvPr>
        </p:nvSpPr>
        <p:spPr>
          <a:xfrm>
            <a:off x="838200" y="1690688"/>
            <a:ext cx="9263231" cy="4351338"/>
          </a:xfrm>
        </p:spPr>
        <p:txBody>
          <a:bodyPr>
            <a:normAutofit/>
          </a:bodyPr>
          <a:lstStyle/>
          <a:p>
            <a:pPr>
              <a:buFontTx/>
              <a:buNone/>
            </a:pPr>
            <a:r>
              <a:rPr lang="nl-NL" altLang="nl-NL" dirty="0" smtClean="0"/>
              <a:t>Prevalentie: 1:1800-4000</a:t>
            </a:r>
          </a:p>
          <a:p>
            <a:pPr>
              <a:buFontTx/>
              <a:buNone/>
            </a:pPr>
            <a:endParaRPr lang="nl-NL" altLang="nl-NL" dirty="0" smtClean="0"/>
          </a:p>
          <a:p>
            <a:pPr>
              <a:buFontTx/>
              <a:buNone/>
            </a:pPr>
            <a:r>
              <a:rPr lang="nl-NL" altLang="nl-NL" dirty="0" smtClean="0"/>
              <a:t>Leeftijd</a:t>
            </a:r>
            <a:r>
              <a:rPr lang="nl-NL" altLang="nl-NL" dirty="0"/>
              <a:t>: </a:t>
            </a:r>
            <a:r>
              <a:rPr lang="nl-NL" altLang="nl-NL" dirty="0" smtClean="0"/>
              <a:t>10-30 (13-15) </a:t>
            </a:r>
            <a:r>
              <a:rPr lang="nl-NL" altLang="nl-NL" dirty="0"/>
              <a:t>jaar</a:t>
            </a:r>
          </a:p>
          <a:p>
            <a:pPr>
              <a:buFontTx/>
              <a:buNone/>
            </a:pPr>
            <a:endParaRPr lang="nl-NL" altLang="nl-NL" dirty="0"/>
          </a:p>
          <a:p>
            <a:pPr>
              <a:buFontTx/>
              <a:buNone/>
            </a:pPr>
            <a:r>
              <a:rPr lang="nl-NL" altLang="nl-NL" dirty="0"/>
              <a:t>Symptomen:</a:t>
            </a:r>
          </a:p>
          <a:p>
            <a:r>
              <a:rPr lang="nl-NL" altLang="nl-NL" dirty="0"/>
              <a:t>Plotselinge extreme pijn</a:t>
            </a:r>
          </a:p>
          <a:p>
            <a:r>
              <a:rPr lang="nl-NL" altLang="nl-NL" dirty="0"/>
              <a:t>Misselijkheid, </a:t>
            </a:r>
            <a:r>
              <a:rPr lang="nl-NL" altLang="nl-NL" dirty="0" smtClean="0"/>
              <a:t>braken</a:t>
            </a:r>
          </a:p>
          <a:p>
            <a:r>
              <a:rPr lang="nl-NL" altLang="nl-NL" dirty="0"/>
              <a:t>Z</a:t>
            </a:r>
            <a:r>
              <a:rPr lang="nl-NL" altLang="nl-NL" dirty="0" smtClean="0"/>
              <a:t>weten</a:t>
            </a:r>
            <a:endParaRPr lang="nl-NL" altLang="nl-NL" dirty="0"/>
          </a:p>
          <a:p>
            <a:r>
              <a:rPr lang="nl-NL" altLang="nl-NL" dirty="0"/>
              <a:t>Opgetrokken </a:t>
            </a:r>
            <a:r>
              <a:rPr lang="nl-NL" altLang="nl-NL" dirty="0" smtClean="0"/>
              <a:t>testikel</a:t>
            </a:r>
          </a:p>
          <a:p>
            <a:pPr marL="0" indent="0">
              <a:lnSpc>
                <a:spcPct val="100000"/>
              </a:lnSpc>
              <a:buNone/>
            </a:pPr>
            <a:endParaRPr lang="nl-NL" dirty="0">
              <a:latin typeface="+mj-lt"/>
            </a:endParaRPr>
          </a:p>
        </p:txBody>
      </p:sp>
      <p:pic>
        <p:nvPicPr>
          <p:cNvPr id="4" name="Afbeelding 3"/>
          <p:cNvPicPr>
            <a:picLocks noChangeAspect="1"/>
          </p:cNvPicPr>
          <p:nvPr/>
        </p:nvPicPr>
        <p:blipFill rotWithShape="1">
          <a:blip r:embed="rId3"/>
          <a:srcRect l="59656" t="37563" r="27698" b="32904"/>
          <a:stretch/>
        </p:blipFill>
        <p:spPr>
          <a:xfrm>
            <a:off x="6096000" y="1266656"/>
            <a:ext cx="3132667" cy="4572402"/>
          </a:xfrm>
          <a:prstGeom prst="rect">
            <a:avLst/>
          </a:prstGeom>
        </p:spPr>
      </p:pic>
    </p:spTree>
    <p:extLst>
      <p:ext uri="{BB962C8B-B14F-4D97-AF65-F5344CB8AC3E}">
        <p14:creationId xmlns:p14="http://schemas.microsoft.com/office/powerpoint/2010/main" val="166972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Toon ballen, bezoek de uroloog!</a:t>
            </a:r>
            <a:endParaRPr lang="nl-NL" dirty="0"/>
          </a:p>
        </p:txBody>
      </p:sp>
      <p:pic>
        <p:nvPicPr>
          <p:cNvPr id="5" name="Afbeelding 4"/>
          <p:cNvPicPr/>
          <p:nvPr/>
        </p:nvPicPr>
        <p:blipFill rotWithShape="1">
          <a:blip r:embed="rId3"/>
          <a:srcRect l="30092" t="46825" r="51885" b="31482"/>
          <a:stretch/>
        </p:blipFill>
        <p:spPr bwMode="auto">
          <a:xfrm>
            <a:off x="6050111" y="1928366"/>
            <a:ext cx="4475570" cy="3455292"/>
          </a:xfrm>
          <a:prstGeom prst="rect">
            <a:avLst/>
          </a:prstGeom>
          <a:ln>
            <a:noFill/>
          </a:ln>
          <a:extLst>
            <a:ext uri="{53640926-AAD7-44D8-BBD7-CCE9431645EC}">
              <a14:shadowObscured xmlns:a14="http://schemas.microsoft.com/office/drawing/2010/main"/>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292" y="1228049"/>
            <a:ext cx="3285067" cy="5246115"/>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9348" y="3837792"/>
            <a:ext cx="1421719" cy="2261825"/>
          </a:xfrm>
          <a:prstGeom prst="rect">
            <a:avLst/>
          </a:prstGeom>
        </p:spPr>
      </p:pic>
    </p:spTree>
    <p:extLst>
      <p:ext uri="{BB962C8B-B14F-4D97-AF65-F5344CB8AC3E}">
        <p14:creationId xmlns:p14="http://schemas.microsoft.com/office/powerpoint/2010/main" val="602132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Torsio</a:t>
            </a:r>
            <a:r>
              <a:rPr lang="nl-NL" dirty="0" smtClean="0"/>
              <a:t> testis</a:t>
            </a:r>
            <a:endParaRPr lang="nl-NL" dirty="0"/>
          </a:p>
        </p:txBody>
      </p:sp>
      <p:pic>
        <p:nvPicPr>
          <p:cNvPr id="4" name="Picture 4" descr="Testicular Torsion – Core EM"/>
          <p:cNvPicPr>
            <a:picLocks noChangeAspect="1" noChangeArrowheads="1"/>
          </p:cNvPicPr>
          <p:nvPr/>
        </p:nvPicPr>
        <p:blipFill rotWithShape="1">
          <a:blip r:embed="rId3">
            <a:extLst>
              <a:ext uri="{28A0092B-C50C-407E-A947-70E740481C1C}">
                <a14:useLocalDpi xmlns:a14="http://schemas.microsoft.com/office/drawing/2010/main" val="0"/>
              </a:ext>
            </a:extLst>
          </a:blip>
          <a:srcRect l="13299" t="8784" r="14099" b="5741"/>
          <a:stretch/>
        </p:blipFill>
        <p:spPr bwMode="auto">
          <a:xfrm>
            <a:off x="838200" y="1405793"/>
            <a:ext cx="4279335" cy="43147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age59image65720592">
            <a:extLst>
              <a:ext uri="{FF2B5EF4-FFF2-40B4-BE49-F238E27FC236}">
                <a16:creationId xmlns:a16="http://schemas.microsoft.com/office/drawing/2014/main" id="{608F82C8-EBD9-8CEE-DF44-3242C7A3A4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41" b="14668"/>
          <a:stretch/>
        </p:blipFill>
        <p:spPr bwMode="auto">
          <a:xfrm>
            <a:off x="5562034" y="1480343"/>
            <a:ext cx="5939932" cy="416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835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Torsio</a:t>
            </a:r>
            <a:r>
              <a:rPr lang="nl-NL" dirty="0" smtClean="0"/>
              <a:t> testis</a:t>
            </a:r>
            <a:endParaRPr lang="nl-NL" dirty="0"/>
          </a:p>
        </p:txBody>
      </p:sp>
      <p:sp>
        <p:nvSpPr>
          <p:cNvPr id="3" name="Tijdelijke aanduiding voor inhoud 2"/>
          <p:cNvSpPr>
            <a:spLocks noGrp="1"/>
          </p:cNvSpPr>
          <p:nvPr>
            <p:ph sz="half" idx="1"/>
          </p:nvPr>
        </p:nvSpPr>
        <p:spPr>
          <a:xfrm>
            <a:off x="838199" y="1825625"/>
            <a:ext cx="9263231" cy="4351338"/>
          </a:xfrm>
        </p:spPr>
        <p:txBody>
          <a:bodyPr>
            <a:normAutofit/>
          </a:bodyPr>
          <a:lstStyle/>
          <a:p>
            <a:pPr marL="0" indent="0">
              <a:buNone/>
            </a:pPr>
            <a:endParaRPr lang="nl-NL" dirty="0" smtClean="0">
              <a:latin typeface="+mj-lt"/>
            </a:endParaRPr>
          </a:p>
          <a:p>
            <a:pPr marL="0" indent="0">
              <a:buNone/>
            </a:pPr>
            <a:endParaRPr lang="nl-NL" dirty="0">
              <a:latin typeface="+mj-lt"/>
            </a:endParaRPr>
          </a:p>
          <a:p>
            <a:pPr marL="0" indent="0">
              <a:buNone/>
            </a:pPr>
            <a:r>
              <a:rPr lang="nl-NL" dirty="0" smtClean="0">
                <a:latin typeface="+mj-lt"/>
              </a:rPr>
              <a:t>Belangrijk: binnen 6 uur opereren!</a:t>
            </a:r>
            <a:endParaRPr lang="nl-NL" dirty="0">
              <a:latin typeface="+mj-lt"/>
            </a:endParaRPr>
          </a:p>
          <a:p>
            <a:pPr marL="0" indent="0">
              <a:lnSpc>
                <a:spcPct val="100000"/>
              </a:lnSpc>
              <a:buNone/>
            </a:pPr>
            <a:endParaRPr lang="nl-NL" dirty="0">
              <a:latin typeface="+mj-lt"/>
            </a:endParaRPr>
          </a:p>
        </p:txBody>
      </p:sp>
      <p:pic>
        <p:nvPicPr>
          <p:cNvPr id="7" name="Afbeelding 6"/>
          <p:cNvPicPr>
            <a:picLocks noChangeAspect="1"/>
          </p:cNvPicPr>
          <p:nvPr/>
        </p:nvPicPr>
        <p:blipFill rotWithShape="1">
          <a:blip r:embed="rId3"/>
          <a:srcRect l="25973" t="31435" r="49667" b="38939"/>
          <a:stretch/>
        </p:blipFill>
        <p:spPr>
          <a:xfrm>
            <a:off x="5469814" y="1825625"/>
            <a:ext cx="4737337" cy="3600845"/>
          </a:xfrm>
          <a:prstGeom prst="rect">
            <a:avLst/>
          </a:prstGeom>
        </p:spPr>
      </p:pic>
    </p:spTree>
    <p:extLst>
      <p:ext uri="{BB962C8B-B14F-4D97-AF65-F5344CB8AC3E}">
        <p14:creationId xmlns:p14="http://schemas.microsoft.com/office/powerpoint/2010/main" val="1987243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Torsio</a:t>
            </a:r>
            <a:r>
              <a:rPr lang="nl-NL" dirty="0" smtClean="0"/>
              <a:t> testis</a:t>
            </a:r>
            <a:endParaRPr lang="nl-NL" dirty="0"/>
          </a:p>
        </p:txBody>
      </p:sp>
      <p:sp>
        <p:nvSpPr>
          <p:cNvPr id="3" name="Tijdelijke aanduiding voor inhoud 2"/>
          <p:cNvSpPr>
            <a:spLocks noGrp="1"/>
          </p:cNvSpPr>
          <p:nvPr>
            <p:ph sz="half" idx="1"/>
          </p:nvPr>
        </p:nvSpPr>
        <p:spPr>
          <a:xfrm>
            <a:off x="838199" y="1825625"/>
            <a:ext cx="9263231" cy="4351338"/>
          </a:xfrm>
        </p:spPr>
        <p:txBody>
          <a:bodyPr>
            <a:normAutofit/>
          </a:bodyPr>
          <a:lstStyle/>
          <a:p>
            <a:pPr marL="0" indent="0">
              <a:buNone/>
            </a:pPr>
            <a:r>
              <a:rPr lang="nl-NL" dirty="0" smtClean="0">
                <a:latin typeface="Times New Roman" panose="02020603050405020304" pitchFamily="18" charset="0"/>
              </a:rPr>
              <a:t>	</a:t>
            </a:r>
            <a:endParaRPr lang="nl-NL" dirty="0">
              <a:latin typeface="Times New Roman" panose="02020603050405020304" pitchFamily="18" charset="0"/>
            </a:endParaRPr>
          </a:p>
          <a:p>
            <a:pPr marL="0" indent="0">
              <a:lnSpc>
                <a:spcPct val="100000"/>
              </a:lnSpc>
              <a:buNone/>
            </a:pPr>
            <a:endParaRPr lang="nl-NL" dirty="0" smtClean="0">
              <a:latin typeface="+mj-lt"/>
            </a:endParaRPr>
          </a:p>
          <a:p>
            <a:pPr marL="0" indent="0">
              <a:lnSpc>
                <a:spcPct val="100000"/>
              </a:lnSpc>
              <a:buNone/>
            </a:pPr>
            <a:endParaRPr lang="nl-NL" dirty="0" smtClean="0">
              <a:latin typeface="+mj-lt"/>
            </a:endParaRPr>
          </a:p>
          <a:p>
            <a:pPr marL="0" indent="0">
              <a:lnSpc>
                <a:spcPct val="100000"/>
              </a:lnSpc>
              <a:buNone/>
            </a:pPr>
            <a:r>
              <a:rPr lang="nl-NL" dirty="0" smtClean="0">
                <a:latin typeface="+mj-lt"/>
              </a:rPr>
              <a:t>Gevolgen</a:t>
            </a:r>
          </a:p>
          <a:p>
            <a:pPr>
              <a:lnSpc>
                <a:spcPct val="100000"/>
              </a:lnSpc>
            </a:pPr>
            <a:r>
              <a:rPr lang="nl-NL" dirty="0" smtClean="0">
                <a:latin typeface="+mj-lt"/>
              </a:rPr>
              <a:t>Verwijderen testikel</a:t>
            </a:r>
          </a:p>
          <a:p>
            <a:pPr>
              <a:lnSpc>
                <a:spcPct val="100000"/>
              </a:lnSpc>
            </a:pPr>
            <a:r>
              <a:rPr lang="nl-NL" dirty="0" smtClean="0">
                <a:latin typeface="+mj-lt"/>
              </a:rPr>
              <a:t>Vruchtbaarheid</a:t>
            </a:r>
          </a:p>
        </p:txBody>
      </p:sp>
      <p:pic>
        <p:nvPicPr>
          <p:cNvPr id="4" name="Picture 5" descr="hodentors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814" y="1825625"/>
            <a:ext cx="4139570" cy="343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838200" y="1825625"/>
            <a:ext cx="10515600" cy="4063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BC0"/>
              </a:buClr>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BC0"/>
              </a:buClr>
              <a:buFont typeface=".AppleSystemUIFont" charset="-120"/>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BC0"/>
              </a:buClr>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BC0"/>
              </a:buClr>
              <a:buFont typeface=".AppleSystemUIFont" charset="-120"/>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BC0"/>
              </a:buClr>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nl-NL" altLang="nl-NL" dirty="0" smtClean="0">
              <a:latin typeface="+mj-lt"/>
            </a:endParaRPr>
          </a:p>
          <a:p>
            <a:pPr>
              <a:buFontTx/>
              <a:buNone/>
            </a:pPr>
            <a:r>
              <a:rPr lang="nl-NL" altLang="nl-NL" dirty="0" smtClean="0">
                <a:latin typeface="+mj-lt"/>
              </a:rPr>
              <a:t>Na </a:t>
            </a:r>
            <a:r>
              <a:rPr lang="nl-NL" altLang="nl-NL" dirty="0">
                <a:latin typeface="+mj-lt"/>
              </a:rPr>
              <a:t>6</a:t>
            </a:r>
            <a:r>
              <a:rPr lang="nl-NL" altLang="nl-NL" dirty="0" smtClean="0">
                <a:latin typeface="+mj-lt"/>
              </a:rPr>
              <a:t> uur..</a:t>
            </a:r>
          </a:p>
        </p:txBody>
      </p:sp>
    </p:spTree>
    <p:extLst>
      <p:ext uri="{BB962C8B-B14F-4D97-AF65-F5344CB8AC3E}">
        <p14:creationId xmlns:p14="http://schemas.microsoft.com/office/powerpoint/2010/main" val="2421601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Torsio</a:t>
            </a:r>
            <a:r>
              <a:rPr lang="nl-NL" dirty="0" smtClean="0"/>
              <a:t> testis</a:t>
            </a:r>
            <a:endParaRPr lang="nl-NL" dirty="0"/>
          </a:p>
        </p:txBody>
      </p:sp>
      <p:sp>
        <p:nvSpPr>
          <p:cNvPr id="3" name="Tijdelijke aanduiding voor inhoud 2"/>
          <p:cNvSpPr>
            <a:spLocks noGrp="1"/>
          </p:cNvSpPr>
          <p:nvPr>
            <p:ph sz="half" idx="1"/>
          </p:nvPr>
        </p:nvSpPr>
        <p:spPr>
          <a:xfrm>
            <a:off x="838199" y="1825625"/>
            <a:ext cx="9263231" cy="4351338"/>
          </a:xfrm>
        </p:spPr>
        <p:txBody>
          <a:bodyPr>
            <a:normAutofit/>
          </a:bodyPr>
          <a:lstStyle/>
          <a:p>
            <a:pPr marL="0" indent="0">
              <a:buNone/>
            </a:pPr>
            <a:r>
              <a:rPr lang="nl-NL" dirty="0" smtClean="0">
                <a:latin typeface="Times New Roman" panose="02020603050405020304" pitchFamily="18" charset="0"/>
              </a:rPr>
              <a:t>	</a:t>
            </a:r>
            <a:endParaRPr lang="nl-NL" dirty="0">
              <a:latin typeface="Times New Roman" panose="02020603050405020304" pitchFamily="18" charset="0"/>
            </a:endParaRPr>
          </a:p>
          <a:p>
            <a:pPr marL="0" indent="0">
              <a:lnSpc>
                <a:spcPct val="100000"/>
              </a:lnSpc>
              <a:buNone/>
            </a:pPr>
            <a:endParaRPr lang="nl-NL" dirty="0" smtClean="0">
              <a:latin typeface="+mj-lt"/>
            </a:endParaRPr>
          </a:p>
          <a:p>
            <a:pPr marL="0" indent="0">
              <a:lnSpc>
                <a:spcPct val="100000"/>
              </a:lnSpc>
              <a:buNone/>
            </a:pPr>
            <a:endParaRPr lang="nl-NL" dirty="0" smtClean="0">
              <a:latin typeface="+mj-lt"/>
            </a:endParaRPr>
          </a:p>
          <a:p>
            <a:pPr marL="0" indent="0">
              <a:lnSpc>
                <a:spcPct val="100000"/>
              </a:lnSpc>
              <a:buNone/>
            </a:pPr>
            <a:r>
              <a:rPr lang="nl-NL" dirty="0" smtClean="0">
                <a:latin typeface="+mj-lt"/>
              </a:rPr>
              <a:t>Gevolgen</a:t>
            </a:r>
          </a:p>
          <a:p>
            <a:pPr>
              <a:lnSpc>
                <a:spcPct val="100000"/>
              </a:lnSpc>
            </a:pPr>
            <a:r>
              <a:rPr lang="nl-NL" dirty="0" smtClean="0">
                <a:latin typeface="+mj-lt"/>
              </a:rPr>
              <a:t>Verwijderen testikel</a:t>
            </a:r>
          </a:p>
          <a:p>
            <a:pPr>
              <a:lnSpc>
                <a:spcPct val="100000"/>
              </a:lnSpc>
            </a:pPr>
            <a:r>
              <a:rPr lang="nl-NL" dirty="0" smtClean="0">
                <a:latin typeface="+mj-lt"/>
              </a:rPr>
              <a:t>Vruchtbaarheid</a:t>
            </a:r>
          </a:p>
        </p:txBody>
      </p:sp>
      <p:pic>
        <p:nvPicPr>
          <p:cNvPr id="4" name="Picture 5" descr="hodentors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814" y="1825625"/>
            <a:ext cx="4139570" cy="343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838200" y="1825625"/>
            <a:ext cx="10515600" cy="4063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BC0"/>
              </a:buClr>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BC0"/>
              </a:buClr>
              <a:buFont typeface=".AppleSystemUIFont" charset="-120"/>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BC0"/>
              </a:buClr>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BC0"/>
              </a:buClr>
              <a:buFont typeface=".AppleSystemUIFont" charset="-120"/>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BC0"/>
              </a:buClr>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nl-NL" altLang="nl-NL" dirty="0" smtClean="0">
              <a:latin typeface="+mj-lt"/>
            </a:endParaRPr>
          </a:p>
          <a:p>
            <a:pPr>
              <a:buFontTx/>
              <a:buNone/>
            </a:pPr>
            <a:r>
              <a:rPr lang="nl-NL" altLang="nl-NL" dirty="0" smtClean="0">
                <a:latin typeface="+mj-lt"/>
              </a:rPr>
              <a:t>Na </a:t>
            </a:r>
            <a:r>
              <a:rPr lang="nl-NL" altLang="nl-NL" dirty="0">
                <a:latin typeface="+mj-lt"/>
              </a:rPr>
              <a:t>6</a:t>
            </a:r>
            <a:r>
              <a:rPr lang="nl-NL" altLang="nl-NL" dirty="0" smtClean="0">
                <a:latin typeface="+mj-lt"/>
              </a:rPr>
              <a:t> uur..</a:t>
            </a:r>
          </a:p>
        </p:txBody>
      </p:sp>
      <p:sp>
        <p:nvSpPr>
          <p:cNvPr id="6" name="Rechthoek 5"/>
          <p:cNvSpPr/>
          <p:nvPr/>
        </p:nvSpPr>
        <p:spPr>
          <a:xfrm rot="20305963">
            <a:off x="435192" y="2606037"/>
            <a:ext cx="11094968" cy="923330"/>
          </a:xfrm>
          <a:prstGeom prst="rect">
            <a:avLst/>
          </a:prstGeom>
        </p:spPr>
        <p:txBody>
          <a:bodyPr wrap="square">
            <a:spAutoFit/>
          </a:bodyPr>
          <a:lstStyle/>
          <a:p>
            <a:pPr algn="ctr"/>
            <a:r>
              <a:rPr lang="nl-NL" altLang="nl-NL" sz="5400" dirty="0">
                <a:solidFill>
                  <a:srgbClr val="FF0000"/>
                </a:solidFill>
              </a:rPr>
              <a:t>Geef het door: bezoek een uroloog!</a:t>
            </a:r>
            <a:endParaRPr lang="nl-NL" sz="5400" dirty="0"/>
          </a:p>
        </p:txBody>
      </p:sp>
    </p:spTree>
    <p:extLst>
      <p:ext uri="{BB962C8B-B14F-4D97-AF65-F5344CB8AC3E}">
        <p14:creationId xmlns:p14="http://schemas.microsoft.com/office/powerpoint/2010/main" val="3221033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nl-NL" altLang="nl-NL" dirty="0" smtClean="0"/>
              <a:t>Epididymo-orchitis</a:t>
            </a:r>
          </a:p>
        </p:txBody>
      </p:sp>
      <p:sp>
        <p:nvSpPr>
          <p:cNvPr id="92163" name="Rectangle 3"/>
          <p:cNvSpPr>
            <a:spLocks noGrp="1" noChangeArrowheads="1"/>
          </p:cNvSpPr>
          <p:nvPr>
            <p:ph type="body" idx="1"/>
          </p:nvPr>
        </p:nvSpPr>
        <p:spPr/>
        <p:txBody>
          <a:bodyPr/>
          <a:lstStyle/>
          <a:p>
            <a:pPr marL="0" indent="0">
              <a:buNone/>
            </a:pPr>
            <a:r>
              <a:rPr lang="nl-NL" altLang="nl-NL" dirty="0" smtClean="0"/>
              <a:t>Symptomen</a:t>
            </a:r>
          </a:p>
          <a:p>
            <a:r>
              <a:rPr lang="nl-NL" altLang="nl-NL" dirty="0" smtClean="0"/>
              <a:t>Langzaam opgekomen pijn</a:t>
            </a:r>
          </a:p>
          <a:p>
            <a:r>
              <a:rPr lang="nl-NL" altLang="nl-NL" dirty="0" smtClean="0"/>
              <a:t>Koorts</a:t>
            </a:r>
          </a:p>
          <a:p>
            <a:r>
              <a:rPr lang="nl-NL" altLang="nl-NL" dirty="0" smtClean="0"/>
              <a:t>Roodheid, zwelling</a:t>
            </a:r>
          </a:p>
          <a:p>
            <a:r>
              <a:rPr lang="nl-NL" altLang="nl-NL" dirty="0" smtClean="0"/>
              <a:t>Plasklachten</a:t>
            </a:r>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b="10732"/>
          <a:stretch/>
        </p:blipFill>
        <p:spPr>
          <a:xfrm>
            <a:off x="7763933" y="3065588"/>
            <a:ext cx="3113617" cy="277946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956" y="3187170"/>
            <a:ext cx="3381728" cy="2536296"/>
          </a:xfrm>
          <a:prstGeom prst="rect">
            <a:avLst/>
          </a:prstGeom>
        </p:spPr>
      </p:pic>
    </p:spTree>
    <p:extLst>
      <p:ext uri="{BB962C8B-B14F-4D97-AF65-F5344CB8AC3E}">
        <p14:creationId xmlns:p14="http://schemas.microsoft.com/office/powerpoint/2010/main" val="165935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nl-NL" altLang="nl-NL" dirty="0" smtClean="0"/>
              <a:t>Epididymo-orchitis</a:t>
            </a:r>
          </a:p>
        </p:txBody>
      </p:sp>
      <p:sp>
        <p:nvSpPr>
          <p:cNvPr id="92163" name="Rectangle 3"/>
          <p:cNvSpPr>
            <a:spLocks noGrp="1" noChangeArrowheads="1"/>
          </p:cNvSpPr>
          <p:nvPr>
            <p:ph type="body" idx="1"/>
          </p:nvPr>
        </p:nvSpPr>
        <p:spPr/>
        <p:txBody>
          <a:bodyPr/>
          <a:lstStyle/>
          <a:p>
            <a:pPr>
              <a:buFontTx/>
              <a:buNone/>
            </a:pPr>
            <a:r>
              <a:rPr lang="nl-NL" altLang="nl-NL" dirty="0" smtClean="0"/>
              <a:t>Verwekkers</a:t>
            </a:r>
          </a:p>
          <a:p>
            <a:r>
              <a:rPr lang="nl-NL" altLang="nl-NL" dirty="0" err="1" smtClean="0"/>
              <a:t>E.coli</a:t>
            </a:r>
            <a:r>
              <a:rPr lang="nl-NL" altLang="nl-NL" dirty="0" smtClean="0"/>
              <a:t>, </a:t>
            </a:r>
            <a:r>
              <a:rPr lang="nl-NL" altLang="nl-NL" dirty="0" err="1" smtClean="0"/>
              <a:t>Klebsiella</a:t>
            </a:r>
            <a:r>
              <a:rPr lang="nl-NL" altLang="nl-NL" dirty="0" smtClean="0"/>
              <a:t>, Proteus, Pseudomonas</a:t>
            </a:r>
          </a:p>
          <a:p>
            <a:r>
              <a:rPr lang="nl-NL" altLang="nl-NL" dirty="0" smtClean="0"/>
              <a:t>Chlamydia trachomatis, Neisseria </a:t>
            </a:r>
            <a:r>
              <a:rPr lang="nl-NL" altLang="nl-NL" dirty="0" err="1" smtClean="0"/>
              <a:t>gonorrhoea</a:t>
            </a:r>
            <a:endParaRPr lang="nl-NL" altLang="nl-NL" dirty="0" smtClean="0"/>
          </a:p>
        </p:txBody>
      </p:sp>
      <p:pic>
        <p:nvPicPr>
          <p:cNvPr id="92164" name="Picture 5" descr="s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267" y="3395135"/>
            <a:ext cx="4699000" cy="265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47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nl-NL" altLang="nl-NL" dirty="0" smtClean="0"/>
              <a:t>Epididymo-orchitis</a:t>
            </a:r>
          </a:p>
        </p:txBody>
      </p:sp>
      <p:sp>
        <p:nvSpPr>
          <p:cNvPr id="92163" name="Rectangle 3"/>
          <p:cNvSpPr>
            <a:spLocks noGrp="1" noChangeArrowheads="1"/>
          </p:cNvSpPr>
          <p:nvPr>
            <p:ph type="body" idx="1"/>
          </p:nvPr>
        </p:nvSpPr>
        <p:spPr/>
        <p:txBody>
          <a:bodyPr/>
          <a:lstStyle/>
          <a:p>
            <a:pPr>
              <a:buFontTx/>
              <a:buNone/>
            </a:pPr>
            <a:r>
              <a:rPr lang="nl-NL" altLang="nl-NL" dirty="0" smtClean="0"/>
              <a:t>Behandeling meestal door de huisarts</a:t>
            </a:r>
          </a:p>
          <a:p>
            <a:pPr>
              <a:buFontTx/>
              <a:buNone/>
            </a:pPr>
            <a:endParaRPr lang="nl-NL" altLang="nl-NL" dirty="0"/>
          </a:p>
          <a:p>
            <a:r>
              <a:rPr lang="nl-NL" altLang="nl-NL" dirty="0" smtClean="0"/>
              <a:t>Uitsluiten </a:t>
            </a:r>
            <a:r>
              <a:rPr lang="nl-NL" altLang="nl-NL" dirty="0" err="1" smtClean="0"/>
              <a:t>torsio</a:t>
            </a:r>
            <a:r>
              <a:rPr lang="nl-NL" altLang="nl-NL" dirty="0" smtClean="0"/>
              <a:t> testis!</a:t>
            </a:r>
          </a:p>
          <a:p>
            <a:r>
              <a:rPr lang="nl-NL" altLang="nl-NL" dirty="0" smtClean="0"/>
              <a:t>Op zoek naar SOA!</a:t>
            </a:r>
          </a:p>
          <a:p>
            <a:endParaRPr lang="nl-NL" altLang="nl-NL" dirty="0"/>
          </a:p>
          <a:p>
            <a:r>
              <a:rPr lang="nl-NL" altLang="nl-NL" dirty="0" smtClean="0"/>
              <a:t>Behandelen met antibiotica</a:t>
            </a:r>
          </a:p>
          <a:p>
            <a:endParaRPr lang="nl-NL" altLang="nl-NL" dirty="0"/>
          </a:p>
          <a:p>
            <a:r>
              <a:rPr lang="nl-NL" altLang="nl-NL" dirty="0" smtClean="0"/>
              <a:t>Mogelijke gevolgen voor vruchtbaarheid..</a:t>
            </a:r>
          </a:p>
          <a:p>
            <a:endParaRPr lang="nl-NL" altLang="nl-NL" dirty="0"/>
          </a:p>
          <a:p>
            <a:endParaRPr lang="nl-NL" altLang="nl-NL" dirty="0" smtClean="0"/>
          </a:p>
        </p:txBody>
      </p:sp>
    </p:spTree>
    <p:extLst>
      <p:ext uri="{BB962C8B-B14F-4D97-AF65-F5344CB8AC3E}">
        <p14:creationId xmlns:p14="http://schemas.microsoft.com/office/powerpoint/2010/main" val="321416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nl-NL" altLang="nl-NL" dirty="0" smtClean="0"/>
              <a:t>Epididymo-orchitis</a:t>
            </a:r>
          </a:p>
        </p:txBody>
      </p:sp>
      <p:sp>
        <p:nvSpPr>
          <p:cNvPr id="92163" name="Rectangle 3"/>
          <p:cNvSpPr>
            <a:spLocks noGrp="1" noChangeArrowheads="1"/>
          </p:cNvSpPr>
          <p:nvPr>
            <p:ph type="body" idx="1"/>
          </p:nvPr>
        </p:nvSpPr>
        <p:spPr/>
        <p:txBody>
          <a:bodyPr/>
          <a:lstStyle/>
          <a:p>
            <a:pPr>
              <a:buFontTx/>
              <a:buNone/>
            </a:pPr>
            <a:r>
              <a:rPr lang="nl-NL" altLang="nl-NL" dirty="0" smtClean="0"/>
              <a:t>Behandeling meestal door de huisarts</a:t>
            </a:r>
          </a:p>
          <a:p>
            <a:pPr>
              <a:buFontTx/>
              <a:buNone/>
            </a:pPr>
            <a:endParaRPr lang="nl-NL" altLang="nl-NL" dirty="0"/>
          </a:p>
          <a:p>
            <a:r>
              <a:rPr lang="nl-NL" altLang="nl-NL" dirty="0" smtClean="0"/>
              <a:t>Uitsluiten </a:t>
            </a:r>
            <a:r>
              <a:rPr lang="nl-NL" altLang="nl-NL" dirty="0" err="1" smtClean="0"/>
              <a:t>torsio</a:t>
            </a:r>
            <a:r>
              <a:rPr lang="nl-NL" altLang="nl-NL" dirty="0" smtClean="0"/>
              <a:t> testis!</a:t>
            </a:r>
          </a:p>
          <a:p>
            <a:r>
              <a:rPr lang="nl-NL" altLang="nl-NL" dirty="0" smtClean="0"/>
              <a:t>Op zoek naar SOA!</a:t>
            </a:r>
          </a:p>
          <a:p>
            <a:endParaRPr lang="nl-NL" altLang="nl-NL" dirty="0"/>
          </a:p>
          <a:p>
            <a:r>
              <a:rPr lang="nl-NL" altLang="nl-NL" dirty="0" smtClean="0"/>
              <a:t>Behandelen met antibiotica</a:t>
            </a:r>
          </a:p>
          <a:p>
            <a:endParaRPr lang="nl-NL" altLang="nl-NL" dirty="0"/>
          </a:p>
          <a:p>
            <a:r>
              <a:rPr lang="nl-NL" altLang="nl-NL" dirty="0" smtClean="0"/>
              <a:t>Mogelijke gevolgen voor vruchtbaarheid..</a:t>
            </a:r>
          </a:p>
          <a:p>
            <a:endParaRPr lang="nl-NL" altLang="nl-NL" dirty="0"/>
          </a:p>
          <a:p>
            <a:endParaRPr lang="nl-NL" altLang="nl-NL" dirty="0" smtClean="0"/>
          </a:p>
        </p:txBody>
      </p:sp>
      <p:sp>
        <p:nvSpPr>
          <p:cNvPr id="4" name="Rechthoek 3"/>
          <p:cNvSpPr/>
          <p:nvPr/>
        </p:nvSpPr>
        <p:spPr>
          <a:xfrm rot="20305963">
            <a:off x="435192" y="2606037"/>
            <a:ext cx="11094968" cy="923330"/>
          </a:xfrm>
          <a:prstGeom prst="rect">
            <a:avLst/>
          </a:prstGeom>
        </p:spPr>
        <p:txBody>
          <a:bodyPr wrap="square">
            <a:spAutoFit/>
          </a:bodyPr>
          <a:lstStyle/>
          <a:p>
            <a:pPr algn="ctr"/>
            <a:r>
              <a:rPr lang="nl-NL" altLang="nl-NL" sz="5400" dirty="0">
                <a:solidFill>
                  <a:srgbClr val="FF0000"/>
                </a:solidFill>
              </a:rPr>
              <a:t>Geef het door: bezoek een uroloog!</a:t>
            </a:r>
            <a:endParaRPr lang="nl-NL" sz="5400" dirty="0"/>
          </a:p>
        </p:txBody>
      </p:sp>
    </p:spTree>
    <p:extLst>
      <p:ext uri="{BB962C8B-B14F-4D97-AF65-F5344CB8AC3E}">
        <p14:creationId xmlns:p14="http://schemas.microsoft.com/office/powerpoint/2010/main" val="11544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Testistumor</a:t>
            </a:r>
            <a:endParaRPr lang="nl-NL" dirty="0"/>
          </a:p>
        </p:txBody>
      </p:sp>
      <p:sp>
        <p:nvSpPr>
          <p:cNvPr id="3" name="Tijdelijke aanduiding voor inhoud 2"/>
          <p:cNvSpPr>
            <a:spLocks noGrp="1"/>
          </p:cNvSpPr>
          <p:nvPr>
            <p:ph sz="half" idx="1"/>
          </p:nvPr>
        </p:nvSpPr>
        <p:spPr>
          <a:xfrm>
            <a:off x="838199" y="1690688"/>
            <a:ext cx="9263231" cy="4486275"/>
          </a:xfrm>
        </p:spPr>
        <p:txBody>
          <a:bodyPr/>
          <a:lstStyle/>
          <a:p>
            <a:pPr marL="0" indent="0">
              <a:lnSpc>
                <a:spcPct val="100000"/>
              </a:lnSpc>
              <a:buNone/>
            </a:pPr>
            <a:r>
              <a:rPr lang="nl-NL" dirty="0" smtClean="0">
                <a:latin typeface="+mj-lt"/>
              </a:rPr>
              <a:t>Prevalentie: 6,6:100.000 </a:t>
            </a:r>
          </a:p>
          <a:p>
            <a:pPr marL="0" indent="0">
              <a:lnSpc>
                <a:spcPct val="100000"/>
              </a:lnSpc>
              <a:buNone/>
            </a:pPr>
            <a:endParaRPr lang="nl-NL" dirty="0" smtClean="0">
              <a:latin typeface="+mj-lt"/>
            </a:endParaRPr>
          </a:p>
          <a:p>
            <a:pPr marL="0" indent="0">
              <a:lnSpc>
                <a:spcPct val="100000"/>
              </a:lnSpc>
              <a:buNone/>
            </a:pPr>
            <a:r>
              <a:rPr lang="nl-NL" dirty="0" smtClean="0">
                <a:latin typeface="+mj-lt"/>
              </a:rPr>
              <a:t>Leeftijd:15-45 jaar</a:t>
            </a:r>
          </a:p>
          <a:p>
            <a:pPr marL="0" indent="0">
              <a:lnSpc>
                <a:spcPct val="100000"/>
              </a:lnSpc>
              <a:buNone/>
            </a:pPr>
            <a:endParaRPr lang="nl-NL" dirty="0" smtClean="0">
              <a:latin typeface="+mj-lt"/>
            </a:endParaRPr>
          </a:p>
          <a:p>
            <a:pPr marL="0" indent="0">
              <a:lnSpc>
                <a:spcPct val="100000"/>
              </a:lnSpc>
              <a:buNone/>
            </a:pPr>
            <a:r>
              <a:rPr lang="nl-NL" dirty="0" smtClean="0">
                <a:latin typeface="+mj-lt"/>
              </a:rPr>
              <a:t>Symptomen</a:t>
            </a:r>
          </a:p>
          <a:p>
            <a:pPr>
              <a:lnSpc>
                <a:spcPct val="100000"/>
              </a:lnSpc>
            </a:pPr>
            <a:r>
              <a:rPr lang="nl-NL" dirty="0" smtClean="0">
                <a:latin typeface="+mj-lt"/>
              </a:rPr>
              <a:t>Harde zwelling IN de bal</a:t>
            </a:r>
          </a:p>
          <a:p>
            <a:pPr>
              <a:lnSpc>
                <a:spcPct val="100000"/>
              </a:lnSpc>
            </a:pPr>
            <a:r>
              <a:rPr lang="nl-NL" dirty="0" smtClean="0">
                <a:latin typeface="+mj-lt"/>
              </a:rPr>
              <a:t>Geen pijn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0" y="693462"/>
            <a:ext cx="4465999" cy="5359199"/>
          </a:xfrm>
          <a:prstGeom prst="rect">
            <a:avLst/>
          </a:prstGeom>
        </p:spPr>
      </p:pic>
    </p:spTree>
    <p:extLst>
      <p:ext uri="{BB962C8B-B14F-4D97-AF65-F5344CB8AC3E}">
        <p14:creationId xmlns:p14="http://schemas.microsoft.com/office/powerpoint/2010/main" val="3783728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Testistumor</a:t>
            </a:r>
            <a:endParaRPr lang="nl-NL" dirty="0"/>
          </a:p>
        </p:txBody>
      </p:sp>
      <p:sp>
        <p:nvSpPr>
          <p:cNvPr id="3" name="Tijdelijke aanduiding voor inhoud 2"/>
          <p:cNvSpPr>
            <a:spLocks noGrp="1"/>
          </p:cNvSpPr>
          <p:nvPr>
            <p:ph sz="half" idx="1"/>
          </p:nvPr>
        </p:nvSpPr>
        <p:spPr>
          <a:xfrm>
            <a:off x="838199" y="1690688"/>
            <a:ext cx="9263231" cy="4486275"/>
          </a:xfrm>
        </p:spPr>
        <p:txBody>
          <a:bodyPr/>
          <a:lstStyle/>
          <a:p>
            <a:pPr marL="0" indent="0">
              <a:lnSpc>
                <a:spcPct val="100000"/>
              </a:lnSpc>
              <a:buNone/>
            </a:pPr>
            <a:endParaRPr lang="nl-NL" dirty="0" smtClean="0">
              <a:latin typeface="+mj-lt"/>
            </a:endParaRPr>
          </a:p>
          <a:p>
            <a:pPr marL="0" indent="0">
              <a:lnSpc>
                <a:spcPct val="100000"/>
              </a:lnSpc>
              <a:buNone/>
            </a:pPr>
            <a:r>
              <a:rPr lang="nl-NL" dirty="0" smtClean="0">
                <a:latin typeface="+mj-lt"/>
              </a:rPr>
              <a:t>Behandeling</a:t>
            </a:r>
            <a:endParaRPr lang="nl-NL" dirty="0">
              <a:latin typeface="+mj-lt"/>
            </a:endParaRPr>
          </a:p>
          <a:p>
            <a:pPr>
              <a:lnSpc>
                <a:spcPct val="100000"/>
              </a:lnSpc>
            </a:pPr>
            <a:r>
              <a:rPr lang="nl-NL" dirty="0" smtClean="0">
                <a:latin typeface="+mj-lt"/>
              </a:rPr>
              <a:t>Orchidectomie &lt; 72 uur!</a:t>
            </a:r>
          </a:p>
          <a:p>
            <a:pPr marL="0" indent="0">
              <a:lnSpc>
                <a:spcPct val="100000"/>
              </a:lnSpc>
              <a:buNone/>
            </a:pPr>
            <a:endParaRPr lang="nl-NL" dirty="0" smtClean="0">
              <a:latin typeface="+mj-lt"/>
            </a:endParaRPr>
          </a:p>
          <a:p>
            <a:pPr marL="0" indent="0">
              <a:lnSpc>
                <a:spcPct val="100000"/>
              </a:lnSpc>
              <a:buNone/>
            </a:pPr>
            <a:r>
              <a:rPr lang="nl-NL" dirty="0" smtClean="0">
                <a:latin typeface="+mj-lt"/>
              </a:rPr>
              <a:t>Goede prognose</a:t>
            </a:r>
            <a:endParaRPr lang="nl-NL" dirty="0">
              <a:latin typeface="+mj-lt"/>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0" y="693462"/>
            <a:ext cx="4465999" cy="5359199"/>
          </a:xfrm>
          <a:prstGeom prst="rect">
            <a:avLst/>
          </a:prstGeom>
        </p:spPr>
      </p:pic>
    </p:spTree>
    <p:extLst>
      <p:ext uri="{BB962C8B-B14F-4D97-AF65-F5344CB8AC3E}">
        <p14:creationId xmlns:p14="http://schemas.microsoft.com/office/powerpoint/2010/main" val="3496171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Anatomie penis</a:t>
            </a:r>
            <a:endParaRPr lang="nl-NL" dirty="0"/>
          </a:p>
        </p:txBody>
      </p:sp>
      <p:pic>
        <p:nvPicPr>
          <p:cNvPr id="6" name="Picture 9" descr="prostate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477"/>
          <a:stretch>
            <a:fillRect/>
          </a:stretch>
        </p:blipFill>
        <p:spPr bwMode="auto">
          <a:xfrm>
            <a:off x="2144168" y="1382464"/>
            <a:ext cx="7671496" cy="450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453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Testistumor</a:t>
            </a:r>
            <a:endParaRPr lang="nl-NL" dirty="0"/>
          </a:p>
        </p:txBody>
      </p:sp>
      <p:sp>
        <p:nvSpPr>
          <p:cNvPr id="3" name="Tijdelijke aanduiding voor inhoud 2"/>
          <p:cNvSpPr>
            <a:spLocks noGrp="1"/>
          </p:cNvSpPr>
          <p:nvPr>
            <p:ph sz="half" idx="1"/>
          </p:nvPr>
        </p:nvSpPr>
        <p:spPr>
          <a:xfrm>
            <a:off x="838199" y="1690688"/>
            <a:ext cx="9263231" cy="4486275"/>
          </a:xfrm>
        </p:spPr>
        <p:txBody>
          <a:bodyPr/>
          <a:lstStyle/>
          <a:p>
            <a:pPr marL="0" indent="0">
              <a:lnSpc>
                <a:spcPct val="100000"/>
              </a:lnSpc>
              <a:buNone/>
            </a:pPr>
            <a:endParaRPr lang="nl-NL" dirty="0" smtClean="0">
              <a:latin typeface="+mj-lt"/>
            </a:endParaRPr>
          </a:p>
          <a:p>
            <a:pPr marL="0" indent="0">
              <a:lnSpc>
                <a:spcPct val="100000"/>
              </a:lnSpc>
              <a:buNone/>
            </a:pPr>
            <a:r>
              <a:rPr lang="nl-NL" dirty="0" smtClean="0">
                <a:latin typeface="+mj-lt"/>
              </a:rPr>
              <a:t>Behandeling</a:t>
            </a:r>
            <a:endParaRPr lang="nl-NL" dirty="0">
              <a:latin typeface="+mj-lt"/>
            </a:endParaRPr>
          </a:p>
          <a:p>
            <a:pPr>
              <a:lnSpc>
                <a:spcPct val="100000"/>
              </a:lnSpc>
            </a:pPr>
            <a:r>
              <a:rPr lang="nl-NL" dirty="0" smtClean="0">
                <a:latin typeface="+mj-lt"/>
              </a:rPr>
              <a:t>Orchidectomie &lt; 72 uur!</a:t>
            </a:r>
          </a:p>
          <a:p>
            <a:pPr marL="0" indent="0">
              <a:lnSpc>
                <a:spcPct val="100000"/>
              </a:lnSpc>
              <a:buNone/>
            </a:pPr>
            <a:endParaRPr lang="nl-NL" dirty="0" smtClean="0">
              <a:latin typeface="+mj-lt"/>
            </a:endParaRPr>
          </a:p>
          <a:p>
            <a:pPr marL="0" indent="0">
              <a:lnSpc>
                <a:spcPct val="100000"/>
              </a:lnSpc>
              <a:buNone/>
            </a:pPr>
            <a:r>
              <a:rPr lang="nl-NL" dirty="0" smtClean="0">
                <a:latin typeface="+mj-lt"/>
              </a:rPr>
              <a:t>Goede prognose</a:t>
            </a:r>
            <a:endParaRPr lang="nl-NL" dirty="0">
              <a:latin typeface="+mj-lt"/>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0" y="693462"/>
            <a:ext cx="4465999" cy="5359199"/>
          </a:xfrm>
          <a:prstGeom prst="rect">
            <a:avLst/>
          </a:prstGeom>
        </p:spPr>
      </p:pic>
      <p:sp>
        <p:nvSpPr>
          <p:cNvPr id="6" name="Rechthoek 5"/>
          <p:cNvSpPr/>
          <p:nvPr/>
        </p:nvSpPr>
        <p:spPr>
          <a:xfrm rot="20305963">
            <a:off x="435192" y="2606037"/>
            <a:ext cx="11094968" cy="923330"/>
          </a:xfrm>
          <a:prstGeom prst="rect">
            <a:avLst/>
          </a:prstGeom>
        </p:spPr>
        <p:txBody>
          <a:bodyPr wrap="square">
            <a:spAutoFit/>
          </a:bodyPr>
          <a:lstStyle/>
          <a:p>
            <a:pPr algn="ctr"/>
            <a:r>
              <a:rPr lang="nl-NL" altLang="nl-NL" sz="5400" dirty="0">
                <a:solidFill>
                  <a:srgbClr val="FF0000"/>
                </a:solidFill>
              </a:rPr>
              <a:t>Geef het door: bezoek een uroloog!</a:t>
            </a:r>
            <a:endParaRPr lang="nl-NL" sz="5400" dirty="0"/>
          </a:p>
        </p:txBody>
      </p:sp>
    </p:spTree>
    <p:extLst>
      <p:ext uri="{BB962C8B-B14F-4D97-AF65-F5344CB8AC3E}">
        <p14:creationId xmlns:p14="http://schemas.microsoft.com/office/powerpoint/2010/main" val="2167798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Testis ruptuur</a:t>
            </a:r>
            <a:endParaRPr lang="nl-NL" dirty="0"/>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2911" b="2017"/>
          <a:stretch/>
        </p:blipFill>
        <p:spPr>
          <a:xfrm>
            <a:off x="6996191" y="664181"/>
            <a:ext cx="3975610" cy="5512782"/>
          </a:xfrm>
          <a:prstGeom prst="rect">
            <a:avLst/>
          </a:prstGeom>
        </p:spPr>
      </p:pic>
      <p:sp>
        <p:nvSpPr>
          <p:cNvPr id="7" name="Tijdelijke aanduiding voor inhoud 2"/>
          <p:cNvSpPr>
            <a:spLocks noGrp="1"/>
          </p:cNvSpPr>
          <p:nvPr>
            <p:ph sz="half" idx="1"/>
          </p:nvPr>
        </p:nvSpPr>
        <p:spPr>
          <a:xfrm>
            <a:off x="838199" y="1825625"/>
            <a:ext cx="9263231" cy="4351338"/>
          </a:xfrm>
        </p:spPr>
        <p:txBody>
          <a:bodyPr/>
          <a:lstStyle/>
          <a:p>
            <a:pPr marL="0" lvl="0" indent="0">
              <a:buNone/>
            </a:pPr>
            <a:r>
              <a:rPr lang="nl-NL" dirty="0" smtClean="0"/>
              <a:t>Oorzaak</a:t>
            </a:r>
          </a:p>
          <a:p>
            <a:r>
              <a:rPr lang="nl-NL" dirty="0" smtClean="0"/>
              <a:t>Trauma</a:t>
            </a:r>
            <a:endParaRPr lang="nl-NL" dirty="0"/>
          </a:p>
          <a:p>
            <a:r>
              <a:rPr lang="nl-NL" dirty="0" smtClean="0"/>
              <a:t>Ruptuur van tunica </a:t>
            </a:r>
            <a:r>
              <a:rPr lang="nl-NL" dirty="0" err="1" smtClean="0"/>
              <a:t>albuginea</a:t>
            </a:r>
            <a:endParaRPr lang="nl-NL" dirty="0" smtClean="0"/>
          </a:p>
          <a:p>
            <a:pPr lvl="0"/>
            <a:r>
              <a:rPr lang="nl-NL" dirty="0"/>
              <a:t>Tunica </a:t>
            </a:r>
            <a:r>
              <a:rPr lang="nl-NL" dirty="0" err="1"/>
              <a:t>albuginea</a:t>
            </a:r>
            <a:r>
              <a:rPr lang="nl-NL" dirty="0"/>
              <a:t> is </a:t>
            </a:r>
            <a:r>
              <a:rPr lang="nl-NL" dirty="0" smtClean="0"/>
              <a:t>sterk, pas </a:t>
            </a:r>
            <a:r>
              <a:rPr lang="nl-NL" dirty="0"/>
              <a:t>letsel bij druk van 50kg</a:t>
            </a:r>
            <a:r>
              <a:rPr lang="nl-NL" dirty="0" smtClean="0"/>
              <a:t>!</a:t>
            </a:r>
            <a:endParaRPr lang="en-US" dirty="0"/>
          </a:p>
          <a:p>
            <a:pPr lvl="0"/>
            <a:endParaRPr lang="nl-NL" dirty="0" smtClean="0"/>
          </a:p>
          <a:p>
            <a:pPr marL="0" lvl="0" indent="0">
              <a:buNone/>
            </a:pPr>
            <a:r>
              <a:rPr lang="nl-NL" dirty="0" err="1" smtClean="0"/>
              <a:t>Symtomen</a:t>
            </a:r>
            <a:endParaRPr lang="nl-NL" dirty="0"/>
          </a:p>
          <a:p>
            <a:pPr lvl="0"/>
            <a:r>
              <a:rPr lang="nl-NL" dirty="0" smtClean="0"/>
              <a:t>Pijn</a:t>
            </a:r>
          </a:p>
          <a:p>
            <a:pPr lvl="0"/>
            <a:r>
              <a:rPr lang="nl-NL" dirty="0" smtClean="0"/>
              <a:t>Hematoom</a:t>
            </a:r>
            <a:endParaRPr lang="en-US" dirty="0"/>
          </a:p>
          <a:p>
            <a:pPr lvl="0"/>
            <a:endParaRPr lang="en-US" dirty="0"/>
          </a:p>
          <a:p>
            <a:pPr marL="0" indent="0">
              <a:lnSpc>
                <a:spcPct val="100000"/>
              </a:lnSpc>
              <a:buNone/>
            </a:pPr>
            <a:endParaRPr lang="nl-NL" dirty="0">
              <a:latin typeface="+mj-lt"/>
            </a:endParaRPr>
          </a:p>
        </p:txBody>
      </p:sp>
    </p:spTree>
    <p:extLst>
      <p:ext uri="{BB962C8B-B14F-4D97-AF65-F5344CB8AC3E}">
        <p14:creationId xmlns:p14="http://schemas.microsoft.com/office/powerpoint/2010/main" val="3311646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Testis ruptuur</a:t>
            </a:r>
            <a:endParaRPr lang="nl-NL" dirty="0"/>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2911" b="2017"/>
          <a:stretch/>
        </p:blipFill>
        <p:spPr>
          <a:xfrm>
            <a:off x="6996191" y="664181"/>
            <a:ext cx="3975610" cy="5512782"/>
          </a:xfrm>
          <a:prstGeom prst="rect">
            <a:avLst/>
          </a:prstGeom>
        </p:spPr>
      </p:pic>
      <p:sp>
        <p:nvSpPr>
          <p:cNvPr id="7" name="Tijdelijke aanduiding voor inhoud 2"/>
          <p:cNvSpPr>
            <a:spLocks noGrp="1"/>
          </p:cNvSpPr>
          <p:nvPr>
            <p:ph sz="half" idx="1"/>
          </p:nvPr>
        </p:nvSpPr>
        <p:spPr>
          <a:xfrm>
            <a:off x="838199" y="1825625"/>
            <a:ext cx="9263231" cy="4351338"/>
          </a:xfrm>
        </p:spPr>
        <p:txBody>
          <a:bodyPr/>
          <a:lstStyle/>
          <a:p>
            <a:pPr marL="0" lvl="0" indent="0">
              <a:buNone/>
            </a:pPr>
            <a:r>
              <a:rPr lang="nl-NL" dirty="0" smtClean="0"/>
              <a:t>Behandeling </a:t>
            </a:r>
          </a:p>
          <a:p>
            <a:r>
              <a:rPr lang="nl-NL" dirty="0" smtClean="0"/>
              <a:t>&lt; 72 uur!</a:t>
            </a:r>
          </a:p>
          <a:p>
            <a:r>
              <a:rPr lang="nl-NL" dirty="0" smtClean="0"/>
              <a:t>Operatief sluiten ruptuur</a:t>
            </a:r>
            <a:endParaRPr lang="en-US" dirty="0"/>
          </a:p>
          <a:p>
            <a:pPr marL="0" lvl="0" indent="0">
              <a:buNone/>
            </a:pPr>
            <a:endParaRPr lang="en-US" dirty="0" smtClean="0"/>
          </a:p>
          <a:p>
            <a:pPr marL="0" lvl="0" indent="0">
              <a:buNone/>
            </a:pPr>
            <a:r>
              <a:rPr lang="en-US" dirty="0" err="1" smtClean="0"/>
              <a:t>Gevolgen</a:t>
            </a:r>
            <a:endParaRPr lang="en-US" dirty="0" smtClean="0"/>
          </a:p>
          <a:p>
            <a:pPr lvl="0"/>
            <a:r>
              <a:rPr lang="en-US" dirty="0" err="1" smtClean="0"/>
              <a:t>Fertiliteit</a:t>
            </a:r>
            <a:r>
              <a:rPr lang="en-US" dirty="0" smtClean="0"/>
              <a:t> (</a:t>
            </a:r>
            <a:r>
              <a:rPr lang="en-US" dirty="0" err="1" smtClean="0"/>
              <a:t>bloed</a:t>
            </a:r>
            <a:r>
              <a:rPr lang="en-US" smtClean="0"/>
              <a:t>-testis </a:t>
            </a:r>
            <a:r>
              <a:rPr lang="en-US" dirty="0" err="1" smtClean="0"/>
              <a:t>barrière</a:t>
            </a:r>
            <a:r>
              <a:rPr lang="en-US" dirty="0" smtClean="0"/>
              <a:t>)</a:t>
            </a:r>
            <a:endParaRPr lang="en-US" dirty="0"/>
          </a:p>
          <a:p>
            <a:pPr marL="0" indent="0">
              <a:lnSpc>
                <a:spcPct val="100000"/>
              </a:lnSpc>
              <a:buNone/>
            </a:pPr>
            <a:endParaRPr lang="nl-NL" dirty="0">
              <a:latin typeface="+mj-lt"/>
            </a:endParaRPr>
          </a:p>
        </p:txBody>
      </p:sp>
    </p:spTree>
    <p:extLst>
      <p:ext uri="{BB962C8B-B14F-4D97-AF65-F5344CB8AC3E}">
        <p14:creationId xmlns:p14="http://schemas.microsoft.com/office/powerpoint/2010/main" val="2573616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Testis ruptuur</a:t>
            </a:r>
            <a:endParaRPr lang="nl-NL" dirty="0"/>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2911" b="2017"/>
          <a:stretch/>
        </p:blipFill>
        <p:spPr>
          <a:xfrm>
            <a:off x="6996191" y="664181"/>
            <a:ext cx="3975610" cy="5512782"/>
          </a:xfrm>
          <a:prstGeom prst="rect">
            <a:avLst/>
          </a:prstGeom>
        </p:spPr>
      </p:pic>
      <p:sp>
        <p:nvSpPr>
          <p:cNvPr id="7" name="Tijdelijke aanduiding voor inhoud 2"/>
          <p:cNvSpPr>
            <a:spLocks noGrp="1"/>
          </p:cNvSpPr>
          <p:nvPr>
            <p:ph sz="half" idx="1"/>
          </p:nvPr>
        </p:nvSpPr>
        <p:spPr>
          <a:xfrm>
            <a:off x="838199" y="1825625"/>
            <a:ext cx="9263231" cy="4351338"/>
          </a:xfrm>
        </p:spPr>
        <p:txBody>
          <a:bodyPr/>
          <a:lstStyle/>
          <a:p>
            <a:pPr marL="0" lvl="0" indent="0">
              <a:buNone/>
            </a:pPr>
            <a:r>
              <a:rPr lang="nl-NL" dirty="0" smtClean="0"/>
              <a:t>Behandeling </a:t>
            </a:r>
          </a:p>
          <a:p>
            <a:r>
              <a:rPr lang="nl-NL" dirty="0" smtClean="0"/>
              <a:t>&lt; 72 uur!</a:t>
            </a:r>
          </a:p>
          <a:p>
            <a:r>
              <a:rPr lang="nl-NL" dirty="0" smtClean="0"/>
              <a:t>Operatief sluiten ruptuur</a:t>
            </a:r>
            <a:endParaRPr lang="en-US" dirty="0"/>
          </a:p>
          <a:p>
            <a:pPr marL="0" lvl="0" indent="0">
              <a:buNone/>
            </a:pPr>
            <a:endParaRPr lang="en-US" dirty="0" smtClean="0"/>
          </a:p>
          <a:p>
            <a:pPr marL="0" lvl="0" indent="0">
              <a:buNone/>
            </a:pPr>
            <a:r>
              <a:rPr lang="en-US" dirty="0" err="1" smtClean="0"/>
              <a:t>Gevolgen</a:t>
            </a:r>
            <a:endParaRPr lang="en-US" dirty="0" smtClean="0"/>
          </a:p>
          <a:p>
            <a:pPr lvl="0"/>
            <a:r>
              <a:rPr lang="en-US" dirty="0" err="1" smtClean="0"/>
              <a:t>Fertiliteit</a:t>
            </a:r>
            <a:r>
              <a:rPr lang="en-US" dirty="0" smtClean="0"/>
              <a:t> (</a:t>
            </a:r>
            <a:r>
              <a:rPr lang="en-US" dirty="0" err="1" smtClean="0"/>
              <a:t>bloed-hersen</a:t>
            </a:r>
            <a:r>
              <a:rPr lang="en-US" dirty="0" smtClean="0"/>
              <a:t> </a:t>
            </a:r>
            <a:r>
              <a:rPr lang="en-US" dirty="0" err="1" smtClean="0"/>
              <a:t>barrière</a:t>
            </a:r>
            <a:r>
              <a:rPr lang="en-US" dirty="0" smtClean="0"/>
              <a:t>)</a:t>
            </a:r>
            <a:endParaRPr lang="en-US" dirty="0"/>
          </a:p>
          <a:p>
            <a:pPr marL="0" indent="0">
              <a:lnSpc>
                <a:spcPct val="100000"/>
              </a:lnSpc>
              <a:buNone/>
            </a:pPr>
            <a:endParaRPr lang="nl-NL" dirty="0">
              <a:latin typeface="+mj-lt"/>
            </a:endParaRPr>
          </a:p>
        </p:txBody>
      </p:sp>
      <p:sp>
        <p:nvSpPr>
          <p:cNvPr id="6" name="Rechthoek 5"/>
          <p:cNvSpPr/>
          <p:nvPr/>
        </p:nvSpPr>
        <p:spPr>
          <a:xfrm rot="20305963">
            <a:off x="435192" y="2606037"/>
            <a:ext cx="11094968" cy="923330"/>
          </a:xfrm>
          <a:prstGeom prst="rect">
            <a:avLst/>
          </a:prstGeom>
        </p:spPr>
        <p:txBody>
          <a:bodyPr wrap="square">
            <a:spAutoFit/>
          </a:bodyPr>
          <a:lstStyle/>
          <a:p>
            <a:pPr algn="ctr"/>
            <a:r>
              <a:rPr lang="nl-NL" altLang="nl-NL" sz="5400" dirty="0">
                <a:solidFill>
                  <a:srgbClr val="FF0000"/>
                </a:solidFill>
              </a:rPr>
              <a:t>Geef het door: bezoek een uroloog!</a:t>
            </a:r>
            <a:endParaRPr lang="nl-NL" sz="5400" dirty="0"/>
          </a:p>
        </p:txBody>
      </p:sp>
    </p:spTree>
    <p:extLst>
      <p:ext uri="{BB962C8B-B14F-4D97-AF65-F5344CB8AC3E}">
        <p14:creationId xmlns:p14="http://schemas.microsoft.com/office/powerpoint/2010/main" val="3075521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3" cstate="print">
            <a:extLst>
              <a:ext uri="{28A0092B-C50C-407E-A947-70E740481C1C}">
                <a14:useLocalDpi xmlns:a14="http://schemas.microsoft.com/office/drawing/2010/main" val="0"/>
              </a:ext>
            </a:extLst>
          </a:blip>
          <a:srcRect r="3333"/>
          <a:stretch/>
        </p:blipFill>
        <p:spPr>
          <a:xfrm>
            <a:off x="5734106" y="1748367"/>
            <a:ext cx="2455658" cy="3158066"/>
          </a:xfrm>
          <a:prstGeom prst="rect">
            <a:avLst/>
          </a:prstGeom>
        </p:spPr>
      </p:pic>
      <p:sp>
        <p:nvSpPr>
          <p:cNvPr id="2" name="Titel 1"/>
          <p:cNvSpPr>
            <a:spLocks noGrp="1"/>
          </p:cNvSpPr>
          <p:nvPr>
            <p:ph type="title"/>
          </p:nvPr>
        </p:nvSpPr>
        <p:spPr/>
        <p:txBody>
          <a:bodyPr/>
          <a:lstStyle/>
          <a:p>
            <a:r>
              <a:rPr lang="nl-NL" dirty="0" smtClean="0"/>
              <a:t>Overig..</a:t>
            </a:r>
            <a:endParaRPr lang="nl-NL" dirty="0"/>
          </a:p>
        </p:txBody>
      </p:sp>
      <p:pic>
        <p:nvPicPr>
          <p:cNvPr id="6" name="Tijdelijke aanduiding voor inhoud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1537" t="10962" r="22711" b="21501"/>
          <a:stretch/>
        </p:blipFill>
        <p:spPr>
          <a:xfrm>
            <a:off x="474134" y="2015067"/>
            <a:ext cx="2370667" cy="2624666"/>
          </a:xfr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4627" y="2101586"/>
            <a:ext cx="2129479" cy="2624666"/>
          </a:xfrm>
          <a:prstGeom prst="rect">
            <a:avLst/>
          </a:prstGeom>
        </p:spPr>
      </p:pic>
      <p:pic>
        <p:nvPicPr>
          <p:cNvPr id="8" name="Afbeelding 7"/>
          <p:cNvPicPr>
            <a:picLocks noChangeAspect="1"/>
          </p:cNvPicPr>
          <p:nvPr/>
        </p:nvPicPr>
        <p:blipFill rotWithShape="1">
          <a:blip r:embed="rId6" cstate="print">
            <a:extLst>
              <a:ext uri="{28A0092B-C50C-407E-A947-70E740481C1C}">
                <a14:useLocalDpi xmlns:a14="http://schemas.microsoft.com/office/drawing/2010/main" val="0"/>
              </a:ext>
            </a:extLst>
          </a:blip>
          <a:srcRect l="14399" r="13671"/>
          <a:stretch/>
        </p:blipFill>
        <p:spPr>
          <a:xfrm>
            <a:off x="8623411" y="1748367"/>
            <a:ext cx="3305470" cy="3446557"/>
          </a:xfrm>
          <a:prstGeom prst="rect">
            <a:avLst/>
          </a:prstGeom>
        </p:spPr>
      </p:pic>
    </p:spTree>
    <p:extLst>
      <p:ext uri="{BB962C8B-B14F-4D97-AF65-F5344CB8AC3E}">
        <p14:creationId xmlns:p14="http://schemas.microsoft.com/office/powerpoint/2010/main" val="7254403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r="3333"/>
          <a:stretch/>
        </p:blipFill>
        <p:spPr>
          <a:xfrm>
            <a:off x="5734106" y="1748367"/>
            <a:ext cx="2455658" cy="3158066"/>
          </a:xfrm>
          <a:prstGeom prst="rect">
            <a:avLst/>
          </a:prstGeom>
        </p:spPr>
      </p:pic>
      <p:sp>
        <p:nvSpPr>
          <p:cNvPr id="2" name="Titel 1"/>
          <p:cNvSpPr>
            <a:spLocks noGrp="1"/>
          </p:cNvSpPr>
          <p:nvPr>
            <p:ph type="title"/>
          </p:nvPr>
        </p:nvSpPr>
        <p:spPr/>
        <p:txBody>
          <a:bodyPr/>
          <a:lstStyle/>
          <a:p>
            <a:r>
              <a:rPr lang="nl-NL" dirty="0" smtClean="0"/>
              <a:t>Overig..</a:t>
            </a:r>
            <a:endParaRPr lang="nl-NL" dirty="0"/>
          </a:p>
        </p:txBody>
      </p:sp>
      <p:pic>
        <p:nvPicPr>
          <p:cNvPr id="6" name="Tijdelijke aanduiding voor inhoud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1537" t="10962" r="22711" b="21501"/>
          <a:stretch/>
        </p:blipFill>
        <p:spPr>
          <a:xfrm>
            <a:off x="474134" y="2015067"/>
            <a:ext cx="2370667" cy="2624666"/>
          </a:xfr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4627" y="2101586"/>
            <a:ext cx="2129479" cy="2624666"/>
          </a:xfrm>
          <a:prstGeom prst="rect">
            <a:avLst/>
          </a:prstGeom>
        </p:spPr>
      </p:pic>
      <p:pic>
        <p:nvPicPr>
          <p:cNvPr id="8" name="Afbeelding 7"/>
          <p:cNvPicPr>
            <a:picLocks noChangeAspect="1"/>
          </p:cNvPicPr>
          <p:nvPr/>
        </p:nvPicPr>
        <p:blipFill rotWithShape="1">
          <a:blip r:embed="rId5" cstate="print">
            <a:extLst>
              <a:ext uri="{28A0092B-C50C-407E-A947-70E740481C1C}">
                <a14:useLocalDpi xmlns:a14="http://schemas.microsoft.com/office/drawing/2010/main" val="0"/>
              </a:ext>
            </a:extLst>
          </a:blip>
          <a:srcRect l="14399" r="13671"/>
          <a:stretch/>
        </p:blipFill>
        <p:spPr>
          <a:xfrm>
            <a:off x="8623411" y="1748367"/>
            <a:ext cx="3305470" cy="3446557"/>
          </a:xfrm>
          <a:prstGeom prst="rect">
            <a:avLst/>
          </a:prstGeom>
        </p:spPr>
      </p:pic>
      <p:sp>
        <p:nvSpPr>
          <p:cNvPr id="9" name="Rechthoek 8"/>
          <p:cNvSpPr/>
          <p:nvPr/>
        </p:nvSpPr>
        <p:spPr>
          <a:xfrm rot="20305963">
            <a:off x="435192" y="2606037"/>
            <a:ext cx="11094968" cy="923330"/>
          </a:xfrm>
          <a:prstGeom prst="rect">
            <a:avLst/>
          </a:prstGeom>
        </p:spPr>
        <p:txBody>
          <a:bodyPr wrap="square">
            <a:spAutoFit/>
          </a:bodyPr>
          <a:lstStyle/>
          <a:p>
            <a:pPr algn="ctr"/>
            <a:r>
              <a:rPr lang="nl-NL" altLang="nl-NL" sz="5400" dirty="0">
                <a:solidFill>
                  <a:srgbClr val="FF0000"/>
                </a:solidFill>
              </a:rPr>
              <a:t>Geef het door: bezoek een uroloog!</a:t>
            </a:r>
            <a:endParaRPr lang="nl-NL" sz="5400" dirty="0"/>
          </a:p>
        </p:txBody>
      </p:sp>
    </p:spTree>
    <p:extLst>
      <p:ext uri="{BB962C8B-B14F-4D97-AF65-F5344CB8AC3E}">
        <p14:creationId xmlns:p14="http://schemas.microsoft.com/office/powerpoint/2010/main" val="1052045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a:t>
            </a:r>
            <a:endParaRPr lang="nl-NL" dirty="0"/>
          </a:p>
        </p:txBody>
      </p:sp>
      <p:sp>
        <p:nvSpPr>
          <p:cNvPr id="3" name="Tijdelijke aanduiding voor inhoud 2"/>
          <p:cNvSpPr>
            <a:spLocks noGrp="1"/>
          </p:cNvSpPr>
          <p:nvPr>
            <p:ph sz="half" idx="1"/>
          </p:nvPr>
        </p:nvSpPr>
        <p:spPr>
          <a:xfrm>
            <a:off x="838199" y="1642533"/>
            <a:ext cx="9263231" cy="4534429"/>
          </a:xfrm>
        </p:spPr>
        <p:txBody>
          <a:bodyPr>
            <a:normAutofit/>
          </a:bodyPr>
          <a:lstStyle/>
          <a:p>
            <a:pPr marL="0" indent="0" algn="ctr">
              <a:lnSpc>
                <a:spcPct val="100000"/>
              </a:lnSpc>
              <a:buNone/>
            </a:pPr>
            <a:r>
              <a:rPr lang="nl-NL" dirty="0" smtClean="0">
                <a:solidFill>
                  <a:srgbClr val="FF0000"/>
                </a:solidFill>
                <a:latin typeface="+mj-lt"/>
              </a:rPr>
              <a:t>Kan de voorhuid niet meer terug? Bezoek een uroloog!</a:t>
            </a:r>
          </a:p>
          <a:p>
            <a:pPr marL="0" indent="0" algn="ctr">
              <a:lnSpc>
                <a:spcPct val="100000"/>
              </a:lnSpc>
              <a:buNone/>
            </a:pPr>
            <a:r>
              <a:rPr lang="nl-NL" dirty="0" smtClean="0">
                <a:solidFill>
                  <a:srgbClr val="FF0000"/>
                </a:solidFill>
                <a:latin typeface="+mj-lt"/>
              </a:rPr>
              <a:t>Toompje op spanning tijdens het vrijen? Bezoek een uroloog!</a:t>
            </a:r>
          </a:p>
          <a:p>
            <a:pPr marL="0" indent="0" algn="ctr">
              <a:lnSpc>
                <a:spcPct val="100000"/>
              </a:lnSpc>
              <a:buNone/>
            </a:pPr>
            <a:r>
              <a:rPr lang="nl-NL" dirty="0" smtClean="0">
                <a:solidFill>
                  <a:srgbClr val="FF0000"/>
                </a:solidFill>
                <a:latin typeface="+mj-lt"/>
              </a:rPr>
              <a:t>Een </a:t>
            </a:r>
            <a:r>
              <a:rPr lang="nl-NL" dirty="0" err="1" smtClean="0">
                <a:solidFill>
                  <a:srgbClr val="FF0000"/>
                </a:solidFill>
                <a:latin typeface="+mj-lt"/>
              </a:rPr>
              <a:t>augbergine</a:t>
            </a:r>
            <a:r>
              <a:rPr lang="nl-NL" dirty="0" smtClean="0">
                <a:solidFill>
                  <a:srgbClr val="FF0000"/>
                </a:solidFill>
                <a:latin typeface="+mj-lt"/>
              </a:rPr>
              <a:t> </a:t>
            </a:r>
            <a:r>
              <a:rPr lang="nl-NL" dirty="0">
                <a:solidFill>
                  <a:srgbClr val="FF0000"/>
                </a:solidFill>
                <a:latin typeface="+mj-lt"/>
              </a:rPr>
              <a:t>tussen de </a:t>
            </a:r>
            <a:r>
              <a:rPr lang="nl-NL" dirty="0" smtClean="0">
                <a:solidFill>
                  <a:srgbClr val="FF0000"/>
                </a:solidFill>
                <a:latin typeface="+mj-lt"/>
              </a:rPr>
              <a:t>benen? Bezoek </a:t>
            </a:r>
            <a:r>
              <a:rPr lang="nl-NL" dirty="0">
                <a:solidFill>
                  <a:srgbClr val="FF0000"/>
                </a:solidFill>
                <a:latin typeface="+mj-lt"/>
              </a:rPr>
              <a:t>een uroloog!</a:t>
            </a:r>
          </a:p>
          <a:p>
            <a:pPr marL="0" indent="0" algn="ctr">
              <a:lnSpc>
                <a:spcPct val="100000"/>
              </a:lnSpc>
              <a:buNone/>
            </a:pPr>
            <a:r>
              <a:rPr lang="nl-NL" dirty="0">
                <a:solidFill>
                  <a:srgbClr val="FF0000"/>
                </a:solidFill>
                <a:latin typeface="+mj-lt"/>
              </a:rPr>
              <a:t>Voorkom een </a:t>
            </a:r>
            <a:r>
              <a:rPr lang="nl-NL" dirty="0" err="1">
                <a:solidFill>
                  <a:srgbClr val="FF0000"/>
                </a:solidFill>
                <a:latin typeface="+mj-lt"/>
              </a:rPr>
              <a:t>woody</a:t>
            </a:r>
            <a:r>
              <a:rPr lang="nl-NL" dirty="0">
                <a:solidFill>
                  <a:srgbClr val="FF0000"/>
                </a:solidFill>
                <a:latin typeface="+mj-lt"/>
              </a:rPr>
              <a:t> penis! Bezoek een uroloog!</a:t>
            </a:r>
          </a:p>
          <a:p>
            <a:pPr marL="0" indent="0" algn="ctr">
              <a:lnSpc>
                <a:spcPct val="100000"/>
              </a:lnSpc>
              <a:buNone/>
            </a:pPr>
            <a:r>
              <a:rPr lang="nl-NL" dirty="0" smtClean="0">
                <a:solidFill>
                  <a:srgbClr val="FF0000"/>
                </a:solidFill>
                <a:latin typeface="+mj-lt"/>
              </a:rPr>
              <a:t>Acute pijn aan teelballen? </a:t>
            </a:r>
            <a:r>
              <a:rPr lang="nl-NL" dirty="0">
                <a:solidFill>
                  <a:srgbClr val="FF0000"/>
                </a:solidFill>
                <a:latin typeface="+mj-lt"/>
              </a:rPr>
              <a:t>B</a:t>
            </a:r>
            <a:r>
              <a:rPr lang="nl-NL" dirty="0" smtClean="0">
                <a:solidFill>
                  <a:srgbClr val="FF0000"/>
                </a:solidFill>
                <a:latin typeface="+mj-lt"/>
              </a:rPr>
              <a:t>ezoek een uroloog!</a:t>
            </a:r>
          </a:p>
          <a:p>
            <a:pPr marL="0" indent="0" algn="ctr">
              <a:lnSpc>
                <a:spcPct val="100000"/>
              </a:lnSpc>
              <a:buNone/>
            </a:pPr>
            <a:r>
              <a:rPr lang="nl-NL" dirty="0" smtClean="0">
                <a:solidFill>
                  <a:srgbClr val="FF0000"/>
                </a:solidFill>
                <a:latin typeface="+mj-lt"/>
              </a:rPr>
              <a:t>Harde knikker in de bal? Bezoek een uroloog!</a:t>
            </a:r>
          </a:p>
          <a:p>
            <a:pPr marL="0" indent="0" algn="ctr">
              <a:lnSpc>
                <a:spcPct val="100000"/>
              </a:lnSpc>
              <a:buNone/>
            </a:pPr>
            <a:r>
              <a:rPr lang="nl-NL" dirty="0" smtClean="0">
                <a:solidFill>
                  <a:srgbClr val="FF0000"/>
                </a:solidFill>
                <a:latin typeface="+mj-lt"/>
              </a:rPr>
              <a:t>Zit er iets om heen of kan er iets niet uit? Bezoek een uroloog!</a:t>
            </a:r>
          </a:p>
          <a:p>
            <a:pPr marL="0" indent="0" algn="ctr">
              <a:lnSpc>
                <a:spcPct val="100000"/>
              </a:lnSpc>
              <a:buNone/>
            </a:pPr>
            <a:endParaRPr lang="nl-NL" dirty="0">
              <a:solidFill>
                <a:srgbClr val="FF0000"/>
              </a:solidFill>
              <a:latin typeface="+mj-lt"/>
            </a:endParaRPr>
          </a:p>
          <a:p>
            <a:pPr marL="0" indent="0" algn="ctr">
              <a:lnSpc>
                <a:spcPct val="100000"/>
              </a:lnSpc>
              <a:buNone/>
            </a:pPr>
            <a:r>
              <a:rPr lang="nl-NL" sz="3200" dirty="0" smtClean="0">
                <a:solidFill>
                  <a:srgbClr val="FF0000"/>
                </a:solidFill>
                <a:latin typeface="+mj-lt"/>
              </a:rPr>
              <a:t>Geef het door!</a:t>
            </a:r>
            <a:endParaRPr lang="nl-NL" sz="3200" dirty="0">
              <a:solidFill>
                <a:srgbClr val="FF0000"/>
              </a:solidFill>
              <a:latin typeface="+mj-lt"/>
            </a:endParaRPr>
          </a:p>
        </p:txBody>
      </p:sp>
    </p:spTree>
    <p:extLst>
      <p:ext uri="{BB962C8B-B14F-4D97-AF65-F5344CB8AC3E}">
        <p14:creationId xmlns:p14="http://schemas.microsoft.com/office/powerpoint/2010/main" val="760092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Anatomie penis</a:t>
            </a:r>
            <a:endParaRPr lang="nl-NL" dirty="0"/>
          </a:p>
        </p:txBody>
      </p:sp>
      <p:pic>
        <p:nvPicPr>
          <p:cNvPr id="5" name="Picture 4" descr="penis-anatomy"/>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2637" t="1" r="13861" b="60995"/>
          <a:stretch/>
        </p:blipFill>
        <p:spPr bwMode="auto">
          <a:xfrm>
            <a:off x="214668" y="1403692"/>
            <a:ext cx="4063535" cy="336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enis-anatomy"/>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76557" b="43155"/>
          <a:stretch/>
        </p:blipFill>
        <p:spPr bwMode="auto">
          <a:xfrm>
            <a:off x="4568289" y="1243859"/>
            <a:ext cx="2720407" cy="469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enis-anatomy"/>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2575" r="46370" b="45362"/>
          <a:stretch/>
        </p:blipFill>
        <p:spPr bwMode="auto">
          <a:xfrm>
            <a:off x="7739270" y="1061749"/>
            <a:ext cx="3710608" cy="464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551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Anatomie penis</a:t>
            </a:r>
            <a:endParaRPr lang="nl-NL" dirty="0"/>
          </a:p>
        </p:txBody>
      </p:sp>
      <p:pic>
        <p:nvPicPr>
          <p:cNvPr id="5" name="Picture 4" descr="penis-anatomy"/>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61245" r="54477"/>
          <a:stretch/>
        </p:blipFill>
        <p:spPr bwMode="auto">
          <a:xfrm>
            <a:off x="84275" y="1690688"/>
            <a:ext cx="572203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enis-anatomy"/>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44352" t="55438"/>
          <a:stretch/>
        </p:blipFill>
        <p:spPr bwMode="auto">
          <a:xfrm>
            <a:off x="5806308" y="1576388"/>
            <a:ext cx="6049824" cy="3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81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Paraphimosis</a:t>
            </a:r>
            <a:endParaRPr lang="nl-NL" dirty="0"/>
          </a:p>
        </p:txBody>
      </p:sp>
      <p:sp>
        <p:nvSpPr>
          <p:cNvPr id="3" name="Tijdelijke aanduiding voor inhoud 2"/>
          <p:cNvSpPr>
            <a:spLocks noGrp="1"/>
          </p:cNvSpPr>
          <p:nvPr>
            <p:ph sz="half" idx="1"/>
          </p:nvPr>
        </p:nvSpPr>
        <p:spPr>
          <a:xfrm>
            <a:off x="838199" y="1690688"/>
            <a:ext cx="5891213" cy="4486275"/>
          </a:xfrm>
        </p:spPr>
        <p:txBody>
          <a:bodyPr>
            <a:normAutofit/>
          </a:bodyPr>
          <a:lstStyle/>
          <a:p>
            <a:pPr marL="0" indent="0">
              <a:buNone/>
            </a:pPr>
            <a:r>
              <a:rPr lang="nl-NL" dirty="0" smtClean="0">
                <a:latin typeface="+mj-lt"/>
              </a:rPr>
              <a:t>Phimosis</a:t>
            </a:r>
          </a:p>
          <a:p>
            <a:r>
              <a:rPr lang="nl-NL" dirty="0" smtClean="0">
                <a:latin typeface="+mj-lt"/>
              </a:rPr>
              <a:t>Fysiologisch</a:t>
            </a:r>
          </a:p>
          <a:p>
            <a:r>
              <a:rPr lang="nl-NL" dirty="0" smtClean="0">
                <a:latin typeface="+mj-lt"/>
              </a:rPr>
              <a:t>Elke leeftijd</a:t>
            </a:r>
          </a:p>
          <a:p>
            <a:r>
              <a:rPr lang="nl-NL" dirty="0" smtClean="0">
                <a:latin typeface="+mj-lt"/>
              </a:rPr>
              <a:t>Behandeling: afwachten, corticosteroïdzalf, operatie</a:t>
            </a:r>
            <a:endParaRPr lang="nl-NL" dirty="0">
              <a:latin typeface="+mj-lt"/>
            </a:endParaRPr>
          </a:p>
          <a:p>
            <a:endParaRPr lang="nl-NL" dirty="0">
              <a:latin typeface="+mj-lt"/>
            </a:endParaRPr>
          </a:p>
          <a:p>
            <a:pPr marL="0" indent="0">
              <a:buNone/>
            </a:pPr>
            <a:r>
              <a:rPr lang="nl-NL" dirty="0" smtClean="0">
                <a:latin typeface="+mj-lt"/>
              </a:rPr>
              <a:t>Problemen bij phimosis</a:t>
            </a:r>
          </a:p>
          <a:p>
            <a:r>
              <a:rPr lang="nl-NL" dirty="0" err="1" smtClean="0">
                <a:latin typeface="+mj-lt"/>
              </a:rPr>
              <a:t>Ballooning</a:t>
            </a:r>
            <a:endParaRPr lang="nl-NL" dirty="0" smtClean="0">
              <a:latin typeface="+mj-lt"/>
            </a:endParaRPr>
          </a:p>
          <a:p>
            <a:r>
              <a:rPr lang="nl-NL" dirty="0" smtClean="0">
                <a:latin typeface="+mj-lt"/>
              </a:rPr>
              <a:t>Balanitis</a:t>
            </a:r>
          </a:p>
          <a:p>
            <a:r>
              <a:rPr lang="nl-NL" dirty="0" smtClean="0">
                <a:latin typeface="+mj-lt"/>
              </a:rPr>
              <a:t>Paraphimosis</a:t>
            </a:r>
          </a:p>
          <a:p>
            <a:endParaRPr lang="nl-NL" dirty="0" smtClean="0">
              <a:latin typeface="Times New Roman" panose="02020603050405020304" pitchFamily="18" charset="0"/>
            </a:endParaRPr>
          </a:p>
          <a:p>
            <a:pPr marL="0" indent="0">
              <a:buNone/>
            </a:pPr>
            <a:endParaRPr lang="nl-NL" dirty="0" smtClean="0">
              <a:latin typeface="Times New Roman" panose="02020603050405020304" pitchFamily="18" charset="0"/>
            </a:endParaRPr>
          </a:p>
        </p:txBody>
      </p:sp>
      <p:pic>
        <p:nvPicPr>
          <p:cNvPr id="32" name="Afbeelding 31"/>
          <p:cNvPicPr>
            <a:picLocks noChangeAspect="1"/>
          </p:cNvPicPr>
          <p:nvPr/>
        </p:nvPicPr>
        <p:blipFill rotWithShape="1">
          <a:blip r:embed="rId3"/>
          <a:srcRect t="4218" r="52000" b="64171"/>
          <a:stretch/>
        </p:blipFill>
        <p:spPr>
          <a:xfrm>
            <a:off x="6729412" y="1690688"/>
            <a:ext cx="4320141" cy="3914775"/>
          </a:xfrm>
          <a:prstGeom prst="rect">
            <a:avLst/>
          </a:prstGeom>
        </p:spPr>
      </p:pic>
    </p:spTree>
    <p:extLst>
      <p:ext uri="{BB962C8B-B14F-4D97-AF65-F5344CB8AC3E}">
        <p14:creationId xmlns:p14="http://schemas.microsoft.com/office/powerpoint/2010/main" val="1088169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Paraphimosis</a:t>
            </a:r>
            <a:endParaRPr lang="nl-NL" dirty="0"/>
          </a:p>
        </p:txBody>
      </p:sp>
      <p:sp>
        <p:nvSpPr>
          <p:cNvPr id="3" name="Tijdelijke aanduiding voor inhoud 2"/>
          <p:cNvSpPr>
            <a:spLocks noGrp="1"/>
          </p:cNvSpPr>
          <p:nvPr>
            <p:ph sz="half" idx="1"/>
          </p:nvPr>
        </p:nvSpPr>
        <p:spPr>
          <a:xfrm>
            <a:off x="838200" y="1690688"/>
            <a:ext cx="5181600" cy="4486275"/>
          </a:xfrm>
        </p:spPr>
        <p:txBody>
          <a:bodyPr/>
          <a:lstStyle/>
          <a:p>
            <a:pPr marL="0" indent="0">
              <a:buNone/>
            </a:pPr>
            <a:r>
              <a:rPr lang="nl-NL" dirty="0" smtClean="0">
                <a:latin typeface="+mj-lt"/>
              </a:rPr>
              <a:t>Paraphimosis</a:t>
            </a:r>
          </a:p>
          <a:p>
            <a:r>
              <a:rPr lang="nl-NL" dirty="0" smtClean="0">
                <a:latin typeface="+mj-lt"/>
              </a:rPr>
              <a:t>Pijnlijk</a:t>
            </a:r>
          </a:p>
          <a:p>
            <a:r>
              <a:rPr lang="nl-NL" dirty="0" smtClean="0">
                <a:latin typeface="+mj-lt"/>
              </a:rPr>
              <a:t>Uiteindelijk: oedeem, ulceratie, necrose</a:t>
            </a:r>
            <a:endParaRPr lang="nl-NL" dirty="0">
              <a:latin typeface="+mj-lt"/>
            </a:endParaRPr>
          </a:p>
          <a:p>
            <a:endParaRPr lang="nl-NL" dirty="0" smtClean="0">
              <a:latin typeface="Times New Roman" panose="02020603050405020304" pitchFamily="18" charset="0"/>
            </a:endParaRPr>
          </a:p>
          <a:p>
            <a:pPr marL="0" indent="0">
              <a:buNone/>
            </a:pPr>
            <a:endParaRPr lang="nl-NL" dirty="0">
              <a:solidFill>
                <a:srgbClr val="FF0000"/>
              </a:solidFill>
              <a:latin typeface="+mj-lt"/>
            </a:endParaRPr>
          </a:p>
        </p:txBody>
      </p:sp>
      <p:pic>
        <p:nvPicPr>
          <p:cNvPr id="1026" name="Picture 2" descr="https://teachmesurgery.com/wp-content/uploads/2018/06/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490" y="3333516"/>
            <a:ext cx="4009019" cy="2710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819D3BB8-E387-5BBD-CEAC-6293E5921F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49656" y="896754"/>
            <a:ext cx="4475531" cy="514685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1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Paraphimosis</a:t>
            </a:r>
            <a:endParaRPr lang="nl-NL" dirty="0"/>
          </a:p>
        </p:txBody>
      </p:sp>
      <p:sp>
        <p:nvSpPr>
          <p:cNvPr id="3" name="Tijdelijke aanduiding voor inhoud 2"/>
          <p:cNvSpPr>
            <a:spLocks noGrp="1"/>
          </p:cNvSpPr>
          <p:nvPr>
            <p:ph sz="half" idx="1"/>
          </p:nvPr>
        </p:nvSpPr>
        <p:spPr>
          <a:xfrm>
            <a:off x="838200" y="1690688"/>
            <a:ext cx="5181600" cy="4486275"/>
          </a:xfrm>
        </p:spPr>
        <p:txBody>
          <a:bodyPr/>
          <a:lstStyle/>
          <a:p>
            <a:pPr marL="0" indent="0">
              <a:buNone/>
            </a:pPr>
            <a:r>
              <a:rPr lang="nl-NL" dirty="0" smtClean="0">
                <a:latin typeface="+mj-lt"/>
              </a:rPr>
              <a:t>Paraphimosis</a:t>
            </a:r>
          </a:p>
          <a:p>
            <a:r>
              <a:rPr lang="nl-NL" dirty="0" smtClean="0">
                <a:latin typeface="+mj-lt"/>
              </a:rPr>
              <a:t>Pijnlijk</a:t>
            </a:r>
          </a:p>
          <a:p>
            <a:r>
              <a:rPr lang="nl-NL" dirty="0" smtClean="0">
                <a:latin typeface="+mj-lt"/>
              </a:rPr>
              <a:t>Uiteindelijk: oedeem, ulceratie, necrose</a:t>
            </a:r>
            <a:endParaRPr lang="nl-NL" dirty="0">
              <a:latin typeface="+mj-lt"/>
            </a:endParaRPr>
          </a:p>
          <a:p>
            <a:endParaRPr lang="nl-NL" dirty="0" smtClean="0">
              <a:latin typeface="Times New Roman" panose="02020603050405020304" pitchFamily="18" charset="0"/>
            </a:endParaRPr>
          </a:p>
          <a:p>
            <a:pPr marL="0" indent="0">
              <a:buNone/>
            </a:pPr>
            <a:endParaRPr lang="nl-NL" dirty="0">
              <a:solidFill>
                <a:srgbClr val="FF0000"/>
              </a:solidFill>
              <a:latin typeface="+mj-lt"/>
            </a:endParaRPr>
          </a:p>
        </p:txBody>
      </p:sp>
      <p:pic>
        <p:nvPicPr>
          <p:cNvPr id="1026" name="Picture 2" descr="https://teachmesurgery.com/wp-content/uploads/2018/06/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490" y="3333516"/>
            <a:ext cx="4009019" cy="2710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819D3BB8-E387-5BBD-CEAC-6293E5921F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49656" y="896754"/>
            <a:ext cx="4475531" cy="5146859"/>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hthoek 3"/>
          <p:cNvSpPr/>
          <p:nvPr/>
        </p:nvSpPr>
        <p:spPr>
          <a:xfrm rot="20305963">
            <a:off x="435192" y="2639903"/>
            <a:ext cx="11094968" cy="923330"/>
          </a:xfrm>
          <a:prstGeom prst="rect">
            <a:avLst/>
          </a:prstGeom>
        </p:spPr>
        <p:txBody>
          <a:bodyPr wrap="square">
            <a:spAutoFit/>
          </a:bodyPr>
          <a:lstStyle/>
          <a:p>
            <a:pPr algn="ctr"/>
            <a:r>
              <a:rPr lang="nl-NL" altLang="nl-NL" sz="5400" dirty="0">
                <a:solidFill>
                  <a:srgbClr val="FF0000"/>
                </a:solidFill>
              </a:rPr>
              <a:t>Geef het door: bezoek een uroloog!</a:t>
            </a:r>
            <a:endParaRPr lang="nl-NL" sz="5400" dirty="0"/>
          </a:p>
        </p:txBody>
      </p:sp>
    </p:spTree>
    <p:extLst>
      <p:ext uri="{BB962C8B-B14F-4D97-AF65-F5344CB8AC3E}">
        <p14:creationId xmlns:p14="http://schemas.microsoft.com/office/powerpoint/2010/main" val="428701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2145</Words>
  <Application>Microsoft Office PowerPoint</Application>
  <PresentationFormat>Breedbeeld</PresentationFormat>
  <Paragraphs>401</Paragraphs>
  <Slides>46</Slides>
  <Notes>40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46</vt:i4>
      </vt:variant>
    </vt:vector>
  </HeadingPairs>
  <TitlesOfParts>
    <vt:vector size="54" baseType="lpstr">
      <vt:lpstr>.AppleSystemUIFont</vt:lpstr>
      <vt:lpstr>Arial</vt:lpstr>
      <vt:lpstr>Calibri</vt:lpstr>
      <vt:lpstr>Calibri Light</vt:lpstr>
      <vt:lpstr>Times</vt:lpstr>
      <vt:lpstr>Times New Roman</vt:lpstr>
      <vt:lpstr>Kantoorthema</vt:lpstr>
      <vt:lpstr>Office Theme</vt:lpstr>
      <vt:lpstr>Toon ballen, bezoek de uroloog!</vt:lpstr>
      <vt:lpstr>Toon ballen, bezoek de uroloog!</vt:lpstr>
      <vt:lpstr>Toon ballen, bezoek de uroloog!</vt:lpstr>
      <vt:lpstr>Anatomie penis</vt:lpstr>
      <vt:lpstr>Anatomie penis</vt:lpstr>
      <vt:lpstr>Anatomie penis</vt:lpstr>
      <vt:lpstr>Paraphimosis</vt:lpstr>
      <vt:lpstr>Paraphimosis</vt:lpstr>
      <vt:lpstr>Paraphimosis</vt:lpstr>
      <vt:lpstr>Frenulum ruptuur</vt:lpstr>
      <vt:lpstr>Frenulum ruptuur</vt:lpstr>
      <vt:lpstr>Frenulum ruptuur</vt:lpstr>
      <vt:lpstr>Frenulum ruptuur</vt:lpstr>
      <vt:lpstr>Penis ruptuur</vt:lpstr>
      <vt:lpstr>Penis ruptuur</vt:lpstr>
      <vt:lpstr>Penis ruptuur</vt:lpstr>
      <vt:lpstr>Penis ruptuur</vt:lpstr>
      <vt:lpstr>Penis ruptuur</vt:lpstr>
      <vt:lpstr>Priapisme</vt:lpstr>
      <vt:lpstr>Priapisme</vt:lpstr>
      <vt:lpstr>Priapisme</vt:lpstr>
      <vt:lpstr>Priapisme</vt:lpstr>
      <vt:lpstr>Priapisme</vt:lpstr>
      <vt:lpstr>Priapisme</vt:lpstr>
      <vt:lpstr>Priapisme</vt:lpstr>
      <vt:lpstr>Priapisme</vt:lpstr>
      <vt:lpstr>Anatomie scrotum</vt:lpstr>
      <vt:lpstr>Anatomie scrotum</vt:lpstr>
      <vt:lpstr>Torsio testis</vt:lpstr>
      <vt:lpstr>Torsio testis</vt:lpstr>
      <vt:lpstr>Torsio testis</vt:lpstr>
      <vt:lpstr>Torsio testis</vt:lpstr>
      <vt:lpstr>Torsio testis</vt:lpstr>
      <vt:lpstr>Epididymo-orchitis</vt:lpstr>
      <vt:lpstr>Epididymo-orchitis</vt:lpstr>
      <vt:lpstr>Epididymo-orchitis</vt:lpstr>
      <vt:lpstr>Epididymo-orchitis</vt:lpstr>
      <vt:lpstr>Testistumor</vt:lpstr>
      <vt:lpstr>Testistumor</vt:lpstr>
      <vt:lpstr>Testistumor</vt:lpstr>
      <vt:lpstr>Testis ruptuur</vt:lpstr>
      <vt:lpstr>Testis ruptuur</vt:lpstr>
      <vt:lpstr>Testis ruptuur</vt:lpstr>
      <vt:lpstr>Overig..</vt:lpstr>
      <vt:lpstr>Overig..</vt:lpstr>
      <vt:lpstr>Conclusie</vt:lpstr>
    </vt:vector>
  </TitlesOfParts>
  <Company>Martini Ziekenhuis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Toon ballen, bezoek de uroloog!</dc:title>
  <dc:creator>Luijendijk - de Bruin, Daphne</dc:creator>
  <cp:lastModifiedBy>gebruiker</cp:lastModifiedBy>
  <cp:revision>114</cp:revision>
  <dcterms:created xsi:type="dcterms:W3CDTF">2022-09-30T12:39:27Z</dcterms:created>
  <dcterms:modified xsi:type="dcterms:W3CDTF">2022-11-11T11:55:01Z</dcterms:modified>
</cp:coreProperties>
</file>