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charts/chart1.xml" ContentType="application/vnd.openxmlformats-officedocument.drawingml.chart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3" r:id="rId2"/>
  </p:sldMasterIdLst>
  <p:notesMasterIdLst>
    <p:notesMasterId r:id="rId57"/>
  </p:notesMasterIdLst>
  <p:handoutMasterIdLst>
    <p:handoutMasterId r:id="rId58"/>
  </p:handoutMasterIdLst>
  <p:sldIdLst>
    <p:sldId id="305" r:id="rId3"/>
    <p:sldId id="313" r:id="rId4"/>
    <p:sldId id="382" r:id="rId5"/>
    <p:sldId id="541" r:id="rId6"/>
    <p:sldId id="539" r:id="rId7"/>
    <p:sldId id="542" r:id="rId8"/>
    <p:sldId id="538" r:id="rId9"/>
    <p:sldId id="525" r:id="rId10"/>
    <p:sldId id="526" r:id="rId11"/>
    <p:sldId id="527" r:id="rId12"/>
    <p:sldId id="528" r:id="rId13"/>
    <p:sldId id="543" r:id="rId14"/>
    <p:sldId id="531" r:id="rId15"/>
    <p:sldId id="529" r:id="rId16"/>
    <p:sldId id="544" r:id="rId17"/>
    <p:sldId id="545" r:id="rId18"/>
    <p:sldId id="530" r:id="rId19"/>
    <p:sldId id="532" r:id="rId20"/>
    <p:sldId id="535" r:id="rId21"/>
    <p:sldId id="483" r:id="rId22"/>
    <p:sldId id="534" r:id="rId23"/>
    <p:sldId id="533" r:id="rId24"/>
    <p:sldId id="536" r:id="rId25"/>
    <p:sldId id="537" r:id="rId26"/>
    <p:sldId id="554" r:id="rId27"/>
    <p:sldId id="560" r:id="rId28"/>
    <p:sldId id="562" r:id="rId29"/>
    <p:sldId id="559" r:id="rId30"/>
    <p:sldId id="561" r:id="rId31"/>
    <p:sldId id="563" r:id="rId32"/>
    <p:sldId id="555" r:id="rId33"/>
    <p:sldId id="556" r:id="rId34"/>
    <p:sldId id="557" r:id="rId35"/>
    <p:sldId id="564" r:id="rId36"/>
    <p:sldId id="558" r:id="rId37"/>
    <p:sldId id="546" r:id="rId38"/>
    <p:sldId id="504" r:id="rId39"/>
    <p:sldId id="508" r:id="rId40"/>
    <p:sldId id="509" r:id="rId41"/>
    <p:sldId id="507" r:id="rId42"/>
    <p:sldId id="510" r:id="rId43"/>
    <p:sldId id="511" r:id="rId44"/>
    <p:sldId id="512" r:id="rId45"/>
    <p:sldId id="516" r:id="rId46"/>
    <p:sldId id="517" r:id="rId47"/>
    <p:sldId id="518" r:id="rId48"/>
    <p:sldId id="519" r:id="rId49"/>
    <p:sldId id="521" r:id="rId50"/>
    <p:sldId id="496" r:id="rId51"/>
    <p:sldId id="568" r:id="rId52"/>
    <p:sldId id="571" r:id="rId53"/>
    <p:sldId id="565" r:id="rId54"/>
    <p:sldId id="572" r:id="rId55"/>
    <p:sldId id="574" r:id="rId56"/>
  </p:sldIdLst>
  <p:sldSz cx="9144000" cy="6858000" type="screen4x3"/>
  <p:notesSz cx="6946900" cy="100076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C142E"/>
    <a:srgbClr val="4E6BE8"/>
    <a:srgbClr val="E7132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06" autoAdjust="0"/>
    <p:restoredTop sz="94667" autoAdjust="0"/>
  </p:normalViewPr>
  <p:slideViewPr>
    <p:cSldViewPr>
      <p:cViewPr varScale="1">
        <p:scale>
          <a:sx n="103" d="100"/>
          <a:sy n="103" d="100"/>
        </p:scale>
        <p:origin x="246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handoutMaster" Target="handoutMasters/handout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notesMaster" Target="notesMasters/notesMaster1.xml"/><Relationship Id="rId61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Map1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lineChart>
        <c:grouping val="stacked"/>
        <c:varyColors val="0"/>
        <c:ser>
          <c:idx val="0"/>
          <c:order val="0"/>
          <c:tx>
            <c:strRef>
              <c:f>Blad1!$B$1</c:f>
              <c:strCache>
                <c:ptCount val="1"/>
                <c:pt idx="0">
                  <c:v>voedsel</c:v>
                </c:pt>
              </c:strCache>
            </c:strRef>
          </c:tx>
          <c:marker>
            <c:symbol val="none"/>
          </c:marker>
          <c:cat>
            <c:numRef>
              <c:f>Blad1!$A$2:$A$10</c:f>
              <c:numCache>
                <c:formatCode>General</c:formatCode>
                <c:ptCount val="9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</c:numCache>
            </c:numRef>
          </c:cat>
          <c:val>
            <c:numRef>
              <c:f>Blad1!$B$2:$B$10</c:f>
              <c:numCache>
                <c:formatCode>General</c:formatCode>
                <c:ptCount val="9"/>
                <c:pt idx="0">
                  <c:v>0.30000000000000032</c:v>
                </c:pt>
                <c:pt idx="1">
                  <c:v>1.1000000000000001</c:v>
                </c:pt>
                <c:pt idx="2">
                  <c:v>1.8</c:v>
                </c:pt>
                <c:pt idx="3">
                  <c:v>1.6</c:v>
                </c:pt>
                <c:pt idx="4">
                  <c:v>1.2</c:v>
                </c:pt>
                <c:pt idx="5">
                  <c:v>1</c:v>
                </c:pt>
                <c:pt idx="6">
                  <c:v>0.70000000000000062</c:v>
                </c:pt>
                <c:pt idx="7">
                  <c:v>0.5</c:v>
                </c:pt>
                <c:pt idx="8">
                  <c:v>0.60000000000000064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Blad1!$C$1</c:f>
              <c:strCache>
                <c:ptCount val="1"/>
                <c:pt idx="0">
                  <c:v>sex</c:v>
                </c:pt>
              </c:strCache>
            </c:strRef>
          </c:tx>
          <c:marker>
            <c:symbol val="none"/>
          </c:marker>
          <c:cat>
            <c:numRef>
              <c:f>Blad1!$A$2:$A$10</c:f>
              <c:numCache>
                <c:formatCode>General</c:formatCode>
                <c:ptCount val="9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</c:numCache>
            </c:numRef>
          </c:cat>
          <c:val>
            <c:numRef>
              <c:f>Blad1!$C$2:$C$10</c:f>
              <c:numCache>
                <c:formatCode>General</c:formatCode>
                <c:ptCount val="9"/>
                <c:pt idx="0">
                  <c:v>0.60000000000000064</c:v>
                </c:pt>
                <c:pt idx="1">
                  <c:v>1.5</c:v>
                </c:pt>
                <c:pt idx="2">
                  <c:v>2</c:v>
                </c:pt>
                <c:pt idx="3">
                  <c:v>1.8</c:v>
                </c:pt>
                <c:pt idx="4">
                  <c:v>1.4</c:v>
                </c:pt>
                <c:pt idx="5">
                  <c:v>1</c:v>
                </c:pt>
                <c:pt idx="6">
                  <c:v>0.8</c:v>
                </c:pt>
                <c:pt idx="7">
                  <c:v>0.60000000000000064</c:v>
                </c:pt>
                <c:pt idx="8">
                  <c:v>0.4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Blad1!$D$1</c:f>
              <c:strCache>
                <c:ptCount val="1"/>
                <c:pt idx="0">
                  <c:v>alcohol</c:v>
                </c:pt>
              </c:strCache>
            </c:strRef>
          </c:tx>
          <c:marker>
            <c:symbol val="none"/>
          </c:marker>
          <c:cat>
            <c:numRef>
              <c:f>Blad1!$A$2:$A$10</c:f>
              <c:numCache>
                <c:formatCode>General</c:formatCode>
                <c:ptCount val="9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</c:numCache>
            </c:numRef>
          </c:cat>
          <c:val>
            <c:numRef>
              <c:f>Blad1!$D$2:$D$10</c:f>
              <c:numCache>
                <c:formatCode>General</c:formatCode>
                <c:ptCount val="9"/>
                <c:pt idx="0">
                  <c:v>0.60000000000000064</c:v>
                </c:pt>
                <c:pt idx="1">
                  <c:v>1</c:v>
                </c:pt>
                <c:pt idx="2">
                  <c:v>1.9</c:v>
                </c:pt>
                <c:pt idx="3">
                  <c:v>1.8</c:v>
                </c:pt>
                <c:pt idx="4">
                  <c:v>1.3</c:v>
                </c:pt>
                <c:pt idx="5">
                  <c:v>1.1000000000000001</c:v>
                </c:pt>
                <c:pt idx="6">
                  <c:v>0.70000000000000062</c:v>
                </c:pt>
                <c:pt idx="7">
                  <c:v>0.9</c:v>
                </c:pt>
                <c:pt idx="8">
                  <c:v>0.8</c:v>
                </c:pt>
              </c:numCache>
            </c:numRef>
          </c:val>
          <c:smooth val="0"/>
        </c:ser>
        <c:ser>
          <c:idx val="3"/>
          <c:order val="3"/>
          <c:tx>
            <c:strRef>
              <c:f>Blad1!$E$1</c:f>
              <c:strCache>
                <c:ptCount val="1"/>
                <c:pt idx="0">
                  <c:v>nicotine</c:v>
                </c:pt>
              </c:strCache>
            </c:strRef>
          </c:tx>
          <c:marker>
            <c:symbol val="none"/>
          </c:marker>
          <c:cat>
            <c:numRef>
              <c:f>Blad1!$A$2:$A$10</c:f>
              <c:numCache>
                <c:formatCode>General</c:formatCode>
                <c:ptCount val="9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</c:numCache>
            </c:numRef>
          </c:cat>
          <c:val>
            <c:numRef>
              <c:f>Blad1!$E$2:$E$10</c:f>
              <c:numCache>
                <c:formatCode>General</c:formatCode>
                <c:ptCount val="9"/>
                <c:pt idx="0">
                  <c:v>0.4</c:v>
                </c:pt>
                <c:pt idx="1">
                  <c:v>0.8</c:v>
                </c:pt>
                <c:pt idx="2">
                  <c:v>1.2</c:v>
                </c:pt>
                <c:pt idx="3">
                  <c:v>1.1000000000000001</c:v>
                </c:pt>
                <c:pt idx="4">
                  <c:v>0.8</c:v>
                </c:pt>
                <c:pt idx="5">
                  <c:v>0.9</c:v>
                </c:pt>
                <c:pt idx="6">
                  <c:v>0.5</c:v>
                </c:pt>
                <c:pt idx="7">
                  <c:v>0.60000000000000064</c:v>
                </c:pt>
                <c:pt idx="8">
                  <c:v>0.30000000000000032</c:v>
                </c:pt>
              </c:numCache>
            </c:numRef>
          </c:val>
          <c:smooth val="0"/>
        </c:ser>
        <c:ser>
          <c:idx val="4"/>
          <c:order val="4"/>
          <c:tx>
            <c:strRef>
              <c:f>Blad1!$F$1</c:f>
              <c:strCache>
                <c:ptCount val="1"/>
                <c:pt idx="0">
                  <c:v>morfine </c:v>
                </c:pt>
              </c:strCache>
            </c:strRef>
          </c:tx>
          <c:marker>
            <c:symbol val="none"/>
          </c:marker>
          <c:cat>
            <c:numRef>
              <c:f>Blad1!$A$2:$A$10</c:f>
              <c:numCache>
                <c:formatCode>General</c:formatCode>
                <c:ptCount val="9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</c:numCache>
            </c:numRef>
          </c:cat>
          <c:val>
            <c:numRef>
              <c:f>Blad1!$F$2:$F$10</c:f>
              <c:numCache>
                <c:formatCode>General</c:formatCode>
                <c:ptCount val="9"/>
                <c:pt idx="0">
                  <c:v>1.2</c:v>
                </c:pt>
                <c:pt idx="1">
                  <c:v>3.1</c:v>
                </c:pt>
                <c:pt idx="2">
                  <c:v>3.8</c:v>
                </c:pt>
                <c:pt idx="3">
                  <c:v>4.5999999999999996</c:v>
                </c:pt>
                <c:pt idx="4">
                  <c:v>5.2</c:v>
                </c:pt>
                <c:pt idx="5">
                  <c:v>4.2</c:v>
                </c:pt>
                <c:pt idx="6">
                  <c:v>3.2</c:v>
                </c:pt>
                <c:pt idx="7">
                  <c:v>2.7</c:v>
                </c:pt>
                <c:pt idx="8">
                  <c:v>2.2000000000000002</c:v>
                </c:pt>
              </c:numCache>
            </c:numRef>
          </c:val>
          <c:smooth val="0"/>
        </c:ser>
        <c:ser>
          <c:idx val="5"/>
          <c:order val="5"/>
          <c:tx>
            <c:strRef>
              <c:f>Blad1!$G$1</c:f>
              <c:strCache>
                <c:ptCount val="1"/>
                <c:pt idx="0">
                  <c:v>cocaïne</c:v>
                </c:pt>
              </c:strCache>
            </c:strRef>
          </c:tx>
          <c:marker>
            <c:symbol val="none"/>
          </c:marker>
          <c:cat>
            <c:numRef>
              <c:f>Blad1!$A$2:$A$10</c:f>
              <c:numCache>
                <c:formatCode>General</c:formatCode>
                <c:ptCount val="9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</c:numCache>
            </c:numRef>
          </c:cat>
          <c:val>
            <c:numRef>
              <c:f>Blad1!$G$2:$G$10</c:f>
              <c:numCache>
                <c:formatCode>General</c:formatCode>
                <c:ptCount val="9"/>
                <c:pt idx="0">
                  <c:v>1</c:v>
                </c:pt>
                <c:pt idx="1">
                  <c:v>2</c:v>
                </c:pt>
                <c:pt idx="2">
                  <c:v>4.0999999999999996</c:v>
                </c:pt>
                <c:pt idx="3">
                  <c:v>5.6</c:v>
                </c:pt>
                <c:pt idx="4">
                  <c:v>7.1</c:v>
                </c:pt>
                <c:pt idx="5">
                  <c:v>5.2</c:v>
                </c:pt>
                <c:pt idx="6">
                  <c:v>3.9</c:v>
                </c:pt>
                <c:pt idx="7">
                  <c:v>3.1</c:v>
                </c:pt>
                <c:pt idx="8">
                  <c:v>2.2000000000000002</c:v>
                </c:pt>
              </c:numCache>
            </c:numRef>
          </c:val>
          <c:smooth val="0"/>
        </c:ser>
        <c:ser>
          <c:idx val="6"/>
          <c:order val="6"/>
          <c:tx>
            <c:strRef>
              <c:f>Blad1!$H$1</c:f>
              <c:strCache>
                <c:ptCount val="1"/>
                <c:pt idx="0">
                  <c:v>heroïne</c:v>
                </c:pt>
              </c:strCache>
            </c:strRef>
          </c:tx>
          <c:marker>
            <c:symbol val="none"/>
          </c:marker>
          <c:cat>
            <c:numRef>
              <c:f>Blad1!$A$2:$A$10</c:f>
              <c:numCache>
                <c:formatCode>General</c:formatCode>
                <c:ptCount val="9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</c:numCache>
            </c:numRef>
          </c:cat>
          <c:val>
            <c:numRef>
              <c:f>Blad1!$H$2:$H$10</c:f>
              <c:numCache>
                <c:formatCode>General</c:formatCode>
                <c:ptCount val="9"/>
                <c:pt idx="0">
                  <c:v>1.6</c:v>
                </c:pt>
                <c:pt idx="1">
                  <c:v>3.6</c:v>
                </c:pt>
                <c:pt idx="2">
                  <c:v>5.3</c:v>
                </c:pt>
                <c:pt idx="3">
                  <c:v>8.9</c:v>
                </c:pt>
                <c:pt idx="4">
                  <c:v>7.5</c:v>
                </c:pt>
                <c:pt idx="5">
                  <c:v>5.9</c:v>
                </c:pt>
                <c:pt idx="6">
                  <c:v>4.3</c:v>
                </c:pt>
                <c:pt idx="7">
                  <c:v>4</c:v>
                </c:pt>
                <c:pt idx="8">
                  <c:v>3.2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70589320"/>
        <c:axId val="137506160"/>
      </c:lineChart>
      <c:catAx>
        <c:axId val="7058932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37506160"/>
        <c:crosses val="autoZero"/>
        <c:auto val="1"/>
        <c:lblAlgn val="ctr"/>
        <c:lblOffset val="100"/>
        <c:noMultiLvlLbl val="0"/>
      </c:catAx>
      <c:valAx>
        <c:axId val="137506160"/>
        <c:scaling>
          <c:orientation val="minMax"/>
          <c:max val="3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70589320"/>
        <c:crosses val="autoZero"/>
        <c:crossBetween val="between"/>
      </c:valAx>
    </c:plotArea>
    <c:legend>
      <c:legendPos val="r"/>
      <c:overlay val="0"/>
    </c:legend>
    <c:plotVisOnly val="1"/>
    <c:dispBlanksAs val="zero"/>
    <c:showDLblsOverMax val="0"/>
  </c:chart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09900" cy="5000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935413" y="0"/>
            <a:ext cx="3009900" cy="5000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3DB256-97B1-4866-913D-EA5808870532}" type="datetimeFigureOut">
              <a:rPr lang="nl-NL" smtClean="0"/>
              <a:pPr/>
              <a:t>12-2-2016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0" y="9505950"/>
            <a:ext cx="3009900" cy="5000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935413" y="9505950"/>
            <a:ext cx="3009900" cy="5000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C0B264-B46D-46B5-8620-D8589FE3E934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9872138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0323" cy="500380"/>
          </a:xfrm>
          <a:prstGeom prst="rect">
            <a:avLst/>
          </a:prstGeom>
        </p:spPr>
        <p:txBody>
          <a:bodyPr vert="horz" lIns="96881" tIns="48440" rIns="96881" bIns="48440" rtlCol="0"/>
          <a:lstStyle>
            <a:lvl1pPr algn="l">
              <a:defRPr sz="13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934969" y="0"/>
            <a:ext cx="3010323" cy="500380"/>
          </a:xfrm>
          <a:prstGeom prst="rect">
            <a:avLst/>
          </a:prstGeom>
        </p:spPr>
        <p:txBody>
          <a:bodyPr vert="horz" lIns="96881" tIns="48440" rIns="96881" bIns="48440" rtlCol="0"/>
          <a:lstStyle>
            <a:lvl1pPr algn="r">
              <a:defRPr sz="1300"/>
            </a:lvl1pPr>
          </a:lstStyle>
          <a:p>
            <a:fld id="{265E9B57-EBF4-48FD-9D19-61777060DF65}" type="datetimeFigureOut">
              <a:rPr lang="nl-NL" smtClean="0"/>
              <a:pPr/>
              <a:t>12-2-2016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971550" y="750888"/>
            <a:ext cx="5003800" cy="37528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881" tIns="48440" rIns="96881" bIns="4844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94690" y="4753610"/>
            <a:ext cx="5557520" cy="4503420"/>
          </a:xfrm>
          <a:prstGeom prst="rect">
            <a:avLst/>
          </a:prstGeom>
        </p:spPr>
        <p:txBody>
          <a:bodyPr vert="horz" lIns="96881" tIns="48440" rIns="96881" bIns="48440" rtlCol="0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9505483"/>
            <a:ext cx="3010323" cy="500380"/>
          </a:xfrm>
          <a:prstGeom prst="rect">
            <a:avLst/>
          </a:prstGeom>
        </p:spPr>
        <p:txBody>
          <a:bodyPr vert="horz" lIns="96881" tIns="48440" rIns="96881" bIns="48440" rtlCol="0" anchor="b"/>
          <a:lstStyle>
            <a:lvl1pPr algn="l">
              <a:defRPr sz="13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934969" y="9505483"/>
            <a:ext cx="3010323" cy="500380"/>
          </a:xfrm>
          <a:prstGeom prst="rect">
            <a:avLst/>
          </a:prstGeom>
        </p:spPr>
        <p:txBody>
          <a:bodyPr vert="horz" lIns="96881" tIns="48440" rIns="96881" bIns="48440" rtlCol="0" anchor="b"/>
          <a:lstStyle>
            <a:lvl1pPr algn="r">
              <a:defRPr sz="1300"/>
            </a:lvl1pPr>
          </a:lstStyle>
          <a:p>
            <a:fld id="{ABE056AA-FAC7-481F-93E5-4E0BFA67A918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152610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E056AA-FAC7-481F-93E5-4E0BFA67A918}" type="slidenum">
              <a:rPr lang="nl-NL" smtClean="0"/>
              <a:pPr/>
              <a:t>23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122787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>
            <a:normAutofit/>
          </a:bodyPr>
          <a:lstStyle>
            <a:lvl1pPr>
              <a:defRPr sz="4000" b="0">
                <a:latin typeface="Verdana" pitchFamily="34" charset="0"/>
              </a:defRPr>
            </a:lvl1pPr>
          </a:lstStyle>
          <a:p>
            <a:r>
              <a:rPr lang="nl-NL" dirty="0" smtClean="0"/>
              <a:t>Klik om de stijl te bewerken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Klik om het opmaakprofiel van de modelondertitel te bewerken</a:t>
            </a: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7429520" y="6492875"/>
            <a:ext cx="1428760" cy="365125"/>
          </a:xfrm>
        </p:spPr>
        <p:txBody>
          <a:bodyPr/>
          <a:lstStyle/>
          <a:p>
            <a:fld id="{2E45DEE6-088B-47DE-B0A7-B067C38A5FF1}" type="slidenum">
              <a:rPr lang="nl-NL" smtClean="0"/>
              <a:pPr/>
              <a:t>‹nr.›</a:t>
            </a:fld>
            <a:endParaRPr lang="nl-NL"/>
          </a:p>
        </p:txBody>
      </p:sp>
      <p:cxnSp>
        <p:nvCxnSpPr>
          <p:cNvPr id="7" name="Rechte verbindingslijn 6"/>
          <p:cNvCxnSpPr/>
          <p:nvPr userDrawn="1"/>
        </p:nvCxnSpPr>
        <p:spPr>
          <a:xfrm>
            <a:off x="0" y="952796"/>
            <a:ext cx="9144000" cy="0"/>
          </a:xfrm>
          <a:prstGeom prst="line">
            <a:avLst/>
          </a:prstGeom>
          <a:ln w="22225" cap="flat" cmpd="sng">
            <a:gradFill flip="none" rotWithShape="1">
              <a:gsLst>
                <a:gs pos="0">
                  <a:srgbClr val="FFFFFF"/>
                </a:gs>
                <a:gs pos="7001">
                  <a:srgbClr val="E6E6E6"/>
                </a:gs>
                <a:gs pos="32001">
                  <a:srgbClr val="7D8496"/>
                </a:gs>
                <a:gs pos="47000">
                  <a:srgbClr val="E6E6E6"/>
                </a:gs>
                <a:gs pos="85001">
                  <a:srgbClr val="7D8496"/>
                </a:gs>
                <a:gs pos="100000">
                  <a:srgbClr val="E6E6E6"/>
                </a:gs>
              </a:gsLst>
              <a:lin ang="16200000" scaled="0"/>
              <a:tileRect/>
            </a:gradFill>
          </a:ln>
          <a:effectLst>
            <a:innerShdw blurRad="63500" dist="50800" dir="54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 w="165100" prst="coolSlant"/>
            <a:contourClr>
              <a:schemeClr val="bg1"/>
            </a:contourClr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4F1B5C-8B2A-4E35-9025-2E1E37DAA95F}" type="datetime1">
              <a:rPr lang="nl-NL" smtClean="0"/>
              <a:pPr/>
              <a:t>12-2-2016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5DEE6-088B-47DE-B0A7-B067C38A5FF1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C3E75-3034-4DFF-8CE7-AFBE10514C0C}" type="datetime1">
              <a:rPr lang="nl-NL" smtClean="0"/>
              <a:pPr/>
              <a:t>12-2-2016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5DEE6-088B-47DE-B0A7-B067C38A5FF1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9F0D24D1-54F0-4F84-A1E5-6437EA62E52A}" type="datetime1">
              <a:rPr lang="nl-NL" smtClean="0"/>
              <a:pPr/>
              <a:t>12-2-2016</a:t>
            </a:fld>
            <a:endParaRPr lang="nl-NL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5DEE6-088B-47DE-B0A7-B067C38A5FF1}" type="slidenum">
              <a:rPr lang="nl-NL" smtClean="0"/>
              <a:pPr/>
              <a:t>‹nr.›</a:t>
            </a:fld>
            <a:endParaRPr lang="nl-NL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Klik om het opmaakprofiel van de modelondertitel te bewerken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0154F8-88DE-4FF4-A58B-2B6D6044579F}" type="datetimeFigureOut">
              <a:rPr lang="nl-NL" smtClean="0"/>
              <a:pPr/>
              <a:t>12-2-2016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CDC71-A54B-4A5C-8416-0BF61A0F9A01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0154F8-88DE-4FF4-A58B-2B6D6044579F}" type="datetimeFigureOut">
              <a:rPr lang="nl-NL" smtClean="0"/>
              <a:pPr/>
              <a:t>12-2-2016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CDC71-A54B-4A5C-8416-0BF61A0F9A01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0154F8-88DE-4FF4-A58B-2B6D6044579F}" type="datetimeFigureOut">
              <a:rPr lang="nl-NL" smtClean="0"/>
              <a:pPr/>
              <a:t>12-2-2016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CDC71-A54B-4A5C-8416-0BF61A0F9A01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0154F8-88DE-4FF4-A58B-2B6D6044579F}" type="datetimeFigureOut">
              <a:rPr lang="nl-NL" smtClean="0"/>
              <a:pPr/>
              <a:t>12-2-2016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CDC71-A54B-4A5C-8416-0BF61A0F9A01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0154F8-88DE-4FF4-A58B-2B6D6044579F}" type="datetimeFigureOut">
              <a:rPr lang="nl-NL" smtClean="0"/>
              <a:pPr/>
              <a:t>12-2-2016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CDC71-A54B-4A5C-8416-0BF61A0F9A01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0154F8-88DE-4FF4-A58B-2B6D6044579F}" type="datetimeFigureOut">
              <a:rPr lang="nl-NL" smtClean="0"/>
              <a:pPr/>
              <a:t>12-2-2016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CDC71-A54B-4A5C-8416-0BF61A0F9A01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0154F8-88DE-4FF4-A58B-2B6D6044579F}" type="datetimeFigureOut">
              <a:rPr lang="nl-NL" smtClean="0"/>
              <a:pPr/>
              <a:t>12-2-2016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CDC71-A54B-4A5C-8416-0BF61A0F9A01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57158" y="0"/>
            <a:ext cx="8258204" cy="1143000"/>
          </a:xfrm>
        </p:spPr>
        <p:txBody>
          <a:bodyPr>
            <a:normAutofit/>
          </a:bodyPr>
          <a:lstStyle>
            <a:lvl1pPr>
              <a:defRPr sz="3600" b="1">
                <a:latin typeface="Verdana" pitchFamily="34" charset="0"/>
              </a:defRPr>
            </a:lvl1pPr>
          </a:lstStyle>
          <a:p>
            <a:r>
              <a:rPr lang="nl-NL" dirty="0" smtClean="0"/>
              <a:t>Klik om de stijl te bewerken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28596" y="1571612"/>
            <a:ext cx="8229600" cy="4525963"/>
          </a:xfrm>
        </p:spPr>
        <p:txBody>
          <a:bodyPr/>
          <a:lstStyle/>
          <a:p>
            <a:pPr lvl="0"/>
            <a:r>
              <a:rPr lang="nl-NL" dirty="0" smtClean="0"/>
              <a:t>Klik om de modelstijlen te bewerken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  <a:p>
            <a:pPr lvl="4"/>
            <a:r>
              <a:rPr lang="nl-NL" dirty="0" smtClean="0"/>
              <a:t>Vijfde niveau</a:t>
            </a:r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3214678" y="6492875"/>
            <a:ext cx="2895600" cy="365125"/>
          </a:xfrm>
        </p:spPr>
        <p:txBody>
          <a:bodyPr/>
          <a:lstStyle/>
          <a:p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6786578" y="6492875"/>
            <a:ext cx="2133600" cy="365125"/>
          </a:xfrm>
        </p:spPr>
        <p:txBody>
          <a:bodyPr/>
          <a:lstStyle/>
          <a:p>
            <a:fld id="{2E45DEE6-088B-47DE-B0A7-B067C38A5FF1}" type="slidenum">
              <a:rPr lang="nl-NL" smtClean="0"/>
              <a:pPr/>
              <a:t>‹nr.›</a:t>
            </a:fld>
            <a:endParaRPr lang="nl-NL"/>
          </a:p>
        </p:txBody>
      </p:sp>
      <p:cxnSp>
        <p:nvCxnSpPr>
          <p:cNvPr id="7" name="Rechte verbindingslijn 6"/>
          <p:cNvCxnSpPr/>
          <p:nvPr userDrawn="1"/>
        </p:nvCxnSpPr>
        <p:spPr>
          <a:xfrm>
            <a:off x="0" y="952796"/>
            <a:ext cx="9144000" cy="0"/>
          </a:xfrm>
          <a:prstGeom prst="line">
            <a:avLst/>
          </a:prstGeom>
          <a:ln w="22225" cap="flat" cmpd="sng">
            <a:gradFill flip="none" rotWithShape="1">
              <a:gsLst>
                <a:gs pos="0">
                  <a:srgbClr val="FFFFFF"/>
                </a:gs>
                <a:gs pos="7001">
                  <a:srgbClr val="E6E6E6"/>
                </a:gs>
                <a:gs pos="32001">
                  <a:srgbClr val="7D8496"/>
                </a:gs>
                <a:gs pos="47000">
                  <a:srgbClr val="E6E6E6"/>
                </a:gs>
                <a:gs pos="85001">
                  <a:srgbClr val="7D8496"/>
                </a:gs>
                <a:gs pos="100000">
                  <a:srgbClr val="E6E6E6"/>
                </a:gs>
              </a:gsLst>
              <a:lin ang="16200000" scaled="0"/>
              <a:tileRect/>
            </a:gradFill>
          </a:ln>
          <a:effectLst>
            <a:innerShdw blurRad="63500" dist="50800" dir="54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 w="165100" prst="coolSlant"/>
            <a:contourClr>
              <a:schemeClr val="bg1"/>
            </a:contourClr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0154F8-88DE-4FF4-A58B-2B6D6044579F}" type="datetimeFigureOut">
              <a:rPr lang="nl-NL" smtClean="0"/>
              <a:pPr/>
              <a:t>12-2-2016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CDC71-A54B-4A5C-8416-0BF61A0F9A01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0154F8-88DE-4FF4-A58B-2B6D6044579F}" type="datetimeFigureOut">
              <a:rPr lang="nl-NL" smtClean="0"/>
              <a:pPr/>
              <a:t>12-2-2016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CDC71-A54B-4A5C-8416-0BF61A0F9A01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0154F8-88DE-4FF4-A58B-2B6D6044579F}" type="datetimeFigureOut">
              <a:rPr lang="nl-NL" smtClean="0"/>
              <a:pPr/>
              <a:t>12-2-2016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CDC71-A54B-4A5C-8416-0BF61A0F9A01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0154F8-88DE-4FF4-A58B-2B6D6044579F}" type="datetimeFigureOut">
              <a:rPr lang="nl-NL" smtClean="0"/>
              <a:pPr/>
              <a:t>12-2-2016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CDC71-A54B-4A5C-8416-0BF61A0F9A01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5DEE6-088B-47DE-B0A7-B067C38A5FF1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Klik om de stijl te bewerken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330B1B-C49D-413D-A42B-F9A708CCACA5}" type="datetime1">
              <a:rPr lang="nl-NL" smtClean="0"/>
              <a:pPr/>
              <a:t>12-2-2016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5DEE6-088B-47DE-B0A7-B067C38A5FF1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0371F2-BE64-4DF8-B286-33B3A6BAF55B}" type="datetime1">
              <a:rPr lang="nl-NL" smtClean="0"/>
              <a:pPr/>
              <a:t>12-2-2016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5DEE6-088B-47DE-B0A7-B067C38A5FF1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01324-5987-4869-9288-8AFE18C78DC2}" type="datetime1">
              <a:rPr lang="nl-NL" smtClean="0"/>
              <a:pPr/>
              <a:t>12-2-2016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5DEE6-088B-47DE-B0A7-B067C38A5FF1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8ADBFF-B08E-4450-BB78-566BE1559675}" type="datetime1">
              <a:rPr lang="nl-NL" smtClean="0"/>
              <a:pPr/>
              <a:t>12-2-2016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5DEE6-088B-47DE-B0A7-B067C38A5FF1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BCE0D-A995-4E24-AB46-BB2D3CF2E8DE}" type="datetime1">
              <a:rPr lang="nl-NL" smtClean="0"/>
              <a:pPr/>
              <a:t>12-2-2016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5DEE6-088B-47DE-B0A7-B067C38A5FF1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51EA83-4DAC-46E5-B558-C56F11893CC0}" type="datetime1">
              <a:rPr lang="nl-NL" smtClean="0"/>
              <a:pPr/>
              <a:t>12-2-2016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5DEE6-088B-47DE-B0A7-B067C38A5FF1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28596" y="0"/>
            <a:ext cx="825820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dirty="0" smtClean="0"/>
              <a:t>Klik om de stijl te bewerken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 smtClean="0"/>
              <a:t>Klik om de modelstijlen te bewerken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  <a:p>
            <a:pPr lvl="4"/>
            <a:r>
              <a:rPr lang="nl-NL" dirty="0" smtClean="0"/>
              <a:t>Vijfde niveau</a:t>
            </a:r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2786050" y="6492875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28596" y="6492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1"/>
                </a:solidFill>
                <a:latin typeface="Verdana" pitchFamily="34" charset="0"/>
              </a:defRPr>
            </a:lvl1pPr>
          </a:lstStyle>
          <a:p>
            <a:fld id="{9F0D24D1-54F0-4F84-A1E5-6437EA62E52A}" type="datetime1">
              <a:rPr lang="nl-NL" smtClean="0"/>
              <a:pPr/>
              <a:t>12-2-2016</a:t>
            </a:fld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7715240" y="6492875"/>
            <a:ext cx="14287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  <a:latin typeface="Verdana" pitchFamily="34" charset="0"/>
              </a:defRPr>
            </a:lvl1pPr>
          </a:lstStyle>
          <a:p>
            <a:fld id="{2E45DEE6-088B-47DE-B0A7-B067C38A5FF1}" type="slidenum">
              <a:rPr lang="nl-NL" smtClean="0"/>
              <a:pPr/>
              <a:t>‹nr.›</a:t>
            </a:fld>
            <a:endParaRPr lang="nl-NL" dirty="0"/>
          </a:p>
        </p:txBody>
      </p:sp>
      <p:pic>
        <p:nvPicPr>
          <p:cNvPr id="10" name="Afbeelding 13" descr="test definitief.tif"/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6399213"/>
            <a:ext cx="9144000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ijdelijke aanduiding voor datum 3"/>
          <p:cNvSpPr txBox="1">
            <a:spLocks/>
          </p:cNvSpPr>
          <p:nvPr/>
        </p:nvSpPr>
        <p:spPr>
          <a:xfrm>
            <a:off x="3500430" y="6492875"/>
            <a:ext cx="21336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E802F6-D7C0-4E13-9F23-E319F11CFF4D}" type="datetime1">
              <a:rPr kumimoji="0" lang="nl-NL" sz="14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12-2-2016</a:t>
            </a:fld>
            <a:endParaRPr kumimoji="0" lang="nl-NL" sz="1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12" name="Rechte verbindingslijn 11"/>
          <p:cNvCxnSpPr/>
          <p:nvPr/>
        </p:nvCxnSpPr>
        <p:spPr>
          <a:xfrm>
            <a:off x="0" y="952796"/>
            <a:ext cx="9144000" cy="0"/>
          </a:xfrm>
          <a:prstGeom prst="line">
            <a:avLst/>
          </a:prstGeom>
          <a:ln w="22225" cap="flat" cmpd="sng">
            <a:gradFill flip="none" rotWithShape="1">
              <a:gsLst>
                <a:gs pos="0">
                  <a:srgbClr val="FFFFFF"/>
                </a:gs>
                <a:gs pos="7001">
                  <a:srgbClr val="E6E6E6"/>
                </a:gs>
                <a:gs pos="32001">
                  <a:srgbClr val="7D8496"/>
                </a:gs>
                <a:gs pos="47000">
                  <a:srgbClr val="E6E6E6"/>
                </a:gs>
                <a:gs pos="85001">
                  <a:srgbClr val="7D8496"/>
                </a:gs>
                <a:gs pos="100000">
                  <a:srgbClr val="E6E6E6"/>
                </a:gs>
              </a:gsLst>
              <a:lin ang="16200000" scaled="0"/>
              <a:tileRect/>
            </a:gradFill>
          </a:ln>
          <a:effectLst>
            <a:innerShdw blurRad="63500" dist="50800" dir="54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 w="165100" prst="coolSlant"/>
            <a:contourClr>
              <a:schemeClr val="bg1"/>
            </a:contourClr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2" r:id="rId12"/>
  </p:sldLayoutIdLst>
  <p:hf hdr="0" ftr="0"/>
  <p:txStyles>
    <p:titleStyle>
      <a:lvl1pPr algn="ctr" defTabSz="914400" rtl="0" eaLnBrk="1" latinLnBrk="0" hangingPunct="1">
        <a:spcBef>
          <a:spcPct val="0"/>
        </a:spcBef>
        <a:buNone/>
        <a:defRPr sz="3600" b="1" kern="1200">
          <a:solidFill>
            <a:srgbClr val="EC142E"/>
          </a:solidFill>
          <a:latin typeface="Verdana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rgbClr val="E7132C"/>
        </a:buClr>
        <a:buFont typeface="Arial" pitchFamily="34" charset="0"/>
        <a:buChar char="•"/>
        <a:defRPr sz="3200" kern="1200">
          <a:solidFill>
            <a:schemeClr val="tx1"/>
          </a:solidFill>
          <a:latin typeface="Verdana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Clr>
          <a:srgbClr val="E7132C"/>
        </a:buClr>
        <a:buFont typeface="Arial" pitchFamily="34" charset="0"/>
        <a:buChar char="–"/>
        <a:defRPr sz="2800" kern="1200">
          <a:solidFill>
            <a:schemeClr val="tx1"/>
          </a:solidFill>
          <a:latin typeface="Verdana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rgbClr val="E7132C"/>
        </a:buClr>
        <a:buFont typeface="Arial" pitchFamily="34" charset="0"/>
        <a:buChar char="•"/>
        <a:defRPr sz="2400" kern="1200">
          <a:solidFill>
            <a:schemeClr val="tx1"/>
          </a:solidFill>
          <a:latin typeface="Verdana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rgbClr val="E7132C"/>
        </a:buClr>
        <a:buFont typeface="Arial" pitchFamily="34" charset="0"/>
        <a:buChar char="–"/>
        <a:defRPr sz="2000" kern="1200">
          <a:solidFill>
            <a:schemeClr val="tx1"/>
          </a:solidFill>
          <a:latin typeface="Verdana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rgbClr val="E7132C"/>
        </a:buClr>
        <a:buFont typeface="Arial" pitchFamily="34" charset="0"/>
        <a:buChar char="»"/>
        <a:defRPr sz="2000" kern="1200">
          <a:solidFill>
            <a:schemeClr val="tx1"/>
          </a:solidFill>
          <a:latin typeface="Verdana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0154F8-88DE-4FF4-A58B-2B6D6044579F}" type="datetimeFigureOut">
              <a:rPr lang="nl-NL" smtClean="0"/>
              <a:pPr/>
              <a:t>12-2-2016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0CDC71-A54B-4A5C-8416-0BF61A0F9A01}" type="slidenum">
              <a:rPr lang="nl-NL" smtClean="0"/>
              <a:pPr/>
              <a:t>‹nr.›</a:t>
            </a:fld>
            <a:endParaRPr lang="nl-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4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gi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3" Type="http://schemas.openxmlformats.org/officeDocument/2006/relationships/image" Target="../media/image19.wmf"/><Relationship Id="rId7" Type="http://schemas.openxmlformats.org/officeDocument/2006/relationships/image" Target="../media/image23.wmf"/><Relationship Id="rId12" Type="http://schemas.openxmlformats.org/officeDocument/2006/relationships/image" Target="../media/image28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wmf"/><Relationship Id="rId11" Type="http://schemas.openxmlformats.org/officeDocument/2006/relationships/image" Target="../media/image27.png"/><Relationship Id="rId5" Type="http://schemas.openxmlformats.org/officeDocument/2006/relationships/image" Target="../media/image21.wmf"/><Relationship Id="rId10" Type="http://schemas.openxmlformats.org/officeDocument/2006/relationships/image" Target="../media/image26.png"/><Relationship Id="rId4" Type="http://schemas.openxmlformats.org/officeDocument/2006/relationships/image" Target="../media/image20.wmf"/><Relationship Id="rId9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Rectangle 1"/>
          <p:cNvSpPr>
            <a:spLocks noChangeArrowheads="1"/>
          </p:cNvSpPr>
          <p:nvPr/>
        </p:nvSpPr>
        <p:spPr bwMode="auto">
          <a:xfrm>
            <a:off x="0" y="764704"/>
            <a:ext cx="9144000" cy="5746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7171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23528" y="548680"/>
            <a:ext cx="7772400" cy="1600210"/>
          </a:xfrm>
        </p:spPr>
        <p:txBody>
          <a:bodyPr>
            <a:noAutofit/>
          </a:bodyPr>
          <a:lstStyle/>
          <a:p>
            <a:pPr algn="l"/>
            <a:r>
              <a:rPr lang="nl-NL" sz="3200" b="1" dirty="0"/>
              <a:t>Puberbreinen in </a:t>
            </a:r>
            <a:r>
              <a:rPr lang="nl-NL" sz="3200" b="1" dirty="0" smtClean="0"/>
              <a:t>de mix </a:t>
            </a:r>
            <a:r>
              <a:rPr lang="nl-NL" sz="3200" b="1" dirty="0"/>
              <a:t>met alcohol en </a:t>
            </a:r>
            <a:r>
              <a:rPr lang="nl-NL" sz="3200" b="1" dirty="0" smtClean="0"/>
              <a:t>drugs</a:t>
            </a:r>
            <a:endParaRPr lang="nl-NL" sz="3200" b="1" dirty="0" smtClean="0">
              <a:solidFill>
                <a:srgbClr val="C00000"/>
              </a:solidFill>
            </a:endParaRPr>
          </a:p>
        </p:txBody>
      </p:sp>
      <p:sp>
        <p:nvSpPr>
          <p:cNvPr id="7172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95536" y="2060848"/>
            <a:ext cx="5072063" cy="2212992"/>
          </a:xfrm>
        </p:spPr>
        <p:txBody>
          <a:bodyPr>
            <a:noAutofit/>
          </a:bodyPr>
          <a:lstStyle/>
          <a:p>
            <a:pPr eaLnBrk="1" hangingPunct="1">
              <a:lnSpc>
                <a:spcPct val="80000"/>
              </a:lnSpc>
            </a:pPr>
            <a:endParaRPr lang="nl-NL" sz="20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eaLnBrk="1" hangingPunct="1">
              <a:lnSpc>
                <a:spcPct val="80000"/>
              </a:lnSpc>
            </a:pPr>
            <a:r>
              <a:rPr lang="nl-NL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Tibor M. Brunt, PhD</a:t>
            </a:r>
            <a:r>
              <a:rPr lang="nl-NL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/>
            </a:r>
            <a:br>
              <a:rPr lang="nl-NL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nl-NL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Psychofarmacoloog</a:t>
            </a:r>
            <a:endParaRPr lang="nl-NL" sz="20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eaLnBrk="1" hangingPunct="1">
              <a:lnSpc>
                <a:spcPct val="80000"/>
              </a:lnSpc>
            </a:pPr>
            <a:r>
              <a:rPr lang="nl-NL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/>
            </a:r>
            <a:br>
              <a:rPr lang="nl-NL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endParaRPr lang="nl-NL" sz="20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eaLnBrk="1" hangingPunct="1">
              <a:lnSpc>
                <a:spcPct val="80000"/>
              </a:lnSpc>
            </a:pPr>
            <a:r>
              <a:rPr lang="nl-NL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Programma Drug </a:t>
            </a:r>
            <a:r>
              <a:rPr lang="nl-NL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Monitoring</a:t>
            </a:r>
            <a:r>
              <a:rPr lang="nl-NL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nl-NL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Trimbos-instituut</a:t>
            </a:r>
            <a:r>
              <a:rPr lang="nl-NL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</a:p>
          <a:p>
            <a:pPr eaLnBrk="1" hangingPunct="1">
              <a:lnSpc>
                <a:spcPct val="80000"/>
              </a:lnSpc>
            </a:pPr>
            <a:endParaRPr lang="nl-NL" sz="20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80000"/>
              </a:lnSpc>
            </a:pPr>
            <a:r>
              <a:rPr lang="en-GB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Psychiatrie</a:t>
            </a:r>
            <a:r>
              <a:rPr lang="en-GB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GB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Academisch</a:t>
            </a:r>
            <a:r>
              <a:rPr lang="en-GB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Medisch</a:t>
            </a:r>
            <a:r>
              <a:rPr lang="en-GB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Centrum, Amsterdam.</a:t>
            </a:r>
            <a:endParaRPr lang="nl-NL" sz="20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eaLnBrk="1" hangingPunct="1">
              <a:lnSpc>
                <a:spcPct val="80000"/>
              </a:lnSpc>
            </a:pPr>
            <a:endParaRPr lang="nl-NL" sz="20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29000" contrast="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16216" y="2708920"/>
            <a:ext cx="2359025" cy="2505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5DEE6-088B-47DE-B0A7-B067C38A5FF1}" type="slidenum">
              <a:rPr lang="nl-NL" smtClean="0"/>
              <a:pPr/>
              <a:t>10</a:t>
            </a:fld>
            <a:endParaRPr lang="nl-NL"/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>
          <a:xfrm>
            <a:off x="107504" y="0"/>
            <a:ext cx="9036496" cy="980728"/>
          </a:xfrm>
        </p:spPr>
        <p:txBody>
          <a:bodyPr>
            <a:normAutofit/>
          </a:bodyPr>
          <a:lstStyle/>
          <a:p>
            <a:pPr marL="514350" indent="-514350"/>
            <a:r>
              <a:rPr lang="nl-NL" dirty="0" smtClean="0"/>
              <a:t>Epidemiologie</a:t>
            </a:r>
            <a:endParaRPr lang="nl-NL" dirty="0"/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5176853" y="5937606"/>
            <a:ext cx="3743325" cy="304800"/>
          </a:xfrm>
          <a:prstGeom prst="rect">
            <a:avLst/>
          </a:prstGeom>
          <a:noFill/>
          <a:ln w="3175" cap="rnd" algn="ctr">
            <a:noFill/>
            <a:prstDash val="sysDot"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nl-NL" sz="1400" dirty="0" err="1" smtClean="0"/>
              <a:t>Koob</a:t>
            </a:r>
            <a:r>
              <a:rPr lang="nl-NL" sz="1400" dirty="0" smtClean="0"/>
              <a:t> &amp; </a:t>
            </a:r>
            <a:r>
              <a:rPr lang="nl-NL" sz="1400" dirty="0" err="1" smtClean="0"/>
              <a:t>Volkow</a:t>
            </a:r>
            <a:r>
              <a:rPr lang="nl-NL" sz="1400" dirty="0" smtClean="0"/>
              <a:t>, 2010</a:t>
            </a:r>
            <a:endParaRPr lang="nl-NL" sz="1400" dirty="0"/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577" y="1564222"/>
            <a:ext cx="8134350" cy="4248150"/>
          </a:xfrm>
          <a:prstGeom prst="rect">
            <a:avLst/>
          </a:prstGeom>
        </p:spPr>
      </p:pic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244252" y="1091524"/>
            <a:ext cx="8763000" cy="9350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rgbClr val="EC142E"/>
                </a:solidFill>
                <a:latin typeface="Verdana" pitchFamily="34" charset="0"/>
                <a:ea typeface="+mj-ea"/>
                <a:cs typeface="+mj-cs"/>
              </a:defRPr>
            </a:lvl1pPr>
          </a:lstStyle>
          <a:p>
            <a:pPr algn="l"/>
            <a:r>
              <a:rPr lang="nl-NL" sz="2400" dirty="0" smtClean="0"/>
              <a:t>Verslavingsnetwerk hersenen:</a:t>
            </a:r>
            <a:endParaRPr lang="nl-NL" sz="2400" dirty="0"/>
          </a:p>
        </p:txBody>
      </p:sp>
    </p:spTree>
    <p:extLst>
      <p:ext uri="{BB962C8B-B14F-4D97-AF65-F5344CB8AC3E}">
        <p14:creationId xmlns:p14="http://schemas.microsoft.com/office/powerpoint/2010/main" val="3750284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5DEE6-088B-47DE-B0A7-B067C38A5FF1}" type="slidenum">
              <a:rPr lang="nl-NL" smtClean="0"/>
              <a:pPr/>
              <a:t>11</a:t>
            </a:fld>
            <a:endParaRPr lang="nl-NL"/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>
          <a:xfrm>
            <a:off x="107504" y="0"/>
            <a:ext cx="9036496" cy="980728"/>
          </a:xfrm>
        </p:spPr>
        <p:txBody>
          <a:bodyPr>
            <a:normAutofit/>
          </a:bodyPr>
          <a:lstStyle/>
          <a:p>
            <a:pPr marL="514350" indent="-514350"/>
            <a:r>
              <a:rPr lang="nl-NL" dirty="0" smtClean="0"/>
              <a:t>Epidemiologie</a:t>
            </a:r>
            <a:endParaRPr lang="nl-NL" dirty="0"/>
          </a:p>
        </p:txBody>
      </p:sp>
      <p:graphicFrame>
        <p:nvGraphicFramePr>
          <p:cNvPr id="10" name="Grafiek 9"/>
          <p:cNvGraphicFramePr/>
          <p:nvPr/>
        </p:nvGraphicFramePr>
        <p:xfrm>
          <a:off x="1619250" y="1771650"/>
          <a:ext cx="5905500" cy="33147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244252" y="1091524"/>
            <a:ext cx="8763000" cy="9350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rgbClr val="EC142E"/>
                </a:solidFill>
                <a:latin typeface="Verdana" pitchFamily="34" charset="0"/>
                <a:ea typeface="+mj-ea"/>
                <a:cs typeface="+mj-cs"/>
              </a:defRPr>
            </a:lvl1pPr>
          </a:lstStyle>
          <a:p>
            <a:pPr algn="l"/>
            <a:r>
              <a:rPr lang="nl-NL" sz="2400" dirty="0" smtClean="0"/>
              <a:t>Dopamine activatie:</a:t>
            </a:r>
            <a:endParaRPr lang="nl-NL" sz="2400" dirty="0"/>
          </a:p>
        </p:txBody>
      </p:sp>
    </p:spTree>
    <p:extLst>
      <p:ext uri="{BB962C8B-B14F-4D97-AF65-F5344CB8AC3E}">
        <p14:creationId xmlns:p14="http://schemas.microsoft.com/office/powerpoint/2010/main" val="1092989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10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1000"/>
                                        <p:tgtEl>
                                          <p:spTgt spid="10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1000"/>
                                        <p:tgtEl>
                                          <p:spTgt spid="10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1000"/>
                                        <p:tgtEl>
                                          <p:spTgt spid="10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chart seriesIdx="3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1000"/>
                                        <p:tgtEl>
                                          <p:spTgt spid="10">
                                            <p:graphicEl>
                                              <a:chart seriesIdx="3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chart seriesIdx="4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1000"/>
                                        <p:tgtEl>
                                          <p:spTgt spid="10">
                                            <p:graphicEl>
                                              <a:chart seriesIdx="4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chart seriesIdx="5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1000"/>
                                        <p:tgtEl>
                                          <p:spTgt spid="10">
                                            <p:graphicEl>
                                              <a:chart seriesIdx="5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chart seriesIdx="6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1000"/>
                                        <p:tgtEl>
                                          <p:spTgt spid="10">
                                            <p:graphicEl>
                                              <a:chart seriesIdx="6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0" grpId="0">
        <p:bldSub>
          <a:bldChart bld="series"/>
        </p:bldSub>
      </p:bldGraphic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5DEE6-088B-47DE-B0A7-B067C38A5FF1}" type="slidenum">
              <a:rPr lang="nl-NL" smtClean="0"/>
              <a:pPr/>
              <a:t>12</a:t>
            </a:fld>
            <a:endParaRPr lang="nl-NL"/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0" y="764704"/>
            <a:ext cx="9144000" cy="5746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pic>
        <p:nvPicPr>
          <p:cNvPr id="6" name="Picture 2" descr="teenfietsrisk1hor copy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58888" y="1731963"/>
            <a:ext cx="6626225" cy="3392487"/>
          </a:xfrm>
          <a:prstGeom prst="rect">
            <a:avLst/>
          </a:prstGeom>
          <a:noFill/>
        </p:spPr>
      </p:pic>
      <p:sp>
        <p:nvSpPr>
          <p:cNvPr id="8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3400" dirty="0" smtClean="0">
                <a:solidFill>
                  <a:srgbClr val="C00000"/>
                </a:solidFill>
              </a:rPr>
              <a:t>Hersenontwikkeling adolescentie</a:t>
            </a:r>
          </a:p>
        </p:txBody>
      </p:sp>
    </p:spTree>
    <p:extLst>
      <p:ext uri="{BB962C8B-B14F-4D97-AF65-F5344CB8AC3E}">
        <p14:creationId xmlns:p14="http://schemas.microsoft.com/office/powerpoint/2010/main" val="58920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5DEE6-088B-47DE-B0A7-B067C38A5FF1}" type="slidenum">
              <a:rPr lang="nl-NL" smtClean="0"/>
              <a:pPr/>
              <a:t>13</a:t>
            </a:fld>
            <a:endParaRPr lang="nl-NL"/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>
          <a:xfrm>
            <a:off x="107504" y="0"/>
            <a:ext cx="9036496" cy="980728"/>
          </a:xfrm>
        </p:spPr>
        <p:txBody>
          <a:bodyPr>
            <a:normAutofit/>
          </a:bodyPr>
          <a:lstStyle/>
          <a:p>
            <a:r>
              <a:rPr lang="nl-NL" dirty="0"/>
              <a:t>Hersenontwikkeling adolescentie</a:t>
            </a:r>
          </a:p>
        </p:txBody>
      </p:sp>
      <p:pic>
        <p:nvPicPr>
          <p:cNvPr id="10" name="Picture 3" descr="Structuurverandering scherper copy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19672" y="1141413"/>
            <a:ext cx="5399088" cy="4994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1475210" y="5462588"/>
            <a:ext cx="6192837" cy="960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nl-NL" sz="1400" dirty="0">
                <a:latin typeface="Arial" panose="020B0604020202020204" pitchFamily="34" charset="0"/>
              </a:rPr>
              <a:t>       </a:t>
            </a:r>
            <a:r>
              <a:rPr lang="en-US" altLang="nl-NL" sz="1800" dirty="0">
                <a:latin typeface="Arial" panose="020B0604020202020204" pitchFamily="34" charset="0"/>
              </a:rPr>
              <a:t>Toe- en </a:t>
            </a:r>
            <a:r>
              <a:rPr lang="en-US" altLang="nl-NL" sz="1800" dirty="0" err="1">
                <a:latin typeface="Arial" panose="020B0604020202020204" pitchFamily="34" charset="0"/>
              </a:rPr>
              <a:t>afname</a:t>
            </a:r>
            <a:r>
              <a:rPr lang="en-US" altLang="nl-NL" sz="1800" dirty="0">
                <a:latin typeface="Arial" panose="020B0604020202020204" pitchFamily="34" charset="0"/>
              </a:rPr>
              <a:t> in het </a:t>
            </a:r>
            <a:r>
              <a:rPr lang="en-US" altLang="nl-NL" sz="1800" dirty="0" err="1">
                <a:latin typeface="Arial" panose="020B0604020202020204" pitchFamily="34" charset="0"/>
              </a:rPr>
              <a:t>aantal</a:t>
            </a:r>
            <a:r>
              <a:rPr lang="en-US" altLang="nl-NL" sz="1800" dirty="0">
                <a:latin typeface="Arial" panose="020B0604020202020204" pitchFamily="34" charset="0"/>
              </a:rPr>
              <a:t> </a:t>
            </a:r>
            <a:r>
              <a:rPr lang="en-US" altLang="nl-NL" sz="1800" dirty="0" err="1">
                <a:latin typeface="Arial" panose="020B0604020202020204" pitchFamily="34" charset="0"/>
              </a:rPr>
              <a:t>synaptische</a:t>
            </a:r>
            <a:r>
              <a:rPr lang="en-US" altLang="nl-NL" sz="1800" dirty="0">
                <a:latin typeface="Arial" panose="020B0604020202020204" pitchFamily="34" charset="0"/>
              </a:rPr>
              <a:t> </a:t>
            </a:r>
            <a:r>
              <a:rPr lang="en-US" altLang="nl-NL" sz="1800" dirty="0" err="1">
                <a:latin typeface="Arial" panose="020B0604020202020204" pitchFamily="34" charset="0"/>
              </a:rPr>
              <a:t>verbindingen</a:t>
            </a:r>
            <a:r>
              <a:rPr lang="en-US" altLang="nl-NL" sz="1800" dirty="0">
                <a:latin typeface="Arial" panose="020B0604020202020204" pitchFamily="34" charset="0"/>
              </a:rPr>
              <a:t> in de 	cortex </a:t>
            </a:r>
            <a:r>
              <a:rPr lang="en-US" altLang="nl-NL" sz="1800" dirty="0" err="1">
                <a:latin typeface="Arial" panose="020B0604020202020204" pitchFamily="34" charset="0"/>
              </a:rPr>
              <a:t>gedurende</a:t>
            </a:r>
            <a:r>
              <a:rPr lang="en-US" altLang="nl-NL" sz="1800" dirty="0">
                <a:latin typeface="Arial" panose="020B0604020202020204" pitchFamily="34" charset="0"/>
              </a:rPr>
              <a:t> de </a:t>
            </a:r>
            <a:r>
              <a:rPr lang="en-US" altLang="nl-NL" sz="1800" dirty="0" err="1">
                <a:latin typeface="Arial" panose="020B0604020202020204" pitchFamily="34" charset="0"/>
              </a:rPr>
              <a:t>ontwikkeling</a:t>
            </a:r>
            <a:r>
              <a:rPr lang="en-US" altLang="nl-NL" sz="1400" dirty="0">
                <a:latin typeface="Arial" panose="020B0604020202020204" pitchFamily="34" charset="0"/>
              </a:rPr>
              <a:t> </a:t>
            </a:r>
          </a:p>
          <a:p>
            <a:pPr>
              <a:spcBef>
                <a:spcPct val="50000"/>
              </a:spcBef>
            </a:pPr>
            <a:r>
              <a:rPr lang="en-US" altLang="nl-NL" sz="1400" dirty="0">
                <a:latin typeface="Arial" panose="020B0604020202020204" pitchFamily="34" charset="0"/>
              </a:rPr>
              <a:t>`      </a:t>
            </a:r>
            <a:r>
              <a:rPr lang="en-US" altLang="nl-NL" sz="1400" i="1" dirty="0">
                <a:latin typeface="Arial" panose="020B0604020202020204" pitchFamily="34" charset="0"/>
              </a:rPr>
              <a:t>(</a:t>
            </a:r>
            <a:r>
              <a:rPr lang="en-US" altLang="nl-NL" sz="1400" i="1" dirty="0" err="1">
                <a:latin typeface="Arial" panose="020B0604020202020204" pitchFamily="34" charset="0"/>
              </a:rPr>
              <a:t>Seeman</a:t>
            </a:r>
            <a:r>
              <a:rPr lang="en-US" altLang="nl-NL" sz="1400" i="1" dirty="0">
                <a:latin typeface="Arial" panose="020B0604020202020204" pitchFamily="34" charset="0"/>
              </a:rPr>
              <a:t>, 1999. Am. J. Psychiatry)</a:t>
            </a:r>
            <a:endParaRPr lang="nl-NL" altLang="nl-NL" sz="1400" i="1" dirty="0">
              <a:latin typeface="Arial" panose="020B0604020202020204" pitchFamily="34" charset="0"/>
            </a:endParaRPr>
          </a:p>
        </p:txBody>
      </p:sp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1764135" y="1069975"/>
            <a:ext cx="49688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nl-NL" sz="1800" b="1" dirty="0" err="1">
                <a:latin typeface="Arial" panose="020B0604020202020204" pitchFamily="34" charset="0"/>
              </a:rPr>
              <a:t>Geboorte</a:t>
            </a:r>
            <a:r>
              <a:rPr lang="en-US" altLang="nl-NL" sz="1800" b="1" dirty="0">
                <a:latin typeface="Arial" panose="020B0604020202020204" pitchFamily="34" charset="0"/>
              </a:rPr>
              <a:t>          Kind 6 </a:t>
            </a:r>
            <a:r>
              <a:rPr lang="en-US" altLang="nl-NL" sz="1800" b="1" dirty="0" err="1">
                <a:latin typeface="Arial" panose="020B0604020202020204" pitchFamily="34" charset="0"/>
              </a:rPr>
              <a:t>jaar</a:t>
            </a:r>
            <a:r>
              <a:rPr lang="en-US" altLang="nl-NL" sz="1800" b="1" dirty="0">
                <a:latin typeface="Arial" panose="020B0604020202020204" pitchFamily="34" charset="0"/>
              </a:rPr>
              <a:t>       14 </a:t>
            </a:r>
            <a:r>
              <a:rPr lang="en-US" altLang="nl-NL" sz="1800" b="1" dirty="0" err="1">
                <a:latin typeface="Arial" panose="020B0604020202020204" pitchFamily="34" charset="0"/>
              </a:rPr>
              <a:t>jaar</a:t>
            </a:r>
            <a:r>
              <a:rPr lang="en-US" altLang="nl-NL" sz="1800" b="1" dirty="0">
                <a:latin typeface="Arial" panose="020B0604020202020204" pitchFamily="34" charset="0"/>
              </a:rPr>
              <a:t> oud</a:t>
            </a:r>
            <a:endParaRPr lang="nl-NL" altLang="nl-NL" sz="1800" b="1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2323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5DEE6-088B-47DE-B0A7-B067C38A5FF1}" type="slidenum">
              <a:rPr lang="nl-NL" smtClean="0"/>
              <a:pPr/>
              <a:t>14</a:t>
            </a:fld>
            <a:endParaRPr lang="nl-NL"/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>
          <a:xfrm>
            <a:off x="107504" y="0"/>
            <a:ext cx="9036496" cy="980728"/>
          </a:xfrm>
        </p:spPr>
        <p:txBody>
          <a:bodyPr>
            <a:normAutofit/>
          </a:bodyPr>
          <a:lstStyle/>
          <a:p>
            <a:r>
              <a:rPr lang="nl-NL" dirty="0"/>
              <a:t>Hersenontwikkeling adolescentie</a:t>
            </a: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2484438" y="1557338"/>
            <a:ext cx="4441825" cy="8953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342900" indent="-342900" algn="l"/>
            <a:r>
              <a:rPr lang="en-US" sz="2400" dirty="0" err="1"/>
              <a:t>Snelle</a:t>
            </a:r>
            <a:r>
              <a:rPr lang="en-US" sz="2400" dirty="0"/>
              <a:t> </a:t>
            </a:r>
            <a:r>
              <a:rPr lang="en-US" sz="2400" dirty="0" err="1"/>
              <a:t>veranderingen</a:t>
            </a:r>
            <a:endParaRPr lang="en-US" sz="2400" dirty="0"/>
          </a:p>
          <a:p>
            <a:pPr marL="342900" indent="-342900" algn="l"/>
            <a:r>
              <a:rPr lang="en-US" sz="2400" dirty="0"/>
              <a:t>(</a:t>
            </a:r>
            <a:r>
              <a:rPr lang="en-US" sz="2400" dirty="0" err="1"/>
              <a:t>plasticiteit</a:t>
            </a:r>
            <a:r>
              <a:rPr lang="en-US" sz="2400" dirty="0"/>
              <a:t>) </a:t>
            </a:r>
            <a:r>
              <a:rPr lang="en-US" sz="2400" dirty="0" err="1"/>
              <a:t>leren</a:t>
            </a:r>
            <a:r>
              <a:rPr lang="en-US" sz="2400" dirty="0"/>
              <a:t> en </a:t>
            </a:r>
            <a:r>
              <a:rPr lang="en-US" sz="2400" dirty="0" err="1"/>
              <a:t>geheugen</a:t>
            </a:r>
            <a:r>
              <a:rPr lang="en-US" sz="2400" dirty="0"/>
              <a:t>.</a:t>
            </a:r>
            <a:endParaRPr lang="nl-NL" sz="2400" dirty="0"/>
          </a:p>
        </p:txBody>
      </p:sp>
      <p:sp>
        <p:nvSpPr>
          <p:cNvPr id="8" name="AutoShape 5"/>
          <p:cNvSpPr>
            <a:spLocks noChangeArrowheads="1"/>
          </p:cNvSpPr>
          <p:nvPr/>
        </p:nvSpPr>
        <p:spPr bwMode="auto">
          <a:xfrm>
            <a:off x="1772046" y="2564904"/>
            <a:ext cx="5256361" cy="1782187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FF0000">
              <a:alpha val="36000"/>
            </a:srgbClr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marL="342900" indent="-342900"/>
            <a:r>
              <a:rPr lang="en-US" sz="3200" dirty="0" err="1"/>
              <a:t>Kritieke</a:t>
            </a:r>
            <a:endParaRPr lang="en-US" sz="3200" dirty="0"/>
          </a:p>
          <a:p>
            <a:pPr marL="342900" indent="-342900"/>
            <a:r>
              <a:rPr lang="en-US" sz="3200" dirty="0" err="1" smtClean="0"/>
              <a:t>Periode</a:t>
            </a:r>
            <a:r>
              <a:rPr lang="en-US" sz="3200" dirty="0" smtClean="0"/>
              <a:t> </a:t>
            </a:r>
            <a:r>
              <a:rPr lang="en-US" sz="3200" dirty="0" err="1" smtClean="0"/>
              <a:t>adolescentie</a:t>
            </a:r>
            <a:endParaRPr lang="nl-NL" sz="3200" dirty="0"/>
          </a:p>
        </p:txBody>
      </p:sp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2627784" y="4573935"/>
            <a:ext cx="3544887" cy="13335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342900" indent="-342900" algn="l"/>
            <a:r>
              <a:rPr lang="en-US" sz="2400" dirty="0" err="1"/>
              <a:t>Blijvende</a:t>
            </a:r>
            <a:r>
              <a:rPr lang="en-US" sz="2400" dirty="0"/>
              <a:t> </a:t>
            </a:r>
            <a:r>
              <a:rPr lang="en-US" sz="2400" dirty="0" err="1"/>
              <a:t>veranderingen</a:t>
            </a:r>
            <a:r>
              <a:rPr lang="en-US" sz="2400" dirty="0"/>
              <a:t> </a:t>
            </a:r>
          </a:p>
          <a:p>
            <a:pPr marL="342900" indent="-342900" algn="l"/>
            <a:r>
              <a:rPr lang="en-US" sz="2400" dirty="0"/>
              <a:t>in de </a:t>
            </a:r>
            <a:r>
              <a:rPr lang="en-US" sz="2400" dirty="0" err="1"/>
              <a:t>structuur</a:t>
            </a:r>
            <a:r>
              <a:rPr lang="en-US" sz="2400" dirty="0"/>
              <a:t> van </a:t>
            </a:r>
            <a:r>
              <a:rPr lang="en-US" sz="2400" dirty="0" err="1"/>
              <a:t>een</a:t>
            </a:r>
            <a:r>
              <a:rPr lang="en-US" sz="2400" dirty="0"/>
              <a:t> </a:t>
            </a:r>
          </a:p>
          <a:p>
            <a:pPr marL="342900" indent="-342900" algn="l"/>
            <a:r>
              <a:rPr lang="en-US" sz="2400" dirty="0" err="1"/>
              <a:t>bepaald</a:t>
            </a:r>
            <a:r>
              <a:rPr lang="en-US" sz="2400" dirty="0"/>
              <a:t> </a:t>
            </a:r>
            <a:r>
              <a:rPr lang="en-US" sz="2400" dirty="0" err="1"/>
              <a:t>hersengebied</a:t>
            </a:r>
            <a:r>
              <a:rPr lang="en-US" sz="2400" dirty="0"/>
              <a:t>.</a:t>
            </a:r>
            <a:endParaRPr lang="nl-NL" sz="2400" dirty="0"/>
          </a:p>
        </p:txBody>
      </p:sp>
    </p:spTree>
    <p:extLst>
      <p:ext uri="{BB962C8B-B14F-4D97-AF65-F5344CB8AC3E}">
        <p14:creationId xmlns:p14="http://schemas.microsoft.com/office/powerpoint/2010/main" val="3139168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5DEE6-088B-47DE-B0A7-B067C38A5FF1}" type="slidenum">
              <a:rPr lang="nl-NL" smtClean="0"/>
              <a:pPr/>
              <a:t>15</a:t>
            </a:fld>
            <a:endParaRPr lang="nl-NL"/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0" y="764704"/>
            <a:ext cx="9144000" cy="5746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600060" y="1230233"/>
            <a:ext cx="7772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rgbClr val="EC142E"/>
                </a:solidFill>
                <a:latin typeface="Verdana" pitchFamily="34" charset="0"/>
                <a:ea typeface="+mj-ea"/>
                <a:cs typeface="+mj-cs"/>
              </a:defRPr>
            </a:lvl1pPr>
          </a:lstStyle>
          <a:p>
            <a:r>
              <a:rPr lang="en-US" altLang="nl-NL" sz="2800" dirty="0" err="1" smtClean="0">
                <a:solidFill>
                  <a:srgbClr val="CC6600"/>
                </a:solidFill>
                <a:latin typeface="Arial" panose="020B0604020202020204" pitchFamily="34" charset="0"/>
              </a:rPr>
              <a:t>Versteviging</a:t>
            </a:r>
            <a:r>
              <a:rPr lang="en-US" altLang="nl-NL" sz="2800" dirty="0" smtClean="0">
                <a:solidFill>
                  <a:srgbClr val="CC6600"/>
                </a:solidFill>
                <a:latin typeface="Arial" panose="020B0604020202020204" pitchFamily="34" charset="0"/>
              </a:rPr>
              <a:t> of </a:t>
            </a:r>
            <a:r>
              <a:rPr lang="en-US" altLang="nl-NL" sz="2800" dirty="0" err="1" smtClean="0">
                <a:solidFill>
                  <a:srgbClr val="CC6600"/>
                </a:solidFill>
                <a:latin typeface="Arial" panose="020B0604020202020204" pitchFamily="34" charset="0"/>
              </a:rPr>
              <a:t>snoeien</a:t>
            </a:r>
            <a:r>
              <a:rPr lang="en-US" altLang="nl-NL" sz="2800" dirty="0">
                <a:solidFill>
                  <a:srgbClr val="CC6600"/>
                </a:solidFill>
                <a:latin typeface="Arial" panose="020B0604020202020204" pitchFamily="34" charset="0"/>
              </a:rPr>
              <a:t>:</a:t>
            </a:r>
            <a:endParaRPr lang="en-US" altLang="nl-NL" sz="2800" dirty="0" smtClean="0">
              <a:solidFill>
                <a:srgbClr val="CC6600"/>
              </a:solidFill>
              <a:latin typeface="Arial" panose="020B0604020202020204" pitchFamily="34" charset="0"/>
            </a:endParaRPr>
          </a:p>
          <a:p>
            <a:r>
              <a:rPr lang="en-US" altLang="nl-NL" sz="2800" dirty="0">
                <a:solidFill>
                  <a:srgbClr val="CC6600"/>
                </a:solidFill>
                <a:latin typeface="Arial" panose="020B0604020202020204" pitchFamily="34" charset="0"/>
              </a:rPr>
              <a:t>Use it or lose it</a:t>
            </a:r>
            <a:r>
              <a:rPr lang="en-US" altLang="nl-NL" sz="2800" dirty="0" smtClean="0">
                <a:solidFill>
                  <a:srgbClr val="CC6600"/>
                </a:solidFill>
                <a:latin typeface="Arial" panose="020B0604020202020204" pitchFamily="34" charset="0"/>
              </a:rPr>
              <a:t>!</a:t>
            </a:r>
            <a:br>
              <a:rPr lang="en-US" altLang="nl-NL" sz="2800" dirty="0" smtClean="0">
                <a:solidFill>
                  <a:srgbClr val="CC6600"/>
                </a:solidFill>
                <a:latin typeface="Arial" panose="020B0604020202020204" pitchFamily="34" charset="0"/>
              </a:rPr>
            </a:br>
            <a:r>
              <a:rPr lang="en-US" altLang="nl-NL" sz="2000" dirty="0" err="1" smtClean="0">
                <a:solidFill>
                  <a:srgbClr val="CC6600"/>
                </a:solidFill>
                <a:latin typeface="Arial" panose="020B0604020202020204" pitchFamily="34" charset="0"/>
              </a:rPr>
              <a:t>Tijdens</a:t>
            </a:r>
            <a:r>
              <a:rPr lang="en-US" altLang="nl-NL" sz="2000" dirty="0" smtClean="0">
                <a:solidFill>
                  <a:srgbClr val="CC6600"/>
                </a:solidFill>
                <a:latin typeface="Arial" panose="020B0604020202020204" pitchFamily="34" charset="0"/>
              </a:rPr>
              <a:t> de </a:t>
            </a:r>
            <a:r>
              <a:rPr lang="en-US" altLang="nl-NL" sz="2000" dirty="0" err="1" smtClean="0">
                <a:solidFill>
                  <a:srgbClr val="CC6600"/>
                </a:solidFill>
                <a:latin typeface="Arial" panose="020B0604020202020204" pitchFamily="34" charset="0"/>
              </a:rPr>
              <a:t>kritieke</a:t>
            </a:r>
            <a:r>
              <a:rPr lang="en-US" altLang="nl-NL" sz="2000" dirty="0" smtClean="0">
                <a:solidFill>
                  <a:srgbClr val="CC6600"/>
                </a:solidFill>
                <a:latin typeface="Arial" panose="020B0604020202020204" pitchFamily="34" charset="0"/>
              </a:rPr>
              <a:t> </a:t>
            </a:r>
            <a:r>
              <a:rPr lang="en-US" altLang="nl-NL" sz="2000" dirty="0" err="1" smtClean="0">
                <a:solidFill>
                  <a:srgbClr val="CC6600"/>
                </a:solidFill>
                <a:latin typeface="Arial" panose="020B0604020202020204" pitchFamily="34" charset="0"/>
              </a:rPr>
              <a:t>periode</a:t>
            </a:r>
            <a:endParaRPr lang="nl-NL" altLang="nl-NL" sz="2000" dirty="0">
              <a:solidFill>
                <a:srgbClr val="CC6600"/>
              </a:solidFill>
              <a:latin typeface="Arial" panose="020B0604020202020204" pitchFamily="34" charset="0"/>
            </a:endParaRPr>
          </a:p>
        </p:txBody>
      </p:sp>
      <p:pic>
        <p:nvPicPr>
          <p:cNvPr id="9" name="Picture 3" descr="evenwicht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35696" y="2507858"/>
            <a:ext cx="5567363" cy="3522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3400" dirty="0" smtClean="0">
                <a:solidFill>
                  <a:srgbClr val="C00000"/>
                </a:solidFill>
              </a:rPr>
              <a:t>Hersenontwikkeling adolescentie</a:t>
            </a:r>
          </a:p>
        </p:txBody>
      </p:sp>
    </p:spTree>
    <p:extLst>
      <p:ext uri="{BB962C8B-B14F-4D97-AF65-F5344CB8AC3E}">
        <p14:creationId xmlns:p14="http://schemas.microsoft.com/office/powerpoint/2010/main" val="1436730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5DEE6-088B-47DE-B0A7-B067C38A5FF1}" type="slidenum">
              <a:rPr lang="nl-NL" smtClean="0"/>
              <a:pPr/>
              <a:t>16</a:t>
            </a:fld>
            <a:endParaRPr lang="nl-NL"/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0" y="764704"/>
            <a:ext cx="9144000" cy="5746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10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3400" dirty="0" smtClean="0">
                <a:solidFill>
                  <a:srgbClr val="C00000"/>
                </a:solidFill>
              </a:rPr>
              <a:t>Hersenontwikkeling adolescentie</a:t>
            </a: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685800" y="1373202"/>
            <a:ext cx="7772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rgbClr val="EC142E"/>
                </a:solidFill>
                <a:latin typeface="Verdana" pitchFamily="34" charset="0"/>
                <a:ea typeface="+mj-ea"/>
                <a:cs typeface="+mj-cs"/>
              </a:defRPr>
            </a:lvl1pPr>
          </a:lstStyle>
          <a:p>
            <a:r>
              <a:rPr lang="en-US" altLang="nl-NL" sz="2400" dirty="0" err="1" smtClean="0">
                <a:solidFill>
                  <a:srgbClr val="CC6600"/>
                </a:solidFill>
                <a:latin typeface="Arial" panose="020B0604020202020204" pitchFamily="34" charset="0"/>
              </a:rPr>
              <a:t>Tijdens</a:t>
            </a:r>
            <a:r>
              <a:rPr lang="en-US" altLang="nl-NL" sz="2400" dirty="0" smtClean="0">
                <a:solidFill>
                  <a:srgbClr val="CC6600"/>
                </a:solidFill>
                <a:latin typeface="Arial" panose="020B0604020202020204" pitchFamily="34" charset="0"/>
              </a:rPr>
              <a:t> de </a:t>
            </a:r>
            <a:r>
              <a:rPr lang="en-US" altLang="nl-NL" sz="2400" dirty="0" err="1" smtClean="0">
                <a:solidFill>
                  <a:srgbClr val="CC6600"/>
                </a:solidFill>
                <a:latin typeface="Arial" panose="020B0604020202020204" pitchFamily="34" charset="0"/>
              </a:rPr>
              <a:t>kritieke</a:t>
            </a:r>
            <a:r>
              <a:rPr lang="en-US" altLang="nl-NL" sz="2400" dirty="0" smtClean="0">
                <a:solidFill>
                  <a:srgbClr val="CC6600"/>
                </a:solidFill>
                <a:latin typeface="Arial" panose="020B0604020202020204" pitchFamily="34" charset="0"/>
              </a:rPr>
              <a:t> </a:t>
            </a:r>
            <a:r>
              <a:rPr lang="en-US" altLang="nl-NL" sz="2400" dirty="0" err="1" smtClean="0">
                <a:solidFill>
                  <a:srgbClr val="CC6600"/>
                </a:solidFill>
                <a:latin typeface="Arial" panose="020B0604020202020204" pitchFamily="34" charset="0"/>
              </a:rPr>
              <a:t>periode</a:t>
            </a:r>
            <a:endParaRPr lang="nl-NL" altLang="nl-NL" sz="2400" dirty="0">
              <a:solidFill>
                <a:srgbClr val="CC6600"/>
              </a:solidFill>
              <a:latin typeface="Arial" panose="020B0604020202020204" pitchFamily="34" charset="0"/>
            </a:endParaRPr>
          </a:p>
        </p:txBody>
      </p:sp>
      <p:pic>
        <p:nvPicPr>
          <p:cNvPr id="13" name="Picture 3" descr="primair netwerk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3861" y="3091670"/>
            <a:ext cx="4384675" cy="2892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netwerk normale ontwikkelin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97911" y="2875770"/>
            <a:ext cx="3998912" cy="2957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AutoShape 5"/>
          <p:cNvSpPr>
            <a:spLocks noChangeArrowheads="1"/>
          </p:cNvSpPr>
          <p:nvPr/>
        </p:nvSpPr>
        <p:spPr bwMode="auto">
          <a:xfrm>
            <a:off x="4005748" y="4026707"/>
            <a:ext cx="863600" cy="503238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chemeClr val="tx1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20069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5DEE6-088B-47DE-B0A7-B067C38A5FF1}" type="slidenum">
              <a:rPr lang="nl-NL" smtClean="0"/>
              <a:pPr/>
              <a:t>17</a:t>
            </a:fld>
            <a:endParaRPr lang="nl-NL"/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>
          <a:xfrm>
            <a:off x="107504" y="0"/>
            <a:ext cx="9036496" cy="980728"/>
          </a:xfrm>
        </p:spPr>
        <p:txBody>
          <a:bodyPr>
            <a:normAutofit/>
          </a:bodyPr>
          <a:lstStyle/>
          <a:p>
            <a:r>
              <a:rPr lang="nl-NL" dirty="0"/>
              <a:t>Hersenontwikkeling adolescentie</a:t>
            </a:r>
          </a:p>
        </p:txBody>
      </p:sp>
      <p:pic>
        <p:nvPicPr>
          <p:cNvPr id="13" name="Picture 3" descr="adolescent devl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03350" y="788988"/>
            <a:ext cx="6481763" cy="5399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AutoShape 6"/>
          <p:cNvSpPr>
            <a:spLocks noChangeArrowheads="1"/>
          </p:cNvSpPr>
          <p:nvPr/>
        </p:nvSpPr>
        <p:spPr bwMode="auto">
          <a:xfrm rot="8543964" flipH="1">
            <a:off x="5435600" y="4581525"/>
            <a:ext cx="576263" cy="1655763"/>
          </a:xfrm>
          <a:prstGeom prst="downArrow">
            <a:avLst>
              <a:gd name="adj1" fmla="val 50000"/>
              <a:gd name="adj2" fmla="val 71832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nl-NL"/>
          </a:p>
        </p:txBody>
      </p:sp>
      <p:sp>
        <p:nvSpPr>
          <p:cNvPr id="15" name="AutoShape 5"/>
          <p:cNvSpPr>
            <a:spLocks noChangeArrowheads="1"/>
          </p:cNvSpPr>
          <p:nvPr/>
        </p:nvSpPr>
        <p:spPr bwMode="auto">
          <a:xfrm rot="2706585" flipH="1">
            <a:off x="6119812" y="1304926"/>
            <a:ext cx="576263" cy="1655762"/>
          </a:xfrm>
          <a:prstGeom prst="downArrow">
            <a:avLst>
              <a:gd name="adj1" fmla="val 50000"/>
              <a:gd name="adj2" fmla="val 71832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nl-NL"/>
          </a:p>
        </p:txBody>
      </p:sp>
      <p:sp>
        <p:nvSpPr>
          <p:cNvPr id="16" name="Text Box 4"/>
          <p:cNvSpPr txBox="1">
            <a:spLocks noChangeArrowheads="1"/>
          </p:cNvSpPr>
          <p:nvPr/>
        </p:nvSpPr>
        <p:spPr bwMode="auto">
          <a:xfrm>
            <a:off x="250825" y="5157788"/>
            <a:ext cx="5184775" cy="1225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20000"/>
              </a:spcBef>
            </a:pPr>
            <a:r>
              <a:rPr lang="en-US" altLang="nl-NL" dirty="0" err="1">
                <a:latin typeface="Arial" panose="020B0604020202020204" pitchFamily="34" charset="0"/>
              </a:rPr>
              <a:t>Structuurveranderingen</a:t>
            </a:r>
            <a:r>
              <a:rPr lang="en-US" altLang="nl-NL" dirty="0">
                <a:latin typeface="Arial" panose="020B0604020202020204" pitchFamily="34" charset="0"/>
              </a:rPr>
              <a:t> in de </a:t>
            </a:r>
          </a:p>
          <a:p>
            <a:pPr>
              <a:spcBef>
                <a:spcPct val="20000"/>
              </a:spcBef>
            </a:pPr>
            <a:r>
              <a:rPr lang="en-US" altLang="nl-NL" dirty="0" err="1">
                <a:latin typeface="Arial" panose="020B0604020202020204" pitchFamily="34" charset="0"/>
              </a:rPr>
              <a:t>grijze</a:t>
            </a:r>
            <a:r>
              <a:rPr lang="en-US" altLang="nl-NL" dirty="0">
                <a:latin typeface="Arial" panose="020B0604020202020204" pitchFamily="34" charset="0"/>
              </a:rPr>
              <a:t> </a:t>
            </a:r>
            <a:r>
              <a:rPr lang="en-US" altLang="nl-NL" dirty="0" err="1">
                <a:latin typeface="Arial" panose="020B0604020202020204" pitchFamily="34" charset="0"/>
              </a:rPr>
              <a:t>massa</a:t>
            </a:r>
            <a:r>
              <a:rPr lang="en-US" altLang="nl-NL" dirty="0">
                <a:latin typeface="Arial" panose="020B0604020202020204" pitchFamily="34" charset="0"/>
              </a:rPr>
              <a:t> van </a:t>
            </a:r>
            <a:r>
              <a:rPr lang="en-US" altLang="nl-NL" dirty="0" err="1">
                <a:latin typeface="Arial" panose="020B0604020202020204" pitchFamily="34" charset="0"/>
              </a:rPr>
              <a:t>prefrontale</a:t>
            </a:r>
            <a:r>
              <a:rPr lang="en-US" altLang="nl-NL" dirty="0">
                <a:latin typeface="Arial" panose="020B0604020202020204" pitchFamily="34" charset="0"/>
              </a:rPr>
              <a:t> cortex</a:t>
            </a:r>
          </a:p>
          <a:p>
            <a:pPr>
              <a:spcBef>
                <a:spcPct val="20000"/>
              </a:spcBef>
            </a:pPr>
            <a:r>
              <a:rPr lang="en-US" altLang="nl-NL" sz="1800" i="1" dirty="0">
                <a:latin typeface="Arial" panose="020B0604020202020204" pitchFamily="34" charset="0"/>
              </a:rPr>
              <a:t>(</a:t>
            </a:r>
            <a:r>
              <a:rPr lang="en-US" altLang="nl-NL" sz="1800" i="1" dirty="0" err="1">
                <a:latin typeface="Arial" panose="020B0604020202020204" pitchFamily="34" charset="0"/>
              </a:rPr>
              <a:t>Gogtay</a:t>
            </a:r>
            <a:r>
              <a:rPr lang="en-US" altLang="nl-NL" sz="1800" i="1" dirty="0">
                <a:latin typeface="Arial" panose="020B0604020202020204" pitchFamily="34" charset="0"/>
              </a:rPr>
              <a:t> et al., 2004. PNAS)</a:t>
            </a:r>
            <a:endParaRPr lang="nl-NL" altLang="nl-NL" sz="1800" i="1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3570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5DEE6-088B-47DE-B0A7-B067C38A5FF1}" type="slidenum">
              <a:rPr lang="nl-NL" smtClean="0"/>
              <a:pPr/>
              <a:t>18</a:t>
            </a:fld>
            <a:endParaRPr lang="nl-NL"/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>
          <a:xfrm>
            <a:off x="107504" y="0"/>
            <a:ext cx="9036496" cy="980728"/>
          </a:xfrm>
        </p:spPr>
        <p:txBody>
          <a:bodyPr>
            <a:normAutofit/>
          </a:bodyPr>
          <a:lstStyle/>
          <a:p>
            <a:r>
              <a:rPr lang="nl-NL" dirty="0"/>
              <a:t>Hersenontwikkeling adolescentie</a:t>
            </a: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1625" y="1585912"/>
            <a:ext cx="6000750" cy="3686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171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5DEE6-088B-47DE-B0A7-B067C38A5FF1}" type="slidenum">
              <a:rPr lang="nl-NL" smtClean="0"/>
              <a:pPr/>
              <a:t>19</a:t>
            </a:fld>
            <a:endParaRPr lang="nl-NL"/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>
          <a:xfrm>
            <a:off x="107504" y="0"/>
            <a:ext cx="9036496" cy="980728"/>
          </a:xfrm>
        </p:spPr>
        <p:txBody>
          <a:bodyPr>
            <a:normAutofit/>
          </a:bodyPr>
          <a:lstStyle/>
          <a:p>
            <a:r>
              <a:rPr lang="nl-NL" dirty="0"/>
              <a:t>Hersenontwikkeling adolescentie</a:t>
            </a: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520" y="1196752"/>
            <a:ext cx="3528392" cy="2494106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86128" y="2708920"/>
            <a:ext cx="5734050" cy="3438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692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5DEE6-088B-47DE-B0A7-B067C38A5FF1}" type="slidenum">
              <a:rPr lang="nl-NL" smtClean="0"/>
              <a:pPr/>
              <a:t>2</a:t>
            </a:fld>
            <a:endParaRPr lang="nl-NL"/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0" y="764704"/>
            <a:ext cx="9144000" cy="5746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29000" contrast="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44208" y="836712"/>
            <a:ext cx="2359025" cy="2505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3400" dirty="0" smtClean="0">
                <a:solidFill>
                  <a:srgbClr val="C00000"/>
                </a:solidFill>
              </a:rPr>
              <a:t>Inhoud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79512" y="1571612"/>
            <a:ext cx="8856984" cy="4525963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nl-NL" dirty="0" smtClean="0"/>
              <a:t>Druggebruik adolescentie anno?</a:t>
            </a:r>
          </a:p>
          <a:p>
            <a:pPr marL="514350" indent="-514350">
              <a:buFont typeface="+mj-lt"/>
              <a:buAutoNum type="arabicPeriod"/>
            </a:pPr>
            <a:r>
              <a:rPr lang="nl-NL" dirty="0" smtClean="0"/>
              <a:t>Epidemiologie</a:t>
            </a:r>
          </a:p>
          <a:p>
            <a:pPr marL="514350" indent="-514350">
              <a:buFont typeface="+mj-lt"/>
              <a:buAutoNum type="arabicPeriod"/>
            </a:pPr>
            <a:r>
              <a:rPr lang="nl-NL" dirty="0" smtClean="0"/>
              <a:t>Hersenontwikkeling adolescentie</a:t>
            </a:r>
            <a:endParaRPr lang="nl-NL" dirty="0"/>
          </a:p>
          <a:p>
            <a:pPr marL="514350" indent="-514350">
              <a:buFont typeface="+mj-lt"/>
              <a:buAutoNum type="arabicPeriod"/>
            </a:pPr>
            <a:r>
              <a:rPr lang="nl-NL" dirty="0" smtClean="0"/>
              <a:t>Adolescente brein en drugs</a:t>
            </a:r>
          </a:p>
          <a:p>
            <a:pPr marL="514350" indent="-514350">
              <a:buFont typeface="+mj-lt"/>
              <a:buAutoNum type="arabicPeriod"/>
            </a:pPr>
            <a:r>
              <a:rPr lang="nl-NL" dirty="0" smtClean="0"/>
              <a:t>Effect cannabis adolescenten</a:t>
            </a:r>
          </a:p>
          <a:p>
            <a:pPr marL="514350" indent="-514350">
              <a:buFont typeface="+mj-lt"/>
              <a:buAutoNum type="arabicPeriod"/>
            </a:pPr>
            <a:r>
              <a:rPr lang="nl-NL" dirty="0" smtClean="0"/>
              <a:t>Conclusies</a:t>
            </a:r>
            <a:endParaRPr lang="nl-NL" dirty="0"/>
          </a:p>
          <a:p>
            <a:pPr marL="514350" indent="-514350">
              <a:buFont typeface="+mj-lt"/>
              <a:buAutoNum type="arabicPeriod"/>
            </a:pPr>
            <a:endParaRPr lang="nl-N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5DEE6-088B-47DE-B0A7-B067C38A5FF1}" type="slidenum">
              <a:rPr lang="nl-NL" smtClean="0"/>
              <a:pPr/>
              <a:t>20</a:t>
            </a:fld>
            <a:endParaRPr lang="nl-NL"/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0" y="764704"/>
            <a:ext cx="9144000" cy="5746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7" name="Rectangle 4"/>
          <p:cNvSpPr txBox="1">
            <a:spLocks noChangeArrowheads="1"/>
          </p:cNvSpPr>
          <p:nvPr/>
        </p:nvSpPr>
        <p:spPr>
          <a:xfrm>
            <a:off x="611560" y="1143000"/>
            <a:ext cx="8308618" cy="523832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E7132C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E7132C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E7132C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E7132C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E7132C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nl-NL" dirty="0" err="1" smtClean="0">
                <a:latin typeface="Arial" panose="020B0604020202020204" pitchFamily="34" charset="0"/>
              </a:rPr>
              <a:t>Bij</a:t>
            </a:r>
            <a:r>
              <a:rPr lang="en-US" altLang="nl-NL" dirty="0" smtClean="0">
                <a:latin typeface="Arial" panose="020B0604020202020204" pitchFamily="34" charset="0"/>
              </a:rPr>
              <a:t> het </a:t>
            </a:r>
            <a:r>
              <a:rPr lang="en-US" altLang="nl-NL" dirty="0" err="1" smtClean="0">
                <a:latin typeface="Arial" panose="020B0604020202020204" pitchFamily="34" charset="0"/>
              </a:rPr>
              <a:t>uitvoeren</a:t>
            </a:r>
            <a:r>
              <a:rPr lang="en-US" altLang="nl-NL" dirty="0" smtClean="0">
                <a:latin typeface="Arial" panose="020B0604020202020204" pitchFamily="34" charset="0"/>
              </a:rPr>
              <a:t> van </a:t>
            </a:r>
            <a:r>
              <a:rPr lang="en-US" altLang="nl-NL" dirty="0" err="1" smtClean="0">
                <a:latin typeface="Arial" panose="020B0604020202020204" pitchFamily="34" charset="0"/>
              </a:rPr>
              <a:t>bepaalde</a:t>
            </a:r>
            <a:r>
              <a:rPr lang="en-US" altLang="nl-NL" dirty="0" smtClean="0">
                <a:latin typeface="Arial" panose="020B0604020202020204" pitchFamily="34" charset="0"/>
              </a:rPr>
              <a:t> taken, met name die </a:t>
            </a:r>
            <a:r>
              <a:rPr lang="en-US" altLang="nl-NL" dirty="0" err="1" smtClean="0">
                <a:latin typeface="Arial" panose="020B0604020202020204" pitchFamily="34" charset="0"/>
              </a:rPr>
              <a:t>waarbij</a:t>
            </a:r>
            <a:r>
              <a:rPr lang="en-US" altLang="nl-NL" dirty="0" smtClean="0">
                <a:latin typeface="Arial" panose="020B0604020202020204" pitchFamily="34" charset="0"/>
              </a:rPr>
              <a:t> </a:t>
            </a:r>
            <a:r>
              <a:rPr lang="en-US" altLang="nl-NL" dirty="0" err="1" smtClean="0">
                <a:latin typeface="Arial" panose="020B0604020202020204" pitchFamily="34" charset="0"/>
              </a:rPr>
              <a:t>sociaal</a:t>
            </a:r>
            <a:r>
              <a:rPr lang="en-US" altLang="nl-NL" dirty="0" smtClean="0">
                <a:latin typeface="Arial" panose="020B0604020202020204" pitchFamily="34" charset="0"/>
              </a:rPr>
              <a:t> </a:t>
            </a:r>
            <a:r>
              <a:rPr lang="en-US" altLang="nl-NL" dirty="0" err="1" smtClean="0">
                <a:latin typeface="Arial" panose="020B0604020202020204" pitchFamily="34" charset="0"/>
              </a:rPr>
              <a:t>beoordelings-vermogen</a:t>
            </a:r>
            <a:r>
              <a:rPr lang="en-US" altLang="nl-NL" dirty="0" smtClean="0">
                <a:latin typeface="Arial" panose="020B0604020202020204" pitchFamily="34" charset="0"/>
              </a:rPr>
              <a:t> </a:t>
            </a:r>
            <a:r>
              <a:rPr lang="en-US" altLang="nl-NL" dirty="0" err="1" smtClean="0">
                <a:latin typeface="Arial" panose="020B0604020202020204" pitchFamily="34" charset="0"/>
              </a:rPr>
              <a:t>vereist</a:t>
            </a:r>
            <a:r>
              <a:rPr lang="en-US" altLang="nl-NL" dirty="0" smtClean="0">
                <a:latin typeface="Arial" panose="020B0604020202020204" pitchFamily="34" charset="0"/>
              </a:rPr>
              <a:t> is </a:t>
            </a:r>
            <a:r>
              <a:rPr lang="en-US" altLang="nl-NL" dirty="0" err="1" smtClean="0">
                <a:latin typeface="Arial" panose="020B0604020202020204" pitchFamily="34" charset="0"/>
              </a:rPr>
              <a:t>maken</a:t>
            </a:r>
            <a:r>
              <a:rPr lang="en-US" altLang="nl-NL" dirty="0" smtClean="0">
                <a:latin typeface="Arial" panose="020B0604020202020204" pitchFamily="34" charset="0"/>
              </a:rPr>
              <a:t> </a:t>
            </a:r>
            <a:r>
              <a:rPr lang="en-US" altLang="nl-NL" dirty="0" err="1" smtClean="0">
                <a:solidFill>
                  <a:srgbClr val="FF3300"/>
                </a:solidFill>
                <a:latin typeface="Arial" panose="020B0604020202020204" pitchFamily="34" charset="0"/>
              </a:rPr>
              <a:t>adolescenten</a:t>
            </a:r>
            <a:r>
              <a:rPr lang="en-US" altLang="nl-NL" dirty="0" smtClean="0">
                <a:latin typeface="Arial" panose="020B0604020202020204" pitchFamily="34" charset="0"/>
              </a:rPr>
              <a:t> </a:t>
            </a:r>
            <a:r>
              <a:rPr lang="en-US" altLang="nl-NL" dirty="0" err="1" smtClean="0">
                <a:latin typeface="Arial" panose="020B0604020202020204" pitchFamily="34" charset="0"/>
              </a:rPr>
              <a:t>meer</a:t>
            </a:r>
            <a:r>
              <a:rPr lang="en-US" altLang="nl-NL" dirty="0" smtClean="0">
                <a:latin typeface="Arial" panose="020B0604020202020204" pitchFamily="34" charset="0"/>
              </a:rPr>
              <a:t> </a:t>
            </a:r>
            <a:r>
              <a:rPr lang="en-US" altLang="nl-NL" dirty="0" err="1" smtClean="0">
                <a:latin typeface="Arial" panose="020B0604020202020204" pitchFamily="34" charset="0"/>
              </a:rPr>
              <a:t>gebruik</a:t>
            </a:r>
            <a:r>
              <a:rPr lang="en-US" altLang="nl-NL" dirty="0" smtClean="0">
                <a:latin typeface="Arial" panose="020B0604020202020204" pitchFamily="34" charset="0"/>
              </a:rPr>
              <a:t> van </a:t>
            </a:r>
            <a:r>
              <a:rPr lang="en-US" altLang="nl-NL" dirty="0" err="1" smtClean="0">
                <a:latin typeface="Arial" panose="020B0604020202020204" pitchFamily="34" charset="0"/>
              </a:rPr>
              <a:t>subscorticale</a:t>
            </a:r>
            <a:r>
              <a:rPr lang="en-US" altLang="nl-NL" dirty="0" smtClean="0">
                <a:latin typeface="Arial" panose="020B0604020202020204" pitchFamily="34" charset="0"/>
              </a:rPr>
              <a:t> </a:t>
            </a:r>
            <a:r>
              <a:rPr lang="en-US" altLang="nl-NL" dirty="0" err="1" smtClean="0">
                <a:latin typeface="Arial" panose="020B0604020202020204" pitchFamily="34" charset="0"/>
              </a:rPr>
              <a:t>structuren</a:t>
            </a:r>
            <a:r>
              <a:rPr lang="en-US" altLang="nl-NL" dirty="0" smtClean="0">
                <a:latin typeface="Arial" panose="020B0604020202020204" pitchFamily="34" charset="0"/>
              </a:rPr>
              <a:t> (</a:t>
            </a:r>
            <a:r>
              <a:rPr lang="en-US" altLang="nl-NL" dirty="0" err="1" smtClean="0">
                <a:latin typeface="Arial" panose="020B0604020202020204" pitchFamily="34" charset="0"/>
              </a:rPr>
              <a:t>b.v</a:t>
            </a:r>
            <a:r>
              <a:rPr lang="en-US" altLang="nl-NL" dirty="0" smtClean="0">
                <a:latin typeface="Arial" panose="020B0604020202020204" pitchFamily="34" charset="0"/>
              </a:rPr>
              <a:t>. amygdala) </a:t>
            </a:r>
            <a:r>
              <a:rPr lang="en-US" altLang="nl-NL" dirty="0" err="1" smtClean="0">
                <a:latin typeface="Arial" panose="020B0604020202020204" pitchFamily="34" charset="0"/>
              </a:rPr>
              <a:t>dan</a:t>
            </a:r>
            <a:r>
              <a:rPr lang="en-US" altLang="nl-NL" dirty="0" smtClean="0">
                <a:latin typeface="Arial" panose="020B0604020202020204" pitchFamily="34" charset="0"/>
              </a:rPr>
              <a:t> van </a:t>
            </a:r>
            <a:r>
              <a:rPr lang="en-US" altLang="nl-NL" dirty="0" err="1" smtClean="0">
                <a:latin typeface="Arial" panose="020B0604020202020204" pitchFamily="34" charset="0"/>
              </a:rPr>
              <a:t>corticale</a:t>
            </a:r>
            <a:r>
              <a:rPr lang="en-US" altLang="nl-NL" dirty="0" smtClean="0">
                <a:latin typeface="Arial" panose="020B0604020202020204" pitchFamily="34" charset="0"/>
              </a:rPr>
              <a:t> </a:t>
            </a:r>
            <a:r>
              <a:rPr lang="en-US" altLang="nl-NL" dirty="0" err="1" smtClean="0">
                <a:latin typeface="Arial" panose="020B0604020202020204" pitchFamily="34" charset="0"/>
              </a:rPr>
              <a:t>structuren</a:t>
            </a:r>
            <a:r>
              <a:rPr lang="en-US" altLang="nl-NL" dirty="0" smtClean="0">
                <a:latin typeface="Arial" panose="020B0604020202020204" pitchFamily="34" charset="0"/>
              </a:rPr>
              <a:t>, </a:t>
            </a:r>
            <a:r>
              <a:rPr lang="en-US" altLang="nl-NL" dirty="0" err="1" smtClean="0">
                <a:latin typeface="Arial" panose="020B0604020202020204" pitchFamily="34" charset="0"/>
              </a:rPr>
              <a:t>terwijl</a:t>
            </a:r>
            <a:r>
              <a:rPr lang="en-US" altLang="nl-NL" dirty="0" smtClean="0">
                <a:latin typeface="Arial" panose="020B0604020202020204" pitchFamily="34" charset="0"/>
              </a:rPr>
              <a:t> het </a:t>
            </a:r>
            <a:r>
              <a:rPr lang="en-US" altLang="nl-NL" dirty="0" err="1" smtClean="0">
                <a:latin typeface="Arial" panose="020B0604020202020204" pitchFamily="34" charset="0"/>
              </a:rPr>
              <a:t>gebruik</a:t>
            </a:r>
            <a:r>
              <a:rPr lang="en-US" altLang="nl-NL" dirty="0" smtClean="0">
                <a:latin typeface="Arial" panose="020B0604020202020204" pitchFamily="34" charset="0"/>
              </a:rPr>
              <a:t> van </a:t>
            </a:r>
            <a:r>
              <a:rPr lang="en-US" altLang="nl-NL" dirty="0" err="1" smtClean="0">
                <a:latin typeface="Arial" panose="020B0604020202020204" pitchFamily="34" charset="0"/>
              </a:rPr>
              <a:t>corticale</a:t>
            </a:r>
            <a:r>
              <a:rPr lang="en-US" altLang="nl-NL" dirty="0" smtClean="0">
                <a:latin typeface="Arial" panose="020B0604020202020204" pitchFamily="34" charset="0"/>
              </a:rPr>
              <a:t> </a:t>
            </a:r>
            <a:r>
              <a:rPr lang="en-US" altLang="nl-NL" dirty="0" err="1" smtClean="0">
                <a:latin typeface="Arial" panose="020B0604020202020204" pitchFamily="34" charset="0"/>
              </a:rPr>
              <a:t>structuren</a:t>
            </a:r>
            <a:r>
              <a:rPr lang="en-US" altLang="nl-NL" dirty="0" smtClean="0">
                <a:latin typeface="Arial" panose="020B0604020202020204" pitchFamily="34" charset="0"/>
              </a:rPr>
              <a:t> door </a:t>
            </a:r>
            <a:r>
              <a:rPr lang="en-US" altLang="nl-NL" dirty="0" err="1" smtClean="0">
                <a:solidFill>
                  <a:srgbClr val="FF3300"/>
                </a:solidFill>
                <a:latin typeface="Arial" panose="020B0604020202020204" pitchFamily="34" charset="0"/>
              </a:rPr>
              <a:t>volwassenen</a:t>
            </a:r>
            <a:r>
              <a:rPr lang="en-US" altLang="nl-NL" dirty="0" smtClean="0">
                <a:latin typeface="Arial" panose="020B0604020202020204" pitchFamily="34" charset="0"/>
              </a:rPr>
              <a:t> </a:t>
            </a:r>
            <a:r>
              <a:rPr lang="en-US" altLang="nl-NL" dirty="0" err="1" smtClean="0">
                <a:latin typeface="Arial" panose="020B0604020202020204" pitchFamily="34" charset="0"/>
              </a:rPr>
              <a:t>efficiënter</a:t>
            </a:r>
            <a:r>
              <a:rPr lang="en-US" altLang="nl-NL" dirty="0" smtClean="0">
                <a:latin typeface="Arial" panose="020B0604020202020204" pitchFamily="34" charset="0"/>
              </a:rPr>
              <a:t> </a:t>
            </a:r>
            <a:r>
              <a:rPr lang="en-US" altLang="nl-NL" dirty="0" err="1" smtClean="0">
                <a:latin typeface="Arial" panose="020B0604020202020204" pitchFamily="34" charset="0"/>
              </a:rPr>
              <a:t>lijkt</a:t>
            </a:r>
            <a:r>
              <a:rPr lang="en-US" altLang="nl-NL" dirty="0" smtClean="0">
                <a:latin typeface="Arial" panose="020B0604020202020204" pitchFamily="34" charset="0"/>
              </a:rPr>
              <a:t> te </a:t>
            </a:r>
            <a:r>
              <a:rPr lang="en-US" altLang="nl-NL" dirty="0" err="1" smtClean="0">
                <a:latin typeface="Arial" panose="020B0604020202020204" pitchFamily="34" charset="0"/>
              </a:rPr>
              <a:t>geschieden</a:t>
            </a:r>
            <a:r>
              <a:rPr lang="en-US" altLang="nl-NL" dirty="0" smtClean="0"/>
              <a:t>.</a:t>
            </a:r>
          </a:p>
          <a:p>
            <a:pPr>
              <a:lnSpc>
                <a:spcPct val="90000"/>
              </a:lnSpc>
            </a:pPr>
            <a:endParaRPr lang="en-US" altLang="nl-NL" dirty="0"/>
          </a:p>
          <a:p>
            <a:pPr lvl="0">
              <a:lnSpc>
                <a:spcPct val="90000"/>
              </a:lnSpc>
            </a:pPr>
            <a:r>
              <a:rPr lang="en-US" dirty="0">
                <a:latin typeface="Arial" charset="0"/>
              </a:rPr>
              <a:t>De </a:t>
            </a:r>
            <a:r>
              <a:rPr lang="en-US" dirty="0" err="1">
                <a:latin typeface="Arial" charset="0"/>
              </a:rPr>
              <a:t>hersenen</a:t>
            </a:r>
            <a:r>
              <a:rPr lang="en-US" dirty="0">
                <a:latin typeface="Arial" charset="0"/>
              </a:rPr>
              <a:t> van </a:t>
            </a:r>
            <a:r>
              <a:rPr lang="en-US" dirty="0" err="1">
                <a:solidFill>
                  <a:srgbClr val="FF0000"/>
                </a:solidFill>
                <a:latin typeface="Arial" charset="0"/>
              </a:rPr>
              <a:t>adolescenten</a:t>
            </a:r>
            <a:r>
              <a:rPr lang="en-US" dirty="0">
                <a:latin typeface="Arial" charset="0"/>
              </a:rPr>
              <a:t> </a:t>
            </a:r>
            <a:r>
              <a:rPr lang="en-US" dirty="0" err="1">
                <a:latin typeface="Arial" charset="0"/>
              </a:rPr>
              <a:t>zijn</a:t>
            </a:r>
            <a:r>
              <a:rPr lang="en-US" dirty="0">
                <a:latin typeface="Arial" charset="0"/>
              </a:rPr>
              <a:t> </a:t>
            </a:r>
            <a:r>
              <a:rPr lang="en-US" dirty="0" err="1">
                <a:latin typeface="Arial" charset="0"/>
              </a:rPr>
              <a:t>volop</a:t>
            </a:r>
            <a:r>
              <a:rPr lang="en-US" dirty="0">
                <a:latin typeface="Arial" charset="0"/>
              </a:rPr>
              <a:t> in </a:t>
            </a:r>
            <a:r>
              <a:rPr lang="en-US" dirty="0" err="1">
                <a:latin typeface="Arial" charset="0"/>
              </a:rPr>
              <a:t>ontwikkeling</a:t>
            </a:r>
            <a:r>
              <a:rPr lang="en-US" dirty="0">
                <a:latin typeface="Arial" charset="0"/>
              </a:rPr>
              <a:t>, met name de ‘</a:t>
            </a:r>
            <a:r>
              <a:rPr lang="en-US" dirty="0" err="1">
                <a:latin typeface="Arial" charset="0"/>
              </a:rPr>
              <a:t>hogere</a:t>
            </a:r>
            <a:r>
              <a:rPr lang="en-US" dirty="0">
                <a:latin typeface="Arial" charset="0"/>
              </a:rPr>
              <a:t>’ </a:t>
            </a:r>
            <a:r>
              <a:rPr lang="en-US" dirty="0" err="1">
                <a:latin typeface="Arial" charset="0"/>
              </a:rPr>
              <a:t>prefrontale</a:t>
            </a:r>
            <a:r>
              <a:rPr lang="en-US" dirty="0">
                <a:latin typeface="Arial" charset="0"/>
              </a:rPr>
              <a:t> </a:t>
            </a:r>
            <a:r>
              <a:rPr lang="en-US" dirty="0" err="1">
                <a:latin typeface="Arial" charset="0"/>
              </a:rPr>
              <a:t>corticale</a:t>
            </a:r>
            <a:r>
              <a:rPr lang="en-US" dirty="0">
                <a:latin typeface="Arial" charset="0"/>
              </a:rPr>
              <a:t> </a:t>
            </a:r>
            <a:r>
              <a:rPr lang="en-US" dirty="0" err="1">
                <a:latin typeface="Arial" charset="0"/>
              </a:rPr>
              <a:t>gebieden</a:t>
            </a:r>
            <a:r>
              <a:rPr lang="en-US" dirty="0">
                <a:latin typeface="Arial" charset="0"/>
              </a:rPr>
              <a:t> </a:t>
            </a:r>
            <a:r>
              <a:rPr lang="en-US" dirty="0" err="1">
                <a:latin typeface="Arial" charset="0"/>
              </a:rPr>
              <a:t>ondergaan</a:t>
            </a:r>
            <a:r>
              <a:rPr lang="en-US" dirty="0">
                <a:latin typeface="Arial" charset="0"/>
              </a:rPr>
              <a:t> </a:t>
            </a:r>
            <a:r>
              <a:rPr lang="en-US" dirty="0" err="1">
                <a:latin typeface="Arial" charset="0"/>
              </a:rPr>
              <a:t>belangrijke</a:t>
            </a:r>
            <a:r>
              <a:rPr lang="en-US" dirty="0">
                <a:latin typeface="Arial" charset="0"/>
              </a:rPr>
              <a:t> </a:t>
            </a:r>
            <a:r>
              <a:rPr lang="en-US" dirty="0" err="1">
                <a:latin typeface="Arial" charset="0"/>
              </a:rPr>
              <a:t>structurele</a:t>
            </a:r>
            <a:r>
              <a:rPr lang="en-US" dirty="0">
                <a:latin typeface="Arial" charset="0"/>
              </a:rPr>
              <a:t> </a:t>
            </a:r>
            <a:r>
              <a:rPr lang="en-US" dirty="0" err="1">
                <a:latin typeface="Arial" charset="0"/>
              </a:rPr>
              <a:t>en</a:t>
            </a:r>
            <a:r>
              <a:rPr lang="en-US" dirty="0">
                <a:latin typeface="Arial" charset="0"/>
              </a:rPr>
              <a:t> </a:t>
            </a:r>
            <a:r>
              <a:rPr lang="en-US" dirty="0" err="1">
                <a:latin typeface="Arial" charset="0"/>
              </a:rPr>
              <a:t>functionele</a:t>
            </a:r>
            <a:r>
              <a:rPr lang="en-US" dirty="0">
                <a:latin typeface="Arial" charset="0"/>
              </a:rPr>
              <a:t> </a:t>
            </a:r>
            <a:r>
              <a:rPr lang="en-US" dirty="0" err="1">
                <a:latin typeface="Arial" charset="0"/>
              </a:rPr>
              <a:t>veranderingen</a:t>
            </a:r>
            <a:r>
              <a:rPr lang="en-US" dirty="0">
                <a:latin typeface="Arial" charset="0"/>
              </a:rPr>
              <a:t>.</a:t>
            </a:r>
            <a:endParaRPr lang="nl-NL" dirty="0"/>
          </a:p>
          <a:p>
            <a:pPr>
              <a:lnSpc>
                <a:spcPct val="90000"/>
              </a:lnSpc>
            </a:pPr>
            <a:endParaRPr lang="nl-NL" altLang="nl-NL" dirty="0"/>
          </a:p>
        </p:txBody>
      </p:sp>
      <p:sp>
        <p:nvSpPr>
          <p:cNvPr id="8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3400" dirty="0" smtClean="0">
                <a:solidFill>
                  <a:srgbClr val="C00000"/>
                </a:solidFill>
              </a:rPr>
              <a:t>Hersenontwikkeling adolescentie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5DEE6-088B-47DE-B0A7-B067C38A5FF1}" type="slidenum">
              <a:rPr lang="nl-NL" smtClean="0"/>
              <a:pPr/>
              <a:t>21</a:t>
            </a:fld>
            <a:endParaRPr lang="nl-NL"/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>
          <a:xfrm>
            <a:off x="107504" y="0"/>
            <a:ext cx="9036496" cy="980728"/>
          </a:xfrm>
        </p:spPr>
        <p:txBody>
          <a:bodyPr>
            <a:normAutofit/>
          </a:bodyPr>
          <a:lstStyle/>
          <a:p>
            <a:r>
              <a:rPr lang="nl-NL" dirty="0"/>
              <a:t>Hersenontwikkeling adolescentie</a:t>
            </a:r>
          </a:p>
        </p:txBody>
      </p:sp>
      <p:pic>
        <p:nvPicPr>
          <p:cNvPr id="3074" name="Picture 2" descr="https://s.s-bol.com/imgbase0/imagebase/large/FC/7/3/3/2/9200000000032337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3568" y="980728"/>
            <a:ext cx="3264297" cy="5087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wscovers.tlsecure.com/index.php?component=covers&amp;action=getCover&amp;ean=9789035132696&amp;dc=48973&amp;format=im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60032" y="980728"/>
            <a:ext cx="3128638" cy="5087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7035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5DEE6-088B-47DE-B0A7-B067C38A5FF1}" type="slidenum">
              <a:rPr lang="nl-NL" smtClean="0"/>
              <a:pPr/>
              <a:t>22</a:t>
            </a:fld>
            <a:endParaRPr lang="nl-NL"/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>
          <a:xfrm>
            <a:off x="107504" y="0"/>
            <a:ext cx="9036496" cy="980728"/>
          </a:xfrm>
        </p:spPr>
        <p:txBody>
          <a:bodyPr>
            <a:normAutofit/>
          </a:bodyPr>
          <a:lstStyle/>
          <a:p>
            <a:r>
              <a:rPr lang="nl-NL" dirty="0"/>
              <a:t>Hersenontwikkeling adolescentie</a:t>
            </a: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1253" y="2204864"/>
            <a:ext cx="4505325" cy="3800475"/>
          </a:xfrm>
          <a:prstGeom prst="rect">
            <a:avLst/>
          </a:prstGeom>
        </p:spPr>
      </p:pic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244252" y="1091524"/>
            <a:ext cx="8675926" cy="8253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rgbClr val="EC142E"/>
                </a:solidFill>
                <a:latin typeface="Verdana" pitchFamily="34" charset="0"/>
                <a:ea typeface="+mj-ea"/>
                <a:cs typeface="+mj-cs"/>
              </a:defRPr>
            </a:lvl1pPr>
          </a:lstStyle>
          <a:p>
            <a:pPr algn="l"/>
            <a:r>
              <a:rPr lang="nl-NL" sz="2400" dirty="0" smtClean="0"/>
              <a:t>Prefrontale cortex is missing ≠ plannen en controle</a:t>
            </a:r>
            <a:endParaRPr lang="nl-NL" sz="2400" dirty="0"/>
          </a:p>
        </p:txBody>
      </p:sp>
    </p:spTree>
    <p:extLst>
      <p:ext uri="{BB962C8B-B14F-4D97-AF65-F5344CB8AC3E}">
        <p14:creationId xmlns:p14="http://schemas.microsoft.com/office/powerpoint/2010/main" val="3552360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4" name="Picture 6" descr="Наклейка No Brain No Fea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50476" y="4308734"/>
            <a:ext cx="2304256" cy="2304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5DEE6-088B-47DE-B0A7-B067C38A5FF1}" type="slidenum">
              <a:rPr lang="nl-NL" smtClean="0"/>
              <a:pPr/>
              <a:t>23</a:t>
            </a:fld>
            <a:endParaRPr lang="nl-NL"/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>
          <a:xfrm>
            <a:off x="107504" y="0"/>
            <a:ext cx="9036496" cy="980728"/>
          </a:xfrm>
        </p:spPr>
        <p:txBody>
          <a:bodyPr>
            <a:normAutofit/>
          </a:bodyPr>
          <a:lstStyle/>
          <a:p>
            <a:r>
              <a:rPr lang="nl-NL" dirty="0"/>
              <a:t>Hersenontwikkeling adolescentie</a:t>
            </a: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520" y="1484784"/>
            <a:ext cx="3655978" cy="2804914"/>
          </a:xfrm>
          <a:prstGeom prst="rect">
            <a:avLst/>
          </a:prstGeom>
        </p:spPr>
      </p:pic>
      <p:pic>
        <p:nvPicPr>
          <p:cNvPr id="12290" name="Picture 2" descr="http://www.eastcoastextreme.org/Freestyle4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48064" y="1472208"/>
            <a:ext cx="2952328" cy="2848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http://www.jebiga.com/wp-content/uploads/2014/12/VICTORIA-FALLS-BUNGEE-JUMPING-01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67744" y="3054170"/>
            <a:ext cx="3941890" cy="2534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2021446" y="5806838"/>
            <a:ext cx="5112568" cy="83099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342900" indent="-342900" algn="l"/>
            <a:r>
              <a:rPr lang="en-US" sz="2400" b="1" dirty="0" err="1" smtClean="0"/>
              <a:t>Leef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bij</a:t>
            </a:r>
            <a:r>
              <a:rPr lang="en-US" sz="2400" b="1" dirty="0" smtClean="0"/>
              <a:t> de dag: </a:t>
            </a:r>
            <a:r>
              <a:rPr lang="en-US" sz="2400" b="1" dirty="0" err="1" smtClean="0"/>
              <a:t>geen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vooruitplanning</a:t>
            </a:r>
            <a:r>
              <a:rPr lang="en-US" sz="2400" b="1" dirty="0" smtClean="0"/>
              <a:t>!</a:t>
            </a:r>
          </a:p>
          <a:p>
            <a:pPr marL="342900" indent="-342900" algn="l"/>
            <a:r>
              <a:rPr lang="en-US" sz="2400" b="1" dirty="0" smtClean="0"/>
              <a:t> </a:t>
            </a:r>
            <a:endParaRPr lang="nl-NL" sz="2400" b="1" dirty="0"/>
          </a:p>
        </p:txBody>
      </p:sp>
    </p:spTree>
    <p:extLst>
      <p:ext uri="{BB962C8B-B14F-4D97-AF65-F5344CB8AC3E}">
        <p14:creationId xmlns:p14="http://schemas.microsoft.com/office/powerpoint/2010/main" val="3426791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5DEE6-088B-47DE-B0A7-B067C38A5FF1}" type="slidenum">
              <a:rPr lang="nl-NL" smtClean="0"/>
              <a:pPr/>
              <a:t>24</a:t>
            </a:fld>
            <a:endParaRPr lang="nl-NL"/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>
          <a:xfrm>
            <a:off x="107504" y="0"/>
            <a:ext cx="9036496" cy="980728"/>
          </a:xfrm>
        </p:spPr>
        <p:txBody>
          <a:bodyPr>
            <a:normAutofit/>
          </a:bodyPr>
          <a:lstStyle/>
          <a:p>
            <a:r>
              <a:rPr lang="nl-NL" dirty="0" smtClean="0"/>
              <a:t>Adolescente brein en drugs</a:t>
            </a:r>
            <a:endParaRPr lang="nl-NL" dirty="0"/>
          </a:p>
        </p:txBody>
      </p:sp>
      <p:pic>
        <p:nvPicPr>
          <p:cNvPr id="1026" name="Picture 2" descr="http://s4.hubimg.com/u/4169339_f260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9499" y="1124744"/>
            <a:ext cx="1832798" cy="2446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.drugfree.org/wp-content/uploads/2011/04/Young-girl-with-Beer-Bottle-4-6-11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55776" y="1124744"/>
            <a:ext cx="4489221" cy="2987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www.projectknow.com/wp-content/uploads/teen-drug-abus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3398" y="3429000"/>
            <a:ext cx="19050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www.pharma-mkting.com/images/Drugs-on-Teen-Brain-300x21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15816" y="3292796"/>
            <a:ext cx="3870762" cy="2722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8126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5DEE6-088B-47DE-B0A7-B067C38A5FF1}" type="slidenum">
              <a:rPr lang="nl-NL" smtClean="0"/>
              <a:pPr/>
              <a:t>25</a:t>
            </a:fld>
            <a:endParaRPr lang="nl-NL"/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>
          <a:xfrm>
            <a:off x="107504" y="0"/>
            <a:ext cx="9036496" cy="980728"/>
          </a:xfrm>
        </p:spPr>
        <p:txBody>
          <a:bodyPr>
            <a:normAutofit/>
          </a:bodyPr>
          <a:lstStyle/>
          <a:p>
            <a:r>
              <a:rPr lang="nl-NL" dirty="0" smtClean="0"/>
              <a:t>Adolescente brein en drugs</a:t>
            </a:r>
            <a:endParaRPr lang="nl-NL" dirty="0"/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92" y="1196623"/>
            <a:ext cx="7248525" cy="5076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1413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5DEE6-088B-47DE-B0A7-B067C38A5FF1}" type="slidenum">
              <a:rPr lang="nl-NL" smtClean="0"/>
              <a:pPr/>
              <a:t>26</a:t>
            </a:fld>
            <a:endParaRPr lang="nl-NL"/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>
          <a:xfrm>
            <a:off x="107504" y="0"/>
            <a:ext cx="9036496" cy="980728"/>
          </a:xfrm>
        </p:spPr>
        <p:txBody>
          <a:bodyPr>
            <a:normAutofit/>
          </a:bodyPr>
          <a:lstStyle/>
          <a:p>
            <a:r>
              <a:rPr lang="nl-NL" dirty="0" smtClean="0"/>
              <a:t>Adolescente brein en drugs</a:t>
            </a:r>
            <a:endParaRPr lang="nl-NL" dirty="0"/>
          </a:p>
        </p:txBody>
      </p:sp>
      <p:sp>
        <p:nvSpPr>
          <p:cNvPr id="3" name="Tekstvak 2"/>
          <p:cNvSpPr txBox="1"/>
          <p:nvPr/>
        </p:nvSpPr>
        <p:spPr>
          <a:xfrm>
            <a:off x="755576" y="1268760"/>
            <a:ext cx="816460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Verschil tussen adolescente hersenen en adulte hersenen is de organisatie van het “top-down” </a:t>
            </a:r>
            <a:r>
              <a:rPr lang="nl-NL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nl-NL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“bottom-up” cognitief systeem;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In de adolescentie is het “bottom-up” systeem als eerste </a:t>
            </a:r>
            <a:r>
              <a:rPr lang="nl-NL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gematureerd</a:t>
            </a:r>
            <a:r>
              <a:rPr lang="nl-NL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en dit omvat de gebieden in het limbisch </a:t>
            </a:r>
            <a:r>
              <a:rPr lang="nl-NL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mesocorticaal</a:t>
            </a:r>
            <a:r>
              <a:rPr lang="nl-NL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deel van de hersenen, zoals </a:t>
            </a:r>
            <a:r>
              <a:rPr lang="nl-NL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striatum</a:t>
            </a:r>
            <a:r>
              <a:rPr lang="nl-NL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ventraal </a:t>
            </a:r>
            <a:r>
              <a:rPr lang="nl-NL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tegmentum</a:t>
            </a:r>
            <a:r>
              <a:rPr lang="nl-NL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en nucleus </a:t>
            </a:r>
            <a:r>
              <a:rPr lang="nl-NL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accumbens</a:t>
            </a:r>
            <a:r>
              <a:rPr lang="nl-NL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Deze gebieden zijn betrokken bij het genereren van sterke prikkels op beloning door middel van dopamine activiteit;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0423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5DEE6-088B-47DE-B0A7-B067C38A5FF1}" type="slidenum">
              <a:rPr lang="nl-NL" smtClean="0"/>
              <a:pPr/>
              <a:t>27</a:t>
            </a:fld>
            <a:endParaRPr lang="nl-NL"/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>
          <a:xfrm>
            <a:off x="107504" y="0"/>
            <a:ext cx="9036496" cy="980728"/>
          </a:xfrm>
        </p:spPr>
        <p:txBody>
          <a:bodyPr>
            <a:normAutofit/>
          </a:bodyPr>
          <a:lstStyle/>
          <a:p>
            <a:r>
              <a:rPr lang="nl-NL" dirty="0" smtClean="0"/>
              <a:t>Adolescente brein en drugs</a:t>
            </a:r>
            <a:endParaRPr lang="nl-NL" dirty="0"/>
          </a:p>
        </p:txBody>
      </p:sp>
      <p:sp>
        <p:nvSpPr>
          <p:cNvPr id="3" name="Tekstvak 2"/>
          <p:cNvSpPr txBox="1"/>
          <p:nvPr/>
        </p:nvSpPr>
        <p:spPr>
          <a:xfrm>
            <a:off x="755576" y="1268760"/>
            <a:ext cx="816460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b="1" dirty="0" smtClean="0">
                <a:latin typeface="Arial" panose="020B0604020202020204" pitchFamily="34" charset="0"/>
                <a:cs typeface="Arial" panose="020B0604020202020204" pitchFamily="34" charset="0"/>
              </a:rPr>
              <a:t>Het “top-down” systeem is pas gereed tijdens de vroege volwassenheid en omvat de (pre-)frontale corticale gebieden van de hersenen, deze zijn belangrijk om de primaire prikkels uit het limbisch </a:t>
            </a:r>
            <a:r>
              <a:rPr lang="nl-NL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mesocorticale</a:t>
            </a:r>
            <a:r>
              <a:rPr lang="nl-NL" b="1" dirty="0" smtClean="0">
                <a:latin typeface="Arial" panose="020B0604020202020204" pitchFamily="34" charset="0"/>
                <a:cs typeface="Arial" panose="020B0604020202020204" pitchFamily="34" charset="0"/>
              </a:rPr>
              <a:t> deel te reguleren en te inhiberen;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Kort: waar het </a:t>
            </a:r>
            <a:r>
              <a:rPr lang="nl-NL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mesocorticale</a:t>
            </a:r>
            <a:r>
              <a:rPr lang="nl-NL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deel sterk reageert op acute </a:t>
            </a:r>
            <a:r>
              <a:rPr lang="nl-NL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reward</a:t>
            </a:r>
            <a:r>
              <a:rPr lang="nl-NL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prikkels daar kan het frontale corticale gebied de behoefte uitstellen om op die prikkels te reageren!</a:t>
            </a:r>
            <a:endParaRPr lang="nl-NL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http://cdn.meme.am/instances/500x/58056544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38373" y="3356992"/>
            <a:ext cx="2880320" cy="2866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0282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5DEE6-088B-47DE-B0A7-B067C38A5FF1}" type="slidenum">
              <a:rPr lang="nl-NL" smtClean="0"/>
              <a:pPr/>
              <a:t>28</a:t>
            </a:fld>
            <a:endParaRPr lang="nl-NL"/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>
          <a:xfrm>
            <a:off x="107504" y="0"/>
            <a:ext cx="9036496" cy="980728"/>
          </a:xfrm>
        </p:spPr>
        <p:txBody>
          <a:bodyPr>
            <a:normAutofit/>
          </a:bodyPr>
          <a:lstStyle/>
          <a:p>
            <a:r>
              <a:rPr lang="nl-NL" dirty="0" smtClean="0"/>
              <a:t>Adolescente brein en drugs</a:t>
            </a:r>
            <a:endParaRPr lang="nl-NL" dirty="0"/>
          </a:p>
        </p:txBody>
      </p:sp>
      <p:pic>
        <p:nvPicPr>
          <p:cNvPr id="2" name="2-Minute Neuroscience; Reward System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04825" y="1143000"/>
            <a:ext cx="813435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0745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5DEE6-088B-47DE-B0A7-B067C38A5FF1}" type="slidenum">
              <a:rPr lang="nl-NL" smtClean="0"/>
              <a:pPr/>
              <a:t>29</a:t>
            </a:fld>
            <a:endParaRPr lang="nl-NL"/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>
          <a:xfrm>
            <a:off x="107504" y="0"/>
            <a:ext cx="9036496" cy="980728"/>
          </a:xfrm>
        </p:spPr>
        <p:txBody>
          <a:bodyPr>
            <a:normAutofit/>
          </a:bodyPr>
          <a:lstStyle/>
          <a:p>
            <a:r>
              <a:rPr lang="nl-NL" dirty="0" smtClean="0"/>
              <a:t>Adolescente brein en drugs</a:t>
            </a:r>
            <a:endParaRPr lang="nl-NL" dirty="0"/>
          </a:p>
        </p:txBody>
      </p:sp>
      <p:sp>
        <p:nvSpPr>
          <p:cNvPr id="3" name="Tekstvak 2"/>
          <p:cNvSpPr txBox="1"/>
          <p:nvPr/>
        </p:nvSpPr>
        <p:spPr>
          <a:xfrm>
            <a:off x="755576" y="1114289"/>
            <a:ext cx="8164602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 smtClean="0">
                <a:latin typeface="Arial" panose="020B0604020202020204" pitchFamily="34" charset="0"/>
                <a:cs typeface="Arial" panose="020B0604020202020204" pitchFamily="34" charset="0"/>
              </a:rPr>
              <a:t>Daarnaast: ook de amygdala is een </a:t>
            </a:r>
            <a:r>
              <a:rPr lang="nl-NL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mesocorticale</a:t>
            </a:r>
            <a:r>
              <a:rPr lang="nl-NL" dirty="0" smtClean="0">
                <a:latin typeface="Arial" panose="020B0604020202020204" pitchFamily="34" charset="0"/>
                <a:cs typeface="Arial" panose="020B0604020202020204" pitchFamily="34" charset="0"/>
              </a:rPr>
              <a:t> hersenstructuur die een sterke rol speelt bij aversieve prikkels en bedreiging.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 smtClean="0">
                <a:latin typeface="Arial" panose="020B0604020202020204" pitchFamily="34" charset="0"/>
                <a:cs typeface="Arial" panose="020B0604020202020204" pitchFamily="34" charset="0"/>
              </a:rPr>
              <a:t>Tijdens de puberteit vind er dus minder feedback plaats door het frontale corticale gebied op de amygdala waardoor adolescenten slecht gevaar kunnen inschatten en meer riskant gedrag laten zien.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Kort: pubers kunnen gevaar minder goed inschatten, vertonen riskanter gedrag en reageren sterker op </a:t>
            </a:r>
            <a:r>
              <a:rPr lang="nl-NL" sz="20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reward</a:t>
            </a:r>
            <a:r>
              <a:rPr lang="nl-NL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 Hun brein is als het ware gemaakt voor druggebruik!</a:t>
            </a:r>
            <a:endParaRPr lang="nl-NL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552" y="4023087"/>
            <a:ext cx="7820025" cy="235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81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5DEE6-088B-47DE-B0A7-B067C38A5FF1}" type="slidenum">
              <a:rPr lang="nl-NL" smtClean="0"/>
              <a:pPr/>
              <a:t>3</a:t>
            </a:fld>
            <a:endParaRPr lang="nl-NL"/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>
          <a:xfrm>
            <a:off x="107504" y="0"/>
            <a:ext cx="9036496" cy="980728"/>
          </a:xfrm>
        </p:spPr>
        <p:txBody>
          <a:bodyPr>
            <a:normAutofit/>
          </a:bodyPr>
          <a:lstStyle/>
          <a:p>
            <a:pPr marL="514350" indent="-514350"/>
            <a:r>
              <a:rPr lang="nl-NL" dirty="0" smtClean="0"/>
              <a:t>Druggebruik adolescentie anno?</a:t>
            </a:r>
            <a:endParaRPr lang="nl-NL" dirty="0"/>
          </a:p>
        </p:txBody>
      </p:sp>
      <p:pic>
        <p:nvPicPr>
          <p:cNvPr id="3074" name="Picture 2" descr="https://s-media-cache-ak0.pinimg.com/736x/93/56/c3/9356c373dc320763436e30dcaa6758be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5575" y="1124744"/>
            <a:ext cx="3048273" cy="3266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riverbankoftruth.com/wp-content/uploads/2013/09/hippy-bus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07904" y="980728"/>
            <a:ext cx="4248283" cy="3221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static.independent.co.uk/s3fs-public/styles/story_medium/public/thumbnails/image/2013/09/04/23/web-lsd-4-getty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9881" y="3861048"/>
            <a:ext cx="3205196" cy="2403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s://s-media-cache-ak0.pinimg.com/736x/2e/63/f4/2e63f4eb27a773bd6db76ea209f795f9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15004" y="2735416"/>
            <a:ext cx="2310413" cy="3444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5DEE6-088B-47DE-B0A7-B067C38A5FF1}" type="slidenum">
              <a:rPr lang="nl-NL" smtClean="0"/>
              <a:pPr/>
              <a:t>30</a:t>
            </a:fld>
            <a:endParaRPr lang="nl-NL"/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>
          <a:xfrm>
            <a:off x="107504" y="0"/>
            <a:ext cx="9036496" cy="980728"/>
          </a:xfrm>
        </p:spPr>
        <p:txBody>
          <a:bodyPr>
            <a:normAutofit/>
          </a:bodyPr>
          <a:lstStyle/>
          <a:p>
            <a:r>
              <a:rPr lang="nl-NL" dirty="0" smtClean="0"/>
              <a:t>Adolescente brein en drugs</a:t>
            </a:r>
            <a:endParaRPr lang="nl-NL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840" y="3861048"/>
            <a:ext cx="6051203" cy="22590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728" y="1556792"/>
            <a:ext cx="3886200" cy="250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37728" y="908720"/>
            <a:ext cx="3886200" cy="64633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342900" indent="-342900" algn="ctr"/>
            <a:r>
              <a:rPr lang="en-US" b="1" dirty="0" smtClean="0"/>
              <a:t>Reward stimulus, Galvan et al., 2006</a:t>
            </a:r>
          </a:p>
          <a:p>
            <a:pPr marL="342900" indent="-342900" algn="ctr"/>
            <a:r>
              <a:rPr lang="en-US" b="1" dirty="0" smtClean="0"/>
              <a:t> </a:t>
            </a:r>
            <a:endParaRPr lang="nl-NL" b="1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40104" y="3140968"/>
            <a:ext cx="3771900" cy="209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23928" y="1556792"/>
            <a:ext cx="5000625" cy="131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87606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5DEE6-088B-47DE-B0A7-B067C38A5FF1}" type="slidenum">
              <a:rPr lang="nl-NL" smtClean="0"/>
              <a:pPr/>
              <a:t>31</a:t>
            </a:fld>
            <a:endParaRPr lang="nl-NL"/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>
          <a:xfrm>
            <a:off x="107504" y="0"/>
            <a:ext cx="9036496" cy="980728"/>
          </a:xfrm>
        </p:spPr>
        <p:txBody>
          <a:bodyPr>
            <a:normAutofit/>
          </a:bodyPr>
          <a:lstStyle/>
          <a:p>
            <a:r>
              <a:rPr lang="nl-NL" dirty="0" smtClean="0"/>
              <a:t>Adolescente brein en drugs</a:t>
            </a:r>
            <a:endParaRPr lang="nl-NL" dirty="0"/>
          </a:p>
        </p:txBody>
      </p:sp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-224772" y="4964478"/>
            <a:ext cx="5112568" cy="120032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342900" indent="-342900" algn="ctr"/>
            <a:r>
              <a:rPr lang="en-US" sz="2400" b="1" dirty="0" err="1" smtClean="0"/>
              <a:t>Gebieden</a:t>
            </a:r>
            <a:r>
              <a:rPr lang="en-US" sz="2400" b="1" dirty="0" smtClean="0"/>
              <a:t> die </a:t>
            </a:r>
            <a:r>
              <a:rPr lang="en-US" sz="2400" b="1" dirty="0" err="1" smtClean="0"/>
              <a:t>betrokken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zijn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bij</a:t>
            </a:r>
            <a:r>
              <a:rPr lang="en-US" sz="2400" b="1" dirty="0" smtClean="0"/>
              <a:t> reward/ </a:t>
            </a:r>
            <a:r>
              <a:rPr lang="en-US" sz="2400" b="1" dirty="0" err="1" smtClean="0"/>
              <a:t>verslaving</a:t>
            </a:r>
            <a:endParaRPr lang="en-US" sz="2400" b="1" dirty="0" smtClean="0"/>
          </a:p>
          <a:p>
            <a:pPr marL="342900" indent="-342900" algn="ctr"/>
            <a:r>
              <a:rPr lang="en-US" sz="2400" b="1" dirty="0" smtClean="0"/>
              <a:t> </a:t>
            </a:r>
            <a:endParaRPr lang="nl-NL" sz="2400" b="1" dirty="0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51785" y="1556792"/>
            <a:ext cx="4433513" cy="4292989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520" y="1556792"/>
            <a:ext cx="4661346" cy="3079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095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5DEE6-088B-47DE-B0A7-B067C38A5FF1}" type="slidenum">
              <a:rPr lang="nl-NL" smtClean="0"/>
              <a:pPr/>
              <a:t>32</a:t>
            </a:fld>
            <a:endParaRPr lang="nl-NL"/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>
          <a:xfrm>
            <a:off x="107504" y="0"/>
            <a:ext cx="9036496" cy="980728"/>
          </a:xfrm>
        </p:spPr>
        <p:txBody>
          <a:bodyPr>
            <a:normAutofit/>
          </a:bodyPr>
          <a:lstStyle/>
          <a:p>
            <a:r>
              <a:rPr lang="nl-NL" dirty="0" smtClean="0"/>
              <a:t>Adolescente brein en drugs</a:t>
            </a:r>
            <a:endParaRPr lang="nl-NL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9563" y="1268760"/>
            <a:ext cx="5342557" cy="184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9563" y="3065645"/>
            <a:ext cx="5263047" cy="3256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5940152" y="1406475"/>
            <a:ext cx="3131840" cy="120032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342900" indent="-342900" algn="ctr"/>
            <a:r>
              <a:rPr lang="en-US" sz="2400" b="1" dirty="0" err="1" smtClean="0"/>
              <a:t>Invloed</a:t>
            </a:r>
            <a:r>
              <a:rPr lang="en-US" sz="2400" b="1" dirty="0" smtClean="0"/>
              <a:t> van </a:t>
            </a:r>
            <a:r>
              <a:rPr lang="en-US" sz="2400" b="1" dirty="0" err="1" smtClean="0"/>
              <a:t>leeftijdsgenoten</a:t>
            </a:r>
            <a:r>
              <a:rPr lang="en-US" sz="2400" b="1" dirty="0" smtClean="0"/>
              <a:t>!</a:t>
            </a:r>
          </a:p>
          <a:p>
            <a:pPr marL="342900" indent="-342900" algn="ctr"/>
            <a:r>
              <a:rPr lang="en-US" sz="2400" b="1" dirty="0" smtClean="0"/>
              <a:t> </a:t>
            </a:r>
            <a:endParaRPr lang="nl-NL" sz="2400" b="1" dirty="0"/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79712" y="3320236"/>
            <a:ext cx="6740124" cy="2805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93725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5DEE6-088B-47DE-B0A7-B067C38A5FF1}" type="slidenum">
              <a:rPr lang="nl-NL" smtClean="0"/>
              <a:pPr/>
              <a:t>33</a:t>
            </a:fld>
            <a:endParaRPr lang="nl-NL"/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>
          <a:xfrm>
            <a:off x="107504" y="0"/>
            <a:ext cx="9036496" cy="980728"/>
          </a:xfrm>
        </p:spPr>
        <p:txBody>
          <a:bodyPr>
            <a:normAutofit/>
          </a:bodyPr>
          <a:lstStyle/>
          <a:p>
            <a:r>
              <a:rPr lang="nl-NL" dirty="0" smtClean="0"/>
              <a:t>Adolescente brein en drugs</a:t>
            </a:r>
            <a:endParaRPr lang="nl-NL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3568" y="1083232"/>
            <a:ext cx="5112568" cy="4466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1560" y="2864125"/>
            <a:ext cx="7256140" cy="3537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5940152" y="1406475"/>
            <a:ext cx="3131840" cy="193899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342900" indent="-342900" algn="ctr"/>
            <a:r>
              <a:rPr lang="en-US" sz="2400" b="1" dirty="0" err="1" smtClean="0"/>
              <a:t>Ook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hierbij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speelt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mesocorticaal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limbisch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systeem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belangrijke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rol</a:t>
            </a:r>
            <a:endParaRPr lang="en-US" sz="2400" b="1" dirty="0" smtClean="0"/>
          </a:p>
          <a:p>
            <a:pPr marL="342900" indent="-342900" algn="ctr"/>
            <a:r>
              <a:rPr lang="en-US" sz="2400" b="1" dirty="0" smtClean="0"/>
              <a:t> </a:t>
            </a:r>
            <a:endParaRPr lang="nl-NL" sz="2400" b="1" dirty="0"/>
          </a:p>
        </p:txBody>
      </p:sp>
    </p:spTree>
    <p:extLst>
      <p:ext uri="{BB962C8B-B14F-4D97-AF65-F5344CB8AC3E}">
        <p14:creationId xmlns:p14="http://schemas.microsoft.com/office/powerpoint/2010/main" val="3598181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5DEE6-088B-47DE-B0A7-B067C38A5FF1}" type="slidenum">
              <a:rPr lang="nl-NL" smtClean="0"/>
              <a:pPr/>
              <a:t>34</a:t>
            </a:fld>
            <a:endParaRPr lang="nl-NL"/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>
          <a:xfrm>
            <a:off x="107504" y="0"/>
            <a:ext cx="9036496" cy="980728"/>
          </a:xfrm>
        </p:spPr>
        <p:txBody>
          <a:bodyPr>
            <a:normAutofit/>
          </a:bodyPr>
          <a:lstStyle/>
          <a:p>
            <a:r>
              <a:rPr lang="nl-NL" dirty="0" smtClean="0"/>
              <a:t>Adolescente brein en drugs</a:t>
            </a:r>
            <a:endParaRPr lang="nl-NL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544" y="1131324"/>
            <a:ext cx="5256584" cy="39618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68144" y="1131324"/>
            <a:ext cx="2981325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84020" y="3356992"/>
            <a:ext cx="2565449" cy="29341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93957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5DEE6-088B-47DE-B0A7-B067C38A5FF1}" type="slidenum">
              <a:rPr lang="nl-NL" smtClean="0"/>
              <a:pPr/>
              <a:t>35</a:t>
            </a:fld>
            <a:endParaRPr lang="nl-NL"/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>
          <a:xfrm>
            <a:off x="107504" y="0"/>
            <a:ext cx="9036496" cy="980728"/>
          </a:xfrm>
        </p:spPr>
        <p:txBody>
          <a:bodyPr>
            <a:normAutofit/>
          </a:bodyPr>
          <a:lstStyle/>
          <a:p>
            <a:r>
              <a:rPr lang="nl-NL" dirty="0" smtClean="0"/>
              <a:t>Adolescente brein en drugs</a:t>
            </a:r>
            <a:endParaRPr lang="nl-NL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980728"/>
            <a:ext cx="3785491" cy="29517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1560" y="3932510"/>
            <a:ext cx="1905000" cy="188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kstvak 9"/>
          <p:cNvSpPr txBox="1"/>
          <p:nvPr/>
        </p:nvSpPr>
        <p:spPr>
          <a:xfrm>
            <a:off x="3785490" y="1114289"/>
            <a:ext cx="5134687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Deze studie toont een uniek patroon aan bij adolescenten: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AutoNum type="arabicPlain"/>
            </a:pPr>
            <a:r>
              <a:rPr lang="nl-NL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 is een basale hypo-dopaminerge activiteit bij adolescenten in het gebied dat rol speelt bij beloning vergeleken bij volwassenen.</a:t>
            </a:r>
          </a:p>
          <a:p>
            <a:pPr marL="342900" indent="-342900">
              <a:buAutoNum type="arabicPlain"/>
            </a:pPr>
            <a:endParaRPr lang="nl-NL" b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AutoNum type="arabicPlain"/>
            </a:pPr>
            <a:r>
              <a:rPr lang="nl-NL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Hierdoor zijn sterkere prikkels nodig om het systeem te activeren.</a:t>
            </a:r>
          </a:p>
          <a:p>
            <a:pPr marL="342900" indent="-342900">
              <a:buAutoNum type="arabicPlain"/>
            </a:pPr>
            <a:endParaRPr lang="nl-NL" b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AutoNum type="arabicPlain"/>
            </a:pPr>
            <a:r>
              <a:rPr lang="nl-NL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Maar er is een hyper-dopaminerge respons als er een beloning is vergeleken bij volwassenen!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0001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5DEE6-088B-47DE-B0A7-B067C38A5FF1}" type="slidenum">
              <a:rPr lang="nl-NL" smtClean="0"/>
              <a:pPr/>
              <a:t>36</a:t>
            </a:fld>
            <a:endParaRPr lang="nl-NL"/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>
          <a:xfrm>
            <a:off x="107504" y="0"/>
            <a:ext cx="9036496" cy="980728"/>
          </a:xfrm>
        </p:spPr>
        <p:txBody>
          <a:bodyPr>
            <a:normAutofit/>
          </a:bodyPr>
          <a:lstStyle/>
          <a:p>
            <a:r>
              <a:rPr lang="nl-NL" dirty="0" smtClean="0"/>
              <a:t>Adolescente brein en drugs</a:t>
            </a:r>
            <a:endParaRPr lang="nl-NL" dirty="0"/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62" y="919162"/>
            <a:ext cx="9058275" cy="5019675"/>
          </a:xfrm>
          <a:prstGeom prst="rect">
            <a:avLst/>
          </a:prstGeom>
        </p:spPr>
      </p:pic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2021446" y="5806838"/>
            <a:ext cx="5112568" cy="70788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342900" indent="-342900" algn="l"/>
            <a:r>
              <a:rPr lang="en-US" sz="2000" b="1" dirty="0" smtClean="0"/>
              <a:t>Hardin &amp; Ernst, 2009</a:t>
            </a:r>
          </a:p>
          <a:p>
            <a:pPr marL="342900" indent="-342900" algn="l"/>
            <a:r>
              <a:rPr lang="en-US" sz="2000" b="1" dirty="0" smtClean="0"/>
              <a:t> </a:t>
            </a:r>
            <a:endParaRPr lang="nl-NL" sz="2000" b="1" dirty="0"/>
          </a:p>
        </p:txBody>
      </p:sp>
    </p:spTree>
    <p:extLst>
      <p:ext uri="{BB962C8B-B14F-4D97-AF65-F5344CB8AC3E}">
        <p14:creationId xmlns:p14="http://schemas.microsoft.com/office/powerpoint/2010/main" val="2380080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5DEE6-088B-47DE-B0A7-B067C38A5FF1}" type="slidenum">
              <a:rPr lang="nl-NL" smtClean="0"/>
              <a:pPr/>
              <a:t>37</a:t>
            </a:fld>
            <a:endParaRPr lang="nl-NL"/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685800" y="1340096"/>
            <a:ext cx="7772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rgbClr val="EC142E"/>
                </a:solidFill>
                <a:latin typeface="Verdana" pitchFamily="34" charset="0"/>
                <a:ea typeface="+mj-ea"/>
                <a:cs typeface="+mj-cs"/>
              </a:defRPr>
            </a:lvl1pPr>
          </a:lstStyle>
          <a:p>
            <a:r>
              <a:rPr lang="en-US" altLang="nl-NL" dirty="0" err="1" smtClean="0">
                <a:solidFill>
                  <a:srgbClr val="993300"/>
                </a:solidFill>
                <a:latin typeface="Arial" panose="020B0604020202020204" pitchFamily="34" charset="0"/>
              </a:rPr>
              <a:t>Normale</a:t>
            </a:r>
            <a:r>
              <a:rPr lang="en-US" altLang="nl-NL" dirty="0" smtClean="0">
                <a:solidFill>
                  <a:srgbClr val="993300"/>
                </a:solidFill>
                <a:latin typeface="Arial" panose="020B0604020202020204" pitchFamily="34" charset="0"/>
              </a:rPr>
              <a:t> </a:t>
            </a:r>
            <a:r>
              <a:rPr lang="en-US" altLang="nl-NL" dirty="0" err="1" smtClean="0">
                <a:solidFill>
                  <a:srgbClr val="993300"/>
                </a:solidFill>
                <a:latin typeface="Arial" panose="020B0604020202020204" pitchFamily="34" charset="0"/>
              </a:rPr>
              <a:t>ontwikkeling</a:t>
            </a:r>
            <a:r>
              <a:rPr lang="en-US" altLang="nl-NL" dirty="0" smtClean="0">
                <a:solidFill>
                  <a:srgbClr val="993300"/>
                </a:solidFill>
                <a:latin typeface="Arial" panose="020B0604020202020204" pitchFamily="34" charset="0"/>
              </a:rPr>
              <a:t> </a:t>
            </a:r>
          </a:p>
          <a:p>
            <a:r>
              <a:rPr lang="en-US" altLang="nl-NL" sz="2000" dirty="0" err="1" smtClean="0">
                <a:solidFill>
                  <a:srgbClr val="993300"/>
                </a:solidFill>
                <a:latin typeface="Arial" panose="020B0604020202020204" pitchFamily="34" charset="0"/>
              </a:rPr>
              <a:t>tijdens</a:t>
            </a:r>
            <a:r>
              <a:rPr lang="en-US" altLang="nl-NL" sz="2000" dirty="0" smtClean="0">
                <a:solidFill>
                  <a:srgbClr val="993300"/>
                </a:solidFill>
                <a:latin typeface="Arial" panose="020B0604020202020204" pitchFamily="34" charset="0"/>
              </a:rPr>
              <a:t> </a:t>
            </a:r>
            <a:r>
              <a:rPr lang="en-US" altLang="nl-NL" sz="2000" dirty="0">
                <a:solidFill>
                  <a:srgbClr val="993300"/>
                </a:solidFill>
                <a:latin typeface="Arial" panose="020B0604020202020204" pitchFamily="34" charset="0"/>
              </a:rPr>
              <a:t>de </a:t>
            </a:r>
            <a:r>
              <a:rPr lang="en-US" altLang="nl-NL" sz="2000" dirty="0" err="1">
                <a:solidFill>
                  <a:srgbClr val="993300"/>
                </a:solidFill>
                <a:latin typeface="Arial" panose="020B0604020202020204" pitchFamily="34" charset="0"/>
              </a:rPr>
              <a:t>kritieke</a:t>
            </a:r>
            <a:r>
              <a:rPr lang="en-US" altLang="nl-NL" sz="2000" dirty="0">
                <a:solidFill>
                  <a:srgbClr val="993300"/>
                </a:solidFill>
                <a:latin typeface="Arial" panose="020B0604020202020204" pitchFamily="34" charset="0"/>
              </a:rPr>
              <a:t> </a:t>
            </a:r>
            <a:r>
              <a:rPr lang="en-US" altLang="nl-NL" sz="2000" dirty="0" err="1">
                <a:solidFill>
                  <a:srgbClr val="993300"/>
                </a:solidFill>
                <a:latin typeface="Arial" panose="020B0604020202020204" pitchFamily="34" charset="0"/>
              </a:rPr>
              <a:t>periode</a:t>
            </a:r>
            <a:endParaRPr lang="nl-NL" altLang="nl-NL" sz="2000" dirty="0">
              <a:solidFill>
                <a:srgbClr val="993300"/>
              </a:solidFill>
              <a:latin typeface="Arial" panose="020B0604020202020204" pitchFamily="34" charset="0"/>
            </a:endParaRPr>
          </a:p>
          <a:p>
            <a:endParaRPr lang="nl-NL" altLang="nl-NL" dirty="0">
              <a:solidFill>
                <a:srgbClr val="993300"/>
              </a:solidFill>
              <a:latin typeface="Arial" panose="020B0604020202020204" pitchFamily="34" charset="0"/>
            </a:endParaRPr>
          </a:p>
        </p:txBody>
      </p:sp>
      <p:sp>
        <p:nvSpPr>
          <p:cNvPr id="11" name="Rectangle 5"/>
          <p:cNvSpPr txBox="1">
            <a:spLocks noChangeArrowheads="1"/>
          </p:cNvSpPr>
          <p:nvPr/>
        </p:nvSpPr>
        <p:spPr>
          <a:xfrm>
            <a:off x="704850" y="2449512"/>
            <a:ext cx="7772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E7132C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E7132C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E7132C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E7132C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E7132C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altLang="nl-NL" sz="2800" dirty="0" smtClean="0"/>
          </a:p>
          <a:p>
            <a:endParaRPr lang="en-US" altLang="nl-NL" sz="2800" dirty="0" smtClean="0"/>
          </a:p>
          <a:p>
            <a:endParaRPr lang="en-US" altLang="nl-NL" sz="2800" dirty="0" smtClean="0"/>
          </a:p>
          <a:p>
            <a:endParaRPr lang="en-US" altLang="nl-NL" sz="2800" dirty="0" smtClean="0"/>
          </a:p>
          <a:p>
            <a:endParaRPr lang="en-US" altLang="nl-NL" sz="2800" dirty="0" smtClean="0"/>
          </a:p>
          <a:p>
            <a:endParaRPr lang="en-US" altLang="nl-NL" sz="2400" dirty="0" smtClean="0">
              <a:latin typeface="Arial" panose="020B0604020202020204" pitchFamily="34" charset="0"/>
            </a:endParaRPr>
          </a:p>
          <a:p>
            <a:r>
              <a:rPr lang="en-US" altLang="nl-NL" sz="2400" dirty="0" err="1" smtClean="0">
                <a:latin typeface="Arial" panose="020B0604020202020204" pitchFamily="34" charset="0"/>
              </a:rPr>
              <a:t>Enkele</a:t>
            </a:r>
            <a:r>
              <a:rPr lang="en-US" altLang="nl-NL" sz="2400" dirty="0" smtClean="0">
                <a:latin typeface="Arial" panose="020B0604020202020204" pitchFamily="34" charset="0"/>
              </a:rPr>
              <a:t> </a:t>
            </a:r>
            <a:r>
              <a:rPr lang="en-US" altLang="nl-NL" sz="2400" dirty="0" err="1" smtClean="0">
                <a:latin typeface="Arial" panose="020B0604020202020204" pitchFamily="34" charset="0"/>
              </a:rPr>
              <a:t>neuronale</a:t>
            </a:r>
            <a:r>
              <a:rPr lang="en-US" altLang="nl-NL" sz="2400" dirty="0" smtClean="0">
                <a:latin typeface="Arial" panose="020B0604020202020204" pitchFamily="34" charset="0"/>
              </a:rPr>
              <a:t> </a:t>
            </a:r>
            <a:r>
              <a:rPr lang="en-US" altLang="nl-NL" sz="2400" dirty="0" err="1" smtClean="0">
                <a:latin typeface="Arial" panose="020B0604020202020204" pitchFamily="34" charset="0"/>
              </a:rPr>
              <a:t>verbindingen</a:t>
            </a:r>
            <a:r>
              <a:rPr lang="en-US" altLang="nl-NL" sz="2400" dirty="0" smtClean="0">
                <a:latin typeface="Arial" panose="020B0604020202020204" pitchFamily="34" charset="0"/>
              </a:rPr>
              <a:t> </a:t>
            </a:r>
            <a:r>
              <a:rPr lang="en-US" altLang="nl-NL" sz="2400" dirty="0" err="1" smtClean="0">
                <a:latin typeface="Arial" panose="020B0604020202020204" pitchFamily="34" charset="0"/>
              </a:rPr>
              <a:t>zijn</a:t>
            </a:r>
            <a:r>
              <a:rPr lang="en-US" altLang="nl-NL" sz="2400" dirty="0" smtClean="0">
                <a:latin typeface="Arial" panose="020B0604020202020204" pitchFamily="34" charset="0"/>
              </a:rPr>
              <a:t> “</a:t>
            </a:r>
            <a:r>
              <a:rPr lang="en-US" altLang="nl-NL" sz="2400" dirty="0" err="1" smtClean="0">
                <a:latin typeface="Arial" panose="020B0604020202020204" pitchFamily="34" charset="0"/>
              </a:rPr>
              <a:t>gesnoeid</a:t>
            </a:r>
            <a:r>
              <a:rPr lang="en-US" altLang="nl-NL" sz="2400" dirty="0" smtClean="0">
                <a:latin typeface="Arial" panose="020B0604020202020204" pitchFamily="34" charset="0"/>
              </a:rPr>
              <a:t>”</a:t>
            </a:r>
          </a:p>
          <a:p>
            <a:r>
              <a:rPr lang="en-US" altLang="nl-NL" sz="2400" dirty="0" err="1" smtClean="0">
                <a:latin typeface="Arial" panose="020B0604020202020204" pitchFamily="34" charset="0"/>
              </a:rPr>
              <a:t>Enkele</a:t>
            </a:r>
            <a:r>
              <a:rPr lang="en-US" altLang="nl-NL" sz="2400" dirty="0" smtClean="0">
                <a:latin typeface="Arial" panose="020B0604020202020204" pitchFamily="34" charset="0"/>
              </a:rPr>
              <a:t> </a:t>
            </a:r>
            <a:r>
              <a:rPr lang="en-US" altLang="nl-NL" sz="2400" dirty="0" err="1" smtClean="0">
                <a:latin typeface="Arial" panose="020B0604020202020204" pitchFamily="34" charset="0"/>
              </a:rPr>
              <a:t>neuronale</a:t>
            </a:r>
            <a:r>
              <a:rPr lang="en-US" altLang="nl-NL" sz="2400" dirty="0" smtClean="0">
                <a:latin typeface="Arial" panose="020B0604020202020204" pitchFamily="34" charset="0"/>
              </a:rPr>
              <a:t> </a:t>
            </a:r>
            <a:r>
              <a:rPr lang="en-US" altLang="nl-NL" sz="2400" dirty="0" err="1" smtClean="0">
                <a:latin typeface="Arial" panose="020B0604020202020204" pitchFamily="34" charset="0"/>
              </a:rPr>
              <a:t>verbindingen</a:t>
            </a:r>
            <a:r>
              <a:rPr lang="en-US" altLang="nl-NL" sz="2400" dirty="0" smtClean="0">
                <a:latin typeface="Arial" panose="020B0604020202020204" pitchFamily="34" charset="0"/>
              </a:rPr>
              <a:t> </a:t>
            </a:r>
            <a:r>
              <a:rPr lang="en-US" altLang="nl-NL" sz="2400" dirty="0" err="1" smtClean="0">
                <a:latin typeface="Arial" panose="020B0604020202020204" pitchFamily="34" charset="0"/>
              </a:rPr>
              <a:t>zijn</a:t>
            </a:r>
            <a:r>
              <a:rPr lang="en-US" altLang="nl-NL" sz="2400" dirty="0" smtClean="0">
                <a:latin typeface="Arial" panose="020B0604020202020204" pitchFamily="34" charset="0"/>
              </a:rPr>
              <a:t> </a:t>
            </a:r>
            <a:r>
              <a:rPr lang="en-US" altLang="nl-NL" sz="2400" dirty="0" err="1" smtClean="0">
                <a:latin typeface="Arial" panose="020B0604020202020204" pitchFamily="34" charset="0"/>
              </a:rPr>
              <a:t>verstevigd</a:t>
            </a:r>
            <a:endParaRPr lang="nl-NL" altLang="nl-NL" sz="2400" dirty="0">
              <a:latin typeface="Arial" panose="020B0604020202020204" pitchFamily="34" charset="0"/>
            </a:endParaRPr>
          </a:p>
        </p:txBody>
      </p:sp>
      <p:pic>
        <p:nvPicPr>
          <p:cNvPr id="12" name="Picture 3" descr="primair netwerk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8438" y="2457450"/>
            <a:ext cx="4384675" cy="2892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netwerk normale ontwikkelin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46588" y="2168525"/>
            <a:ext cx="3998912" cy="2957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AutoShape 6"/>
          <p:cNvSpPr>
            <a:spLocks noChangeArrowheads="1"/>
          </p:cNvSpPr>
          <p:nvPr/>
        </p:nvSpPr>
        <p:spPr bwMode="auto">
          <a:xfrm rot="19035885">
            <a:off x="4451896" y="4097759"/>
            <a:ext cx="1650274" cy="291689"/>
          </a:xfrm>
          <a:prstGeom prst="rightArrow">
            <a:avLst>
              <a:gd name="adj1" fmla="val 50000"/>
              <a:gd name="adj2" fmla="val 97695"/>
            </a:avLst>
          </a:prstGeom>
          <a:solidFill>
            <a:srgbClr val="FF0000">
              <a:alpha val="30000"/>
            </a:srgbClr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endParaRPr lang="nl-NL"/>
          </a:p>
        </p:txBody>
      </p:sp>
      <p:sp>
        <p:nvSpPr>
          <p:cNvPr id="18" name="AutoShape 7"/>
          <p:cNvSpPr>
            <a:spLocks noChangeArrowheads="1"/>
          </p:cNvSpPr>
          <p:nvPr/>
        </p:nvSpPr>
        <p:spPr bwMode="auto">
          <a:xfrm rot="19035885">
            <a:off x="6029363" y="3339049"/>
            <a:ext cx="819077" cy="216315"/>
          </a:xfrm>
          <a:prstGeom prst="rightArrow">
            <a:avLst>
              <a:gd name="adj1" fmla="val 50000"/>
              <a:gd name="adj2" fmla="val 31814"/>
            </a:avLst>
          </a:prstGeom>
          <a:solidFill>
            <a:srgbClr val="FF0000">
              <a:alpha val="30000"/>
            </a:srgbClr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endParaRPr lang="nl-NL"/>
          </a:p>
        </p:txBody>
      </p:sp>
      <p:sp>
        <p:nvSpPr>
          <p:cNvPr id="19" name="AutoShape 8"/>
          <p:cNvSpPr>
            <a:spLocks noChangeArrowheads="1"/>
          </p:cNvSpPr>
          <p:nvPr/>
        </p:nvSpPr>
        <p:spPr bwMode="auto">
          <a:xfrm>
            <a:off x="3870325" y="3392487"/>
            <a:ext cx="863600" cy="503238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chemeClr val="tx1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nl-NL"/>
          </a:p>
        </p:txBody>
      </p:sp>
      <p:sp>
        <p:nvSpPr>
          <p:cNvPr id="13" name="Titel 6"/>
          <p:cNvSpPr>
            <a:spLocks noGrp="1"/>
          </p:cNvSpPr>
          <p:nvPr>
            <p:ph type="title"/>
          </p:nvPr>
        </p:nvSpPr>
        <p:spPr>
          <a:xfrm>
            <a:off x="107504" y="0"/>
            <a:ext cx="9036496" cy="980728"/>
          </a:xfrm>
        </p:spPr>
        <p:txBody>
          <a:bodyPr>
            <a:normAutofit/>
          </a:bodyPr>
          <a:lstStyle/>
          <a:p>
            <a:pPr marL="514350" indent="-514350"/>
            <a:r>
              <a:rPr lang="nl-NL" dirty="0"/>
              <a:t>Effect cannabis adolescenten</a:t>
            </a:r>
          </a:p>
        </p:txBody>
      </p:sp>
    </p:spTree>
    <p:extLst>
      <p:ext uri="{BB962C8B-B14F-4D97-AF65-F5344CB8AC3E}">
        <p14:creationId xmlns:p14="http://schemas.microsoft.com/office/powerpoint/2010/main" val="1104534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5DEE6-088B-47DE-B0A7-B067C38A5FF1}" type="slidenum">
              <a:rPr lang="nl-NL" smtClean="0"/>
              <a:pPr/>
              <a:t>38</a:t>
            </a:fld>
            <a:endParaRPr lang="nl-NL"/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0" y="764704"/>
            <a:ext cx="9144000" cy="5746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pic>
        <p:nvPicPr>
          <p:cNvPr id="8" name="Picture 3" descr="LOGO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32629" y="838331"/>
            <a:ext cx="1856031" cy="1921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838200" y="3581400"/>
            <a:ext cx="6248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buSzTx/>
            </a:pPr>
            <a:endParaRPr lang="en-US" altLang="nl-NL">
              <a:latin typeface="Times New Roman" panose="02020603050405020304" pitchFamily="18" charset="0"/>
            </a:endParaRPr>
          </a:p>
        </p:txBody>
      </p:sp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455613" y="1925637"/>
            <a:ext cx="8229600" cy="2462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buSzTx/>
            </a:pPr>
            <a:r>
              <a:rPr lang="en-US" altLang="nl-NL" sz="2800" b="1" dirty="0" err="1">
                <a:solidFill>
                  <a:schemeClr val="accent6">
                    <a:lumMod val="50000"/>
                  </a:schemeClr>
                </a:solidFill>
              </a:rPr>
              <a:t>Glutamaat</a:t>
            </a:r>
            <a:r>
              <a:rPr lang="en-US" altLang="nl-NL" sz="2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altLang="nl-NL" sz="2800" b="1" dirty="0" err="1">
                <a:solidFill>
                  <a:schemeClr val="accent6">
                    <a:lumMod val="50000"/>
                  </a:schemeClr>
                </a:solidFill>
              </a:rPr>
              <a:t>speelt</a:t>
            </a:r>
            <a:r>
              <a:rPr lang="en-US" altLang="nl-NL" sz="2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altLang="nl-NL" sz="2800" b="1" dirty="0" err="1">
                <a:solidFill>
                  <a:schemeClr val="accent6">
                    <a:lumMod val="50000"/>
                  </a:schemeClr>
                </a:solidFill>
              </a:rPr>
              <a:t>belangrijke</a:t>
            </a:r>
            <a:r>
              <a:rPr lang="en-US" altLang="nl-NL" sz="2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altLang="nl-NL" sz="2800" b="1" dirty="0" err="1">
                <a:solidFill>
                  <a:schemeClr val="accent6">
                    <a:lumMod val="50000"/>
                  </a:schemeClr>
                </a:solidFill>
              </a:rPr>
              <a:t>rol</a:t>
            </a:r>
            <a:r>
              <a:rPr lang="en-US" altLang="nl-NL" sz="2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altLang="nl-NL" sz="2800" b="1" dirty="0" err="1">
                <a:solidFill>
                  <a:schemeClr val="accent6">
                    <a:lumMod val="50000"/>
                  </a:schemeClr>
                </a:solidFill>
              </a:rPr>
              <a:t>bij</a:t>
            </a:r>
            <a:r>
              <a:rPr lang="en-US" altLang="nl-NL" sz="2800" b="1" dirty="0">
                <a:solidFill>
                  <a:schemeClr val="accent6">
                    <a:lumMod val="50000"/>
                  </a:schemeClr>
                </a:solidFill>
              </a:rPr>
              <a:t>:</a:t>
            </a:r>
          </a:p>
          <a:p>
            <a:pPr algn="l">
              <a:spcBef>
                <a:spcPct val="50000"/>
              </a:spcBef>
              <a:buFontTx/>
              <a:buChar char="•"/>
            </a:pPr>
            <a:r>
              <a:rPr lang="en-US" altLang="nl-NL" sz="2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altLang="nl-NL" sz="2800" b="1" dirty="0" err="1">
                <a:solidFill>
                  <a:schemeClr val="accent6">
                    <a:lumMod val="50000"/>
                  </a:schemeClr>
                </a:solidFill>
              </a:rPr>
              <a:t>Leren</a:t>
            </a:r>
            <a:r>
              <a:rPr lang="en-US" altLang="nl-NL" sz="2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altLang="nl-NL" sz="2800" b="1" dirty="0" err="1">
                <a:solidFill>
                  <a:schemeClr val="accent6">
                    <a:lumMod val="50000"/>
                  </a:schemeClr>
                </a:solidFill>
              </a:rPr>
              <a:t>en</a:t>
            </a:r>
            <a:r>
              <a:rPr lang="en-US" altLang="nl-NL" sz="2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altLang="nl-NL" sz="2800" b="1" dirty="0" err="1">
                <a:solidFill>
                  <a:schemeClr val="accent6">
                    <a:lumMod val="50000"/>
                  </a:schemeClr>
                </a:solidFill>
              </a:rPr>
              <a:t>geheugen</a:t>
            </a:r>
            <a:endParaRPr lang="en-US" altLang="nl-NL" sz="2800" b="1" dirty="0">
              <a:solidFill>
                <a:schemeClr val="accent6">
                  <a:lumMod val="50000"/>
                </a:schemeClr>
              </a:solidFill>
            </a:endParaRPr>
          </a:p>
          <a:p>
            <a:pPr algn="l">
              <a:spcBef>
                <a:spcPct val="50000"/>
              </a:spcBef>
              <a:buFontTx/>
              <a:buChar char="•"/>
            </a:pPr>
            <a:r>
              <a:rPr lang="en-US" altLang="nl-NL" sz="2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altLang="nl-NL" sz="2800" b="1" dirty="0" err="1">
                <a:solidFill>
                  <a:schemeClr val="accent6">
                    <a:lumMod val="50000"/>
                  </a:schemeClr>
                </a:solidFill>
              </a:rPr>
              <a:t>Ontwikkeling</a:t>
            </a:r>
            <a:r>
              <a:rPr lang="en-US" altLang="nl-NL" sz="2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altLang="nl-NL" sz="2800" b="1" dirty="0" err="1">
                <a:solidFill>
                  <a:schemeClr val="accent6">
                    <a:lumMod val="50000"/>
                  </a:schemeClr>
                </a:solidFill>
              </a:rPr>
              <a:t>hersenen</a:t>
            </a:r>
            <a:r>
              <a:rPr lang="en-US" altLang="nl-NL" sz="2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</a:p>
          <a:p>
            <a:pPr algn="l">
              <a:spcBef>
                <a:spcPct val="50000"/>
              </a:spcBef>
              <a:buFontTx/>
              <a:buChar char="•"/>
            </a:pPr>
            <a:r>
              <a:rPr lang="en-US" altLang="nl-NL" sz="2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altLang="nl-NL" sz="2800" b="1" dirty="0" err="1">
                <a:solidFill>
                  <a:schemeClr val="accent6">
                    <a:lumMod val="50000"/>
                  </a:schemeClr>
                </a:solidFill>
              </a:rPr>
              <a:t>Aanpassen</a:t>
            </a:r>
            <a:r>
              <a:rPr lang="en-US" altLang="nl-NL" sz="2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altLang="nl-NL" sz="2800" b="1" dirty="0" err="1">
                <a:solidFill>
                  <a:schemeClr val="accent6">
                    <a:lumMod val="50000"/>
                  </a:schemeClr>
                </a:solidFill>
              </a:rPr>
              <a:t>hersenen</a:t>
            </a:r>
            <a:endParaRPr lang="nl-NL" altLang="nl-NL" sz="28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4" name="Rectangle 9"/>
          <p:cNvSpPr txBox="1">
            <a:spLocks noChangeArrowheads="1"/>
          </p:cNvSpPr>
          <p:nvPr/>
        </p:nvSpPr>
        <p:spPr>
          <a:xfrm>
            <a:off x="685800" y="1981200"/>
            <a:ext cx="7772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E7132C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E7132C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E7132C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E7132C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E7132C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None/>
            </a:pPr>
            <a:endParaRPr lang="nl-NL" altLang="nl-NL" sz="2400" smtClean="0">
              <a:latin typeface="Arial" panose="020B0604020202020204" pitchFamily="34" charset="0"/>
            </a:endParaRPr>
          </a:p>
          <a:p>
            <a:pPr>
              <a:buFontTx/>
              <a:buNone/>
            </a:pPr>
            <a:endParaRPr lang="nl-NL" altLang="nl-NL" sz="2400" smtClean="0">
              <a:latin typeface="Arial" panose="020B0604020202020204" pitchFamily="34" charset="0"/>
            </a:endParaRPr>
          </a:p>
          <a:p>
            <a:pPr>
              <a:buFontTx/>
              <a:buNone/>
            </a:pPr>
            <a:endParaRPr lang="nl-NL" altLang="nl-NL" sz="2400" smtClean="0">
              <a:latin typeface="Arial" panose="020B0604020202020204" pitchFamily="34" charset="0"/>
            </a:endParaRPr>
          </a:p>
          <a:p>
            <a:pPr>
              <a:buFontTx/>
              <a:buNone/>
            </a:pPr>
            <a:endParaRPr lang="nl-NL" altLang="nl-NL" sz="2400">
              <a:latin typeface="Arial" panose="020B0604020202020204" pitchFamily="34" charset="0"/>
            </a:endParaRPr>
          </a:p>
        </p:txBody>
      </p:sp>
      <p:sp>
        <p:nvSpPr>
          <p:cNvPr id="11" name="Titel 6"/>
          <p:cNvSpPr>
            <a:spLocks noGrp="1"/>
          </p:cNvSpPr>
          <p:nvPr>
            <p:ph type="title"/>
          </p:nvPr>
        </p:nvSpPr>
        <p:spPr>
          <a:xfrm>
            <a:off x="107504" y="0"/>
            <a:ext cx="9036496" cy="980728"/>
          </a:xfrm>
        </p:spPr>
        <p:txBody>
          <a:bodyPr>
            <a:normAutofit/>
          </a:bodyPr>
          <a:lstStyle/>
          <a:p>
            <a:pPr marL="514350" indent="-514350"/>
            <a:r>
              <a:rPr lang="nl-NL" dirty="0"/>
              <a:t>Effect cannabis adolescenten</a:t>
            </a:r>
          </a:p>
        </p:txBody>
      </p:sp>
    </p:spTree>
    <p:extLst>
      <p:ext uri="{BB962C8B-B14F-4D97-AF65-F5344CB8AC3E}">
        <p14:creationId xmlns:p14="http://schemas.microsoft.com/office/powerpoint/2010/main" val="1629187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5DEE6-088B-47DE-B0A7-B067C38A5FF1}" type="slidenum">
              <a:rPr lang="nl-NL" smtClean="0"/>
              <a:pPr/>
              <a:t>39</a:t>
            </a:fld>
            <a:endParaRPr lang="nl-NL"/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0" y="764704"/>
            <a:ext cx="9144000" cy="5746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pic>
        <p:nvPicPr>
          <p:cNvPr id="8" name="Picture 3" descr="LOGO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32629" y="838331"/>
            <a:ext cx="1856031" cy="1921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838200" y="3581400"/>
            <a:ext cx="6248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buSzTx/>
            </a:pPr>
            <a:endParaRPr lang="en-US" altLang="nl-NL">
              <a:latin typeface="Times New Roman" panose="02020603050405020304" pitchFamily="18" charset="0"/>
            </a:endParaRPr>
          </a:p>
        </p:txBody>
      </p:sp>
      <p:sp>
        <p:nvSpPr>
          <p:cNvPr id="14" name="Rectangle 9"/>
          <p:cNvSpPr txBox="1">
            <a:spLocks noChangeArrowheads="1"/>
          </p:cNvSpPr>
          <p:nvPr/>
        </p:nvSpPr>
        <p:spPr>
          <a:xfrm>
            <a:off x="684213" y="1963354"/>
            <a:ext cx="7772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E7132C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E7132C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E7132C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E7132C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E7132C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None/>
            </a:pPr>
            <a:endParaRPr lang="nl-NL" altLang="nl-NL" sz="2400" smtClean="0">
              <a:latin typeface="Arial" panose="020B0604020202020204" pitchFamily="34" charset="0"/>
            </a:endParaRPr>
          </a:p>
          <a:p>
            <a:pPr>
              <a:buFontTx/>
              <a:buNone/>
            </a:pPr>
            <a:endParaRPr lang="nl-NL" altLang="nl-NL" sz="2400" smtClean="0">
              <a:latin typeface="Arial" panose="020B0604020202020204" pitchFamily="34" charset="0"/>
            </a:endParaRPr>
          </a:p>
          <a:p>
            <a:pPr>
              <a:buFontTx/>
              <a:buNone/>
            </a:pPr>
            <a:endParaRPr lang="nl-NL" altLang="nl-NL" sz="2400" smtClean="0">
              <a:latin typeface="Arial" panose="020B0604020202020204" pitchFamily="34" charset="0"/>
            </a:endParaRPr>
          </a:p>
          <a:p>
            <a:pPr>
              <a:buFontTx/>
              <a:buNone/>
            </a:pPr>
            <a:endParaRPr lang="nl-NL" altLang="nl-NL" sz="2400">
              <a:latin typeface="Arial" panose="020B0604020202020204" pitchFamily="34" charset="0"/>
            </a:endParaRP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540631" y="1169885"/>
            <a:ext cx="6406800" cy="9629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rgbClr val="EC142E"/>
                </a:solidFill>
                <a:latin typeface="Verdana" pitchFamily="34" charset="0"/>
                <a:ea typeface="+mj-ea"/>
                <a:cs typeface="+mj-cs"/>
              </a:defRPr>
            </a:lvl1pPr>
          </a:lstStyle>
          <a:p>
            <a:r>
              <a:rPr lang="en-US" altLang="nl-NL" sz="4000" dirty="0" err="1" smtClean="0">
                <a:solidFill>
                  <a:srgbClr val="993300"/>
                </a:solidFill>
                <a:latin typeface="Arial" panose="020B0604020202020204" pitchFamily="34" charset="0"/>
              </a:rPr>
              <a:t>Glutamaat</a:t>
            </a:r>
            <a:r>
              <a:rPr lang="en-US" altLang="nl-NL" sz="4000" dirty="0" smtClean="0">
                <a:solidFill>
                  <a:srgbClr val="993300"/>
                </a:solidFill>
                <a:latin typeface="Arial" panose="020B0604020202020204" pitchFamily="34" charset="0"/>
              </a:rPr>
              <a:t> release </a:t>
            </a:r>
            <a:br>
              <a:rPr lang="en-US" altLang="nl-NL" sz="4000" dirty="0" smtClean="0">
                <a:solidFill>
                  <a:srgbClr val="993300"/>
                </a:solidFill>
                <a:latin typeface="Arial" panose="020B0604020202020204" pitchFamily="34" charset="0"/>
              </a:rPr>
            </a:br>
            <a:r>
              <a:rPr lang="en-US" altLang="nl-NL" sz="2400" dirty="0" err="1" smtClean="0">
                <a:solidFill>
                  <a:srgbClr val="993300"/>
                </a:solidFill>
                <a:latin typeface="Arial" panose="020B0604020202020204" pitchFamily="34" charset="0"/>
              </a:rPr>
              <a:t>betrokken</a:t>
            </a:r>
            <a:r>
              <a:rPr lang="en-US" altLang="nl-NL" sz="2400" dirty="0" smtClean="0">
                <a:solidFill>
                  <a:srgbClr val="993300"/>
                </a:solidFill>
                <a:latin typeface="Arial" panose="020B0604020202020204" pitchFamily="34" charset="0"/>
              </a:rPr>
              <a:t> </a:t>
            </a:r>
            <a:r>
              <a:rPr lang="en-US" altLang="nl-NL" sz="2400" dirty="0" err="1" smtClean="0">
                <a:solidFill>
                  <a:srgbClr val="993300"/>
                </a:solidFill>
                <a:latin typeface="Arial" panose="020B0604020202020204" pitchFamily="34" charset="0"/>
              </a:rPr>
              <a:t>bij</a:t>
            </a:r>
            <a:r>
              <a:rPr lang="en-US" altLang="nl-NL" sz="2400" dirty="0" smtClean="0">
                <a:solidFill>
                  <a:srgbClr val="993300"/>
                </a:solidFill>
                <a:latin typeface="Arial" panose="020B0604020202020204" pitchFamily="34" charset="0"/>
              </a:rPr>
              <a:t> </a:t>
            </a:r>
            <a:r>
              <a:rPr lang="en-US" altLang="nl-NL" sz="2400" dirty="0" err="1" smtClean="0">
                <a:solidFill>
                  <a:srgbClr val="993300"/>
                </a:solidFill>
                <a:latin typeface="Arial" panose="020B0604020202020204" pitchFamily="34" charset="0"/>
              </a:rPr>
              <a:t>snoeien</a:t>
            </a:r>
            <a:r>
              <a:rPr lang="en-US" altLang="nl-NL" sz="2400" dirty="0" smtClean="0">
                <a:solidFill>
                  <a:srgbClr val="993300"/>
                </a:solidFill>
                <a:latin typeface="Arial" panose="020B0604020202020204" pitchFamily="34" charset="0"/>
              </a:rPr>
              <a:t> van </a:t>
            </a:r>
            <a:r>
              <a:rPr lang="en-US" altLang="nl-NL" sz="2400" dirty="0" err="1" smtClean="0">
                <a:solidFill>
                  <a:srgbClr val="993300"/>
                </a:solidFill>
                <a:latin typeface="Arial" panose="020B0604020202020204" pitchFamily="34" charset="0"/>
              </a:rPr>
              <a:t>overbodige</a:t>
            </a:r>
            <a:r>
              <a:rPr lang="en-US" altLang="nl-NL" sz="2400" dirty="0" smtClean="0">
                <a:solidFill>
                  <a:srgbClr val="993300"/>
                </a:solidFill>
                <a:latin typeface="Arial" panose="020B0604020202020204" pitchFamily="34" charset="0"/>
              </a:rPr>
              <a:t> </a:t>
            </a:r>
            <a:r>
              <a:rPr lang="en-US" altLang="nl-NL" sz="2400" dirty="0" err="1" smtClean="0">
                <a:solidFill>
                  <a:srgbClr val="993300"/>
                </a:solidFill>
                <a:latin typeface="Arial" panose="020B0604020202020204" pitchFamily="34" charset="0"/>
              </a:rPr>
              <a:t>verbindingen</a:t>
            </a:r>
            <a:r>
              <a:rPr lang="en-US" altLang="nl-NL" sz="2400" dirty="0" smtClean="0">
                <a:solidFill>
                  <a:srgbClr val="993300"/>
                </a:solidFill>
                <a:latin typeface="Arial" panose="020B0604020202020204" pitchFamily="34" charset="0"/>
              </a:rPr>
              <a:t> </a:t>
            </a:r>
            <a:r>
              <a:rPr lang="en-US" altLang="nl-NL" sz="2400" dirty="0" err="1" smtClean="0">
                <a:solidFill>
                  <a:srgbClr val="993300"/>
                </a:solidFill>
                <a:latin typeface="Arial" panose="020B0604020202020204" pitchFamily="34" charset="0"/>
              </a:rPr>
              <a:t>en</a:t>
            </a:r>
            <a:r>
              <a:rPr lang="en-US" altLang="nl-NL" sz="2400" dirty="0" smtClean="0">
                <a:solidFill>
                  <a:srgbClr val="993300"/>
                </a:solidFill>
                <a:latin typeface="Arial" panose="020B0604020202020204" pitchFamily="34" charset="0"/>
              </a:rPr>
              <a:t> </a:t>
            </a:r>
            <a:r>
              <a:rPr lang="en-US" altLang="nl-NL" sz="2400" dirty="0" err="1" smtClean="0">
                <a:solidFill>
                  <a:srgbClr val="993300"/>
                </a:solidFill>
                <a:latin typeface="Arial" panose="020B0604020202020204" pitchFamily="34" charset="0"/>
              </a:rPr>
              <a:t>versteviging</a:t>
            </a:r>
            <a:r>
              <a:rPr lang="en-US" altLang="nl-NL" sz="2400" dirty="0" smtClean="0">
                <a:solidFill>
                  <a:srgbClr val="993300"/>
                </a:solidFill>
                <a:latin typeface="Arial" panose="020B0604020202020204" pitchFamily="34" charset="0"/>
              </a:rPr>
              <a:t> van </a:t>
            </a:r>
            <a:r>
              <a:rPr lang="en-US" altLang="nl-NL" sz="2400" dirty="0" err="1" smtClean="0">
                <a:solidFill>
                  <a:srgbClr val="993300"/>
                </a:solidFill>
                <a:latin typeface="Arial" panose="020B0604020202020204" pitchFamily="34" charset="0"/>
              </a:rPr>
              <a:t>permanente</a:t>
            </a:r>
            <a:r>
              <a:rPr lang="en-US" altLang="nl-NL" sz="2400" dirty="0" smtClean="0">
                <a:solidFill>
                  <a:srgbClr val="993300"/>
                </a:solidFill>
                <a:latin typeface="Arial" panose="020B0604020202020204" pitchFamily="34" charset="0"/>
              </a:rPr>
              <a:t> </a:t>
            </a:r>
            <a:r>
              <a:rPr lang="en-US" altLang="nl-NL" sz="2400" dirty="0" err="1" smtClean="0">
                <a:solidFill>
                  <a:srgbClr val="993300"/>
                </a:solidFill>
                <a:latin typeface="Arial" panose="020B0604020202020204" pitchFamily="34" charset="0"/>
              </a:rPr>
              <a:t>verbindingen</a:t>
            </a:r>
            <a:endParaRPr lang="nl-NL" altLang="nl-NL" sz="2400" dirty="0">
              <a:solidFill>
                <a:srgbClr val="993300"/>
              </a:solidFill>
              <a:latin typeface="Arial" panose="020B0604020202020204" pitchFamily="34" charset="0"/>
            </a:endParaRPr>
          </a:p>
        </p:txBody>
      </p:sp>
      <p:pic>
        <p:nvPicPr>
          <p:cNvPr id="13" name="Picture 3" descr="Glutamaat synaps copy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11676" y="2208300"/>
            <a:ext cx="5274902" cy="366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 Box 4"/>
          <p:cNvSpPr txBox="1">
            <a:spLocks noChangeArrowheads="1"/>
          </p:cNvSpPr>
          <p:nvPr/>
        </p:nvSpPr>
        <p:spPr bwMode="auto">
          <a:xfrm>
            <a:off x="113816" y="4628954"/>
            <a:ext cx="1969845" cy="8002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nl-NL" sz="1800" b="1" dirty="0">
                <a:solidFill>
                  <a:srgbClr val="FF0000"/>
                </a:solidFill>
                <a:latin typeface="Arial" panose="020B0604020202020204" pitchFamily="34" charset="0"/>
              </a:rPr>
              <a:t>1 </a:t>
            </a:r>
            <a:r>
              <a:rPr lang="en-US" altLang="nl-NL" sz="1800" b="1" dirty="0" err="1">
                <a:solidFill>
                  <a:srgbClr val="FF0000"/>
                </a:solidFill>
                <a:latin typeface="Arial" panose="020B0604020202020204" pitchFamily="34" charset="0"/>
              </a:rPr>
              <a:t>Depolarisatie</a:t>
            </a:r>
            <a:endParaRPr lang="en-US" altLang="nl-NL" sz="1800" b="1" dirty="0">
              <a:solidFill>
                <a:srgbClr val="FF0000"/>
              </a:solidFill>
              <a:latin typeface="Arial" panose="020B0604020202020204" pitchFamily="34" charset="0"/>
            </a:endParaRPr>
          </a:p>
          <a:p>
            <a:pPr algn="ctr"/>
            <a:r>
              <a:rPr lang="en-US" altLang="nl-NL" sz="1400" b="1" dirty="0">
                <a:solidFill>
                  <a:srgbClr val="FF0000"/>
                </a:solidFill>
                <a:latin typeface="Arial" panose="020B0604020202020204" pitchFamily="34" charset="0"/>
              </a:rPr>
              <a:t>(</a:t>
            </a:r>
            <a:r>
              <a:rPr lang="en-US" altLang="nl-NL" sz="1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aktiviteit</a:t>
            </a:r>
            <a:r>
              <a:rPr lang="en-US" altLang="nl-NL" sz="14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nl-NL" sz="1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naburige</a:t>
            </a:r>
            <a:r>
              <a:rPr lang="en-US" altLang="nl-NL" sz="14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nl-NL" sz="1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neuronen</a:t>
            </a:r>
            <a:r>
              <a:rPr lang="en-US" altLang="nl-NL" sz="1400" b="1" dirty="0">
                <a:solidFill>
                  <a:srgbClr val="FF0000"/>
                </a:solidFill>
                <a:latin typeface="Arial" panose="020B0604020202020204" pitchFamily="34" charset="0"/>
              </a:rPr>
              <a:t>)</a:t>
            </a:r>
            <a:endParaRPr lang="nl-NL" altLang="nl-NL" sz="1400" b="1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16" name="AutoShape 5"/>
          <p:cNvSpPr>
            <a:spLocks noChangeArrowheads="1"/>
          </p:cNvSpPr>
          <p:nvPr/>
        </p:nvSpPr>
        <p:spPr bwMode="auto">
          <a:xfrm rot="19453136">
            <a:off x="2003672" y="4395238"/>
            <a:ext cx="675536" cy="363786"/>
          </a:xfrm>
          <a:prstGeom prst="rightArrow">
            <a:avLst>
              <a:gd name="adj1" fmla="val 50000"/>
              <a:gd name="adj2" fmla="val 37500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endParaRPr lang="nl-NL"/>
          </a:p>
        </p:txBody>
      </p:sp>
      <p:sp>
        <p:nvSpPr>
          <p:cNvPr id="17" name="AutoShape 8"/>
          <p:cNvSpPr>
            <a:spLocks noChangeArrowheads="1"/>
          </p:cNvSpPr>
          <p:nvPr/>
        </p:nvSpPr>
        <p:spPr bwMode="auto">
          <a:xfrm rot="21010945">
            <a:off x="6094568" y="3697374"/>
            <a:ext cx="1223962" cy="574675"/>
          </a:xfrm>
          <a:prstGeom prst="leftArrow">
            <a:avLst>
              <a:gd name="adj1" fmla="val 50000"/>
              <a:gd name="adj2" fmla="val 53246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nl-NL"/>
          </a:p>
        </p:txBody>
      </p:sp>
      <p:sp>
        <p:nvSpPr>
          <p:cNvPr id="18" name="Text Box 5"/>
          <p:cNvSpPr txBox="1">
            <a:spLocks noChangeArrowheads="1"/>
          </p:cNvSpPr>
          <p:nvPr/>
        </p:nvSpPr>
        <p:spPr bwMode="auto">
          <a:xfrm>
            <a:off x="6718785" y="4088535"/>
            <a:ext cx="2160588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nl-NL" sz="1800" b="1" dirty="0">
                <a:solidFill>
                  <a:srgbClr val="FF0000"/>
                </a:solidFill>
                <a:latin typeface="Arial" panose="020B0604020202020204" pitchFamily="34" charset="0"/>
              </a:rPr>
              <a:t>2 Release van </a:t>
            </a:r>
            <a:r>
              <a:rPr lang="en-US" altLang="nl-NL" sz="1800" b="1" dirty="0" err="1">
                <a:solidFill>
                  <a:srgbClr val="FF0000"/>
                </a:solidFill>
                <a:latin typeface="Arial" panose="020B0604020202020204" pitchFamily="34" charset="0"/>
              </a:rPr>
              <a:t>glutamaat</a:t>
            </a:r>
            <a:endParaRPr lang="nl-NL" altLang="nl-NL" sz="1400" b="1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19" name="Text Box 6"/>
          <p:cNvSpPr txBox="1">
            <a:spLocks noChangeArrowheads="1"/>
          </p:cNvSpPr>
          <p:nvPr/>
        </p:nvSpPr>
        <p:spPr bwMode="auto">
          <a:xfrm>
            <a:off x="1973214" y="5701739"/>
            <a:ext cx="2808287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nl-NL" sz="1800" b="1">
                <a:solidFill>
                  <a:srgbClr val="FF0000"/>
                </a:solidFill>
                <a:latin typeface="Arial" panose="020B0604020202020204" pitchFamily="34" charset="0"/>
              </a:rPr>
              <a:t>3 Binding aan NMDA receptor</a:t>
            </a:r>
            <a:endParaRPr lang="nl-NL" altLang="nl-NL" sz="1400" b="1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20" name="AutoShape 7"/>
          <p:cNvSpPr>
            <a:spLocks noChangeArrowheads="1"/>
          </p:cNvSpPr>
          <p:nvPr/>
        </p:nvSpPr>
        <p:spPr bwMode="auto">
          <a:xfrm rot="20958159">
            <a:off x="3270201" y="5196914"/>
            <a:ext cx="1152525" cy="431800"/>
          </a:xfrm>
          <a:prstGeom prst="rightArrow">
            <a:avLst>
              <a:gd name="adj1" fmla="val 50000"/>
              <a:gd name="adj2" fmla="val 66728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nl-NL"/>
          </a:p>
        </p:txBody>
      </p:sp>
      <p:sp>
        <p:nvSpPr>
          <p:cNvPr id="21" name="Text Box 7"/>
          <p:cNvSpPr txBox="1">
            <a:spLocks noChangeArrowheads="1"/>
          </p:cNvSpPr>
          <p:nvPr/>
        </p:nvSpPr>
        <p:spPr bwMode="auto">
          <a:xfrm>
            <a:off x="8075579" y="5943423"/>
            <a:ext cx="145166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nl-NL" sz="1800" b="1">
                <a:solidFill>
                  <a:srgbClr val="FF0000"/>
                </a:solidFill>
                <a:latin typeface="Arial" panose="020B0604020202020204" pitchFamily="34" charset="0"/>
              </a:rPr>
              <a:t>4 LTP</a:t>
            </a:r>
            <a:endParaRPr lang="nl-NL" altLang="nl-NL" sz="1400" b="1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22" name="AutoShape 8"/>
          <p:cNvSpPr>
            <a:spLocks noChangeArrowheads="1"/>
          </p:cNvSpPr>
          <p:nvPr/>
        </p:nvSpPr>
        <p:spPr bwMode="auto">
          <a:xfrm rot="390338">
            <a:off x="6619132" y="5868085"/>
            <a:ext cx="1508685" cy="360362"/>
          </a:xfrm>
          <a:prstGeom prst="leftArrow">
            <a:avLst>
              <a:gd name="adj1" fmla="val 50000"/>
              <a:gd name="adj2" fmla="val 139868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endParaRPr lang="nl-NL"/>
          </a:p>
        </p:txBody>
      </p:sp>
      <p:sp>
        <p:nvSpPr>
          <p:cNvPr id="23" name="Titel 6"/>
          <p:cNvSpPr>
            <a:spLocks noGrp="1"/>
          </p:cNvSpPr>
          <p:nvPr>
            <p:ph type="title"/>
          </p:nvPr>
        </p:nvSpPr>
        <p:spPr>
          <a:xfrm>
            <a:off x="107504" y="0"/>
            <a:ext cx="9036496" cy="980728"/>
          </a:xfrm>
        </p:spPr>
        <p:txBody>
          <a:bodyPr>
            <a:normAutofit/>
          </a:bodyPr>
          <a:lstStyle/>
          <a:p>
            <a:pPr marL="514350" indent="-514350"/>
            <a:r>
              <a:rPr lang="nl-NL" dirty="0"/>
              <a:t>Effect cannabis adolescenten</a:t>
            </a:r>
          </a:p>
        </p:txBody>
      </p:sp>
    </p:spTree>
    <p:extLst>
      <p:ext uri="{BB962C8B-B14F-4D97-AF65-F5344CB8AC3E}">
        <p14:creationId xmlns:p14="http://schemas.microsoft.com/office/powerpoint/2010/main" val="642969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animBg="1"/>
      <p:bldP spid="17" grpId="0" animBg="1"/>
      <p:bldP spid="18" grpId="0"/>
      <p:bldP spid="19" grpId="0"/>
      <p:bldP spid="20" grpId="0" animBg="1"/>
      <p:bldP spid="21" grpId="0"/>
      <p:bldP spid="2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5DEE6-088B-47DE-B0A7-B067C38A5FF1}" type="slidenum">
              <a:rPr lang="nl-NL" smtClean="0"/>
              <a:pPr/>
              <a:t>4</a:t>
            </a:fld>
            <a:endParaRPr lang="nl-NL"/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>
          <a:xfrm>
            <a:off x="107504" y="0"/>
            <a:ext cx="9036496" cy="980728"/>
          </a:xfrm>
        </p:spPr>
        <p:txBody>
          <a:bodyPr>
            <a:normAutofit/>
          </a:bodyPr>
          <a:lstStyle/>
          <a:p>
            <a:pPr marL="514350" indent="-514350"/>
            <a:r>
              <a:rPr lang="nl-NL" dirty="0" smtClean="0"/>
              <a:t>Druggebruik adolescentie anno?</a:t>
            </a:r>
            <a:endParaRPr lang="nl-NL" dirty="0"/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520" y="1052736"/>
            <a:ext cx="3314835" cy="2296547"/>
          </a:xfrm>
          <a:prstGeom prst="rect">
            <a:avLst/>
          </a:prstGeom>
        </p:spPr>
      </p:pic>
      <p:pic>
        <p:nvPicPr>
          <p:cNvPr id="8" name="Picture 10" descr="http://static.djguide.nl/image/nieuws/dancevalley1klein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24128" y="1028616"/>
            <a:ext cx="3024336" cy="2425910"/>
          </a:xfrm>
          <a:prstGeom prst="rect">
            <a:avLst/>
          </a:prstGeom>
          <a:noFill/>
        </p:spPr>
      </p:pic>
      <p:pic>
        <p:nvPicPr>
          <p:cNvPr id="9" name="Afbeelding 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63580" y="2996952"/>
            <a:ext cx="4941455" cy="3294303"/>
          </a:xfrm>
          <a:prstGeom prst="rect">
            <a:avLst/>
          </a:prstGeom>
        </p:spPr>
      </p:pic>
      <p:pic>
        <p:nvPicPr>
          <p:cNvPr id="10" name="Picture 2" descr="http://2.bp.blogspot.com/_RG8j8et70OU/SW3WJFPGD8I/AAAAAAAAAKQ/Fjq51PuvDwk/s320/000a88ae_medium.jpe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86338" y="1028617"/>
            <a:ext cx="1895937" cy="187716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3006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6" descr="LOGO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07893" y="1015157"/>
            <a:ext cx="1619250" cy="167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5DEE6-088B-47DE-B0A7-B067C38A5FF1}" type="slidenum">
              <a:rPr lang="nl-NL" smtClean="0"/>
              <a:pPr/>
              <a:t>40</a:t>
            </a:fld>
            <a:endParaRPr lang="nl-NL"/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838200" y="3581400"/>
            <a:ext cx="6248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buSzTx/>
            </a:pPr>
            <a:endParaRPr lang="en-US" altLang="nl-NL">
              <a:latin typeface="Times New Roman" panose="02020603050405020304" pitchFamily="18" charset="0"/>
            </a:endParaRPr>
          </a:p>
        </p:txBody>
      </p:sp>
      <p:sp>
        <p:nvSpPr>
          <p:cNvPr id="14" name="Rectangle 9"/>
          <p:cNvSpPr txBox="1">
            <a:spLocks noChangeArrowheads="1"/>
          </p:cNvSpPr>
          <p:nvPr/>
        </p:nvSpPr>
        <p:spPr>
          <a:xfrm>
            <a:off x="685800" y="1981200"/>
            <a:ext cx="7772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E7132C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E7132C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E7132C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E7132C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E7132C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None/>
            </a:pPr>
            <a:endParaRPr lang="nl-NL" altLang="nl-NL" sz="2400" smtClean="0">
              <a:latin typeface="Arial" panose="020B0604020202020204" pitchFamily="34" charset="0"/>
            </a:endParaRPr>
          </a:p>
          <a:p>
            <a:pPr>
              <a:buFontTx/>
              <a:buNone/>
            </a:pPr>
            <a:endParaRPr lang="nl-NL" altLang="nl-NL" sz="2400" smtClean="0">
              <a:latin typeface="Arial" panose="020B0604020202020204" pitchFamily="34" charset="0"/>
            </a:endParaRPr>
          </a:p>
          <a:p>
            <a:pPr>
              <a:buFontTx/>
              <a:buNone/>
            </a:pPr>
            <a:endParaRPr lang="nl-NL" altLang="nl-NL" sz="2400" smtClean="0">
              <a:latin typeface="Arial" panose="020B0604020202020204" pitchFamily="34" charset="0"/>
            </a:endParaRPr>
          </a:p>
          <a:p>
            <a:pPr>
              <a:buFontTx/>
              <a:buNone/>
            </a:pPr>
            <a:endParaRPr lang="nl-NL" altLang="nl-NL" sz="2400">
              <a:latin typeface="Arial" panose="020B0604020202020204" pitchFamily="34" charset="0"/>
            </a:endParaRPr>
          </a:p>
        </p:txBody>
      </p:sp>
      <p:pic>
        <p:nvPicPr>
          <p:cNvPr id="15" name="Picture 17" descr="GluKonHeck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81" y="2531444"/>
            <a:ext cx="8991600" cy="3529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 Box 10"/>
          <p:cNvSpPr txBox="1">
            <a:spLocks noChangeArrowheads="1"/>
          </p:cNvSpPr>
          <p:nvPr/>
        </p:nvSpPr>
        <p:spPr bwMode="auto">
          <a:xfrm>
            <a:off x="177631" y="2099644"/>
            <a:ext cx="59769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buSzTx/>
            </a:pPr>
            <a:r>
              <a:rPr lang="en-US" altLang="nl-NL">
                <a:solidFill>
                  <a:srgbClr val="0099FF"/>
                </a:solidFill>
              </a:rPr>
              <a:t>Gevolgen normaal glutamaatsysteem:</a:t>
            </a:r>
            <a:endParaRPr lang="nl-NL" altLang="nl-NL">
              <a:solidFill>
                <a:srgbClr val="0099FF"/>
              </a:solidFill>
            </a:endParaRPr>
          </a:p>
        </p:txBody>
      </p:sp>
      <p:sp>
        <p:nvSpPr>
          <p:cNvPr id="17" name="Text Box 15"/>
          <p:cNvSpPr txBox="1">
            <a:spLocks noChangeArrowheads="1"/>
          </p:cNvSpPr>
          <p:nvPr/>
        </p:nvSpPr>
        <p:spPr bwMode="auto">
          <a:xfrm>
            <a:off x="177631" y="4044331"/>
            <a:ext cx="7239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buSzTx/>
            </a:pPr>
            <a:r>
              <a:rPr lang="en-US" altLang="nl-NL">
                <a:solidFill>
                  <a:srgbClr val="FF9900"/>
                </a:solidFill>
              </a:rPr>
              <a:t>Gevolgen minder actief glutamaatsysteem:</a:t>
            </a:r>
            <a:endParaRPr lang="nl-NL" altLang="nl-NL">
              <a:solidFill>
                <a:srgbClr val="FF9900"/>
              </a:solidFill>
            </a:endParaRPr>
          </a:p>
        </p:txBody>
      </p:sp>
      <p:sp>
        <p:nvSpPr>
          <p:cNvPr id="11" name="Titel 6"/>
          <p:cNvSpPr>
            <a:spLocks noGrp="1"/>
          </p:cNvSpPr>
          <p:nvPr>
            <p:ph type="title"/>
          </p:nvPr>
        </p:nvSpPr>
        <p:spPr>
          <a:xfrm>
            <a:off x="107504" y="0"/>
            <a:ext cx="9036496" cy="980728"/>
          </a:xfrm>
        </p:spPr>
        <p:txBody>
          <a:bodyPr>
            <a:normAutofit/>
          </a:bodyPr>
          <a:lstStyle/>
          <a:p>
            <a:pPr marL="514350" indent="-514350"/>
            <a:r>
              <a:rPr lang="nl-NL" dirty="0"/>
              <a:t>Effect cannabis adolescenten</a:t>
            </a:r>
          </a:p>
        </p:txBody>
      </p:sp>
    </p:spTree>
    <p:extLst>
      <p:ext uri="{BB962C8B-B14F-4D97-AF65-F5344CB8AC3E}">
        <p14:creationId xmlns:p14="http://schemas.microsoft.com/office/powerpoint/2010/main" val="252804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5DEE6-088B-47DE-B0A7-B067C38A5FF1}" type="slidenum">
              <a:rPr lang="nl-NL" smtClean="0"/>
              <a:pPr/>
              <a:t>41</a:t>
            </a:fld>
            <a:endParaRPr lang="nl-NL"/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0" y="764704"/>
            <a:ext cx="9144000" cy="5746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pic>
        <p:nvPicPr>
          <p:cNvPr id="8" name="Picture 3" descr="LOGO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32629" y="838331"/>
            <a:ext cx="1856031" cy="1921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838200" y="3581400"/>
            <a:ext cx="6248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buSzTx/>
            </a:pPr>
            <a:endParaRPr lang="en-US" altLang="nl-NL">
              <a:latin typeface="Times New Roman" panose="02020603050405020304" pitchFamily="18" charset="0"/>
            </a:endParaRPr>
          </a:p>
        </p:txBody>
      </p:sp>
      <p:sp>
        <p:nvSpPr>
          <p:cNvPr id="14" name="Rectangle 9"/>
          <p:cNvSpPr txBox="1">
            <a:spLocks noChangeArrowheads="1"/>
          </p:cNvSpPr>
          <p:nvPr/>
        </p:nvSpPr>
        <p:spPr>
          <a:xfrm>
            <a:off x="685800" y="1981200"/>
            <a:ext cx="7772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E7132C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E7132C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E7132C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E7132C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E7132C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None/>
            </a:pPr>
            <a:endParaRPr lang="nl-NL" altLang="nl-NL" sz="2400" smtClean="0">
              <a:latin typeface="Arial" panose="020B0604020202020204" pitchFamily="34" charset="0"/>
            </a:endParaRPr>
          </a:p>
          <a:p>
            <a:pPr>
              <a:buFontTx/>
              <a:buNone/>
            </a:pPr>
            <a:endParaRPr lang="nl-NL" altLang="nl-NL" sz="2400" smtClean="0">
              <a:latin typeface="Arial" panose="020B0604020202020204" pitchFamily="34" charset="0"/>
            </a:endParaRPr>
          </a:p>
          <a:p>
            <a:pPr>
              <a:buFontTx/>
              <a:buNone/>
            </a:pPr>
            <a:endParaRPr lang="nl-NL" altLang="nl-NL" sz="2400" smtClean="0">
              <a:latin typeface="Arial" panose="020B0604020202020204" pitchFamily="34" charset="0"/>
            </a:endParaRPr>
          </a:p>
          <a:p>
            <a:pPr>
              <a:buFontTx/>
              <a:buNone/>
            </a:pPr>
            <a:endParaRPr lang="nl-NL" altLang="nl-NL" sz="2400">
              <a:latin typeface="Arial" panose="020B0604020202020204" pitchFamily="34" charset="0"/>
            </a:endParaRP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-584415" y="630238"/>
            <a:ext cx="8748713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rgbClr val="EC142E"/>
                </a:solidFill>
                <a:latin typeface="Verdana" pitchFamily="34" charset="0"/>
                <a:ea typeface="+mj-ea"/>
                <a:cs typeface="+mj-cs"/>
              </a:defRPr>
            </a:lvl1pPr>
          </a:lstStyle>
          <a:p>
            <a:r>
              <a:rPr lang="en-US" altLang="nl-NL" sz="2000" dirty="0" err="1" smtClean="0">
                <a:solidFill>
                  <a:srgbClr val="993300"/>
                </a:solidFill>
                <a:latin typeface="Arial" panose="020B0604020202020204" pitchFamily="34" charset="0"/>
              </a:rPr>
              <a:t>Regulering</a:t>
            </a:r>
            <a:r>
              <a:rPr lang="en-US" altLang="nl-NL" sz="2000" dirty="0" smtClean="0">
                <a:solidFill>
                  <a:srgbClr val="993300"/>
                </a:solidFill>
                <a:latin typeface="Arial" panose="020B0604020202020204" pitchFamily="34" charset="0"/>
              </a:rPr>
              <a:t> </a:t>
            </a:r>
            <a:r>
              <a:rPr lang="en-US" altLang="nl-NL" sz="2000" dirty="0" err="1" smtClean="0">
                <a:solidFill>
                  <a:srgbClr val="993300"/>
                </a:solidFill>
                <a:latin typeface="Arial" panose="020B0604020202020204" pitchFamily="34" charset="0"/>
              </a:rPr>
              <a:t>glutamaat</a:t>
            </a:r>
            <a:r>
              <a:rPr lang="en-US" altLang="nl-NL" sz="2000" dirty="0" smtClean="0">
                <a:solidFill>
                  <a:srgbClr val="993300"/>
                </a:solidFill>
                <a:latin typeface="Arial" panose="020B0604020202020204" pitchFamily="34" charset="0"/>
              </a:rPr>
              <a:t> release </a:t>
            </a:r>
            <a:br>
              <a:rPr lang="en-US" altLang="nl-NL" sz="2000" dirty="0" smtClean="0">
                <a:solidFill>
                  <a:srgbClr val="993300"/>
                </a:solidFill>
                <a:latin typeface="Arial" panose="020B0604020202020204" pitchFamily="34" charset="0"/>
              </a:rPr>
            </a:br>
            <a:r>
              <a:rPr lang="en-US" altLang="nl-NL" sz="2000" dirty="0" smtClean="0">
                <a:solidFill>
                  <a:srgbClr val="993300"/>
                </a:solidFill>
                <a:latin typeface="Arial" panose="020B0604020202020204" pitchFamily="34" charset="0"/>
              </a:rPr>
              <a:t>door </a:t>
            </a:r>
            <a:r>
              <a:rPr lang="en-US" altLang="nl-NL" sz="2000" dirty="0" err="1" smtClean="0">
                <a:solidFill>
                  <a:srgbClr val="993300"/>
                </a:solidFill>
                <a:latin typeface="Arial" panose="020B0604020202020204" pitchFamily="34" charset="0"/>
              </a:rPr>
              <a:t>endogene</a:t>
            </a:r>
            <a:r>
              <a:rPr lang="en-US" altLang="nl-NL" sz="2000" dirty="0" smtClean="0">
                <a:solidFill>
                  <a:srgbClr val="993300"/>
                </a:solidFill>
                <a:latin typeface="Arial" panose="020B0604020202020204" pitchFamily="34" charset="0"/>
              </a:rPr>
              <a:t> </a:t>
            </a:r>
            <a:r>
              <a:rPr lang="en-US" altLang="nl-NL" sz="2000" dirty="0" err="1" smtClean="0">
                <a:solidFill>
                  <a:srgbClr val="993300"/>
                </a:solidFill>
                <a:latin typeface="Arial" panose="020B0604020202020204" pitchFamily="34" charset="0"/>
              </a:rPr>
              <a:t>cannabinoïden</a:t>
            </a:r>
            <a:endParaRPr lang="nl-NL" altLang="nl-NL" sz="2000" dirty="0">
              <a:solidFill>
                <a:srgbClr val="993300"/>
              </a:solidFill>
              <a:latin typeface="Arial" panose="020B0604020202020204" pitchFamily="34" charset="0"/>
            </a:endParaRPr>
          </a:p>
        </p:txBody>
      </p:sp>
      <p:pic>
        <p:nvPicPr>
          <p:cNvPr id="13" name="Picture 4" descr="CB1receptor defkopie"/>
          <p:cNvPicPr>
            <a:picLocks noChangeAspect="1" noChangeArrowheads="1"/>
          </p:cNvPicPr>
          <p:nvPr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47988" y="1773238"/>
            <a:ext cx="3590925" cy="4416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Line 6"/>
          <p:cNvSpPr>
            <a:spLocks noChangeShapeType="1"/>
          </p:cNvSpPr>
          <p:nvPr/>
        </p:nvSpPr>
        <p:spPr bwMode="auto">
          <a:xfrm flipH="1">
            <a:off x="5795963" y="4797425"/>
            <a:ext cx="144462" cy="360363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nl-NL"/>
          </a:p>
        </p:txBody>
      </p:sp>
      <p:sp>
        <p:nvSpPr>
          <p:cNvPr id="16" name="Text Box 7"/>
          <p:cNvSpPr txBox="1">
            <a:spLocks noChangeArrowheads="1"/>
          </p:cNvSpPr>
          <p:nvPr/>
        </p:nvSpPr>
        <p:spPr bwMode="auto">
          <a:xfrm>
            <a:off x="120650" y="2152650"/>
            <a:ext cx="25844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nl-NL" sz="1800" b="1">
                <a:latin typeface="Arial" panose="020B0604020202020204" pitchFamily="34" charset="0"/>
              </a:rPr>
              <a:t>Presynaptisch neuron</a:t>
            </a:r>
          </a:p>
          <a:p>
            <a:pPr algn="ctr"/>
            <a:r>
              <a:rPr lang="en-US" altLang="nl-NL" sz="1800" b="1">
                <a:latin typeface="Arial" panose="020B0604020202020204" pitchFamily="34" charset="0"/>
              </a:rPr>
              <a:t>glutamaterg</a:t>
            </a:r>
            <a:endParaRPr lang="nl-NL" altLang="nl-NL" sz="1800" b="1">
              <a:latin typeface="Arial" panose="020B0604020202020204" pitchFamily="34" charset="0"/>
            </a:endParaRPr>
          </a:p>
        </p:txBody>
      </p:sp>
      <p:sp>
        <p:nvSpPr>
          <p:cNvPr id="17" name="Text Box 8"/>
          <p:cNvSpPr txBox="1">
            <a:spLocks noChangeArrowheads="1"/>
          </p:cNvSpPr>
          <p:nvPr/>
        </p:nvSpPr>
        <p:spPr bwMode="auto">
          <a:xfrm>
            <a:off x="187325" y="4437063"/>
            <a:ext cx="27114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20000"/>
              </a:spcBef>
            </a:pPr>
            <a:r>
              <a:rPr lang="en-US" altLang="nl-NL" sz="1800" b="1">
                <a:latin typeface="Arial" panose="020B0604020202020204" pitchFamily="34" charset="0"/>
              </a:rPr>
              <a:t>Postsynaptisch neuron</a:t>
            </a:r>
            <a:endParaRPr lang="nl-NL" altLang="nl-NL" sz="1800" b="1">
              <a:latin typeface="Arial" panose="020B0604020202020204" pitchFamily="34" charset="0"/>
            </a:endParaRPr>
          </a:p>
        </p:txBody>
      </p:sp>
      <p:sp>
        <p:nvSpPr>
          <p:cNvPr id="18" name="Text Box 10"/>
          <p:cNvSpPr txBox="1">
            <a:spLocks noChangeArrowheads="1"/>
          </p:cNvSpPr>
          <p:nvPr/>
        </p:nvSpPr>
        <p:spPr bwMode="auto">
          <a:xfrm>
            <a:off x="3059113" y="4005263"/>
            <a:ext cx="79216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nl-NL" altLang="nl-NL" sz="1400">
                <a:solidFill>
                  <a:srgbClr val="99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●●</a:t>
            </a:r>
          </a:p>
        </p:txBody>
      </p:sp>
      <p:sp>
        <p:nvSpPr>
          <p:cNvPr id="19" name="Text Box 11"/>
          <p:cNvSpPr txBox="1">
            <a:spLocks noChangeArrowheads="1"/>
          </p:cNvSpPr>
          <p:nvPr/>
        </p:nvSpPr>
        <p:spPr bwMode="auto">
          <a:xfrm>
            <a:off x="4140200" y="2997200"/>
            <a:ext cx="79216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nl-NL" altLang="nl-NL" sz="1400">
                <a:solidFill>
                  <a:srgbClr val="99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●●</a:t>
            </a:r>
          </a:p>
        </p:txBody>
      </p:sp>
      <p:sp>
        <p:nvSpPr>
          <p:cNvPr id="20" name="Text Box 12"/>
          <p:cNvSpPr txBox="1">
            <a:spLocks noChangeArrowheads="1"/>
          </p:cNvSpPr>
          <p:nvPr/>
        </p:nvSpPr>
        <p:spPr bwMode="auto">
          <a:xfrm>
            <a:off x="3779838" y="2997200"/>
            <a:ext cx="79216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nl-NL" altLang="nl-NL" sz="1400">
                <a:solidFill>
                  <a:srgbClr val="99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●●</a:t>
            </a:r>
          </a:p>
        </p:txBody>
      </p:sp>
      <p:sp>
        <p:nvSpPr>
          <p:cNvPr id="21" name="Text Box 13"/>
          <p:cNvSpPr txBox="1">
            <a:spLocks noChangeArrowheads="1"/>
          </p:cNvSpPr>
          <p:nvPr/>
        </p:nvSpPr>
        <p:spPr bwMode="auto">
          <a:xfrm>
            <a:off x="3995738" y="2781300"/>
            <a:ext cx="79216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nl-NL" altLang="nl-NL" sz="1400">
                <a:solidFill>
                  <a:srgbClr val="99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●●</a:t>
            </a:r>
          </a:p>
        </p:txBody>
      </p:sp>
      <p:sp>
        <p:nvSpPr>
          <p:cNvPr id="22" name="Text Box 14"/>
          <p:cNvSpPr txBox="1">
            <a:spLocks noChangeArrowheads="1"/>
          </p:cNvSpPr>
          <p:nvPr/>
        </p:nvSpPr>
        <p:spPr bwMode="auto">
          <a:xfrm>
            <a:off x="3132138" y="3860800"/>
            <a:ext cx="79216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nl-NL" altLang="nl-NL" sz="1400">
                <a:solidFill>
                  <a:srgbClr val="99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●●</a:t>
            </a:r>
          </a:p>
        </p:txBody>
      </p:sp>
      <p:sp>
        <p:nvSpPr>
          <p:cNvPr id="23" name="Titel 6"/>
          <p:cNvSpPr>
            <a:spLocks noGrp="1"/>
          </p:cNvSpPr>
          <p:nvPr>
            <p:ph type="title"/>
          </p:nvPr>
        </p:nvSpPr>
        <p:spPr>
          <a:xfrm>
            <a:off x="107504" y="0"/>
            <a:ext cx="9036496" cy="980728"/>
          </a:xfrm>
        </p:spPr>
        <p:txBody>
          <a:bodyPr>
            <a:normAutofit/>
          </a:bodyPr>
          <a:lstStyle/>
          <a:p>
            <a:pPr marL="514350" indent="-514350"/>
            <a:r>
              <a:rPr lang="nl-NL" dirty="0"/>
              <a:t>Effect cannabis adolescenten</a:t>
            </a:r>
          </a:p>
        </p:txBody>
      </p:sp>
    </p:spTree>
    <p:extLst>
      <p:ext uri="{BB962C8B-B14F-4D97-AF65-F5344CB8AC3E}">
        <p14:creationId xmlns:p14="http://schemas.microsoft.com/office/powerpoint/2010/main" val="4033934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5DEE6-088B-47DE-B0A7-B067C38A5FF1}" type="slidenum">
              <a:rPr lang="nl-NL" smtClean="0"/>
              <a:pPr/>
              <a:t>42</a:t>
            </a:fld>
            <a:endParaRPr lang="nl-NL"/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0" y="764704"/>
            <a:ext cx="9144000" cy="5746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24" name="Rectangle 30"/>
          <p:cNvSpPr txBox="1">
            <a:spLocks noChangeArrowheads="1"/>
          </p:cNvSpPr>
          <p:nvPr/>
        </p:nvSpPr>
        <p:spPr>
          <a:xfrm>
            <a:off x="5795963" y="3357563"/>
            <a:ext cx="3810000" cy="411480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E7132C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E7132C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E7132C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E7132C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E7132C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altLang="nl-NL" sz="2800" smtClean="0"/>
          </a:p>
          <a:p>
            <a:endParaRPr lang="en-US" altLang="nl-NL" sz="2800" smtClean="0"/>
          </a:p>
          <a:p>
            <a:r>
              <a:rPr lang="en-US" altLang="nl-NL" sz="2800" smtClean="0">
                <a:latin typeface="Arial" panose="020B0604020202020204" pitchFamily="34" charset="0"/>
              </a:rPr>
              <a:t>Glutamaat wordt afgegeven door presynaptisch neuron</a:t>
            </a:r>
            <a:endParaRPr lang="nl-NL" altLang="nl-NL" sz="2800">
              <a:latin typeface="Arial" panose="020B0604020202020204" pitchFamily="34" charset="0"/>
            </a:endParaRPr>
          </a:p>
        </p:txBody>
      </p:sp>
      <p:pic>
        <p:nvPicPr>
          <p:cNvPr id="25" name="Picture 3" descr="CB1receptor defkopie"/>
          <p:cNvPicPr>
            <a:picLocks noChangeAspect="1" noChangeArrowheads="1"/>
          </p:cNvPicPr>
          <p:nvPr/>
        </p:nvPicPr>
        <p:blipFill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47988" y="1773238"/>
            <a:ext cx="3590925" cy="4416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Line 4"/>
          <p:cNvSpPr>
            <a:spLocks noChangeShapeType="1"/>
          </p:cNvSpPr>
          <p:nvPr/>
        </p:nvSpPr>
        <p:spPr bwMode="auto">
          <a:xfrm flipH="1">
            <a:off x="5795963" y="4797425"/>
            <a:ext cx="144462" cy="360363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nl-NL"/>
          </a:p>
        </p:txBody>
      </p:sp>
      <p:sp>
        <p:nvSpPr>
          <p:cNvPr id="27" name="Text Box 5"/>
          <p:cNvSpPr txBox="1">
            <a:spLocks noChangeArrowheads="1"/>
          </p:cNvSpPr>
          <p:nvPr/>
        </p:nvSpPr>
        <p:spPr bwMode="auto">
          <a:xfrm>
            <a:off x="120650" y="2152650"/>
            <a:ext cx="25844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nl-NL" sz="1800" b="1">
                <a:latin typeface="Arial" panose="020B0604020202020204" pitchFamily="34" charset="0"/>
              </a:rPr>
              <a:t>Presynaptisch neuron</a:t>
            </a:r>
          </a:p>
          <a:p>
            <a:pPr algn="ctr"/>
            <a:r>
              <a:rPr lang="en-US" altLang="nl-NL" sz="1800" b="1">
                <a:latin typeface="Arial" panose="020B0604020202020204" pitchFamily="34" charset="0"/>
              </a:rPr>
              <a:t>glutamaterg</a:t>
            </a:r>
            <a:endParaRPr lang="nl-NL" altLang="nl-NL" sz="1800" b="1">
              <a:latin typeface="Arial" panose="020B0604020202020204" pitchFamily="34" charset="0"/>
            </a:endParaRPr>
          </a:p>
        </p:txBody>
      </p:sp>
      <p:sp>
        <p:nvSpPr>
          <p:cNvPr id="28" name="Text Box 6"/>
          <p:cNvSpPr txBox="1">
            <a:spLocks noChangeArrowheads="1"/>
          </p:cNvSpPr>
          <p:nvPr/>
        </p:nvSpPr>
        <p:spPr bwMode="auto">
          <a:xfrm>
            <a:off x="187325" y="4437063"/>
            <a:ext cx="27114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20000"/>
              </a:spcBef>
            </a:pPr>
            <a:r>
              <a:rPr lang="en-US" altLang="nl-NL" sz="1800" b="1">
                <a:latin typeface="Arial" panose="020B0604020202020204" pitchFamily="34" charset="0"/>
              </a:rPr>
              <a:t>Postsynaptisch neuron</a:t>
            </a:r>
            <a:endParaRPr lang="nl-NL" altLang="nl-NL" sz="1800" b="1">
              <a:latin typeface="Arial" panose="020B0604020202020204" pitchFamily="34" charset="0"/>
            </a:endParaRPr>
          </a:p>
        </p:txBody>
      </p:sp>
      <p:sp>
        <p:nvSpPr>
          <p:cNvPr id="29" name="Text Box 7"/>
          <p:cNvSpPr txBox="1">
            <a:spLocks noChangeArrowheads="1"/>
          </p:cNvSpPr>
          <p:nvPr/>
        </p:nvSpPr>
        <p:spPr bwMode="auto">
          <a:xfrm>
            <a:off x="3059113" y="4005263"/>
            <a:ext cx="79216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nl-NL" altLang="nl-NL" sz="1400">
                <a:solidFill>
                  <a:srgbClr val="99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●●</a:t>
            </a:r>
          </a:p>
        </p:txBody>
      </p:sp>
      <p:sp>
        <p:nvSpPr>
          <p:cNvPr id="30" name="Text Box 8"/>
          <p:cNvSpPr txBox="1">
            <a:spLocks noChangeArrowheads="1"/>
          </p:cNvSpPr>
          <p:nvPr/>
        </p:nvSpPr>
        <p:spPr bwMode="auto">
          <a:xfrm>
            <a:off x="4140200" y="2997200"/>
            <a:ext cx="79216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nl-NL" altLang="nl-NL" sz="1400">
                <a:solidFill>
                  <a:srgbClr val="99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●●</a:t>
            </a:r>
          </a:p>
        </p:txBody>
      </p:sp>
      <p:sp>
        <p:nvSpPr>
          <p:cNvPr id="31" name="Text Box 9"/>
          <p:cNvSpPr txBox="1">
            <a:spLocks noChangeArrowheads="1"/>
          </p:cNvSpPr>
          <p:nvPr/>
        </p:nvSpPr>
        <p:spPr bwMode="auto">
          <a:xfrm>
            <a:off x="3779838" y="2997200"/>
            <a:ext cx="79216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nl-NL" altLang="nl-NL" sz="1400">
                <a:solidFill>
                  <a:srgbClr val="99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●●</a:t>
            </a:r>
          </a:p>
        </p:txBody>
      </p:sp>
      <p:sp>
        <p:nvSpPr>
          <p:cNvPr id="32" name="Text Box 10"/>
          <p:cNvSpPr txBox="1">
            <a:spLocks noChangeArrowheads="1"/>
          </p:cNvSpPr>
          <p:nvPr/>
        </p:nvSpPr>
        <p:spPr bwMode="auto">
          <a:xfrm>
            <a:off x="3995738" y="2781300"/>
            <a:ext cx="79216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nl-NL" altLang="nl-NL" sz="1400">
                <a:solidFill>
                  <a:srgbClr val="99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●●</a:t>
            </a:r>
          </a:p>
        </p:txBody>
      </p:sp>
      <p:sp>
        <p:nvSpPr>
          <p:cNvPr id="33" name="Text Box 11"/>
          <p:cNvSpPr txBox="1">
            <a:spLocks noChangeArrowheads="1"/>
          </p:cNvSpPr>
          <p:nvPr/>
        </p:nvSpPr>
        <p:spPr bwMode="auto">
          <a:xfrm>
            <a:off x="3132138" y="3860800"/>
            <a:ext cx="79216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nl-NL" altLang="nl-NL" sz="1400">
                <a:solidFill>
                  <a:srgbClr val="99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●●</a:t>
            </a:r>
          </a:p>
        </p:txBody>
      </p:sp>
      <p:sp>
        <p:nvSpPr>
          <p:cNvPr id="34" name="Line 16"/>
          <p:cNvSpPr>
            <a:spLocks noChangeShapeType="1"/>
          </p:cNvSpPr>
          <p:nvPr/>
        </p:nvSpPr>
        <p:spPr bwMode="auto">
          <a:xfrm>
            <a:off x="5724525" y="4797425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nl-NL"/>
          </a:p>
        </p:txBody>
      </p:sp>
      <p:sp>
        <p:nvSpPr>
          <p:cNvPr id="35" name="Text Box 25"/>
          <p:cNvSpPr txBox="1">
            <a:spLocks noChangeArrowheads="1"/>
          </p:cNvSpPr>
          <p:nvPr/>
        </p:nvSpPr>
        <p:spPr bwMode="auto">
          <a:xfrm>
            <a:off x="1116013" y="2924175"/>
            <a:ext cx="15843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nl-NL" altLang="nl-NL" sz="1800" b="1">
                <a:solidFill>
                  <a:srgbClr val="99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glutamaat</a:t>
            </a:r>
          </a:p>
        </p:txBody>
      </p:sp>
      <p:sp>
        <p:nvSpPr>
          <p:cNvPr id="36" name="Text Box 26"/>
          <p:cNvSpPr txBox="1">
            <a:spLocks noChangeArrowheads="1"/>
          </p:cNvSpPr>
          <p:nvPr/>
        </p:nvSpPr>
        <p:spPr bwMode="auto">
          <a:xfrm>
            <a:off x="684213" y="3933825"/>
            <a:ext cx="15843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nl-NL" altLang="nl-NL" sz="1800" b="1">
                <a:solidFill>
                  <a:srgbClr val="99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glutamaat</a:t>
            </a:r>
          </a:p>
        </p:txBody>
      </p:sp>
      <p:sp>
        <p:nvSpPr>
          <p:cNvPr id="37" name="Line 27"/>
          <p:cNvSpPr>
            <a:spLocks noChangeShapeType="1"/>
          </p:cNvSpPr>
          <p:nvPr/>
        </p:nvSpPr>
        <p:spPr bwMode="auto">
          <a:xfrm>
            <a:off x="2555875" y="3141663"/>
            <a:ext cx="1295400" cy="0"/>
          </a:xfrm>
          <a:prstGeom prst="line">
            <a:avLst/>
          </a:prstGeom>
          <a:noFill/>
          <a:ln w="63500">
            <a:solidFill>
              <a:srgbClr val="99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nl-NL"/>
          </a:p>
        </p:txBody>
      </p:sp>
      <p:sp>
        <p:nvSpPr>
          <p:cNvPr id="38" name="Line 28"/>
          <p:cNvSpPr>
            <a:spLocks noChangeShapeType="1"/>
          </p:cNvSpPr>
          <p:nvPr/>
        </p:nvSpPr>
        <p:spPr bwMode="auto">
          <a:xfrm>
            <a:off x="2051050" y="4149725"/>
            <a:ext cx="1081088" cy="0"/>
          </a:xfrm>
          <a:prstGeom prst="line">
            <a:avLst/>
          </a:prstGeom>
          <a:noFill/>
          <a:ln w="63500">
            <a:solidFill>
              <a:srgbClr val="99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39" name="Rectangle 2"/>
          <p:cNvSpPr txBox="1">
            <a:spLocks noChangeArrowheads="1"/>
          </p:cNvSpPr>
          <p:nvPr/>
        </p:nvSpPr>
        <p:spPr>
          <a:xfrm>
            <a:off x="-584415" y="630238"/>
            <a:ext cx="8748713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rgbClr val="EC142E"/>
                </a:solidFill>
                <a:latin typeface="Verdana" pitchFamily="34" charset="0"/>
                <a:ea typeface="+mj-ea"/>
                <a:cs typeface="+mj-cs"/>
              </a:defRPr>
            </a:lvl1pPr>
          </a:lstStyle>
          <a:p>
            <a:r>
              <a:rPr lang="en-US" altLang="nl-NL" sz="2000" dirty="0" err="1" smtClean="0">
                <a:solidFill>
                  <a:srgbClr val="993300"/>
                </a:solidFill>
                <a:latin typeface="Arial" panose="020B0604020202020204" pitchFamily="34" charset="0"/>
              </a:rPr>
              <a:t>Regulering</a:t>
            </a:r>
            <a:r>
              <a:rPr lang="en-US" altLang="nl-NL" sz="2000" dirty="0" smtClean="0">
                <a:solidFill>
                  <a:srgbClr val="993300"/>
                </a:solidFill>
                <a:latin typeface="Arial" panose="020B0604020202020204" pitchFamily="34" charset="0"/>
              </a:rPr>
              <a:t> </a:t>
            </a:r>
            <a:r>
              <a:rPr lang="en-US" altLang="nl-NL" sz="2000" dirty="0" err="1" smtClean="0">
                <a:solidFill>
                  <a:srgbClr val="993300"/>
                </a:solidFill>
                <a:latin typeface="Arial" panose="020B0604020202020204" pitchFamily="34" charset="0"/>
              </a:rPr>
              <a:t>glutamaat</a:t>
            </a:r>
            <a:r>
              <a:rPr lang="en-US" altLang="nl-NL" sz="2000" dirty="0" smtClean="0">
                <a:solidFill>
                  <a:srgbClr val="993300"/>
                </a:solidFill>
                <a:latin typeface="Arial" panose="020B0604020202020204" pitchFamily="34" charset="0"/>
              </a:rPr>
              <a:t> release </a:t>
            </a:r>
            <a:br>
              <a:rPr lang="en-US" altLang="nl-NL" sz="2000" dirty="0" smtClean="0">
                <a:solidFill>
                  <a:srgbClr val="993300"/>
                </a:solidFill>
                <a:latin typeface="Arial" panose="020B0604020202020204" pitchFamily="34" charset="0"/>
              </a:rPr>
            </a:br>
            <a:r>
              <a:rPr lang="en-US" altLang="nl-NL" sz="2000" dirty="0" smtClean="0">
                <a:solidFill>
                  <a:srgbClr val="993300"/>
                </a:solidFill>
                <a:latin typeface="Arial" panose="020B0604020202020204" pitchFamily="34" charset="0"/>
              </a:rPr>
              <a:t>door </a:t>
            </a:r>
            <a:r>
              <a:rPr lang="en-US" altLang="nl-NL" sz="2000" dirty="0" err="1" smtClean="0">
                <a:solidFill>
                  <a:srgbClr val="993300"/>
                </a:solidFill>
                <a:latin typeface="Arial" panose="020B0604020202020204" pitchFamily="34" charset="0"/>
              </a:rPr>
              <a:t>endogene</a:t>
            </a:r>
            <a:r>
              <a:rPr lang="en-US" altLang="nl-NL" sz="2000" dirty="0" smtClean="0">
                <a:solidFill>
                  <a:srgbClr val="993300"/>
                </a:solidFill>
                <a:latin typeface="Arial" panose="020B0604020202020204" pitchFamily="34" charset="0"/>
              </a:rPr>
              <a:t> </a:t>
            </a:r>
            <a:r>
              <a:rPr lang="en-US" altLang="nl-NL" sz="2000" dirty="0" err="1" smtClean="0">
                <a:solidFill>
                  <a:srgbClr val="993300"/>
                </a:solidFill>
                <a:latin typeface="Arial" panose="020B0604020202020204" pitchFamily="34" charset="0"/>
              </a:rPr>
              <a:t>cannabinoïden</a:t>
            </a:r>
            <a:endParaRPr lang="nl-NL" altLang="nl-NL" sz="2000" dirty="0">
              <a:solidFill>
                <a:srgbClr val="993300"/>
              </a:solidFill>
              <a:latin typeface="Arial" panose="020B0604020202020204" pitchFamily="34" charset="0"/>
            </a:endParaRPr>
          </a:p>
        </p:txBody>
      </p:sp>
      <p:pic>
        <p:nvPicPr>
          <p:cNvPr id="40" name="Picture 3" descr="LOGO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32629" y="838331"/>
            <a:ext cx="1856031" cy="1921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itel 6"/>
          <p:cNvSpPr>
            <a:spLocks noGrp="1"/>
          </p:cNvSpPr>
          <p:nvPr>
            <p:ph type="title"/>
          </p:nvPr>
        </p:nvSpPr>
        <p:spPr>
          <a:xfrm>
            <a:off x="107504" y="0"/>
            <a:ext cx="9036496" cy="980728"/>
          </a:xfrm>
        </p:spPr>
        <p:txBody>
          <a:bodyPr>
            <a:normAutofit/>
          </a:bodyPr>
          <a:lstStyle/>
          <a:p>
            <a:pPr marL="514350" indent="-514350"/>
            <a:r>
              <a:rPr lang="nl-NL" dirty="0"/>
              <a:t>Effect cannabis adolescenten</a:t>
            </a:r>
          </a:p>
        </p:txBody>
      </p:sp>
    </p:spTree>
    <p:extLst>
      <p:ext uri="{BB962C8B-B14F-4D97-AF65-F5344CB8AC3E}">
        <p14:creationId xmlns:p14="http://schemas.microsoft.com/office/powerpoint/2010/main" val="190103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ctangle 1"/>
          <p:cNvSpPr>
            <a:spLocks noChangeArrowheads="1"/>
          </p:cNvSpPr>
          <p:nvPr/>
        </p:nvSpPr>
        <p:spPr bwMode="auto">
          <a:xfrm>
            <a:off x="0" y="764704"/>
            <a:ext cx="9144000" cy="5746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5DEE6-088B-47DE-B0A7-B067C38A5FF1}" type="slidenum">
              <a:rPr lang="nl-NL" smtClean="0"/>
              <a:pPr/>
              <a:t>43</a:t>
            </a:fld>
            <a:endParaRPr lang="nl-NL"/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52165" y="252866"/>
            <a:ext cx="9036495" cy="5746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pic>
        <p:nvPicPr>
          <p:cNvPr id="24" name="Picture 3" descr="CB1receptor defkopie"/>
          <p:cNvPicPr>
            <a:picLocks noChangeAspect="1" noChangeArrowheads="1"/>
          </p:cNvPicPr>
          <p:nvPr/>
        </p:nvPicPr>
        <p:blipFill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47988" y="1773238"/>
            <a:ext cx="3590925" cy="4416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Line 4"/>
          <p:cNvSpPr>
            <a:spLocks noChangeShapeType="1"/>
          </p:cNvSpPr>
          <p:nvPr/>
        </p:nvSpPr>
        <p:spPr bwMode="auto">
          <a:xfrm flipH="1">
            <a:off x="5795963" y="4797425"/>
            <a:ext cx="144462" cy="360363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nl-NL"/>
          </a:p>
        </p:txBody>
      </p:sp>
      <p:sp>
        <p:nvSpPr>
          <p:cNvPr id="26" name="Text Box 5"/>
          <p:cNvSpPr txBox="1">
            <a:spLocks noChangeArrowheads="1"/>
          </p:cNvSpPr>
          <p:nvPr/>
        </p:nvSpPr>
        <p:spPr bwMode="auto">
          <a:xfrm>
            <a:off x="120650" y="2152650"/>
            <a:ext cx="25844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nl-NL" sz="1800" b="1">
                <a:latin typeface="Arial" panose="020B0604020202020204" pitchFamily="34" charset="0"/>
              </a:rPr>
              <a:t>Presynaptisch neuron</a:t>
            </a:r>
          </a:p>
          <a:p>
            <a:pPr algn="ctr"/>
            <a:r>
              <a:rPr lang="en-US" altLang="nl-NL" sz="1800" b="1">
                <a:latin typeface="Arial" panose="020B0604020202020204" pitchFamily="34" charset="0"/>
              </a:rPr>
              <a:t>glutamaterg</a:t>
            </a:r>
            <a:endParaRPr lang="nl-NL" altLang="nl-NL" sz="1800" b="1">
              <a:latin typeface="Arial" panose="020B0604020202020204" pitchFamily="34" charset="0"/>
            </a:endParaRPr>
          </a:p>
        </p:txBody>
      </p:sp>
      <p:sp>
        <p:nvSpPr>
          <p:cNvPr id="27" name="Text Box 6"/>
          <p:cNvSpPr txBox="1">
            <a:spLocks noChangeArrowheads="1"/>
          </p:cNvSpPr>
          <p:nvPr/>
        </p:nvSpPr>
        <p:spPr bwMode="auto">
          <a:xfrm>
            <a:off x="187325" y="4437063"/>
            <a:ext cx="27114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20000"/>
              </a:spcBef>
            </a:pPr>
            <a:r>
              <a:rPr lang="en-US" altLang="nl-NL" sz="1800" b="1">
                <a:latin typeface="Arial" panose="020B0604020202020204" pitchFamily="34" charset="0"/>
              </a:rPr>
              <a:t>Postsynaptisch neuron</a:t>
            </a:r>
            <a:endParaRPr lang="nl-NL" altLang="nl-NL" sz="1800" b="1">
              <a:latin typeface="Arial" panose="020B0604020202020204" pitchFamily="34" charset="0"/>
            </a:endParaRPr>
          </a:p>
        </p:txBody>
      </p:sp>
      <p:sp>
        <p:nvSpPr>
          <p:cNvPr id="28" name="Text Box 7"/>
          <p:cNvSpPr txBox="1">
            <a:spLocks noChangeArrowheads="1"/>
          </p:cNvSpPr>
          <p:nvPr/>
        </p:nvSpPr>
        <p:spPr bwMode="auto">
          <a:xfrm>
            <a:off x="3059113" y="4005263"/>
            <a:ext cx="79216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nl-NL" altLang="nl-NL" sz="1400">
                <a:solidFill>
                  <a:srgbClr val="99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●●</a:t>
            </a:r>
          </a:p>
        </p:txBody>
      </p:sp>
      <p:sp>
        <p:nvSpPr>
          <p:cNvPr id="29" name="Text Box 8"/>
          <p:cNvSpPr txBox="1">
            <a:spLocks noChangeArrowheads="1"/>
          </p:cNvSpPr>
          <p:nvPr/>
        </p:nvSpPr>
        <p:spPr bwMode="auto">
          <a:xfrm>
            <a:off x="4140200" y="2997200"/>
            <a:ext cx="79216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nl-NL" altLang="nl-NL" sz="1400">
                <a:solidFill>
                  <a:srgbClr val="99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●●</a:t>
            </a:r>
          </a:p>
        </p:txBody>
      </p:sp>
      <p:sp>
        <p:nvSpPr>
          <p:cNvPr id="30" name="Text Box 9"/>
          <p:cNvSpPr txBox="1">
            <a:spLocks noChangeArrowheads="1"/>
          </p:cNvSpPr>
          <p:nvPr/>
        </p:nvSpPr>
        <p:spPr bwMode="auto">
          <a:xfrm>
            <a:off x="3779838" y="2997200"/>
            <a:ext cx="79216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nl-NL" altLang="nl-NL" sz="1400">
                <a:solidFill>
                  <a:srgbClr val="99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●●</a:t>
            </a:r>
          </a:p>
        </p:txBody>
      </p:sp>
      <p:sp>
        <p:nvSpPr>
          <p:cNvPr id="31" name="Text Box 10"/>
          <p:cNvSpPr txBox="1">
            <a:spLocks noChangeArrowheads="1"/>
          </p:cNvSpPr>
          <p:nvPr/>
        </p:nvSpPr>
        <p:spPr bwMode="auto">
          <a:xfrm>
            <a:off x="3995738" y="2781300"/>
            <a:ext cx="79216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nl-NL" altLang="nl-NL" sz="1400">
                <a:solidFill>
                  <a:srgbClr val="99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●●</a:t>
            </a:r>
          </a:p>
        </p:txBody>
      </p:sp>
      <p:sp>
        <p:nvSpPr>
          <p:cNvPr id="32" name="Text Box 11"/>
          <p:cNvSpPr txBox="1">
            <a:spLocks noChangeArrowheads="1"/>
          </p:cNvSpPr>
          <p:nvPr/>
        </p:nvSpPr>
        <p:spPr bwMode="auto">
          <a:xfrm>
            <a:off x="3132138" y="3860800"/>
            <a:ext cx="79216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nl-NL" altLang="nl-NL" sz="1400">
                <a:solidFill>
                  <a:srgbClr val="99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●●</a:t>
            </a:r>
          </a:p>
        </p:txBody>
      </p:sp>
      <p:sp>
        <p:nvSpPr>
          <p:cNvPr id="33" name="Line 16"/>
          <p:cNvSpPr>
            <a:spLocks noChangeShapeType="1"/>
          </p:cNvSpPr>
          <p:nvPr/>
        </p:nvSpPr>
        <p:spPr bwMode="auto">
          <a:xfrm>
            <a:off x="5724525" y="4797425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nl-NL"/>
          </a:p>
        </p:txBody>
      </p:sp>
      <p:sp>
        <p:nvSpPr>
          <p:cNvPr id="35" name="Line 23"/>
          <p:cNvSpPr>
            <a:spLocks noChangeShapeType="1"/>
          </p:cNvSpPr>
          <p:nvPr/>
        </p:nvSpPr>
        <p:spPr bwMode="auto">
          <a:xfrm flipH="1" flipV="1">
            <a:off x="5795963" y="2492375"/>
            <a:ext cx="936625" cy="215900"/>
          </a:xfrm>
          <a:prstGeom prst="line">
            <a:avLst/>
          </a:prstGeom>
          <a:noFill/>
          <a:ln w="63500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nl-NL"/>
          </a:p>
        </p:txBody>
      </p:sp>
      <p:sp>
        <p:nvSpPr>
          <p:cNvPr id="36" name="Text Box 24"/>
          <p:cNvSpPr txBox="1">
            <a:spLocks noChangeArrowheads="1"/>
          </p:cNvSpPr>
          <p:nvPr/>
        </p:nvSpPr>
        <p:spPr bwMode="auto">
          <a:xfrm>
            <a:off x="1116013" y="2924175"/>
            <a:ext cx="15843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nl-NL" altLang="nl-NL" sz="1800" b="1">
                <a:solidFill>
                  <a:srgbClr val="99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glutamaat</a:t>
            </a:r>
          </a:p>
        </p:txBody>
      </p:sp>
      <p:sp>
        <p:nvSpPr>
          <p:cNvPr id="37" name="Text Box 25"/>
          <p:cNvSpPr txBox="1">
            <a:spLocks noChangeArrowheads="1"/>
          </p:cNvSpPr>
          <p:nvPr/>
        </p:nvSpPr>
        <p:spPr bwMode="auto">
          <a:xfrm>
            <a:off x="684213" y="3933825"/>
            <a:ext cx="15843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nl-NL" altLang="nl-NL" sz="1800" b="1">
                <a:solidFill>
                  <a:srgbClr val="99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glutamaat</a:t>
            </a:r>
          </a:p>
        </p:txBody>
      </p:sp>
      <p:sp>
        <p:nvSpPr>
          <p:cNvPr id="38" name="Line 26"/>
          <p:cNvSpPr>
            <a:spLocks noChangeShapeType="1"/>
          </p:cNvSpPr>
          <p:nvPr/>
        </p:nvSpPr>
        <p:spPr bwMode="auto">
          <a:xfrm>
            <a:off x="2555875" y="3141663"/>
            <a:ext cx="1295400" cy="0"/>
          </a:xfrm>
          <a:prstGeom prst="line">
            <a:avLst/>
          </a:prstGeom>
          <a:noFill/>
          <a:ln w="63500">
            <a:solidFill>
              <a:srgbClr val="99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nl-NL"/>
          </a:p>
        </p:txBody>
      </p:sp>
      <p:sp>
        <p:nvSpPr>
          <p:cNvPr id="39" name="Line 27"/>
          <p:cNvSpPr>
            <a:spLocks noChangeShapeType="1"/>
          </p:cNvSpPr>
          <p:nvPr/>
        </p:nvSpPr>
        <p:spPr bwMode="auto">
          <a:xfrm>
            <a:off x="2051050" y="4149725"/>
            <a:ext cx="1081088" cy="0"/>
          </a:xfrm>
          <a:prstGeom prst="line">
            <a:avLst/>
          </a:prstGeom>
          <a:noFill/>
          <a:ln w="63500">
            <a:solidFill>
              <a:srgbClr val="99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40" name="Rectangle 28"/>
          <p:cNvSpPr>
            <a:spLocks noChangeArrowheads="1"/>
          </p:cNvSpPr>
          <p:nvPr/>
        </p:nvSpPr>
        <p:spPr bwMode="auto">
          <a:xfrm>
            <a:off x="5795963" y="3357563"/>
            <a:ext cx="3960812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>
              <a:buChar char="–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>
              <a:buChar char="–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>
              <a:buChar char="»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buSzTx/>
            </a:pPr>
            <a:endParaRPr lang="en-US" altLang="nl-NL"/>
          </a:p>
          <a:p>
            <a:pPr>
              <a:buSzTx/>
            </a:pPr>
            <a:endParaRPr lang="en-US" altLang="nl-NL"/>
          </a:p>
          <a:p>
            <a:pPr>
              <a:buSzTx/>
            </a:pPr>
            <a:r>
              <a:rPr lang="en-US" altLang="nl-NL">
                <a:latin typeface="Arial" panose="020B0604020202020204" pitchFamily="34" charset="0"/>
              </a:rPr>
              <a:t>Het presynaptisch neuron bevat cannabinoïd-CB1 receptoren</a:t>
            </a:r>
            <a:endParaRPr lang="nl-NL" altLang="nl-NL">
              <a:latin typeface="Arial" panose="020B0604020202020204" pitchFamily="34" charset="0"/>
            </a:endParaRPr>
          </a:p>
        </p:txBody>
      </p:sp>
      <p:pic>
        <p:nvPicPr>
          <p:cNvPr id="42" name="Picture 3" descr="LOGO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32629" y="838331"/>
            <a:ext cx="1856031" cy="1921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Rectangle 2"/>
          <p:cNvSpPr txBox="1">
            <a:spLocks noChangeArrowheads="1"/>
          </p:cNvSpPr>
          <p:nvPr/>
        </p:nvSpPr>
        <p:spPr>
          <a:xfrm>
            <a:off x="-378619" y="740137"/>
            <a:ext cx="8748713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rgbClr val="EC142E"/>
                </a:solidFill>
                <a:latin typeface="Verdana" pitchFamily="34" charset="0"/>
                <a:ea typeface="+mj-ea"/>
                <a:cs typeface="+mj-cs"/>
              </a:defRPr>
            </a:lvl1pPr>
          </a:lstStyle>
          <a:p>
            <a:r>
              <a:rPr lang="en-US" altLang="nl-NL" sz="2000" dirty="0" err="1" smtClean="0">
                <a:solidFill>
                  <a:srgbClr val="993300"/>
                </a:solidFill>
                <a:latin typeface="Arial" panose="020B0604020202020204" pitchFamily="34" charset="0"/>
              </a:rPr>
              <a:t>Regulering</a:t>
            </a:r>
            <a:r>
              <a:rPr lang="en-US" altLang="nl-NL" sz="2000" dirty="0" smtClean="0">
                <a:solidFill>
                  <a:srgbClr val="993300"/>
                </a:solidFill>
                <a:latin typeface="Arial" panose="020B0604020202020204" pitchFamily="34" charset="0"/>
              </a:rPr>
              <a:t> </a:t>
            </a:r>
            <a:r>
              <a:rPr lang="en-US" altLang="nl-NL" sz="2000" dirty="0" err="1" smtClean="0">
                <a:solidFill>
                  <a:srgbClr val="993300"/>
                </a:solidFill>
                <a:latin typeface="Arial" panose="020B0604020202020204" pitchFamily="34" charset="0"/>
              </a:rPr>
              <a:t>glutamaat</a:t>
            </a:r>
            <a:r>
              <a:rPr lang="en-US" altLang="nl-NL" sz="2000" dirty="0" smtClean="0">
                <a:solidFill>
                  <a:srgbClr val="993300"/>
                </a:solidFill>
                <a:latin typeface="Arial" panose="020B0604020202020204" pitchFamily="34" charset="0"/>
              </a:rPr>
              <a:t> release </a:t>
            </a:r>
            <a:br>
              <a:rPr lang="en-US" altLang="nl-NL" sz="2000" dirty="0" smtClean="0">
                <a:solidFill>
                  <a:srgbClr val="993300"/>
                </a:solidFill>
                <a:latin typeface="Arial" panose="020B0604020202020204" pitchFamily="34" charset="0"/>
              </a:rPr>
            </a:br>
            <a:r>
              <a:rPr lang="en-US" altLang="nl-NL" sz="2000" dirty="0" smtClean="0">
                <a:solidFill>
                  <a:srgbClr val="993300"/>
                </a:solidFill>
                <a:latin typeface="Arial" panose="020B0604020202020204" pitchFamily="34" charset="0"/>
              </a:rPr>
              <a:t>door </a:t>
            </a:r>
            <a:r>
              <a:rPr lang="en-US" altLang="nl-NL" sz="2000" dirty="0" err="1" smtClean="0">
                <a:solidFill>
                  <a:srgbClr val="993300"/>
                </a:solidFill>
                <a:latin typeface="Arial" panose="020B0604020202020204" pitchFamily="34" charset="0"/>
              </a:rPr>
              <a:t>endogene</a:t>
            </a:r>
            <a:r>
              <a:rPr lang="en-US" altLang="nl-NL" sz="2000" dirty="0" smtClean="0">
                <a:solidFill>
                  <a:srgbClr val="993300"/>
                </a:solidFill>
                <a:latin typeface="Arial" panose="020B0604020202020204" pitchFamily="34" charset="0"/>
              </a:rPr>
              <a:t> </a:t>
            </a:r>
            <a:r>
              <a:rPr lang="en-US" altLang="nl-NL" sz="2000" dirty="0" err="1" smtClean="0">
                <a:solidFill>
                  <a:srgbClr val="993300"/>
                </a:solidFill>
                <a:latin typeface="Arial" panose="020B0604020202020204" pitchFamily="34" charset="0"/>
              </a:rPr>
              <a:t>cannabinoïden</a:t>
            </a:r>
            <a:endParaRPr lang="nl-NL" altLang="nl-NL" sz="2000" dirty="0">
              <a:solidFill>
                <a:srgbClr val="993300"/>
              </a:solidFill>
              <a:latin typeface="Arial" panose="020B0604020202020204" pitchFamily="34" charset="0"/>
            </a:endParaRPr>
          </a:p>
        </p:txBody>
      </p:sp>
      <p:sp>
        <p:nvSpPr>
          <p:cNvPr id="34" name="Text Box 22"/>
          <p:cNvSpPr txBox="1">
            <a:spLocks noChangeArrowheads="1"/>
          </p:cNvSpPr>
          <p:nvPr/>
        </p:nvSpPr>
        <p:spPr bwMode="auto">
          <a:xfrm>
            <a:off x="6588125" y="2492375"/>
            <a:ext cx="22320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nl-NL" altLang="nl-NL" sz="18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cannabisreceptor</a:t>
            </a:r>
          </a:p>
        </p:txBody>
      </p:sp>
      <p:sp>
        <p:nvSpPr>
          <p:cNvPr id="44" name="Titel 6"/>
          <p:cNvSpPr>
            <a:spLocks noGrp="1"/>
          </p:cNvSpPr>
          <p:nvPr>
            <p:ph type="title"/>
          </p:nvPr>
        </p:nvSpPr>
        <p:spPr>
          <a:xfrm>
            <a:off x="107504" y="0"/>
            <a:ext cx="9036496" cy="980728"/>
          </a:xfrm>
        </p:spPr>
        <p:txBody>
          <a:bodyPr>
            <a:normAutofit/>
          </a:bodyPr>
          <a:lstStyle/>
          <a:p>
            <a:pPr marL="514350" indent="-514350"/>
            <a:r>
              <a:rPr lang="nl-NL" dirty="0"/>
              <a:t>Effect cannabis adolescenten</a:t>
            </a:r>
          </a:p>
        </p:txBody>
      </p:sp>
    </p:spTree>
    <p:extLst>
      <p:ext uri="{BB962C8B-B14F-4D97-AF65-F5344CB8AC3E}">
        <p14:creationId xmlns:p14="http://schemas.microsoft.com/office/powerpoint/2010/main" val="1928701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5DEE6-088B-47DE-B0A7-B067C38A5FF1}" type="slidenum">
              <a:rPr lang="nl-NL" smtClean="0"/>
              <a:pPr/>
              <a:t>44</a:t>
            </a:fld>
            <a:endParaRPr lang="nl-NL"/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52165" y="252866"/>
            <a:ext cx="9036495" cy="5746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0" y="764704"/>
            <a:ext cx="9144000" cy="5746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pic>
        <p:nvPicPr>
          <p:cNvPr id="6" name="Picture 3" descr="LOGO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32629" y="838331"/>
            <a:ext cx="1856031" cy="1921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CB1receptor defkopie"/>
          <p:cNvPicPr>
            <a:picLocks noChangeAspect="1" noChangeArrowheads="1"/>
          </p:cNvPicPr>
          <p:nvPr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16238" y="1773238"/>
            <a:ext cx="3590925" cy="4416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Line 4"/>
          <p:cNvSpPr>
            <a:spLocks noChangeShapeType="1"/>
          </p:cNvSpPr>
          <p:nvPr/>
        </p:nvSpPr>
        <p:spPr bwMode="auto">
          <a:xfrm flipH="1">
            <a:off x="5724525" y="4797425"/>
            <a:ext cx="144463" cy="360363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nl-NL"/>
          </a:p>
        </p:txBody>
      </p:sp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120650" y="2152650"/>
            <a:ext cx="25844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nl-NL" sz="1800" b="1">
                <a:latin typeface="Arial" panose="020B0604020202020204" pitchFamily="34" charset="0"/>
              </a:rPr>
              <a:t>Presynaptisch neuron</a:t>
            </a:r>
          </a:p>
          <a:p>
            <a:pPr algn="ctr"/>
            <a:r>
              <a:rPr lang="en-US" altLang="nl-NL" sz="1800" b="1">
                <a:latin typeface="Arial" panose="020B0604020202020204" pitchFamily="34" charset="0"/>
              </a:rPr>
              <a:t>glutamaterg</a:t>
            </a:r>
            <a:endParaRPr lang="nl-NL" altLang="nl-NL" sz="1800" b="1">
              <a:latin typeface="Arial" panose="020B0604020202020204" pitchFamily="34" charset="0"/>
            </a:endParaRPr>
          </a:p>
        </p:txBody>
      </p:sp>
      <p:sp>
        <p:nvSpPr>
          <p:cNvPr id="13" name="Text Box 6"/>
          <p:cNvSpPr txBox="1">
            <a:spLocks noChangeArrowheads="1"/>
          </p:cNvSpPr>
          <p:nvPr/>
        </p:nvSpPr>
        <p:spPr bwMode="auto">
          <a:xfrm>
            <a:off x="187325" y="4437063"/>
            <a:ext cx="27114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20000"/>
              </a:spcBef>
            </a:pPr>
            <a:r>
              <a:rPr lang="en-US" altLang="nl-NL" sz="1800" b="1">
                <a:latin typeface="Arial" panose="020B0604020202020204" pitchFamily="34" charset="0"/>
              </a:rPr>
              <a:t>Postsynaptisch neuron</a:t>
            </a:r>
            <a:endParaRPr lang="nl-NL" altLang="nl-NL" sz="1800" b="1">
              <a:latin typeface="Arial" panose="020B0604020202020204" pitchFamily="34" charset="0"/>
            </a:endParaRPr>
          </a:p>
        </p:txBody>
      </p:sp>
      <p:sp>
        <p:nvSpPr>
          <p:cNvPr id="14" name="Text Box 7"/>
          <p:cNvSpPr txBox="1">
            <a:spLocks noChangeArrowheads="1"/>
          </p:cNvSpPr>
          <p:nvPr/>
        </p:nvSpPr>
        <p:spPr bwMode="auto">
          <a:xfrm>
            <a:off x="3059113" y="4005263"/>
            <a:ext cx="79216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nl-NL" altLang="nl-NL" sz="1400">
                <a:solidFill>
                  <a:srgbClr val="99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●●</a:t>
            </a:r>
          </a:p>
        </p:txBody>
      </p:sp>
      <p:sp>
        <p:nvSpPr>
          <p:cNvPr id="15" name="Text Box 8"/>
          <p:cNvSpPr txBox="1">
            <a:spLocks noChangeArrowheads="1"/>
          </p:cNvSpPr>
          <p:nvPr/>
        </p:nvSpPr>
        <p:spPr bwMode="auto">
          <a:xfrm>
            <a:off x="4140200" y="2997200"/>
            <a:ext cx="79216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nl-NL" altLang="nl-NL" sz="1400">
                <a:solidFill>
                  <a:srgbClr val="99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●●</a:t>
            </a:r>
          </a:p>
        </p:txBody>
      </p:sp>
      <p:sp>
        <p:nvSpPr>
          <p:cNvPr id="16" name="Text Box 9"/>
          <p:cNvSpPr txBox="1">
            <a:spLocks noChangeArrowheads="1"/>
          </p:cNvSpPr>
          <p:nvPr/>
        </p:nvSpPr>
        <p:spPr bwMode="auto">
          <a:xfrm>
            <a:off x="3779838" y="2997200"/>
            <a:ext cx="79216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nl-NL" altLang="nl-NL" sz="1400">
                <a:solidFill>
                  <a:srgbClr val="99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●●</a:t>
            </a:r>
          </a:p>
        </p:txBody>
      </p:sp>
      <p:sp>
        <p:nvSpPr>
          <p:cNvPr id="17" name="Text Box 10"/>
          <p:cNvSpPr txBox="1">
            <a:spLocks noChangeArrowheads="1"/>
          </p:cNvSpPr>
          <p:nvPr/>
        </p:nvSpPr>
        <p:spPr bwMode="auto">
          <a:xfrm>
            <a:off x="3995738" y="2781300"/>
            <a:ext cx="79216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nl-NL" altLang="nl-NL" sz="1400">
                <a:solidFill>
                  <a:srgbClr val="99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●●</a:t>
            </a:r>
          </a:p>
        </p:txBody>
      </p:sp>
      <p:sp>
        <p:nvSpPr>
          <p:cNvPr id="18" name="Text Box 11"/>
          <p:cNvSpPr txBox="1">
            <a:spLocks noChangeArrowheads="1"/>
          </p:cNvSpPr>
          <p:nvPr/>
        </p:nvSpPr>
        <p:spPr bwMode="auto">
          <a:xfrm>
            <a:off x="3132138" y="3860800"/>
            <a:ext cx="79216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nl-NL" altLang="nl-NL" sz="1400">
                <a:solidFill>
                  <a:srgbClr val="99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●●</a:t>
            </a:r>
          </a:p>
        </p:txBody>
      </p:sp>
      <p:sp>
        <p:nvSpPr>
          <p:cNvPr id="19" name="Text Box 13"/>
          <p:cNvSpPr txBox="1">
            <a:spLocks noChangeArrowheads="1"/>
          </p:cNvSpPr>
          <p:nvPr/>
        </p:nvSpPr>
        <p:spPr bwMode="auto">
          <a:xfrm>
            <a:off x="5003800" y="4724400"/>
            <a:ext cx="10810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nl-NL" altLang="nl-NL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●●●</a:t>
            </a:r>
          </a:p>
        </p:txBody>
      </p:sp>
      <p:sp>
        <p:nvSpPr>
          <p:cNvPr id="20" name="Text Box 15"/>
          <p:cNvSpPr txBox="1">
            <a:spLocks noChangeArrowheads="1"/>
          </p:cNvSpPr>
          <p:nvPr/>
        </p:nvSpPr>
        <p:spPr bwMode="auto">
          <a:xfrm>
            <a:off x="6659563" y="3500438"/>
            <a:ext cx="108108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nl-NL" altLang="nl-NL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●●●</a:t>
            </a:r>
          </a:p>
        </p:txBody>
      </p:sp>
      <p:sp>
        <p:nvSpPr>
          <p:cNvPr id="21" name="Line 16"/>
          <p:cNvSpPr>
            <a:spLocks noChangeShapeType="1"/>
          </p:cNvSpPr>
          <p:nvPr/>
        </p:nvSpPr>
        <p:spPr bwMode="auto">
          <a:xfrm>
            <a:off x="5724525" y="4797425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nl-NL"/>
          </a:p>
        </p:txBody>
      </p:sp>
      <p:sp>
        <p:nvSpPr>
          <p:cNvPr id="22" name="Line 17"/>
          <p:cNvSpPr>
            <a:spLocks noChangeShapeType="1"/>
          </p:cNvSpPr>
          <p:nvPr/>
        </p:nvSpPr>
        <p:spPr bwMode="auto">
          <a:xfrm flipV="1">
            <a:off x="5724525" y="4005263"/>
            <a:ext cx="1295400" cy="792162"/>
          </a:xfrm>
          <a:prstGeom prst="line">
            <a:avLst/>
          </a:prstGeom>
          <a:noFill/>
          <a:ln w="635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nl-NL"/>
          </a:p>
        </p:txBody>
      </p:sp>
      <p:sp>
        <p:nvSpPr>
          <p:cNvPr id="23" name="Text Box 20"/>
          <p:cNvSpPr txBox="1">
            <a:spLocks noChangeArrowheads="1"/>
          </p:cNvSpPr>
          <p:nvPr/>
        </p:nvSpPr>
        <p:spPr bwMode="auto">
          <a:xfrm>
            <a:off x="7019925" y="3789363"/>
            <a:ext cx="158432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nl-NL" altLang="nl-NL" sz="1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anandamide</a:t>
            </a:r>
          </a:p>
        </p:txBody>
      </p:sp>
      <p:sp>
        <p:nvSpPr>
          <p:cNvPr id="24" name="Text Box 22"/>
          <p:cNvSpPr txBox="1">
            <a:spLocks noChangeArrowheads="1"/>
          </p:cNvSpPr>
          <p:nvPr/>
        </p:nvSpPr>
        <p:spPr bwMode="auto">
          <a:xfrm>
            <a:off x="6588125" y="2492375"/>
            <a:ext cx="22320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nl-NL" altLang="nl-NL" sz="18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cannabisreceptor</a:t>
            </a:r>
          </a:p>
        </p:txBody>
      </p:sp>
      <p:sp>
        <p:nvSpPr>
          <p:cNvPr id="25" name="Line 23"/>
          <p:cNvSpPr>
            <a:spLocks noChangeShapeType="1"/>
          </p:cNvSpPr>
          <p:nvPr/>
        </p:nvSpPr>
        <p:spPr bwMode="auto">
          <a:xfrm flipH="1" flipV="1">
            <a:off x="5795963" y="2492375"/>
            <a:ext cx="936625" cy="215900"/>
          </a:xfrm>
          <a:prstGeom prst="line">
            <a:avLst/>
          </a:prstGeom>
          <a:noFill/>
          <a:ln w="63500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nl-NL"/>
          </a:p>
        </p:txBody>
      </p:sp>
      <p:sp>
        <p:nvSpPr>
          <p:cNvPr id="26" name="Text Box 24"/>
          <p:cNvSpPr txBox="1">
            <a:spLocks noChangeArrowheads="1"/>
          </p:cNvSpPr>
          <p:nvPr/>
        </p:nvSpPr>
        <p:spPr bwMode="auto">
          <a:xfrm>
            <a:off x="1116013" y="2924175"/>
            <a:ext cx="15843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nl-NL" altLang="nl-NL" sz="1800" b="1">
                <a:solidFill>
                  <a:srgbClr val="99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glutamaat</a:t>
            </a:r>
          </a:p>
        </p:txBody>
      </p:sp>
      <p:sp>
        <p:nvSpPr>
          <p:cNvPr id="27" name="Text Box 25"/>
          <p:cNvSpPr txBox="1">
            <a:spLocks noChangeArrowheads="1"/>
          </p:cNvSpPr>
          <p:nvPr/>
        </p:nvSpPr>
        <p:spPr bwMode="auto">
          <a:xfrm>
            <a:off x="684213" y="3933825"/>
            <a:ext cx="15843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nl-NL" altLang="nl-NL" sz="1800" b="1">
                <a:solidFill>
                  <a:srgbClr val="99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glutamaat</a:t>
            </a:r>
          </a:p>
        </p:txBody>
      </p:sp>
      <p:sp>
        <p:nvSpPr>
          <p:cNvPr id="28" name="Line 26"/>
          <p:cNvSpPr>
            <a:spLocks noChangeShapeType="1"/>
          </p:cNvSpPr>
          <p:nvPr/>
        </p:nvSpPr>
        <p:spPr bwMode="auto">
          <a:xfrm>
            <a:off x="2555875" y="3141663"/>
            <a:ext cx="1295400" cy="0"/>
          </a:xfrm>
          <a:prstGeom prst="line">
            <a:avLst/>
          </a:prstGeom>
          <a:noFill/>
          <a:ln w="63500">
            <a:solidFill>
              <a:srgbClr val="99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nl-NL"/>
          </a:p>
        </p:txBody>
      </p:sp>
      <p:sp>
        <p:nvSpPr>
          <p:cNvPr id="29" name="Line 27"/>
          <p:cNvSpPr>
            <a:spLocks noChangeShapeType="1"/>
          </p:cNvSpPr>
          <p:nvPr/>
        </p:nvSpPr>
        <p:spPr bwMode="auto">
          <a:xfrm>
            <a:off x="2051050" y="4149725"/>
            <a:ext cx="1081088" cy="0"/>
          </a:xfrm>
          <a:prstGeom prst="line">
            <a:avLst/>
          </a:prstGeom>
          <a:noFill/>
          <a:ln w="63500">
            <a:solidFill>
              <a:srgbClr val="99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30" name="Rectangle 28"/>
          <p:cNvSpPr>
            <a:spLocks noChangeArrowheads="1"/>
          </p:cNvSpPr>
          <p:nvPr/>
        </p:nvSpPr>
        <p:spPr bwMode="auto">
          <a:xfrm>
            <a:off x="5868988" y="3789362"/>
            <a:ext cx="3455540" cy="3825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>
              <a:buChar char="–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>
              <a:buChar char="–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>
              <a:buChar char="»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buSzTx/>
            </a:pPr>
            <a:endParaRPr lang="en-US" altLang="nl-NL" sz="2400" dirty="0"/>
          </a:p>
          <a:p>
            <a:pPr>
              <a:buSzTx/>
            </a:pPr>
            <a:endParaRPr lang="en-US" altLang="nl-NL" sz="2400" dirty="0"/>
          </a:p>
          <a:p>
            <a:pPr>
              <a:buSzTx/>
            </a:pPr>
            <a:r>
              <a:rPr lang="en-US" altLang="nl-NL" sz="2400" dirty="0">
                <a:latin typeface="Arial" panose="020B0604020202020204" pitchFamily="34" charset="0"/>
              </a:rPr>
              <a:t>Het </a:t>
            </a:r>
            <a:r>
              <a:rPr lang="en-US" altLang="nl-NL" sz="2400" dirty="0" err="1">
                <a:latin typeface="Arial" panose="020B0604020202020204" pitchFamily="34" charset="0"/>
              </a:rPr>
              <a:t>postsynaptisch</a:t>
            </a:r>
            <a:r>
              <a:rPr lang="en-US" altLang="nl-NL" sz="2400" dirty="0">
                <a:latin typeface="Arial" panose="020B0604020202020204" pitchFamily="34" charset="0"/>
              </a:rPr>
              <a:t> neuron </a:t>
            </a:r>
            <a:r>
              <a:rPr lang="en-US" altLang="nl-NL" sz="2400" dirty="0" err="1" smtClean="0">
                <a:latin typeface="Arial" panose="020B0604020202020204" pitchFamily="34" charset="0"/>
              </a:rPr>
              <a:t>bevat</a:t>
            </a:r>
            <a:r>
              <a:rPr lang="en-US" altLang="nl-NL" sz="2400" dirty="0" smtClean="0">
                <a:latin typeface="Arial" panose="020B0604020202020204" pitchFamily="34" charset="0"/>
              </a:rPr>
              <a:t> het </a:t>
            </a:r>
            <a:r>
              <a:rPr lang="en-US" altLang="nl-NL" sz="2400" dirty="0" err="1">
                <a:latin typeface="Arial" panose="020B0604020202020204" pitchFamily="34" charset="0"/>
              </a:rPr>
              <a:t>endogene</a:t>
            </a:r>
            <a:r>
              <a:rPr lang="en-US" altLang="nl-NL" sz="2400" dirty="0">
                <a:latin typeface="Arial" panose="020B0604020202020204" pitchFamily="34" charset="0"/>
              </a:rPr>
              <a:t> </a:t>
            </a:r>
            <a:r>
              <a:rPr lang="en-US" altLang="nl-NL" sz="2400" dirty="0" err="1">
                <a:latin typeface="Arial" panose="020B0604020202020204" pitchFamily="34" charset="0"/>
              </a:rPr>
              <a:t>cannabinoïd</a:t>
            </a:r>
            <a:r>
              <a:rPr lang="en-US" altLang="nl-NL" sz="2400" dirty="0">
                <a:latin typeface="Arial" panose="020B0604020202020204" pitchFamily="34" charset="0"/>
              </a:rPr>
              <a:t> </a:t>
            </a:r>
            <a:r>
              <a:rPr lang="en-US" altLang="nl-NL" sz="2400" dirty="0" err="1">
                <a:latin typeface="Arial" panose="020B0604020202020204" pitchFamily="34" charset="0"/>
              </a:rPr>
              <a:t>anandamide</a:t>
            </a:r>
            <a:endParaRPr lang="nl-NL" altLang="nl-NL" sz="2400" dirty="0">
              <a:latin typeface="Arial" panose="020B0604020202020204" pitchFamily="34" charset="0"/>
            </a:endParaRPr>
          </a:p>
        </p:txBody>
      </p:sp>
      <p:sp>
        <p:nvSpPr>
          <p:cNvPr id="31" name="Rectangle 2"/>
          <p:cNvSpPr txBox="1">
            <a:spLocks noChangeArrowheads="1"/>
          </p:cNvSpPr>
          <p:nvPr/>
        </p:nvSpPr>
        <p:spPr>
          <a:xfrm>
            <a:off x="-378619" y="740137"/>
            <a:ext cx="8748713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rgbClr val="EC142E"/>
                </a:solidFill>
                <a:latin typeface="Verdana" pitchFamily="34" charset="0"/>
                <a:ea typeface="+mj-ea"/>
                <a:cs typeface="+mj-cs"/>
              </a:defRPr>
            </a:lvl1pPr>
          </a:lstStyle>
          <a:p>
            <a:r>
              <a:rPr lang="en-US" altLang="nl-NL" sz="2000" dirty="0" err="1" smtClean="0">
                <a:solidFill>
                  <a:srgbClr val="993300"/>
                </a:solidFill>
                <a:latin typeface="Arial" panose="020B0604020202020204" pitchFamily="34" charset="0"/>
              </a:rPr>
              <a:t>Regulering</a:t>
            </a:r>
            <a:r>
              <a:rPr lang="en-US" altLang="nl-NL" sz="2000" dirty="0" smtClean="0">
                <a:solidFill>
                  <a:srgbClr val="993300"/>
                </a:solidFill>
                <a:latin typeface="Arial" panose="020B0604020202020204" pitchFamily="34" charset="0"/>
              </a:rPr>
              <a:t> </a:t>
            </a:r>
            <a:r>
              <a:rPr lang="en-US" altLang="nl-NL" sz="2000" dirty="0" err="1" smtClean="0">
                <a:solidFill>
                  <a:srgbClr val="993300"/>
                </a:solidFill>
                <a:latin typeface="Arial" panose="020B0604020202020204" pitchFamily="34" charset="0"/>
              </a:rPr>
              <a:t>glutamaat</a:t>
            </a:r>
            <a:r>
              <a:rPr lang="en-US" altLang="nl-NL" sz="2000" dirty="0" smtClean="0">
                <a:solidFill>
                  <a:srgbClr val="993300"/>
                </a:solidFill>
                <a:latin typeface="Arial" panose="020B0604020202020204" pitchFamily="34" charset="0"/>
              </a:rPr>
              <a:t> release </a:t>
            </a:r>
            <a:br>
              <a:rPr lang="en-US" altLang="nl-NL" sz="2000" dirty="0" smtClean="0">
                <a:solidFill>
                  <a:srgbClr val="993300"/>
                </a:solidFill>
                <a:latin typeface="Arial" panose="020B0604020202020204" pitchFamily="34" charset="0"/>
              </a:rPr>
            </a:br>
            <a:r>
              <a:rPr lang="en-US" altLang="nl-NL" sz="2000" dirty="0" smtClean="0">
                <a:solidFill>
                  <a:srgbClr val="993300"/>
                </a:solidFill>
                <a:latin typeface="Arial" panose="020B0604020202020204" pitchFamily="34" charset="0"/>
              </a:rPr>
              <a:t>door </a:t>
            </a:r>
            <a:r>
              <a:rPr lang="en-US" altLang="nl-NL" sz="2000" dirty="0" err="1" smtClean="0">
                <a:solidFill>
                  <a:srgbClr val="993300"/>
                </a:solidFill>
                <a:latin typeface="Arial" panose="020B0604020202020204" pitchFamily="34" charset="0"/>
              </a:rPr>
              <a:t>endogene</a:t>
            </a:r>
            <a:r>
              <a:rPr lang="en-US" altLang="nl-NL" sz="2000" dirty="0" smtClean="0">
                <a:solidFill>
                  <a:srgbClr val="993300"/>
                </a:solidFill>
                <a:latin typeface="Arial" panose="020B0604020202020204" pitchFamily="34" charset="0"/>
              </a:rPr>
              <a:t> </a:t>
            </a:r>
            <a:r>
              <a:rPr lang="en-US" altLang="nl-NL" sz="2000" dirty="0" err="1" smtClean="0">
                <a:solidFill>
                  <a:srgbClr val="993300"/>
                </a:solidFill>
                <a:latin typeface="Arial" panose="020B0604020202020204" pitchFamily="34" charset="0"/>
              </a:rPr>
              <a:t>cannabinoïden</a:t>
            </a:r>
            <a:endParaRPr lang="nl-NL" altLang="nl-NL" sz="2000" dirty="0">
              <a:solidFill>
                <a:srgbClr val="993300"/>
              </a:solidFill>
              <a:latin typeface="Arial" panose="020B0604020202020204" pitchFamily="34" charset="0"/>
            </a:endParaRPr>
          </a:p>
        </p:txBody>
      </p:sp>
      <p:sp>
        <p:nvSpPr>
          <p:cNvPr id="32" name="Titel 6"/>
          <p:cNvSpPr>
            <a:spLocks noGrp="1"/>
          </p:cNvSpPr>
          <p:nvPr>
            <p:ph type="title"/>
          </p:nvPr>
        </p:nvSpPr>
        <p:spPr>
          <a:xfrm>
            <a:off x="107504" y="0"/>
            <a:ext cx="9036496" cy="980728"/>
          </a:xfrm>
        </p:spPr>
        <p:txBody>
          <a:bodyPr>
            <a:normAutofit/>
          </a:bodyPr>
          <a:lstStyle/>
          <a:p>
            <a:pPr marL="514350" indent="-514350"/>
            <a:r>
              <a:rPr lang="nl-NL" dirty="0"/>
              <a:t>Effect cannabis adolescenten</a:t>
            </a:r>
          </a:p>
        </p:txBody>
      </p:sp>
    </p:spTree>
    <p:extLst>
      <p:ext uri="{BB962C8B-B14F-4D97-AF65-F5344CB8AC3E}">
        <p14:creationId xmlns:p14="http://schemas.microsoft.com/office/powerpoint/2010/main" val="1202961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5DEE6-088B-47DE-B0A7-B067C38A5FF1}" type="slidenum">
              <a:rPr lang="nl-NL" smtClean="0"/>
              <a:pPr/>
              <a:t>45</a:t>
            </a:fld>
            <a:endParaRPr lang="nl-NL"/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52165" y="252866"/>
            <a:ext cx="9036495" cy="5746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0" y="764704"/>
            <a:ext cx="9144000" cy="5746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pic>
        <p:nvPicPr>
          <p:cNvPr id="6" name="Picture 3" descr="LOGO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32629" y="838331"/>
            <a:ext cx="1856031" cy="1921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CB1receptor defkopie"/>
          <p:cNvPicPr>
            <a:picLocks noChangeAspect="1" noChangeArrowheads="1"/>
          </p:cNvPicPr>
          <p:nvPr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16238" y="1773238"/>
            <a:ext cx="3590925" cy="4416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Line 4"/>
          <p:cNvSpPr>
            <a:spLocks noChangeShapeType="1"/>
          </p:cNvSpPr>
          <p:nvPr/>
        </p:nvSpPr>
        <p:spPr bwMode="auto">
          <a:xfrm flipH="1">
            <a:off x="5724525" y="4797425"/>
            <a:ext cx="144463" cy="360363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nl-NL"/>
          </a:p>
        </p:txBody>
      </p:sp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120650" y="2152650"/>
            <a:ext cx="25844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nl-NL" sz="1800" b="1">
                <a:latin typeface="Arial" panose="020B0604020202020204" pitchFamily="34" charset="0"/>
              </a:rPr>
              <a:t>Presynaptisch neuron</a:t>
            </a:r>
          </a:p>
          <a:p>
            <a:pPr algn="ctr"/>
            <a:r>
              <a:rPr lang="en-US" altLang="nl-NL" sz="1800" b="1">
                <a:latin typeface="Arial" panose="020B0604020202020204" pitchFamily="34" charset="0"/>
              </a:rPr>
              <a:t>glutamaterg</a:t>
            </a:r>
            <a:endParaRPr lang="nl-NL" altLang="nl-NL" sz="1800" b="1">
              <a:latin typeface="Arial" panose="020B0604020202020204" pitchFamily="34" charset="0"/>
            </a:endParaRPr>
          </a:p>
        </p:txBody>
      </p:sp>
      <p:sp>
        <p:nvSpPr>
          <p:cNvPr id="13" name="Text Box 6"/>
          <p:cNvSpPr txBox="1">
            <a:spLocks noChangeArrowheads="1"/>
          </p:cNvSpPr>
          <p:nvPr/>
        </p:nvSpPr>
        <p:spPr bwMode="auto">
          <a:xfrm>
            <a:off x="187325" y="4437063"/>
            <a:ext cx="27114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20000"/>
              </a:spcBef>
            </a:pPr>
            <a:r>
              <a:rPr lang="en-US" altLang="nl-NL" sz="1800" b="1">
                <a:latin typeface="Arial" panose="020B0604020202020204" pitchFamily="34" charset="0"/>
              </a:rPr>
              <a:t>Postsynaptisch neuron</a:t>
            </a:r>
            <a:endParaRPr lang="nl-NL" altLang="nl-NL" sz="1800" b="1">
              <a:latin typeface="Arial" panose="020B0604020202020204" pitchFamily="34" charset="0"/>
            </a:endParaRPr>
          </a:p>
        </p:txBody>
      </p:sp>
      <p:sp>
        <p:nvSpPr>
          <p:cNvPr id="14" name="Text Box 7"/>
          <p:cNvSpPr txBox="1">
            <a:spLocks noChangeArrowheads="1"/>
          </p:cNvSpPr>
          <p:nvPr/>
        </p:nvSpPr>
        <p:spPr bwMode="auto">
          <a:xfrm>
            <a:off x="3059113" y="4005263"/>
            <a:ext cx="79216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nl-NL" altLang="nl-NL" sz="1400">
                <a:solidFill>
                  <a:srgbClr val="99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●●</a:t>
            </a:r>
          </a:p>
        </p:txBody>
      </p:sp>
      <p:sp>
        <p:nvSpPr>
          <p:cNvPr id="15" name="Text Box 8"/>
          <p:cNvSpPr txBox="1">
            <a:spLocks noChangeArrowheads="1"/>
          </p:cNvSpPr>
          <p:nvPr/>
        </p:nvSpPr>
        <p:spPr bwMode="auto">
          <a:xfrm>
            <a:off x="4140200" y="2997200"/>
            <a:ext cx="79216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nl-NL" altLang="nl-NL" sz="1400">
                <a:solidFill>
                  <a:srgbClr val="99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●●</a:t>
            </a:r>
          </a:p>
        </p:txBody>
      </p:sp>
      <p:sp>
        <p:nvSpPr>
          <p:cNvPr id="16" name="Text Box 9"/>
          <p:cNvSpPr txBox="1">
            <a:spLocks noChangeArrowheads="1"/>
          </p:cNvSpPr>
          <p:nvPr/>
        </p:nvSpPr>
        <p:spPr bwMode="auto">
          <a:xfrm>
            <a:off x="3779838" y="2997200"/>
            <a:ext cx="79216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nl-NL" altLang="nl-NL" sz="1400">
                <a:solidFill>
                  <a:srgbClr val="99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●●</a:t>
            </a:r>
          </a:p>
        </p:txBody>
      </p:sp>
      <p:sp>
        <p:nvSpPr>
          <p:cNvPr id="17" name="Text Box 10"/>
          <p:cNvSpPr txBox="1">
            <a:spLocks noChangeArrowheads="1"/>
          </p:cNvSpPr>
          <p:nvPr/>
        </p:nvSpPr>
        <p:spPr bwMode="auto">
          <a:xfrm>
            <a:off x="3995738" y="2781300"/>
            <a:ext cx="79216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nl-NL" altLang="nl-NL" sz="1400">
                <a:solidFill>
                  <a:srgbClr val="99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●●</a:t>
            </a:r>
          </a:p>
        </p:txBody>
      </p:sp>
      <p:sp>
        <p:nvSpPr>
          <p:cNvPr id="18" name="Text Box 11"/>
          <p:cNvSpPr txBox="1">
            <a:spLocks noChangeArrowheads="1"/>
          </p:cNvSpPr>
          <p:nvPr/>
        </p:nvSpPr>
        <p:spPr bwMode="auto">
          <a:xfrm>
            <a:off x="3132138" y="3860800"/>
            <a:ext cx="79216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nl-NL" altLang="nl-NL" sz="1400">
                <a:solidFill>
                  <a:srgbClr val="99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●●</a:t>
            </a:r>
          </a:p>
        </p:txBody>
      </p:sp>
      <p:sp>
        <p:nvSpPr>
          <p:cNvPr id="19" name="Text Box 12"/>
          <p:cNvSpPr txBox="1">
            <a:spLocks noChangeArrowheads="1"/>
          </p:cNvSpPr>
          <p:nvPr/>
        </p:nvSpPr>
        <p:spPr bwMode="auto">
          <a:xfrm>
            <a:off x="5219700" y="1844675"/>
            <a:ext cx="10810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nl-NL" altLang="nl-NL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●●●</a:t>
            </a:r>
          </a:p>
        </p:txBody>
      </p:sp>
      <p:sp>
        <p:nvSpPr>
          <p:cNvPr id="20" name="Text Box 14"/>
          <p:cNvSpPr txBox="1">
            <a:spLocks noChangeArrowheads="1"/>
          </p:cNvSpPr>
          <p:nvPr/>
        </p:nvSpPr>
        <p:spPr bwMode="auto">
          <a:xfrm>
            <a:off x="6659563" y="3500438"/>
            <a:ext cx="108108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nl-NL" altLang="nl-NL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●●●</a:t>
            </a:r>
          </a:p>
        </p:txBody>
      </p:sp>
      <p:sp>
        <p:nvSpPr>
          <p:cNvPr id="21" name="Line 15"/>
          <p:cNvSpPr>
            <a:spLocks noChangeShapeType="1"/>
          </p:cNvSpPr>
          <p:nvPr/>
        </p:nvSpPr>
        <p:spPr bwMode="auto">
          <a:xfrm>
            <a:off x="5724525" y="4797425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nl-NL"/>
          </a:p>
        </p:txBody>
      </p:sp>
      <p:sp>
        <p:nvSpPr>
          <p:cNvPr id="22" name="Text Box 17"/>
          <p:cNvSpPr txBox="1">
            <a:spLocks noChangeArrowheads="1"/>
          </p:cNvSpPr>
          <p:nvPr/>
        </p:nvSpPr>
        <p:spPr bwMode="auto">
          <a:xfrm>
            <a:off x="7019925" y="3789363"/>
            <a:ext cx="158432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nl-NL" altLang="nl-NL" sz="1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anandamide</a:t>
            </a:r>
          </a:p>
        </p:txBody>
      </p:sp>
      <p:sp>
        <p:nvSpPr>
          <p:cNvPr id="23" name="Text Box 18"/>
          <p:cNvSpPr txBox="1">
            <a:spLocks noChangeArrowheads="1"/>
          </p:cNvSpPr>
          <p:nvPr/>
        </p:nvSpPr>
        <p:spPr bwMode="auto">
          <a:xfrm>
            <a:off x="5867400" y="2060575"/>
            <a:ext cx="15843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nl-NL" altLang="nl-NL" sz="1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anandamide</a:t>
            </a:r>
          </a:p>
        </p:txBody>
      </p:sp>
      <p:sp>
        <p:nvSpPr>
          <p:cNvPr id="24" name="Text Box 19"/>
          <p:cNvSpPr txBox="1">
            <a:spLocks noChangeArrowheads="1"/>
          </p:cNvSpPr>
          <p:nvPr/>
        </p:nvSpPr>
        <p:spPr bwMode="auto">
          <a:xfrm>
            <a:off x="6588125" y="2492375"/>
            <a:ext cx="22320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nl-NL" altLang="nl-NL" sz="18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cannabisreceptor</a:t>
            </a:r>
          </a:p>
        </p:txBody>
      </p:sp>
      <p:sp>
        <p:nvSpPr>
          <p:cNvPr id="25" name="Line 20"/>
          <p:cNvSpPr>
            <a:spLocks noChangeShapeType="1"/>
          </p:cNvSpPr>
          <p:nvPr/>
        </p:nvSpPr>
        <p:spPr bwMode="auto">
          <a:xfrm flipH="1" flipV="1">
            <a:off x="5795963" y="2492375"/>
            <a:ext cx="936625" cy="215900"/>
          </a:xfrm>
          <a:prstGeom prst="line">
            <a:avLst/>
          </a:prstGeom>
          <a:noFill/>
          <a:ln w="63500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nl-NL"/>
          </a:p>
        </p:txBody>
      </p:sp>
      <p:sp>
        <p:nvSpPr>
          <p:cNvPr id="26" name="Text Box 21"/>
          <p:cNvSpPr txBox="1">
            <a:spLocks noChangeArrowheads="1"/>
          </p:cNvSpPr>
          <p:nvPr/>
        </p:nvSpPr>
        <p:spPr bwMode="auto">
          <a:xfrm>
            <a:off x="1116013" y="2924175"/>
            <a:ext cx="15843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nl-NL" altLang="nl-NL" sz="1800" b="1">
                <a:solidFill>
                  <a:srgbClr val="99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glutamaat</a:t>
            </a:r>
          </a:p>
        </p:txBody>
      </p:sp>
      <p:sp>
        <p:nvSpPr>
          <p:cNvPr id="27" name="Text Box 22"/>
          <p:cNvSpPr txBox="1">
            <a:spLocks noChangeArrowheads="1"/>
          </p:cNvSpPr>
          <p:nvPr/>
        </p:nvSpPr>
        <p:spPr bwMode="auto">
          <a:xfrm>
            <a:off x="684213" y="3933825"/>
            <a:ext cx="15843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nl-NL" altLang="nl-NL" sz="1800" b="1">
                <a:solidFill>
                  <a:srgbClr val="99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glutamaat</a:t>
            </a:r>
          </a:p>
        </p:txBody>
      </p:sp>
      <p:sp>
        <p:nvSpPr>
          <p:cNvPr id="28" name="Line 23"/>
          <p:cNvSpPr>
            <a:spLocks noChangeShapeType="1"/>
          </p:cNvSpPr>
          <p:nvPr/>
        </p:nvSpPr>
        <p:spPr bwMode="auto">
          <a:xfrm>
            <a:off x="2555875" y="3141663"/>
            <a:ext cx="1295400" cy="0"/>
          </a:xfrm>
          <a:prstGeom prst="line">
            <a:avLst/>
          </a:prstGeom>
          <a:noFill/>
          <a:ln w="63500">
            <a:solidFill>
              <a:srgbClr val="99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nl-NL"/>
          </a:p>
        </p:txBody>
      </p:sp>
      <p:sp>
        <p:nvSpPr>
          <p:cNvPr id="29" name="Line 24"/>
          <p:cNvSpPr>
            <a:spLocks noChangeShapeType="1"/>
          </p:cNvSpPr>
          <p:nvPr/>
        </p:nvSpPr>
        <p:spPr bwMode="auto">
          <a:xfrm>
            <a:off x="2051050" y="4149725"/>
            <a:ext cx="1081088" cy="0"/>
          </a:xfrm>
          <a:prstGeom prst="line">
            <a:avLst/>
          </a:prstGeom>
          <a:noFill/>
          <a:ln w="63500">
            <a:solidFill>
              <a:srgbClr val="99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30" name="Rectangle 25"/>
          <p:cNvSpPr>
            <a:spLocks noChangeArrowheads="1"/>
          </p:cNvSpPr>
          <p:nvPr/>
        </p:nvSpPr>
        <p:spPr bwMode="auto">
          <a:xfrm>
            <a:off x="5724525" y="3500438"/>
            <a:ext cx="38100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>
              <a:buChar char="–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>
              <a:buChar char="–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>
              <a:buChar char="»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buSzTx/>
            </a:pPr>
            <a:endParaRPr lang="en-US" altLang="nl-NL"/>
          </a:p>
          <a:p>
            <a:pPr>
              <a:buSzTx/>
            </a:pPr>
            <a:endParaRPr lang="en-US" altLang="nl-NL"/>
          </a:p>
          <a:p>
            <a:pPr>
              <a:buSzTx/>
            </a:pPr>
            <a:r>
              <a:rPr lang="en-US" altLang="nl-NL">
                <a:latin typeface="Arial" panose="020B0604020202020204" pitchFamily="34" charset="0"/>
              </a:rPr>
              <a:t>Anandamide bindt aan de pre-synaptische CB1 receptor</a:t>
            </a:r>
            <a:endParaRPr lang="nl-NL" altLang="nl-NL">
              <a:latin typeface="Arial" panose="020B0604020202020204" pitchFamily="34" charset="0"/>
            </a:endParaRPr>
          </a:p>
        </p:txBody>
      </p:sp>
      <p:sp>
        <p:nvSpPr>
          <p:cNvPr id="31" name="Line 26"/>
          <p:cNvSpPr>
            <a:spLocks noChangeShapeType="1"/>
          </p:cNvSpPr>
          <p:nvPr/>
        </p:nvSpPr>
        <p:spPr bwMode="auto">
          <a:xfrm flipH="1" flipV="1">
            <a:off x="6443663" y="2420938"/>
            <a:ext cx="720725" cy="1152525"/>
          </a:xfrm>
          <a:prstGeom prst="line">
            <a:avLst/>
          </a:prstGeom>
          <a:noFill/>
          <a:ln w="635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nl-NL"/>
          </a:p>
        </p:txBody>
      </p:sp>
      <p:sp>
        <p:nvSpPr>
          <p:cNvPr id="32" name="Titel 6"/>
          <p:cNvSpPr>
            <a:spLocks noGrp="1"/>
          </p:cNvSpPr>
          <p:nvPr>
            <p:ph type="title"/>
          </p:nvPr>
        </p:nvSpPr>
        <p:spPr>
          <a:xfrm>
            <a:off x="107504" y="0"/>
            <a:ext cx="9036496" cy="980728"/>
          </a:xfrm>
        </p:spPr>
        <p:txBody>
          <a:bodyPr>
            <a:normAutofit/>
          </a:bodyPr>
          <a:lstStyle/>
          <a:p>
            <a:pPr marL="514350" indent="-514350"/>
            <a:r>
              <a:rPr lang="nl-NL" dirty="0"/>
              <a:t>Effect cannabis adolescenten</a:t>
            </a:r>
          </a:p>
        </p:txBody>
      </p:sp>
    </p:spTree>
    <p:extLst>
      <p:ext uri="{BB962C8B-B14F-4D97-AF65-F5344CB8AC3E}">
        <p14:creationId xmlns:p14="http://schemas.microsoft.com/office/powerpoint/2010/main" val="338905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5DEE6-088B-47DE-B0A7-B067C38A5FF1}" type="slidenum">
              <a:rPr lang="nl-NL" smtClean="0"/>
              <a:pPr/>
              <a:t>46</a:t>
            </a:fld>
            <a:endParaRPr lang="nl-NL"/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52165" y="252866"/>
            <a:ext cx="9036495" cy="5746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0" y="764704"/>
            <a:ext cx="9144000" cy="5746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pic>
        <p:nvPicPr>
          <p:cNvPr id="6" name="Picture 3" descr="LOGO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32629" y="838331"/>
            <a:ext cx="1856031" cy="1921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3" descr="CB1receptor defkopie"/>
          <p:cNvPicPr>
            <a:picLocks noChangeAspect="1" noChangeArrowheads="1"/>
          </p:cNvPicPr>
          <p:nvPr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99792" y="2022347"/>
            <a:ext cx="3590925" cy="4416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Line 4"/>
          <p:cNvSpPr>
            <a:spLocks noChangeShapeType="1"/>
          </p:cNvSpPr>
          <p:nvPr/>
        </p:nvSpPr>
        <p:spPr bwMode="auto">
          <a:xfrm flipH="1">
            <a:off x="5508079" y="5046534"/>
            <a:ext cx="144463" cy="360363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nl-NL"/>
          </a:p>
        </p:txBody>
      </p:sp>
      <p:sp>
        <p:nvSpPr>
          <p:cNvPr id="34" name="Text Box 5"/>
          <p:cNvSpPr txBox="1">
            <a:spLocks noChangeArrowheads="1"/>
          </p:cNvSpPr>
          <p:nvPr/>
        </p:nvSpPr>
        <p:spPr bwMode="auto">
          <a:xfrm>
            <a:off x="-95796" y="2401759"/>
            <a:ext cx="25844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nl-NL" sz="1800" b="1">
                <a:latin typeface="Arial" panose="020B0604020202020204" pitchFamily="34" charset="0"/>
              </a:rPr>
              <a:t>Presynaptisch neuron</a:t>
            </a:r>
          </a:p>
          <a:p>
            <a:pPr algn="ctr"/>
            <a:r>
              <a:rPr lang="en-US" altLang="nl-NL" sz="1800" b="1">
                <a:latin typeface="Arial" panose="020B0604020202020204" pitchFamily="34" charset="0"/>
              </a:rPr>
              <a:t>glutamaterg</a:t>
            </a:r>
            <a:endParaRPr lang="nl-NL" altLang="nl-NL" sz="1800" b="1">
              <a:latin typeface="Arial" panose="020B0604020202020204" pitchFamily="34" charset="0"/>
            </a:endParaRPr>
          </a:p>
        </p:txBody>
      </p:sp>
      <p:sp>
        <p:nvSpPr>
          <p:cNvPr id="35" name="Text Box 6"/>
          <p:cNvSpPr txBox="1">
            <a:spLocks noChangeArrowheads="1"/>
          </p:cNvSpPr>
          <p:nvPr/>
        </p:nvSpPr>
        <p:spPr bwMode="auto">
          <a:xfrm>
            <a:off x="-29121" y="4686172"/>
            <a:ext cx="27114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20000"/>
              </a:spcBef>
            </a:pPr>
            <a:r>
              <a:rPr lang="en-US" altLang="nl-NL" sz="1800" b="1">
                <a:latin typeface="Arial" panose="020B0604020202020204" pitchFamily="34" charset="0"/>
              </a:rPr>
              <a:t>Postsynaptisch neuron</a:t>
            </a:r>
            <a:endParaRPr lang="nl-NL" altLang="nl-NL" sz="1800" b="1">
              <a:latin typeface="Arial" panose="020B0604020202020204" pitchFamily="34" charset="0"/>
            </a:endParaRPr>
          </a:p>
        </p:txBody>
      </p:sp>
      <p:sp>
        <p:nvSpPr>
          <p:cNvPr id="36" name="Text Box 7"/>
          <p:cNvSpPr txBox="1">
            <a:spLocks noChangeArrowheads="1"/>
          </p:cNvSpPr>
          <p:nvPr/>
        </p:nvSpPr>
        <p:spPr bwMode="auto">
          <a:xfrm>
            <a:off x="2842667" y="4254372"/>
            <a:ext cx="79216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nl-NL" altLang="nl-NL" sz="1400">
                <a:solidFill>
                  <a:srgbClr val="99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●●</a:t>
            </a:r>
          </a:p>
        </p:txBody>
      </p:sp>
      <p:sp>
        <p:nvSpPr>
          <p:cNvPr id="37" name="Text Box 8"/>
          <p:cNvSpPr txBox="1">
            <a:spLocks noChangeArrowheads="1"/>
          </p:cNvSpPr>
          <p:nvPr/>
        </p:nvSpPr>
        <p:spPr bwMode="auto">
          <a:xfrm>
            <a:off x="3923754" y="3246309"/>
            <a:ext cx="79216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nl-NL" altLang="nl-NL" sz="1400">
                <a:solidFill>
                  <a:srgbClr val="99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●●</a:t>
            </a:r>
          </a:p>
        </p:txBody>
      </p:sp>
      <p:sp>
        <p:nvSpPr>
          <p:cNvPr id="38" name="Text Box 9"/>
          <p:cNvSpPr txBox="1">
            <a:spLocks noChangeArrowheads="1"/>
          </p:cNvSpPr>
          <p:nvPr/>
        </p:nvSpPr>
        <p:spPr bwMode="auto">
          <a:xfrm>
            <a:off x="3563392" y="3246309"/>
            <a:ext cx="79216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nl-NL" altLang="nl-NL" sz="1400">
                <a:solidFill>
                  <a:srgbClr val="99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●●</a:t>
            </a:r>
          </a:p>
        </p:txBody>
      </p:sp>
      <p:sp>
        <p:nvSpPr>
          <p:cNvPr id="39" name="Text Box 10"/>
          <p:cNvSpPr txBox="1">
            <a:spLocks noChangeArrowheads="1"/>
          </p:cNvSpPr>
          <p:nvPr/>
        </p:nvSpPr>
        <p:spPr bwMode="auto">
          <a:xfrm>
            <a:off x="3779292" y="3030409"/>
            <a:ext cx="79216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nl-NL" altLang="nl-NL" sz="1400">
                <a:solidFill>
                  <a:srgbClr val="99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●●</a:t>
            </a:r>
          </a:p>
        </p:txBody>
      </p:sp>
      <p:sp>
        <p:nvSpPr>
          <p:cNvPr id="40" name="Text Box 11"/>
          <p:cNvSpPr txBox="1">
            <a:spLocks noChangeArrowheads="1"/>
          </p:cNvSpPr>
          <p:nvPr/>
        </p:nvSpPr>
        <p:spPr bwMode="auto">
          <a:xfrm>
            <a:off x="2915692" y="4109909"/>
            <a:ext cx="79216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nl-NL" altLang="nl-NL" sz="1400">
                <a:solidFill>
                  <a:srgbClr val="99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●●</a:t>
            </a:r>
          </a:p>
        </p:txBody>
      </p:sp>
      <p:sp>
        <p:nvSpPr>
          <p:cNvPr id="41" name="Text Box 12"/>
          <p:cNvSpPr txBox="1">
            <a:spLocks noChangeArrowheads="1"/>
          </p:cNvSpPr>
          <p:nvPr/>
        </p:nvSpPr>
        <p:spPr bwMode="auto">
          <a:xfrm>
            <a:off x="5003254" y="2093784"/>
            <a:ext cx="10810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nl-NL" altLang="nl-NL">
                <a:solidFill>
                  <a:srgbClr val="CC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●●●</a:t>
            </a:r>
          </a:p>
        </p:txBody>
      </p:sp>
      <p:sp>
        <p:nvSpPr>
          <p:cNvPr id="42" name="Line 14"/>
          <p:cNvSpPr>
            <a:spLocks noChangeShapeType="1"/>
          </p:cNvSpPr>
          <p:nvPr/>
        </p:nvSpPr>
        <p:spPr bwMode="auto">
          <a:xfrm>
            <a:off x="5508079" y="5046534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nl-NL"/>
          </a:p>
        </p:txBody>
      </p:sp>
      <p:sp>
        <p:nvSpPr>
          <p:cNvPr id="43" name="Text Box 16"/>
          <p:cNvSpPr txBox="1">
            <a:spLocks noChangeArrowheads="1"/>
          </p:cNvSpPr>
          <p:nvPr/>
        </p:nvSpPr>
        <p:spPr bwMode="auto">
          <a:xfrm>
            <a:off x="5963422" y="1166813"/>
            <a:ext cx="158432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nl-NL" altLang="nl-NL" sz="1800" b="1" dirty="0">
                <a:solidFill>
                  <a:srgbClr val="8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THC</a:t>
            </a:r>
          </a:p>
        </p:txBody>
      </p:sp>
      <p:sp>
        <p:nvSpPr>
          <p:cNvPr id="44" name="Text Box 17"/>
          <p:cNvSpPr txBox="1">
            <a:spLocks noChangeArrowheads="1"/>
          </p:cNvSpPr>
          <p:nvPr/>
        </p:nvSpPr>
        <p:spPr bwMode="auto">
          <a:xfrm>
            <a:off x="6371679" y="2741484"/>
            <a:ext cx="22320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nl-NL" altLang="nl-NL" sz="18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cannabisreceptor</a:t>
            </a:r>
          </a:p>
        </p:txBody>
      </p:sp>
      <p:sp>
        <p:nvSpPr>
          <p:cNvPr id="45" name="Line 18"/>
          <p:cNvSpPr>
            <a:spLocks noChangeShapeType="1"/>
          </p:cNvSpPr>
          <p:nvPr/>
        </p:nvSpPr>
        <p:spPr bwMode="auto">
          <a:xfrm flipH="1" flipV="1">
            <a:off x="5579517" y="2741484"/>
            <a:ext cx="936625" cy="215900"/>
          </a:xfrm>
          <a:prstGeom prst="line">
            <a:avLst/>
          </a:prstGeom>
          <a:noFill/>
          <a:ln w="63500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nl-NL"/>
          </a:p>
        </p:txBody>
      </p:sp>
      <p:sp>
        <p:nvSpPr>
          <p:cNvPr id="46" name="Text Box 19"/>
          <p:cNvSpPr txBox="1">
            <a:spLocks noChangeArrowheads="1"/>
          </p:cNvSpPr>
          <p:nvPr/>
        </p:nvSpPr>
        <p:spPr bwMode="auto">
          <a:xfrm>
            <a:off x="899567" y="3173284"/>
            <a:ext cx="15843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nl-NL" altLang="nl-NL" sz="1800" b="1">
                <a:solidFill>
                  <a:srgbClr val="99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glutamaat</a:t>
            </a:r>
          </a:p>
        </p:txBody>
      </p:sp>
      <p:sp>
        <p:nvSpPr>
          <p:cNvPr id="47" name="Text Box 20"/>
          <p:cNvSpPr txBox="1">
            <a:spLocks noChangeArrowheads="1"/>
          </p:cNvSpPr>
          <p:nvPr/>
        </p:nvSpPr>
        <p:spPr bwMode="auto">
          <a:xfrm>
            <a:off x="467767" y="4182934"/>
            <a:ext cx="15843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nl-NL" altLang="nl-NL" sz="1800" b="1">
                <a:solidFill>
                  <a:srgbClr val="99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glutamaat</a:t>
            </a:r>
          </a:p>
        </p:txBody>
      </p:sp>
      <p:sp>
        <p:nvSpPr>
          <p:cNvPr id="48" name="Line 21"/>
          <p:cNvSpPr>
            <a:spLocks noChangeShapeType="1"/>
          </p:cNvSpPr>
          <p:nvPr/>
        </p:nvSpPr>
        <p:spPr bwMode="auto">
          <a:xfrm>
            <a:off x="2339429" y="3390772"/>
            <a:ext cx="1295400" cy="0"/>
          </a:xfrm>
          <a:prstGeom prst="line">
            <a:avLst/>
          </a:prstGeom>
          <a:noFill/>
          <a:ln w="63500">
            <a:solidFill>
              <a:srgbClr val="99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nl-NL"/>
          </a:p>
        </p:txBody>
      </p:sp>
      <p:sp>
        <p:nvSpPr>
          <p:cNvPr id="49" name="Line 22"/>
          <p:cNvSpPr>
            <a:spLocks noChangeShapeType="1"/>
          </p:cNvSpPr>
          <p:nvPr/>
        </p:nvSpPr>
        <p:spPr bwMode="auto">
          <a:xfrm>
            <a:off x="1834604" y="4398834"/>
            <a:ext cx="1081088" cy="0"/>
          </a:xfrm>
          <a:prstGeom prst="line">
            <a:avLst/>
          </a:prstGeom>
          <a:noFill/>
          <a:ln w="63500">
            <a:solidFill>
              <a:srgbClr val="99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50" name="Rectangle 23"/>
          <p:cNvSpPr>
            <a:spLocks noChangeArrowheads="1"/>
          </p:cNvSpPr>
          <p:nvPr/>
        </p:nvSpPr>
        <p:spPr bwMode="auto">
          <a:xfrm>
            <a:off x="5508079" y="3749547"/>
            <a:ext cx="38100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>
              <a:buChar char="–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>
              <a:buChar char="–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>
              <a:buChar char="»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buSzTx/>
            </a:pPr>
            <a:endParaRPr lang="en-US" altLang="nl-NL"/>
          </a:p>
          <a:p>
            <a:pPr>
              <a:buSzTx/>
            </a:pPr>
            <a:endParaRPr lang="en-US" altLang="nl-NL"/>
          </a:p>
          <a:p>
            <a:pPr>
              <a:buSzTx/>
            </a:pPr>
            <a:r>
              <a:rPr lang="en-US" altLang="nl-NL">
                <a:latin typeface="Arial" panose="020B0604020202020204" pitchFamily="34" charset="0"/>
              </a:rPr>
              <a:t>THC bindt ook aan de pre-synaptische CB1 receptor</a:t>
            </a:r>
            <a:endParaRPr lang="nl-NL" altLang="nl-NL">
              <a:latin typeface="Arial" panose="020B0604020202020204" pitchFamily="34" charset="0"/>
            </a:endParaRPr>
          </a:p>
        </p:txBody>
      </p:sp>
      <p:sp>
        <p:nvSpPr>
          <p:cNvPr id="51" name="Text Box 25"/>
          <p:cNvSpPr txBox="1">
            <a:spLocks noChangeArrowheads="1"/>
          </p:cNvSpPr>
          <p:nvPr/>
        </p:nvSpPr>
        <p:spPr bwMode="auto">
          <a:xfrm>
            <a:off x="6197328" y="882179"/>
            <a:ext cx="108108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nl-NL" altLang="nl-NL" dirty="0">
                <a:solidFill>
                  <a:srgbClr val="CC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●●●</a:t>
            </a:r>
          </a:p>
        </p:txBody>
      </p:sp>
      <p:sp>
        <p:nvSpPr>
          <p:cNvPr id="52" name="Line 26"/>
          <p:cNvSpPr>
            <a:spLocks noChangeShapeType="1"/>
          </p:cNvSpPr>
          <p:nvPr/>
        </p:nvSpPr>
        <p:spPr bwMode="auto">
          <a:xfrm flipH="1">
            <a:off x="5939878" y="1562716"/>
            <a:ext cx="576263" cy="746967"/>
          </a:xfrm>
          <a:prstGeom prst="line">
            <a:avLst/>
          </a:prstGeom>
          <a:noFill/>
          <a:ln w="63500">
            <a:solidFill>
              <a:srgbClr val="CC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endParaRPr lang="nl-NL"/>
          </a:p>
        </p:txBody>
      </p:sp>
      <p:sp>
        <p:nvSpPr>
          <p:cNvPr id="29" name="Titel 6"/>
          <p:cNvSpPr>
            <a:spLocks noGrp="1"/>
          </p:cNvSpPr>
          <p:nvPr>
            <p:ph type="title"/>
          </p:nvPr>
        </p:nvSpPr>
        <p:spPr>
          <a:xfrm>
            <a:off x="107504" y="0"/>
            <a:ext cx="9036496" cy="980728"/>
          </a:xfrm>
        </p:spPr>
        <p:txBody>
          <a:bodyPr>
            <a:normAutofit/>
          </a:bodyPr>
          <a:lstStyle/>
          <a:p>
            <a:pPr marL="514350" indent="-514350"/>
            <a:r>
              <a:rPr lang="nl-NL" dirty="0"/>
              <a:t>Effect cannabis adolescenten</a:t>
            </a:r>
          </a:p>
        </p:txBody>
      </p:sp>
    </p:spTree>
    <p:extLst>
      <p:ext uri="{BB962C8B-B14F-4D97-AF65-F5344CB8AC3E}">
        <p14:creationId xmlns:p14="http://schemas.microsoft.com/office/powerpoint/2010/main" val="1969116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5DEE6-088B-47DE-B0A7-B067C38A5FF1}" type="slidenum">
              <a:rPr lang="nl-NL" smtClean="0"/>
              <a:pPr/>
              <a:t>47</a:t>
            </a:fld>
            <a:endParaRPr lang="nl-NL"/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52165" y="252866"/>
            <a:ext cx="9036495" cy="5746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0" y="764704"/>
            <a:ext cx="9144000" cy="5746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pic>
        <p:nvPicPr>
          <p:cNvPr id="6" name="Picture 3" descr="LOGO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32629" y="838331"/>
            <a:ext cx="1856031" cy="1921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CB1receptor defkopie"/>
          <p:cNvPicPr>
            <a:picLocks noChangeAspect="1" noChangeArrowheads="1"/>
          </p:cNvPicPr>
          <p:nvPr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16238" y="1773238"/>
            <a:ext cx="3590925" cy="4416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Line 4"/>
          <p:cNvSpPr>
            <a:spLocks noChangeShapeType="1"/>
          </p:cNvSpPr>
          <p:nvPr/>
        </p:nvSpPr>
        <p:spPr bwMode="auto">
          <a:xfrm flipH="1">
            <a:off x="5724525" y="4797425"/>
            <a:ext cx="144463" cy="360363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nl-NL"/>
          </a:p>
        </p:txBody>
      </p:sp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120650" y="2152650"/>
            <a:ext cx="25844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nl-NL" sz="1800" b="1">
                <a:latin typeface="Arial" panose="020B0604020202020204" pitchFamily="34" charset="0"/>
              </a:rPr>
              <a:t>Presynaptisch neuron</a:t>
            </a:r>
          </a:p>
          <a:p>
            <a:pPr algn="ctr"/>
            <a:r>
              <a:rPr lang="en-US" altLang="nl-NL" sz="1800" b="1">
                <a:latin typeface="Arial" panose="020B0604020202020204" pitchFamily="34" charset="0"/>
              </a:rPr>
              <a:t>glutamaterg</a:t>
            </a:r>
            <a:endParaRPr lang="nl-NL" altLang="nl-NL" sz="1800" b="1">
              <a:latin typeface="Arial" panose="020B0604020202020204" pitchFamily="34" charset="0"/>
            </a:endParaRPr>
          </a:p>
        </p:txBody>
      </p:sp>
      <p:sp>
        <p:nvSpPr>
          <p:cNvPr id="13" name="Text Box 6"/>
          <p:cNvSpPr txBox="1">
            <a:spLocks noChangeArrowheads="1"/>
          </p:cNvSpPr>
          <p:nvPr/>
        </p:nvSpPr>
        <p:spPr bwMode="auto">
          <a:xfrm>
            <a:off x="187325" y="4437063"/>
            <a:ext cx="27114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20000"/>
              </a:spcBef>
            </a:pPr>
            <a:r>
              <a:rPr lang="en-US" altLang="nl-NL" sz="1800" b="1">
                <a:latin typeface="Arial" panose="020B0604020202020204" pitchFamily="34" charset="0"/>
              </a:rPr>
              <a:t>Postsynaptisch neuron</a:t>
            </a:r>
            <a:endParaRPr lang="nl-NL" altLang="nl-NL" sz="1800" b="1">
              <a:latin typeface="Arial" panose="020B0604020202020204" pitchFamily="34" charset="0"/>
            </a:endParaRPr>
          </a:p>
        </p:txBody>
      </p:sp>
      <p:sp>
        <p:nvSpPr>
          <p:cNvPr id="14" name="Text Box 7"/>
          <p:cNvSpPr txBox="1">
            <a:spLocks noChangeArrowheads="1"/>
          </p:cNvSpPr>
          <p:nvPr/>
        </p:nvSpPr>
        <p:spPr bwMode="auto">
          <a:xfrm>
            <a:off x="3059113" y="4005263"/>
            <a:ext cx="79216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nl-NL" altLang="nl-NL" sz="1400">
                <a:solidFill>
                  <a:srgbClr val="99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●●</a:t>
            </a:r>
          </a:p>
        </p:txBody>
      </p:sp>
      <p:sp>
        <p:nvSpPr>
          <p:cNvPr id="15" name="Text Box 8"/>
          <p:cNvSpPr txBox="1">
            <a:spLocks noChangeArrowheads="1"/>
          </p:cNvSpPr>
          <p:nvPr/>
        </p:nvSpPr>
        <p:spPr bwMode="auto">
          <a:xfrm>
            <a:off x="4140200" y="2997200"/>
            <a:ext cx="79216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nl-NL" altLang="nl-NL" sz="1400">
                <a:solidFill>
                  <a:srgbClr val="99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●●</a:t>
            </a:r>
          </a:p>
        </p:txBody>
      </p:sp>
      <p:sp>
        <p:nvSpPr>
          <p:cNvPr id="16" name="Text Box 9"/>
          <p:cNvSpPr txBox="1">
            <a:spLocks noChangeArrowheads="1"/>
          </p:cNvSpPr>
          <p:nvPr/>
        </p:nvSpPr>
        <p:spPr bwMode="auto">
          <a:xfrm>
            <a:off x="3779838" y="2997200"/>
            <a:ext cx="79216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nl-NL" altLang="nl-NL" sz="1400">
                <a:solidFill>
                  <a:srgbClr val="99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●●</a:t>
            </a:r>
          </a:p>
        </p:txBody>
      </p:sp>
      <p:sp>
        <p:nvSpPr>
          <p:cNvPr id="17" name="Text Box 10"/>
          <p:cNvSpPr txBox="1">
            <a:spLocks noChangeArrowheads="1"/>
          </p:cNvSpPr>
          <p:nvPr/>
        </p:nvSpPr>
        <p:spPr bwMode="auto">
          <a:xfrm>
            <a:off x="3995738" y="2781300"/>
            <a:ext cx="79216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nl-NL" altLang="nl-NL" sz="1400">
                <a:solidFill>
                  <a:srgbClr val="99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●●</a:t>
            </a:r>
          </a:p>
        </p:txBody>
      </p:sp>
      <p:sp>
        <p:nvSpPr>
          <p:cNvPr id="18" name="Text Box 11"/>
          <p:cNvSpPr txBox="1">
            <a:spLocks noChangeArrowheads="1"/>
          </p:cNvSpPr>
          <p:nvPr/>
        </p:nvSpPr>
        <p:spPr bwMode="auto">
          <a:xfrm>
            <a:off x="3132138" y="3860800"/>
            <a:ext cx="79216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nl-NL" altLang="nl-NL" sz="1400">
                <a:solidFill>
                  <a:srgbClr val="99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●●</a:t>
            </a:r>
          </a:p>
        </p:txBody>
      </p:sp>
      <p:sp>
        <p:nvSpPr>
          <p:cNvPr id="19" name="Text Box 12"/>
          <p:cNvSpPr txBox="1">
            <a:spLocks noChangeArrowheads="1"/>
          </p:cNvSpPr>
          <p:nvPr/>
        </p:nvSpPr>
        <p:spPr bwMode="auto">
          <a:xfrm>
            <a:off x="5219700" y="1844675"/>
            <a:ext cx="10810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nl-NL" altLang="nl-NL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●●●</a:t>
            </a:r>
          </a:p>
        </p:txBody>
      </p:sp>
      <p:sp>
        <p:nvSpPr>
          <p:cNvPr id="20" name="Line 13"/>
          <p:cNvSpPr>
            <a:spLocks noChangeShapeType="1"/>
          </p:cNvSpPr>
          <p:nvPr/>
        </p:nvSpPr>
        <p:spPr bwMode="auto">
          <a:xfrm>
            <a:off x="5724525" y="4797425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nl-NL"/>
          </a:p>
        </p:txBody>
      </p:sp>
      <p:sp>
        <p:nvSpPr>
          <p:cNvPr id="21" name="Text Box 14"/>
          <p:cNvSpPr txBox="1">
            <a:spLocks noChangeArrowheads="1"/>
          </p:cNvSpPr>
          <p:nvPr/>
        </p:nvSpPr>
        <p:spPr bwMode="auto">
          <a:xfrm>
            <a:off x="5867400" y="2060575"/>
            <a:ext cx="15843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nl-NL" altLang="nl-NL" sz="1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anandamide</a:t>
            </a:r>
          </a:p>
        </p:txBody>
      </p:sp>
      <p:sp>
        <p:nvSpPr>
          <p:cNvPr id="22" name="Text Box 15"/>
          <p:cNvSpPr txBox="1">
            <a:spLocks noChangeArrowheads="1"/>
          </p:cNvSpPr>
          <p:nvPr/>
        </p:nvSpPr>
        <p:spPr bwMode="auto">
          <a:xfrm>
            <a:off x="6588125" y="2492375"/>
            <a:ext cx="22320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nl-NL" altLang="nl-NL" sz="18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cannabisreceptor</a:t>
            </a:r>
          </a:p>
        </p:txBody>
      </p:sp>
      <p:sp>
        <p:nvSpPr>
          <p:cNvPr id="23" name="Line 16"/>
          <p:cNvSpPr>
            <a:spLocks noChangeShapeType="1"/>
          </p:cNvSpPr>
          <p:nvPr/>
        </p:nvSpPr>
        <p:spPr bwMode="auto">
          <a:xfrm flipH="1" flipV="1">
            <a:off x="5795963" y="2492375"/>
            <a:ext cx="936625" cy="215900"/>
          </a:xfrm>
          <a:prstGeom prst="line">
            <a:avLst/>
          </a:prstGeom>
          <a:noFill/>
          <a:ln w="63500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nl-NL"/>
          </a:p>
        </p:txBody>
      </p:sp>
      <p:sp>
        <p:nvSpPr>
          <p:cNvPr id="24" name="Text Box 17"/>
          <p:cNvSpPr txBox="1">
            <a:spLocks noChangeArrowheads="1"/>
          </p:cNvSpPr>
          <p:nvPr/>
        </p:nvSpPr>
        <p:spPr bwMode="auto">
          <a:xfrm>
            <a:off x="1116013" y="2924175"/>
            <a:ext cx="15843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nl-NL" altLang="nl-NL" sz="1800" b="1">
                <a:solidFill>
                  <a:srgbClr val="99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glutamaat</a:t>
            </a:r>
          </a:p>
        </p:txBody>
      </p:sp>
      <p:sp>
        <p:nvSpPr>
          <p:cNvPr id="25" name="Text Box 18"/>
          <p:cNvSpPr txBox="1">
            <a:spLocks noChangeArrowheads="1"/>
          </p:cNvSpPr>
          <p:nvPr/>
        </p:nvSpPr>
        <p:spPr bwMode="auto">
          <a:xfrm>
            <a:off x="684213" y="3933825"/>
            <a:ext cx="15843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nl-NL" altLang="nl-NL" sz="1800" b="1">
                <a:solidFill>
                  <a:srgbClr val="99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glutamaat</a:t>
            </a:r>
          </a:p>
        </p:txBody>
      </p:sp>
      <p:sp>
        <p:nvSpPr>
          <p:cNvPr id="26" name="Line 19"/>
          <p:cNvSpPr>
            <a:spLocks noChangeShapeType="1"/>
          </p:cNvSpPr>
          <p:nvPr/>
        </p:nvSpPr>
        <p:spPr bwMode="auto">
          <a:xfrm>
            <a:off x="2555875" y="3141663"/>
            <a:ext cx="1295400" cy="0"/>
          </a:xfrm>
          <a:prstGeom prst="line">
            <a:avLst/>
          </a:prstGeom>
          <a:noFill/>
          <a:ln w="63500">
            <a:solidFill>
              <a:srgbClr val="99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nl-NL"/>
          </a:p>
        </p:txBody>
      </p:sp>
      <p:sp>
        <p:nvSpPr>
          <p:cNvPr id="27" name="Line 20"/>
          <p:cNvSpPr>
            <a:spLocks noChangeShapeType="1"/>
          </p:cNvSpPr>
          <p:nvPr/>
        </p:nvSpPr>
        <p:spPr bwMode="auto">
          <a:xfrm>
            <a:off x="2051050" y="4149725"/>
            <a:ext cx="1081088" cy="0"/>
          </a:xfrm>
          <a:prstGeom prst="line">
            <a:avLst/>
          </a:prstGeom>
          <a:noFill/>
          <a:ln w="63500">
            <a:solidFill>
              <a:srgbClr val="99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28" name="Rectangle 21"/>
          <p:cNvSpPr>
            <a:spLocks noChangeArrowheads="1"/>
          </p:cNvSpPr>
          <p:nvPr/>
        </p:nvSpPr>
        <p:spPr bwMode="auto">
          <a:xfrm>
            <a:off x="6195378" y="3717032"/>
            <a:ext cx="2893282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>
              <a:buChar char="–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>
              <a:buChar char="–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>
              <a:buChar char="»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indent="0">
              <a:buSzTx/>
              <a:buNone/>
            </a:pPr>
            <a:r>
              <a:rPr lang="en-US" altLang="nl-NL" sz="2400" dirty="0">
                <a:latin typeface="Arial" panose="020B0604020202020204" pitchFamily="34" charset="0"/>
              </a:rPr>
              <a:t>Door de </a:t>
            </a:r>
            <a:r>
              <a:rPr lang="en-US" altLang="nl-NL" sz="2400" dirty="0" err="1" smtClean="0">
                <a:latin typeface="Arial" panose="020B0604020202020204" pitchFamily="34" charset="0"/>
              </a:rPr>
              <a:t>verandering</a:t>
            </a:r>
            <a:r>
              <a:rPr lang="en-US" altLang="nl-NL" sz="2400" dirty="0" smtClean="0">
                <a:latin typeface="Arial" panose="020B0604020202020204" pitchFamily="34" charset="0"/>
              </a:rPr>
              <a:t> </a:t>
            </a:r>
            <a:r>
              <a:rPr lang="en-US" altLang="nl-NL" sz="2400" dirty="0">
                <a:latin typeface="Arial" panose="020B0604020202020204" pitchFamily="34" charset="0"/>
              </a:rPr>
              <a:t>van de CB1 receptor </a:t>
            </a:r>
            <a:r>
              <a:rPr lang="en-US" altLang="nl-NL" sz="2400" dirty="0" err="1">
                <a:latin typeface="Arial" panose="020B0604020202020204" pitchFamily="34" charset="0"/>
              </a:rPr>
              <a:t>kan</a:t>
            </a:r>
            <a:r>
              <a:rPr lang="en-US" altLang="nl-NL" sz="2400" dirty="0">
                <a:latin typeface="Arial" panose="020B0604020202020204" pitchFamily="34" charset="0"/>
              </a:rPr>
              <a:t> </a:t>
            </a:r>
            <a:r>
              <a:rPr lang="en-US" altLang="nl-NL" sz="2400" dirty="0" err="1">
                <a:latin typeface="Arial" panose="020B0604020202020204" pitchFamily="34" charset="0"/>
              </a:rPr>
              <a:t>anandamide</a:t>
            </a:r>
            <a:r>
              <a:rPr lang="en-US" altLang="nl-NL" sz="2400" dirty="0">
                <a:latin typeface="Arial" panose="020B0604020202020204" pitchFamily="34" charset="0"/>
              </a:rPr>
              <a:t> de release van </a:t>
            </a:r>
            <a:r>
              <a:rPr lang="en-US" altLang="nl-NL" sz="2400" dirty="0" err="1" smtClean="0">
                <a:latin typeface="Arial" panose="020B0604020202020204" pitchFamily="34" charset="0"/>
              </a:rPr>
              <a:t>glutamaat</a:t>
            </a:r>
            <a:r>
              <a:rPr lang="en-US" altLang="nl-NL" sz="2400" dirty="0" smtClean="0">
                <a:latin typeface="Arial" panose="020B0604020202020204" pitchFamily="34" charset="0"/>
              </a:rPr>
              <a:t> </a:t>
            </a:r>
            <a:r>
              <a:rPr lang="en-US" altLang="nl-NL" sz="2400" dirty="0" err="1">
                <a:latin typeface="Arial" panose="020B0604020202020204" pitchFamily="34" charset="0"/>
              </a:rPr>
              <a:t>niet</a:t>
            </a:r>
            <a:r>
              <a:rPr lang="en-US" altLang="nl-NL" sz="2400" dirty="0">
                <a:latin typeface="Arial" panose="020B0604020202020204" pitchFamily="34" charset="0"/>
              </a:rPr>
              <a:t> </a:t>
            </a:r>
            <a:r>
              <a:rPr lang="en-US" altLang="nl-NL" sz="2400" dirty="0" err="1">
                <a:latin typeface="Arial" panose="020B0604020202020204" pitchFamily="34" charset="0"/>
              </a:rPr>
              <a:t>adequaat</a:t>
            </a:r>
            <a:r>
              <a:rPr lang="en-US" altLang="nl-NL" sz="2400" dirty="0">
                <a:latin typeface="Arial" panose="020B0604020202020204" pitchFamily="34" charset="0"/>
              </a:rPr>
              <a:t> </a:t>
            </a:r>
            <a:r>
              <a:rPr lang="en-US" altLang="nl-NL" sz="2400" dirty="0" err="1" smtClean="0">
                <a:latin typeface="Arial" panose="020B0604020202020204" pitchFamily="34" charset="0"/>
              </a:rPr>
              <a:t>reguleren</a:t>
            </a:r>
            <a:endParaRPr lang="en-US" altLang="nl-NL" sz="2400" dirty="0">
              <a:latin typeface="Arial" panose="020B0604020202020204" pitchFamily="34" charset="0"/>
            </a:endParaRPr>
          </a:p>
          <a:p>
            <a:pPr>
              <a:buSzTx/>
              <a:buFontTx/>
              <a:buNone/>
            </a:pPr>
            <a:endParaRPr lang="nl-NL" altLang="nl-NL" sz="2400" dirty="0">
              <a:latin typeface="Arial" panose="020B0604020202020204" pitchFamily="34" charset="0"/>
            </a:endParaRPr>
          </a:p>
        </p:txBody>
      </p:sp>
      <p:sp>
        <p:nvSpPr>
          <p:cNvPr id="29" name="Line 22"/>
          <p:cNvSpPr>
            <a:spLocks noChangeShapeType="1"/>
          </p:cNvSpPr>
          <p:nvPr/>
        </p:nvSpPr>
        <p:spPr bwMode="auto">
          <a:xfrm>
            <a:off x="5508625" y="2708275"/>
            <a:ext cx="287338" cy="215900"/>
          </a:xfrm>
          <a:prstGeom prst="line">
            <a:avLst/>
          </a:prstGeom>
          <a:noFill/>
          <a:ln w="63500">
            <a:solidFill>
              <a:srgbClr val="CC99FF"/>
            </a:solidFill>
            <a:round/>
            <a:headEnd/>
            <a:tailEnd type="diamond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nl-NL"/>
          </a:p>
        </p:txBody>
      </p:sp>
      <p:sp>
        <p:nvSpPr>
          <p:cNvPr id="30" name="Line 23"/>
          <p:cNvSpPr>
            <a:spLocks noChangeShapeType="1"/>
          </p:cNvSpPr>
          <p:nvPr/>
        </p:nvSpPr>
        <p:spPr bwMode="auto">
          <a:xfrm flipH="1">
            <a:off x="5292725" y="2997200"/>
            <a:ext cx="431800" cy="144463"/>
          </a:xfrm>
          <a:prstGeom prst="line">
            <a:avLst/>
          </a:prstGeom>
          <a:noFill/>
          <a:ln w="63500">
            <a:solidFill>
              <a:srgbClr val="CC99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nl-NL"/>
          </a:p>
        </p:txBody>
      </p:sp>
      <p:sp>
        <p:nvSpPr>
          <p:cNvPr id="31" name="Text Box 25"/>
          <p:cNvSpPr txBox="1">
            <a:spLocks noChangeArrowheads="1"/>
          </p:cNvSpPr>
          <p:nvPr/>
        </p:nvSpPr>
        <p:spPr bwMode="auto">
          <a:xfrm>
            <a:off x="5219700" y="2349500"/>
            <a:ext cx="792163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nl-NL" sz="6000" b="1">
                <a:solidFill>
                  <a:srgbClr val="FF3300"/>
                </a:solidFill>
                <a:latin typeface="Arial" panose="020B0604020202020204" pitchFamily="34" charset="0"/>
              </a:rPr>
              <a:t>X</a:t>
            </a:r>
            <a:endParaRPr lang="nl-NL" altLang="nl-NL" sz="6000" b="1">
              <a:solidFill>
                <a:srgbClr val="FF3300"/>
              </a:solidFill>
              <a:latin typeface="Arial" panose="020B0604020202020204" pitchFamily="34" charset="0"/>
            </a:endParaRPr>
          </a:p>
        </p:txBody>
      </p:sp>
      <p:sp>
        <p:nvSpPr>
          <p:cNvPr id="32" name="AutoShape 27"/>
          <p:cNvSpPr>
            <a:spLocks noChangeArrowheads="1"/>
          </p:cNvSpPr>
          <p:nvPr/>
        </p:nvSpPr>
        <p:spPr bwMode="auto">
          <a:xfrm>
            <a:off x="5292725" y="2133600"/>
            <a:ext cx="431800" cy="503238"/>
          </a:xfrm>
          <a:prstGeom prst="lightningBolt">
            <a:avLst/>
          </a:prstGeom>
          <a:solidFill>
            <a:srgbClr val="CC99FF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nl-NL"/>
          </a:p>
        </p:txBody>
      </p:sp>
      <p:sp>
        <p:nvSpPr>
          <p:cNvPr id="33" name="Titel 6"/>
          <p:cNvSpPr>
            <a:spLocks noGrp="1"/>
          </p:cNvSpPr>
          <p:nvPr>
            <p:ph type="title"/>
          </p:nvPr>
        </p:nvSpPr>
        <p:spPr>
          <a:xfrm>
            <a:off x="107504" y="0"/>
            <a:ext cx="9036496" cy="980728"/>
          </a:xfrm>
        </p:spPr>
        <p:txBody>
          <a:bodyPr>
            <a:normAutofit/>
          </a:bodyPr>
          <a:lstStyle/>
          <a:p>
            <a:pPr marL="514350" indent="-514350"/>
            <a:r>
              <a:rPr lang="nl-NL" dirty="0"/>
              <a:t>Effect cannabis adolescenten</a:t>
            </a:r>
          </a:p>
        </p:txBody>
      </p:sp>
    </p:spTree>
    <p:extLst>
      <p:ext uri="{BB962C8B-B14F-4D97-AF65-F5344CB8AC3E}">
        <p14:creationId xmlns:p14="http://schemas.microsoft.com/office/powerpoint/2010/main" val="350564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5DEE6-088B-47DE-B0A7-B067C38A5FF1}" type="slidenum">
              <a:rPr lang="nl-NL" smtClean="0"/>
              <a:pPr/>
              <a:t>48</a:t>
            </a:fld>
            <a:endParaRPr lang="nl-NL"/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0" y="764704"/>
            <a:ext cx="9144000" cy="5746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21" name="Rectangle 6"/>
          <p:cNvSpPr txBox="1">
            <a:spLocks noChangeArrowheads="1"/>
          </p:cNvSpPr>
          <p:nvPr/>
        </p:nvSpPr>
        <p:spPr>
          <a:xfrm>
            <a:off x="1045195" y="2893070"/>
            <a:ext cx="7772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E7132C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E7132C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E7132C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E7132C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E7132C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altLang="nl-NL" smtClean="0"/>
          </a:p>
          <a:p>
            <a:endParaRPr lang="en-US" altLang="nl-NL" smtClean="0"/>
          </a:p>
          <a:p>
            <a:endParaRPr lang="en-US" altLang="nl-NL" smtClean="0"/>
          </a:p>
          <a:p>
            <a:endParaRPr lang="en-US" altLang="nl-NL" smtClean="0"/>
          </a:p>
          <a:p>
            <a:endParaRPr lang="en-US" altLang="nl-NL"/>
          </a:p>
        </p:txBody>
      </p:sp>
      <p:pic>
        <p:nvPicPr>
          <p:cNvPr id="11" name="Picture 2" descr="primair netwerk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3853" y="2543246"/>
            <a:ext cx="4384675" cy="2892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AutoShape 3"/>
          <p:cNvSpPr>
            <a:spLocks noChangeArrowheads="1"/>
          </p:cNvSpPr>
          <p:nvPr/>
        </p:nvSpPr>
        <p:spPr bwMode="auto">
          <a:xfrm>
            <a:off x="3895740" y="3478283"/>
            <a:ext cx="863600" cy="503238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FF00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nl-NL"/>
          </a:p>
        </p:txBody>
      </p:sp>
      <p:sp>
        <p:nvSpPr>
          <p:cNvPr id="16" name="Rectangle 4"/>
          <p:cNvSpPr>
            <a:spLocks noChangeArrowheads="1"/>
          </p:cNvSpPr>
          <p:nvPr/>
        </p:nvSpPr>
        <p:spPr bwMode="auto">
          <a:xfrm>
            <a:off x="539552" y="970828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>
              <a:spcBef>
                <a:spcPct val="0"/>
              </a:spcBef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>
              <a:spcBef>
                <a:spcPct val="0"/>
              </a:spcBef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>
              <a:spcBef>
                <a:spcPct val="0"/>
              </a:spcBef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>
              <a:spcBef>
                <a:spcPct val="0"/>
              </a:spcBef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buSzTx/>
            </a:pPr>
            <a:r>
              <a:rPr lang="en-US" altLang="nl-NL" sz="2800" b="1" dirty="0" err="1" smtClean="0">
                <a:solidFill>
                  <a:srgbClr val="993300"/>
                </a:solidFill>
                <a:latin typeface="Arial" panose="020B0604020202020204" pitchFamily="34" charset="0"/>
              </a:rPr>
              <a:t>Gevolg</a:t>
            </a:r>
            <a:r>
              <a:rPr lang="en-US" altLang="nl-NL" sz="2800" b="1" dirty="0" smtClean="0">
                <a:solidFill>
                  <a:srgbClr val="993300"/>
                </a:solidFill>
                <a:latin typeface="Arial" panose="020B0604020202020204" pitchFamily="34" charset="0"/>
              </a:rPr>
              <a:t>:</a:t>
            </a:r>
          </a:p>
          <a:p>
            <a:pPr algn="ctr">
              <a:buSzTx/>
            </a:pPr>
            <a:r>
              <a:rPr lang="en-US" altLang="nl-NL" sz="2800" b="1" dirty="0" err="1">
                <a:solidFill>
                  <a:srgbClr val="993300"/>
                </a:solidFill>
                <a:latin typeface="Arial" panose="020B0604020202020204" pitchFamily="34" charset="0"/>
              </a:rPr>
              <a:t>V</a:t>
            </a:r>
            <a:r>
              <a:rPr lang="en-US" altLang="nl-NL" sz="2800" b="1" dirty="0" err="1" smtClean="0">
                <a:solidFill>
                  <a:srgbClr val="993300"/>
                </a:solidFill>
                <a:latin typeface="Arial" panose="020B0604020202020204" pitchFamily="34" charset="0"/>
              </a:rPr>
              <a:t>erstoorde</a:t>
            </a:r>
            <a:r>
              <a:rPr lang="en-US" altLang="nl-NL" sz="2800" b="1" dirty="0" smtClean="0">
                <a:solidFill>
                  <a:srgbClr val="993300"/>
                </a:solidFill>
                <a:latin typeface="Arial" panose="020B0604020202020204" pitchFamily="34" charset="0"/>
              </a:rPr>
              <a:t> </a:t>
            </a:r>
            <a:r>
              <a:rPr lang="en-US" altLang="nl-NL" sz="2800" b="1" dirty="0" err="1">
                <a:solidFill>
                  <a:srgbClr val="993300"/>
                </a:solidFill>
                <a:latin typeface="Arial" panose="020B0604020202020204" pitchFamily="34" charset="0"/>
              </a:rPr>
              <a:t>ontwikkeling</a:t>
            </a:r>
            <a:r>
              <a:rPr lang="en-US" altLang="nl-NL" b="1" dirty="0">
                <a:solidFill>
                  <a:srgbClr val="993300"/>
                </a:solidFill>
                <a:latin typeface="Arial" panose="020B0604020202020204" pitchFamily="34" charset="0"/>
              </a:rPr>
              <a:t/>
            </a:r>
            <a:br>
              <a:rPr lang="en-US" altLang="nl-NL" b="1" dirty="0">
                <a:solidFill>
                  <a:srgbClr val="993300"/>
                </a:solidFill>
                <a:latin typeface="Arial" panose="020B0604020202020204" pitchFamily="34" charset="0"/>
              </a:rPr>
            </a:br>
            <a:r>
              <a:rPr lang="en-US" altLang="nl-NL" sz="2400" b="1" dirty="0" err="1">
                <a:solidFill>
                  <a:srgbClr val="993300"/>
                </a:solidFill>
                <a:latin typeface="Arial" panose="020B0604020202020204" pitchFamily="34" charset="0"/>
              </a:rPr>
              <a:t>tijdens</a:t>
            </a:r>
            <a:r>
              <a:rPr lang="en-US" altLang="nl-NL" sz="2400" b="1" dirty="0">
                <a:solidFill>
                  <a:srgbClr val="993300"/>
                </a:solidFill>
                <a:latin typeface="Arial" panose="020B0604020202020204" pitchFamily="34" charset="0"/>
              </a:rPr>
              <a:t> de </a:t>
            </a:r>
            <a:r>
              <a:rPr lang="en-US" altLang="nl-NL" sz="2400" b="1" dirty="0" err="1">
                <a:solidFill>
                  <a:srgbClr val="993300"/>
                </a:solidFill>
                <a:latin typeface="Arial" panose="020B0604020202020204" pitchFamily="34" charset="0"/>
              </a:rPr>
              <a:t>kritieke</a:t>
            </a:r>
            <a:r>
              <a:rPr lang="en-US" altLang="nl-NL" sz="2400" b="1" dirty="0">
                <a:solidFill>
                  <a:srgbClr val="993300"/>
                </a:solidFill>
                <a:latin typeface="Arial" panose="020B0604020202020204" pitchFamily="34" charset="0"/>
              </a:rPr>
              <a:t> </a:t>
            </a:r>
            <a:r>
              <a:rPr lang="en-US" altLang="nl-NL" sz="2400" b="1" dirty="0" err="1" smtClean="0">
                <a:solidFill>
                  <a:srgbClr val="993300"/>
                </a:solidFill>
                <a:latin typeface="Arial" panose="020B0604020202020204" pitchFamily="34" charset="0"/>
              </a:rPr>
              <a:t>periode</a:t>
            </a:r>
            <a:r>
              <a:rPr lang="en-US" altLang="nl-NL" sz="2400" b="1" dirty="0" smtClean="0">
                <a:solidFill>
                  <a:srgbClr val="993300"/>
                </a:solidFill>
                <a:latin typeface="Arial" panose="020B0604020202020204" pitchFamily="34" charset="0"/>
              </a:rPr>
              <a:t>!</a:t>
            </a:r>
            <a:endParaRPr lang="nl-NL" altLang="nl-NL" sz="2400" b="1" dirty="0">
              <a:solidFill>
                <a:srgbClr val="993300"/>
              </a:solidFill>
              <a:latin typeface="Arial" panose="020B0604020202020204" pitchFamily="34" charset="0"/>
            </a:endParaRPr>
          </a:p>
        </p:txBody>
      </p:sp>
      <p:pic>
        <p:nvPicPr>
          <p:cNvPr id="17" name="Picture 5" descr="netwerk abnormale ontwikkelin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32365" y="2254321"/>
            <a:ext cx="3908425" cy="2970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6"/>
          <p:cNvSpPr txBox="1">
            <a:spLocks noChangeArrowheads="1"/>
          </p:cNvSpPr>
          <p:nvPr/>
        </p:nvSpPr>
        <p:spPr>
          <a:xfrm>
            <a:off x="730265" y="2535308"/>
            <a:ext cx="7772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E7132C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E7132C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E7132C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E7132C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E7132C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altLang="nl-NL" smtClean="0"/>
          </a:p>
          <a:p>
            <a:endParaRPr lang="en-US" altLang="nl-NL" smtClean="0"/>
          </a:p>
          <a:p>
            <a:endParaRPr lang="en-US" altLang="nl-NL" smtClean="0"/>
          </a:p>
          <a:p>
            <a:endParaRPr lang="en-US" altLang="nl-NL" smtClean="0"/>
          </a:p>
          <a:p>
            <a:endParaRPr lang="en-US" altLang="nl-NL" smtClean="0"/>
          </a:p>
          <a:p>
            <a:r>
              <a:rPr lang="en-US" altLang="nl-NL" sz="2400" smtClean="0">
                <a:latin typeface="Arial" panose="020B0604020202020204" pitchFamily="34" charset="0"/>
              </a:rPr>
              <a:t>Verkeerde verbindingen verstevigd</a:t>
            </a:r>
          </a:p>
          <a:p>
            <a:r>
              <a:rPr lang="en-US" altLang="nl-NL" sz="2400" smtClean="0">
                <a:latin typeface="Arial" panose="020B0604020202020204" pitchFamily="34" charset="0"/>
              </a:rPr>
              <a:t>Verkeerde verbinding gesnoeid</a:t>
            </a:r>
            <a:endParaRPr lang="nl-NL" altLang="nl-NL" sz="2400">
              <a:latin typeface="Arial" panose="020B0604020202020204" pitchFamily="34" charset="0"/>
            </a:endParaRPr>
          </a:p>
        </p:txBody>
      </p:sp>
      <p:sp>
        <p:nvSpPr>
          <p:cNvPr id="14" name="Titel 6"/>
          <p:cNvSpPr>
            <a:spLocks noGrp="1"/>
          </p:cNvSpPr>
          <p:nvPr>
            <p:ph type="title"/>
          </p:nvPr>
        </p:nvSpPr>
        <p:spPr>
          <a:xfrm>
            <a:off x="107504" y="0"/>
            <a:ext cx="9036496" cy="980728"/>
          </a:xfrm>
        </p:spPr>
        <p:txBody>
          <a:bodyPr>
            <a:normAutofit/>
          </a:bodyPr>
          <a:lstStyle/>
          <a:p>
            <a:pPr marL="514350" indent="-514350"/>
            <a:r>
              <a:rPr lang="nl-NL" dirty="0"/>
              <a:t>Effect cannabis adolescenten</a:t>
            </a:r>
          </a:p>
        </p:txBody>
      </p:sp>
    </p:spTree>
    <p:extLst>
      <p:ext uri="{BB962C8B-B14F-4D97-AF65-F5344CB8AC3E}">
        <p14:creationId xmlns:p14="http://schemas.microsoft.com/office/powerpoint/2010/main" val="1103017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5DEE6-088B-47DE-B0A7-B067C38A5FF1}" type="slidenum">
              <a:rPr lang="nl-NL" smtClean="0"/>
              <a:pPr/>
              <a:t>49</a:t>
            </a:fld>
            <a:endParaRPr lang="nl-NL"/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0" y="764704"/>
            <a:ext cx="9144000" cy="5746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pic>
        <p:nvPicPr>
          <p:cNvPr id="27650" name="Picture 2" descr="http://www.cnsspectrums.com/userdocs/articleimages/66/Stahl_BigFig_3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7159" y="981525"/>
            <a:ext cx="7913768" cy="5358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el 6"/>
          <p:cNvSpPr>
            <a:spLocks noGrp="1"/>
          </p:cNvSpPr>
          <p:nvPr>
            <p:ph type="title"/>
          </p:nvPr>
        </p:nvSpPr>
        <p:spPr>
          <a:xfrm>
            <a:off x="107504" y="0"/>
            <a:ext cx="9036496" cy="980728"/>
          </a:xfrm>
        </p:spPr>
        <p:txBody>
          <a:bodyPr>
            <a:normAutofit/>
          </a:bodyPr>
          <a:lstStyle/>
          <a:p>
            <a:pPr marL="514350" indent="-514350"/>
            <a:r>
              <a:rPr lang="nl-NL" dirty="0"/>
              <a:t>Effect cannabis adolescenten</a:t>
            </a:r>
          </a:p>
        </p:txBody>
      </p:sp>
    </p:spTree>
    <p:extLst>
      <p:ext uri="{BB962C8B-B14F-4D97-AF65-F5344CB8AC3E}">
        <p14:creationId xmlns:p14="http://schemas.microsoft.com/office/powerpoint/2010/main" val="154323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5DEE6-088B-47DE-B0A7-B067C38A5FF1}" type="slidenum">
              <a:rPr lang="nl-NL" smtClean="0"/>
              <a:pPr/>
              <a:t>5</a:t>
            </a:fld>
            <a:endParaRPr lang="nl-NL"/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9552" y="1052736"/>
            <a:ext cx="3066761" cy="3625593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20072" y="1124744"/>
            <a:ext cx="3069360" cy="3069360"/>
          </a:xfrm>
          <a:prstGeom prst="rect">
            <a:avLst/>
          </a:prstGeom>
        </p:spPr>
      </p:pic>
      <p:pic>
        <p:nvPicPr>
          <p:cNvPr id="2050" name="Picture 2" descr="http://topinfopost.com/wp-content/uploads/2014/11/007-joint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3629853"/>
            <a:ext cx="4337744" cy="2602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www.dailypost.in/images/00_drinking-girls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32040" y="3496334"/>
            <a:ext cx="3824825" cy="2868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itel 6"/>
          <p:cNvSpPr>
            <a:spLocks noGrp="1"/>
          </p:cNvSpPr>
          <p:nvPr>
            <p:ph type="title"/>
          </p:nvPr>
        </p:nvSpPr>
        <p:spPr>
          <a:xfrm>
            <a:off x="107504" y="0"/>
            <a:ext cx="9036496" cy="980728"/>
          </a:xfrm>
        </p:spPr>
        <p:txBody>
          <a:bodyPr>
            <a:normAutofit/>
          </a:bodyPr>
          <a:lstStyle/>
          <a:p>
            <a:pPr marL="514350" indent="-514350"/>
            <a:r>
              <a:rPr lang="nl-NL" dirty="0" smtClean="0"/>
              <a:t>Druggebruik adolescentie anno?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200580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5DEE6-088B-47DE-B0A7-B067C38A5FF1}" type="slidenum">
              <a:rPr lang="nl-NL" smtClean="0"/>
              <a:pPr/>
              <a:t>50</a:t>
            </a:fld>
            <a:endParaRPr lang="nl-NL"/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0" y="764704"/>
            <a:ext cx="9144000" cy="5746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>
          <a:xfrm>
            <a:off x="107504" y="0"/>
            <a:ext cx="9036496" cy="980728"/>
          </a:xfrm>
        </p:spPr>
        <p:txBody>
          <a:bodyPr>
            <a:normAutofit/>
          </a:bodyPr>
          <a:lstStyle/>
          <a:p>
            <a:pPr marL="514350" indent="-514350"/>
            <a:r>
              <a:rPr lang="nl-NL" dirty="0"/>
              <a:t>Effect cannabis adolescenten</a:t>
            </a:r>
          </a:p>
        </p:txBody>
      </p:sp>
      <p:pic>
        <p:nvPicPr>
          <p:cNvPr id="6" name="Picture 2" descr="http://www.bmj.com/content/342/bmj.d738/F3.large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87624" y="1196752"/>
            <a:ext cx="6521378" cy="3576569"/>
          </a:xfrm>
          <a:prstGeom prst="rect">
            <a:avLst/>
          </a:prstGeom>
          <a:noFill/>
        </p:spPr>
      </p:pic>
      <p:sp>
        <p:nvSpPr>
          <p:cNvPr id="8" name="Titel 1"/>
          <p:cNvSpPr txBox="1">
            <a:spLocks/>
          </p:cNvSpPr>
          <p:nvPr/>
        </p:nvSpPr>
        <p:spPr>
          <a:xfrm>
            <a:off x="500034" y="5622956"/>
            <a:ext cx="8086725" cy="3778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rgbClr val="EC142E"/>
                </a:solidFill>
                <a:latin typeface="Verdana" pitchFamily="34" charset="0"/>
                <a:ea typeface="+mj-ea"/>
                <a:cs typeface="+mj-cs"/>
              </a:defRPr>
            </a:lvl1pPr>
          </a:lstStyle>
          <a:p>
            <a:r>
              <a:rPr lang="en-US" sz="1400" smtClean="0"/>
              <a:t>Bron: Van Os et al., BMJ 2011</a:t>
            </a:r>
            <a:endParaRPr lang="nl-NL" sz="1400" dirty="0"/>
          </a:p>
        </p:txBody>
      </p:sp>
    </p:spTree>
    <p:extLst>
      <p:ext uri="{BB962C8B-B14F-4D97-AF65-F5344CB8AC3E}">
        <p14:creationId xmlns:p14="http://schemas.microsoft.com/office/powerpoint/2010/main" val="2021504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5DEE6-088B-47DE-B0A7-B067C38A5FF1}" type="slidenum">
              <a:rPr lang="nl-NL" smtClean="0"/>
              <a:pPr/>
              <a:t>51</a:t>
            </a:fld>
            <a:endParaRPr lang="nl-NL"/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0" y="764704"/>
            <a:ext cx="9144000" cy="5746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>
          <a:xfrm>
            <a:off x="107504" y="0"/>
            <a:ext cx="9036496" cy="980728"/>
          </a:xfrm>
        </p:spPr>
        <p:txBody>
          <a:bodyPr>
            <a:normAutofit/>
          </a:bodyPr>
          <a:lstStyle/>
          <a:p>
            <a:pPr marL="514350" indent="-514350"/>
            <a:r>
              <a:rPr lang="nl-NL" dirty="0"/>
              <a:t>Effect cannabis adolescenten</a:t>
            </a:r>
          </a:p>
        </p:txBody>
      </p:sp>
      <p:pic>
        <p:nvPicPr>
          <p:cNvPr id="9" name="Picture 4" descr="bb_Oct2002_larg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445" y="1052041"/>
            <a:ext cx="4104555" cy="2912437"/>
          </a:xfrm>
          <a:prstGeom prst="rect">
            <a:avLst/>
          </a:prstGeom>
          <a:noFill/>
        </p:spPr>
      </p:pic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489253" y="4221609"/>
            <a:ext cx="2101850" cy="336550"/>
          </a:xfrm>
          <a:prstGeom prst="rect">
            <a:avLst/>
          </a:prstGeom>
          <a:noFill/>
          <a:ln w="3175" cap="rnd" algn="ctr">
            <a:noFill/>
            <a:prstDash val="sysDot"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nl-NL" sz="1600" dirty="0" err="1"/>
              <a:t>Tapert</a:t>
            </a:r>
            <a:r>
              <a:rPr lang="nl-NL" sz="1600" dirty="0"/>
              <a:t> et al., 2004</a:t>
            </a:r>
          </a:p>
        </p:txBody>
      </p:sp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92080" y="1075273"/>
            <a:ext cx="3302009" cy="465696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23436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5DEE6-088B-47DE-B0A7-B067C38A5FF1}" type="slidenum">
              <a:rPr lang="nl-NL" smtClean="0"/>
              <a:pPr/>
              <a:t>52</a:t>
            </a:fld>
            <a:endParaRPr lang="nl-NL"/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0" y="764704"/>
            <a:ext cx="9144000" cy="5746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8" name="Titel 1"/>
          <p:cNvSpPr>
            <a:spLocks noGrp="1"/>
          </p:cNvSpPr>
          <p:nvPr>
            <p:ph type="title"/>
          </p:nvPr>
        </p:nvSpPr>
        <p:spPr>
          <a:xfrm>
            <a:off x="52165" y="-69106"/>
            <a:ext cx="9036496" cy="1143000"/>
          </a:xfrm>
        </p:spPr>
        <p:txBody>
          <a:bodyPr/>
          <a:lstStyle/>
          <a:p>
            <a:r>
              <a:rPr lang="nl-NL" sz="3400" dirty="0" smtClean="0">
                <a:solidFill>
                  <a:srgbClr val="C00000"/>
                </a:solidFill>
              </a:rPr>
              <a:t>Conclusies</a:t>
            </a:r>
          </a:p>
        </p:txBody>
      </p:sp>
      <p:sp>
        <p:nvSpPr>
          <p:cNvPr id="9" name="Tekstvak 8"/>
          <p:cNvSpPr txBox="1"/>
          <p:nvPr/>
        </p:nvSpPr>
        <p:spPr>
          <a:xfrm>
            <a:off x="467544" y="1268760"/>
            <a:ext cx="8452633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Druggebruik is een feit van het leven en in de westerse maatschappij ingebed;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Adolescenten experimenteren met van alles (seks, sport, drugs) en dit is een normaal onderdeel van opgroeien;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</a:t>
            </a:r>
            <a:r>
              <a:rPr lang="nl-NL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planning en controle bij adolescente hersenen is minder dan bij volwassenen;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Het adolescente brein is als het ware “</a:t>
            </a:r>
            <a:r>
              <a:rPr lang="nl-NL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geprimed</a:t>
            </a:r>
            <a:r>
              <a:rPr lang="nl-NL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 om geen angst te zien en wel extreem gevoelig te zijn voor </a:t>
            </a:r>
            <a:r>
              <a:rPr lang="nl-NL" sz="20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reward</a:t>
            </a:r>
            <a:r>
              <a:rPr lang="nl-NL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Dit effect is nog sterker als leeftijdsgenoten aanwezig zijn!</a:t>
            </a:r>
            <a:endParaRPr lang="nl-NL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sz="2000" b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2601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5DEE6-088B-47DE-B0A7-B067C38A5FF1}" type="slidenum">
              <a:rPr lang="nl-NL" smtClean="0"/>
              <a:pPr/>
              <a:t>53</a:t>
            </a:fld>
            <a:endParaRPr lang="nl-NL"/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0" y="764704"/>
            <a:ext cx="9144000" cy="5746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8" name="Titel 1"/>
          <p:cNvSpPr>
            <a:spLocks noGrp="1"/>
          </p:cNvSpPr>
          <p:nvPr>
            <p:ph type="title"/>
          </p:nvPr>
        </p:nvSpPr>
        <p:spPr>
          <a:xfrm>
            <a:off x="52165" y="-69106"/>
            <a:ext cx="9036496" cy="1143000"/>
          </a:xfrm>
        </p:spPr>
        <p:txBody>
          <a:bodyPr/>
          <a:lstStyle/>
          <a:p>
            <a:r>
              <a:rPr lang="nl-NL" sz="3400" dirty="0" smtClean="0">
                <a:solidFill>
                  <a:srgbClr val="C00000"/>
                </a:solidFill>
              </a:rPr>
              <a:t>Conclusies</a:t>
            </a:r>
          </a:p>
        </p:txBody>
      </p:sp>
      <p:sp>
        <p:nvSpPr>
          <p:cNvPr id="9" name="Tekstvak 8"/>
          <p:cNvSpPr txBox="1"/>
          <p:nvPr/>
        </p:nvSpPr>
        <p:spPr>
          <a:xfrm>
            <a:off x="467544" y="1268760"/>
            <a:ext cx="8452633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nl-NL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Daarbij zijn hersengebieden betrokken die ook een cruciale rol spelen bij druggebruik en verslaving (</a:t>
            </a:r>
            <a:r>
              <a:rPr lang="nl-NL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mesocorticaal</a:t>
            </a:r>
            <a:r>
              <a:rPr lang="nl-NL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limbisch dopaminerg systeem</a:t>
            </a:r>
            <a:r>
              <a:rPr lang="nl-NL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Het dopaminerge systeem verschilt ook wezenlijk van dat van volwassenen: de prikkels die nodig zijn voor activatie zijn sterker, op het moment van een belonende prikkel </a:t>
            </a:r>
            <a:r>
              <a:rPr lang="nl-NL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veel hogere dopamine afgifte!</a:t>
            </a:r>
            <a:endParaRPr lang="nl-NL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sz="2000" b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sz="2000" b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sz="2000" b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431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5DEE6-088B-47DE-B0A7-B067C38A5FF1}" type="slidenum">
              <a:rPr lang="nl-NL" smtClean="0"/>
              <a:pPr/>
              <a:t>54</a:t>
            </a:fld>
            <a:endParaRPr lang="nl-NL"/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0" y="764704"/>
            <a:ext cx="9144000" cy="5746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8" name="Titel 1"/>
          <p:cNvSpPr>
            <a:spLocks noGrp="1"/>
          </p:cNvSpPr>
          <p:nvPr>
            <p:ph type="title"/>
          </p:nvPr>
        </p:nvSpPr>
        <p:spPr>
          <a:xfrm>
            <a:off x="52165" y="-69106"/>
            <a:ext cx="9036496" cy="1143000"/>
          </a:xfrm>
        </p:spPr>
        <p:txBody>
          <a:bodyPr/>
          <a:lstStyle/>
          <a:p>
            <a:r>
              <a:rPr lang="nl-NL" sz="3400" dirty="0" smtClean="0">
                <a:solidFill>
                  <a:srgbClr val="C00000"/>
                </a:solidFill>
              </a:rPr>
              <a:t>Conclusies</a:t>
            </a:r>
          </a:p>
        </p:txBody>
      </p:sp>
      <p:sp>
        <p:nvSpPr>
          <p:cNvPr id="9" name="Tekstvak 8"/>
          <p:cNvSpPr txBox="1"/>
          <p:nvPr/>
        </p:nvSpPr>
        <p:spPr>
          <a:xfrm>
            <a:off x="467544" y="1071121"/>
            <a:ext cx="8452633" cy="62170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nl-NL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Tijdens de adolescentie moet het brein zich in belangrijke mate nog vormen: connectie met frontale gebieden moet worden versterkt waardoor de limbische gebieden (amygdala; ventraal </a:t>
            </a:r>
            <a:r>
              <a:rPr lang="nl-NL" sz="20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tegmentum</a:t>
            </a:r>
            <a:r>
              <a:rPr lang="nl-NL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minder overheersend zijn;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Hierbij is het proces van bestendigen of snoeien (</a:t>
            </a:r>
            <a:r>
              <a:rPr lang="nl-NL" sz="20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</a:t>
            </a:r>
            <a:r>
              <a:rPr lang="nl-NL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20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</a:t>
            </a:r>
            <a:r>
              <a:rPr lang="nl-NL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or </a:t>
            </a:r>
            <a:r>
              <a:rPr lang="nl-NL" sz="20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lose</a:t>
            </a:r>
            <a:r>
              <a:rPr lang="nl-NL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20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</a:t>
            </a:r>
            <a:r>
              <a:rPr lang="nl-NL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erg belangrijk;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Drugs (cannabis) verstoren dit proces tijdens de puberteit;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Gevolgen kunnen zijn: verkeerde verbindingen blijven bestaan, goede verdwijnen;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Uitingsvormen: depressie, angststoornissen, cognitieve </a:t>
            </a:r>
            <a:r>
              <a:rPr lang="nl-NL" sz="20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schaed</a:t>
            </a:r>
            <a:r>
              <a:rPr lang="nl-NL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(irreversibel), psychoses en zelfs schizofrenie!</a:t>
            </a:r>
            <a:endParaRPr lang="nl-NL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sz="2000" b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sz="2000" b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sz="2000" b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2952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5DEE6-088B-47DE-B0A7-B067C38A5FF1}" type="slidenum">
              <a:rPr lang="nl-NL" smtClean="0"/>
              <a:pPr/>
              <a:t>6</a:t>
            </a:fld>
            <a:endParaRPr lang="nl-NL"/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>
          <a:xfrm>
            <a:off x="107504" y="0"/>
            <a:ext cx="9036496" cy="980728"/>
          </a:xfrm>
        </p:spPr>
        <p:txBody>
          <a:bodyPr>
            <a:normAutofit/>
          </a:bodyPr>
          <a:lstStyle/>
          <a:p>
            <a:pPr marL="514350" indent="-514350"/>
            <a:r>
              <a:rPr lang="nl-NL" dirty="0" smtClean="0"/>
              <a:t>Druggebruik adolescentie anno?</a:t>
            </a:r>
            <a:endParaRPr lang="nl-NL" dirty="0"/>
          </a:p>
        </p:txBody>
      </p:sp>
      <p:pic>
        <p:nvPicPr>
          <p:cNvPr id="11" name="Afbeelding 10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27984" y="1448155"/>
            <a:ext cx="4634922" cy="2604826"/>
          </a:xfrm>
          <a:prstGeom prst="rect">
            <a:avLst/>
          </a:prstGeom>
        </p:spPr>
      </p:pic>
      <p:pic>
        <p:nvPicPr>
          <p:cNvPr id="12" name="Afbeelding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52" y="1412776"/>
            <a:ext cx="4270079" cy="2640205"/>
          </a:xfrm>
          <a:prstGeom prst="rect">
            <a:avLst/>
          </a:prstGeom>
        </p:spPr>
      </p:pic>
      <p:pic>
        <p:nvPicPr>
          <p:cNvPr id="13" name="Afbeelding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7745" y="3302531"/>
            <a:ext cx="4457700" cy="3095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541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5DEE6-088B-47DE-B0A7-B067C38A5FF1}" type="slidenum">
              <a:rPr lang="nl-NL" smtClean="0"/>
              <a:pPr/>
              <a:t>7</a:t>
            </a:fld>
            <a:endParaRPr lang="nl-NL"/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>
          <a:xfrm>
            <a:off x="107504" y="0"/>
            <a:ext cx="9036496" cy="980728"/>
          </a:xfrm>
        </p:spPr>
        <p:txBody>
          <a:bodyPr>
            <a:normAutofit/>
          </a:bodyPr>
          <a:lstStyle/>
          <a:p>
            <a:pPr marL="514350" indent="-514350"/>
            <a:r>
              <a:rPr lang="nl-NL" dirty="0" smtClean="0"/>
              <a:t>Epidemiologie</a:t>
            </a:r>
            <a:endParaRPr lang="nl-NL" dirty="0"/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>
          <a:xfrm>
            <a:off x="539552" y="2276872"/>
            <a:ext cx="8064500" cy="395922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E7132C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E7132C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E7132C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E7132C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E7132C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b="1" dirty="0" smtClean="0"/>
              <a:t>Cannabis:		19		</a:t>
            </a:r>
          </a:p>
          <a:p>
            <a:r>
              <a:rPr lang="nl-NL" b="1" dirty="0" smtClean="0"/>
              <a:t>XTC:			2,9		</a:t>
            </a:r>
          </a:p>
          <a:p>
            <a:r>
              <a:rPr lang="nl-NL" b="1" dirty="0" smtClean="0"/>
              <a:t>Cocaïne:		2,2</a:t>
            </a:r>
          </a:p>
          <a:p>
            <a:r>
              <a:rPr lang="nl-NL" b="1" dirty="0" smtClean="0"/>
              <a:t>Amfetamine:	2,2</a:t>
            </a:r>
          </a:p>
          <a:p>
            <a:r>
              <a:rPr lang="nl-NL" b="1" dirty="0" smtClean="0"/>
              <a:t>Heroïne:		1,1  </a:t>
            </a:r>
          </a:p>
          <a:p>
            <a:r>
              <a:rPr lang="nl-NL" b="1" dirty="0" smtClean="0"/>
              <a:t>Alcohol:		85</a:t>
            </a:r>
          </a:p>
          <a:p>
            <a:r>
              <a:rPr lang="nl-NL" b="1" dirty="0" smtClean="0"/>
              <a:t>Tabak	:		45</a:t>
            </a:r>
          </a:p>
          <a:p>
            <a:endParaRPr lang="nl-NL" dirty="0"/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244252" y="1091524"/>
            <a:ext cx="8763000" cy="9350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rgbClr val="EC142E"/>
                </a:solidFill>
                <a:latin typeface="Verdana" pitchFamily="34" charset="0"/>
                <a:ea typeface="+mj-ea"/>
                <a:cs typeface="+mj-cs"/>
              </a:defRPr>
            </a:lvl1pPr>
          </a:lstStyle>
          <a:p>
            <a:pPr algn="l"/>
            <a:r>
              <a:rPr lang="nl-NL" sz="3200" dirty="0" smtClean="0"/>
              <a:t>Van de scholieren tussen 12 en 18 jaar gebruikte ooit:</a:t>
            </a:r>
            <a:endParaRPr lang="nl-NL" sz="3200" dirty="0"/>
          </a:p>
        </p:txBody>
      </p:sp>
    </p:spTree>
    <p:extLst>
      <p:ext uri="{BB962C8B-B14F-4D97-AF65-F5344CB8AC3E}">
        <p14:creationId xmlns:p14="http://schemas.microsoft.com/office/powerpoint/2010/main" val="378399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5DEE6-088B-47DE-B0A7-B067C38A5FF1}" type="slidenum">
              <a:rPr lang="nl-NL" smtClean="0"/>
              <a:pPr/>
              <a:t>8</a:t>
            </a:fld>
            <a:endParaRPr lang="nl-NL"/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>
          <a:xfrm>
            <a:off x="107504" y="0"/>
            <a:ext cx="9036496" cy="980728"/>
          </a:xfrm>
        </p:spPr>
        <p:txBody>
          <a:bodyPr>
            <a:normAutofit/>
          </a:bodyPr>
          <a:lstStyle/>
          <a:p>
            <a:pPr marL="514350" indent="-514350"/>
            <a:r>
              <a:rPr lang="nl-NL" dirty="0" smtClean="0"/>
              <a:t>Epidemiologie</a:t>
            </a:r>
            <a:endParaRPr lang="nl-NL" dirty="0"/>
          </a:p>
        </p:txBody>
      </p:sp>
      <p:pic>
        <p:nvPicPr>
          <p:cNvPr id="26" name="Afbeelding 2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8407" y="1772816"/>
            <a:ext cx="6408693" cy="2865859"/>
          </a:xfrm>
          <a:prstGeom prst="rect">
            <a:avLst/>
          </a:prstGeom>
        </p:spPr>
      </p:pic>
      <p:sp>
        <p:nvSpPr>
          <p:cNvPr id="27" name="Rechthoek 26"/>
          <p:cNvSpPr/>
          <p:nvPr/>
        </p:nvSpPr>
        <p:spPr>
          <a:xfrm>
            <a:off x="914400" y="3356992"/>
            <a:ext cx="6321896" cy="144016"/>
          </a:xfrm>
          <a:prstGeom prst="rect">
            <a:avLst/>
          </a:prstGeom>
          <a:solidFill>
            <a:srgbClr val="FFFF00">
              <a:alpha val="3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026" name="DefaultOcx"/>
          <p:cNvPicPr preferRelativeResize="0">
            <a:picLocks noChangeArrowheads="1" noChangeShapeType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" cy="228600"/>
          </a:xfrm>
          <a:prstGeom prst="rect">
            <a:avLst/>
          </a:prstGeom>
          <a:noFill/>
          <a:ln w="9525"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HTMLHidden1"/>
          <p:cNvPicPr preferRelativeResize="0">
            <a:picLocks noChangeArrowheads="1" noChangeShapeType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" cy="228600"/>
          </a:xfrm>
          <a:prstGeom prst="rect">
            <a:avLst/>
          </a:prstGeom>
          <a:noFill/>
          <a:ln w="9525"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HTMLHidden2"/>
          <p:cNvPicPr preferRelativeResize="0">
            <a:picLocks noChangeArrowheads="1" noChangeShapeType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" cy="228600"/>
          </a:xfrm>
          <a:prstGeom prst="rect">
            <a:avLst/>
          </a:prstGeom>
          <a:noFill/>
          <a:ln w="9525"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HTMLHidden3"/>
          <p:cNvPicPr preferRelativeResize="0">
            <a:picLocks noChangeArrowheads="1" noChangeShapeType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" cy="228600"/>
          </a:xfrm>
          <a:prstGeom prst="rect">
            <a:avLst/>
          </a:prstGeom>
          <a:noFill/>
          <a:ln w="9525"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HTMLText1"/>
          <p:cNvPicPr preferRelativeResize="0">
            <a:picLocks noChangeArrowheads="1" noChangeShapeType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" cy="228600"/>
          </a:xfrm>
          <a:prstGeom prst="rect">
            <a:avLst/>
          </a:prstGeom>
          <a:noFill/>
          <a:ln w="9525"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HTMLHidden4"/>
          <p:cNvPicPr preferRelativeResize="0">
            <a:picLocks noChangeArrowheads="1" noChangeShapeType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" cy="228600"/>
          </a:xfrm>
          <a:prstGeom prst="rect">
            <a:avLst/>
          </a:prstGeom>
          <a:noFill/>
          <a:ln w="9525"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HTMLText2"/>
          <p:cNvPicPr preferRelativeResize="0">
            <a:picLocks noChangeArrowheads="1" noChangeShapeType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" cy="228600"/>
          </a:xfrm>
          <a:prstGeom prst="rect">
            <a:avLst/>
          </a:prstGeom>
          <a:noFill/>
          <a:ln w="9525"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HTMLImage1"/>
          <p:cNvPicPr preferRelativeResize="0">
            <a:picLocks noChangeArrowheads="1" noChangeShapeType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" cy="914400"/>
          </a:xfrm>
          <a:prstGeom prst="rect">
            <a:avLst/>
          </a:prstGeom>
          <a:noFill/>
          <a:ln w="9525"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5" name="HTMLImage2"/>
          <p:cNvPicPr preferRelativeResize="0">
            <a:picLocks noChangeArrowheads="1" noChangeShapeType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" cy="914400"/>
          </a:xfrm>
          <a:prstGeom prst="rect">
            <a:avLst/>
          </a:prstGeom>
          <a:noFill/>
          <a:ln w="9525"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6" name="HTMLImage3"/>
          <p:cNvPicPr preferRelativeResize="0">
            <a:picLocks noChangeArrowheads="1" noChangeShapeType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" cy="914400"/>
          </a:xfrm>
          <a:prstGeom prst="rect">
            <a:avLst/>
          </a:prstGeom>
          <a:noFill/>
          <a:ln w="9525"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7" name="HTMLImage4"/>
          <p:cNvPicPr preferRelativeResize="0">
            <a:picLocks noChangeArrowheads="1" noChangeShapeType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" cy="914400"/>
          </a:xfrm>
          <a:prstGeom prst="rect">
            <a:avLst/>
          </a:prstGeom>
          <a:noFill/>
          <a:ln w="9525"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8" name="HTMLImage5"/>
          <p:cNvPicPr preferRelativeResize="0">
            <a:picLocks noChangeArrowheads="1" noChangeShapeType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" cy="914400"/>
          </a:xfrm>
          <a:prstGeom prst="rect">
            <a:avLst/>
          </a:prstGeom>
          <a:noFill/>
          <a:ln w="9525"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9" name="HTMLImage6"/>
          <p:cNvPicPr preferRelativeResize="0">
            <a:picLocks noChangeArrowheads="1" noChangeShapeType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" cy="914400"/>
          </a:xfrm>
          <a:prstGeom prst="rect">
            <a:avLst/>
          </a:prstGeom>
          <a:noFill/>
          <a:ln w="9525"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0" name="HTMLImage7"/>
          <p:cNvPicPr preferRelativeResize="0">
            <a:picLocks noChangeArrowheads="1" noChangeShapeType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" cy="914400"/>
          </a:xfrm>
          <a:prstGeom prst="rect">
            <a:avLst/>
          </a:prstGeom>
          <a:noFill/>
          <a:ln w="9525"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2" name="Picture 18" descr="Pas de indeling van de tabel aan. Verplaats variabele in de richting van de pijl.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4300" cy="11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3" name="Picture 19" descr="Pas de indeling van de tabel aan. Verplaats variabele naar rijen.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4300" cy="11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Pas de indeling van de tabel aan. Verplaats variabele in de richting van de pijl.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4300" cy="11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5" name="Picture 21" descr="Pas de indeling van de tabel aan. Verplaats variabele naar rijen.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4300" cy="11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Pas de indeling van de tabel aan. Verplaats variabele in de richting van de pijl.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4300" cy="11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7" name="Picture 23" descr="Pas de indeling van de tabel aan. Verplaats variabele naar kolommen.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4300" cy="11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 descr="Pas de indeling van de tabel aan. Verplaats variabele in de richting van de pijl.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4300" cy="11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9" name="Picture 25" descr="Pas de indeling van de tabel aan. Verplaats variabele naar kolommen.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4300" cy="11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8015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5DEE6-088B-47DE-B0A7-B067C38A5FF1}" type="slidenum">
              <a:rPr lang="nl-NL" smtClean="0"/>
              <a:pPr/>
              <a:t>9</a:t>
            </a:fld>
            <a:endParaRPr lang="nl-NL"/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>
          <a:xfrm>
            <a:off x="107504" y="0"/>
            <a:ext cx="9036496" cy="980728"/>
          </a:xfrm>
        </p:spPr>
        <p:txBody>
          <a:bodyPr>
            <a:normAutofit/>
          </a:bodyPr>
          <a:lstStyle/>
          <a:p>
            <a:pPr marL="514350" indent="-514350"/>
            <a:r>
              <a:rPr lang="nl-NL" dirty="0" smtClean="0"/>
              <a:t>Epidemiologie</a:t>
            </a:r>
            <a:endParaRPr lang="nl-NL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07704" y="2036537"/>
            <a:ext cx="5040560" cy="42058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5176853" y="5937606"/>
            <a:ext cx="3743325" cy="304800"/>
          </a:xfrm>
          <a:prstGeom prst="rect">
            <a:avLst/>
          </a:prstGeom>
          <a:noFill/>
          <a:ln w="3175" cap="rnd" algn="ctr">
            <a:noFill/>
            <a:prstDash val="sysDot"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nl-NL" sz="1400" dirty="0"/>
              <a:t>Bron: LADIS, </a:t>
            </a:r>
            <a:r>
              <a:rPr lang="nl-NL" sz="1400" dirty="0" smtClean="0"/>
              <a:t>2011</a:t>
            </a:r>
            <a:endParaRPr lang="nl-NL" sz="1400" dirty="0"/>
          </a:p>
        </p:txBody>
      </p:sp>
    </p:spTree>
    <p:extLst>
      <p:ext uri="{BB962C8B-B14F-4D97-AF65-F5344CB8AC3E}">
        <p14:creationId xmlns:p14="http://schemas.microsoft.com/office/powerpoint/2010/main" val="1013119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Aangepast ontwerp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-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5882</TotalTime>
  <Words>1211</Words>
  <Application>Microsoft Office PowerPoint</Application>
  <PresentationFormat>Diavoorstelling (4:3)</PresentationFormat>
  <Paragraphs>361</Paragraphs>
  <Slides>54</Slides>
  <Notes>1</Notes>
  <HiddenSlides>0</HiddenSlides>
  <MMClips>1</MMClips>
  <ScaleCrop>false</ScaleCrop>
  <HeadingPairs>
    <vt:vector size="6" baseType="variant">
      <vt:variant>
        <vt:lpstr>Gebruikte lettertypen</vt:lpstr>
      </vt:variant>
      <vt:variant>
        <vt:i4>5</vt:i4>
      </vt:variant>
      <vt:variant>
        <vt:lpstr>Thema</vt:lpstr>
      </vt:variant>
      <vt:variant>
        <vt:i4>2</vt:i4>
      </vt:variant>
      <vt:variant>
        <vt:lpstr>Diatitels</vt:lpstr>
      </vt:variant>
      <vt:variant>
        <vt:i4>54</vt:i4>
      </vt:variant>
    </vt:vector>
  </HeadingPairs>
  <TitlesOfParts>
    <vt:vector size="61" baseType="lpstr">
      <vt:lpstr>Arial</vt:lpstr>
      <vt:lpstr>Calibri</vt:lpstr>
      <vt:lpstr>Times New Roman</vt:lpstr>
      <vt:lpstr>Verdana</vt:lpstr>
      <vt:lpstr>Wingdings</vt:lpstr>
      <vt:lpstr>Office-thema</vt:lpstr>
      <vt:lpstr>Aangepast ontwerp</vt:lpstr>
      <vt:lpstr>Puberbreinen in de mix met alcohol en drugs</vt:lpstr>
      <vt:lpstr>Inhoud</vt:lpstr>
      <vt:lpstr>Druggebruik adolescentie anno?</vt:lpstr>
      <vt:lpstr>Druggebruik adolescentie anno?</vt:lpstr>
      <vt:lpstr>Druggebruik adolescentie anno?</vt:lpstr>
      <vt:lpstr>Druggebruik adolescentie anno?</vt:lpstr>
      <vt:lpstr>Epidemiologie</vt:lpstr>
      <vt:lpstr>Epidemiologie</vt:lpstr>
      <vt:lpstr>Epidemiologie</vt:lpstr>
      <vt:lpstr>Epidemiologie</vt:lpstr>
      <vt:lpstr>Epidemiologie</vt:lpstr>
      <vt:lpstr>Hersenontwikkeling adolescentie</vt:lpstr>
      <vt:lpstr>Hersenontwikkeling adolescentie</vt:lpstr>
      <vt:lpstr>Hersenontwikkeling adolescentie</vt:lpstr>
      <vt:lpstr>Hersenontwikkeling adolescentie</vt:lpstr>
      <vt:lpstr>Hersenontwikkeling adolescentie</vt:lpstr>
      <vt:lpstr>Hersenontwikkeling adolescentie</vt:lpstr>
      <vt:lpstr>Hersenontwikkeling adolescentie</vt:lpstr>
      <vt:lpstr>Hersenontwikkeling adolescentie</vt:lpstr>
      <vt:lpstr>Hersenontwikkeling adolescentie</vt:lpstr>
      <vt:lpstr>Hersenontwikkeling adolescentie</vt:lpstr>
      <vt:lpstr>Hersenontwikkeling adolescentie</vt:lpstr>
      <vt:lpstr>Hersenontwikkeling adolescentie</vt:lpstr>
      <vt:lpstr>Adolescente brein en drugs</vt:lpstr>
      <vt:lpstr>Adolescente brein en drugs</vt:lpstr>
      <vt:lpstr>Adolescente brein en drugs</vt:lpstr>
      <vt:lpstr>Adolescente brein en drugs</vt:lpstr>
      <vt:lpstr>Adolescente brein en drugs</vt:lpstr>
      <vt:lpstr>Adolescente brein en drugs</vt:lpstr>
      <vt:lpstr>Adolescente brein en drugs</vt:lpstr>
      <vt:lpstr>Adolescente brein en drugs</vt:lpstr>
      <vt:lpstr>Adolescente brein en drugs</vt:lpstr>
      <vt:lpstr>Adolescente brein en drugs</vt:lpstr>
      <vt:lpstr>Adolescente brein en drugs</vt:lpstr>
      <vt:lpstr>Adolescente brein en drugs</vt:lpstr>
      <vt:lpstr>Adolescente brein en drugs</vt:lpstr>
      <vt:lpstr>Effect cannabis adolescenten</vt:lpstr>
      <vt:lpstr>Effect cannabis adolescenten</vt:lpstr>
      <vt:lpstr>Effect cannabis adolescenten</vt:lpstr>
      <vt:lpstr>Effect cannabis adolescenten</vt:lpstr>
      <vt:lpstr>Effect cannabis adolescenten</vt:lpstr>
      <vt:lpstr>Effect cannabis adolescenten</vt:lpstr>
      <vt:lpstr>Effect cannabis adolescenten</vt:lpstr>
      <vt:lpstr>Effect cannabis adolescenten</vt:lpstr>
      <vt:lpstr>Effect cannabis adolescenten</vt:lpstr>
      <vt:lpstr>Effect cannabis adolescenten</vt:lpstr>
      <vt:lpstr>Effect cannabis adolescenten</vt:lpstr>
      <vt:lpstr>Effect cannabis adolescenten</vt:lpstr>
      <vt:lpstr>Effect cannabis adolescenten</vt:lpstr>
      <vt:lpstr>Effect cannabis adolescenten</vt:lpstr>
      <vt:lpstr>Effect cannabis adolescenten</vt:lpstr>
      <vt:lpstr>Conclusies</vt:lpstr>
      <vt:lpstr>Conclusies</vt:lpstr>
      <vt:lpstr>Conclusies</vt:lpstr>
    </vt:vector>
  </TitlesOfParts>
  <Company>Trimbos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 1</dc:title>
  <dc:creator>zaghla</dc:creator>
  <cp:lastModifiedBy>Tycho Malmberg</cp:lastModifiedBy>
  <cp:revision>558</cp:revision>
  <dcterms:created xsi:type="dcterms:W3CDTF">2009-05-27T13:35:50Z</dcterms:created>
  <dcterms:modified xsi:type="dcterms:W3CDTF">2016-02-12T10:55:15Z</dcterms:modified>
</cp:coreProperties>
</file>