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6E4C9-54A5-10DA-BDB6-597750468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49314A-0394-CA4B-B945-8384A5BD5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103EE7-B037-92A9-6730-9F4A98E4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873CD-12CA-A19D-FD88-D0E39E35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A91AA3-9157-DBA4-3BDE-96816F5F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6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855E8-52E0-B969-C481-66295ED6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5BA1E5-3949-7997-2FA3-9C8F9B020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C349E0-A291-9937-AE45-5F7A571EB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F1FD32-FFA8-3774-BD47-A0442E79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1B0985-9AAD-87AA-86AD-3FFCB7C8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0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9272B95-E720-15DE-D1F0-2AD84C9E0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F837E74-9257-62AE-1847-24E00BD23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708034-099D-3556-AD23-70412875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5AE2ED-CFD5-6E2F-CC71-045FEA3A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46662F-D791-2C4A-AE0F-985B1687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6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4DDF4-4C17-9493-F71D-6F9CA07C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7E5CA1-5BF1-6202-D8E4-0C661329D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74DC8-8180-6BE9-096F-D5E3C715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E3C63A-25E1-B7C3-A123-3517B059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E1DDFF-23AA-31B0-9197-154F7A18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5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EF56B-A2B3-D5E4-4ECE-F7D9E459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505896-B56A-D0B3-09E8-A5DEDA18F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98350A-D689-8584-EEC3-B8A1936C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87E093-1597-00E3-E035-E04EC305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56FCDB-2EC7-AB85-8A05-44918961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8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993E1-3CD7-6336-24B8-D3B37DA35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8A6D99-AA48-2161-3D67-59604D993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CDBD60-59F6-2649-474A-A626AA3FE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C239E8-CDA0-223A-B398-BA752DC6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212028-EE08-6299-DD75-C5761F65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62CAB7A-9FA3-F11A-3185-4310C7AF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4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469B20-B7FB-B7EF-FA11-9D815B8F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5405ED-CC39-BA85-6B4E-3B205920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9367ED-E002-593C-90C8-A624777E2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963938-287E-9576-B32F-9315FE8D1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445D9DC-89F4-B5DD-CD62-8444369DE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3CF8FD1-C35D-808D-6C64-B83C509A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000D033-2E8E-87DF-1D1C-FEAE6E31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22E83A-E2D8-7AE2-AB7D-B56B9FD4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7A435-4BFE-DD23-7350-ACEF27B3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2E2734A-6206-E4D0-5DF7-06867D5B0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6F577A-C4F0-FE82-028B-041D1AB4D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2FFE138-17FB-CB46-FE99-4990AE23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1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596688F-6ABD-181E-69DB-95DEF86D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7D9ED60-E9B1-2B61-FD0A-2FD52311F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5F89B3-3AD9-1B47-50FA-FDF846F7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9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947B3-3F89-7EBF-1375-7FB02359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853632-9178-4C93-294F-F4A6579EF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1CA7E1-3B1F-562B-878B-2AFA237B6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85B6D0-47A9-C800-068A-52D540F4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6012348-36E0-4E1D-6C35-9D3A914A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AC650E7-8F3B-AAB1-F5BC-844454B2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5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3E221-5A5F-9553-C6A5-5C4E8F34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9C4E26-C455-A5FC-B31B-824A8AF62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9DCDE9-EF7B-16DD-39C1-F80E82CF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76903F-2099-3BD9-EA36-ABAC1412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B828B9-4746-665F-14EA-775EF0B0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7E1ED9-B5A0-160E-B0FB-DE557FFA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7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308294B-346B-718E-4604-E96C3074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0AE765-AC1C-3440-2472-97F8360F1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28CDAB-0066-EA8B-F36A-987D9CC86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D8F70-7EEA-4ECD-8DB2-5FC72FE2C6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2B8387-51F5-C644-09E7-403C85946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88D19B-F142-DA80-6CF4-90C20E88C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9E77-35A6-488B-ACA8-D084E9B934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9.jpe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1117DC4-CC54-9ABF-03A9-18CA54FEB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2" r="22681"/>
          <a:stretch/>
        </p:blipFill>
        <p:spPr>
          <a:xfrm>
            <a:off x="203194" y="803377"/>
            <a:ext cx="2071791" cy="216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343850E-A531-4BB9-EE3B-B9BC071AAD1E}"/>
              </a:ext>
            </a:extLst>
          </p:cNvPr>
          <p:cNvSpPr txBox="1"/>
          <p:nvPr/>
        </p:nvSpPr>
        <p:spPr>
          <a:xfrm>
            <a:off x="203193" y="185930"/>
            <a:ext cx="267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Bessen en vruchten</a:t>
            </a:r>
            <a:endParaRPr lang="en-US" sz="2400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C997472-2620-82E4-3610-8B2E895D0F53}"/>
              </a:ext>
            </a:extLst>
          </p:cNvPr>
          <p:cNvSpPr txBox="1"/>
          <p:nvPr/>
        </p:nvSpPr>
        <p:spPr>
          <a:xfrm>
            <a:off x="203194" y="2963377"/>
            <a:ext cx="206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Duindoorn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74F8415-6716-68B2-08E1-B0BB59D5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97" y="803377"/>
            <a:ext cx="1626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A9FF19-8F34-049F-4E10-29F1589B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9" y="803377"/>
            <a:ext cx="16264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C1B3D3-2E8D-8625-BC4B-D53BD5183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709" y="803377"/>
            <a:ext cx="1626578" cy="216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1CFF673-7E0E-6696-B494-B167D3020908}"/>
              </a:ext>
            </a:extLst>
          </p:cNvPr>
          <p:cNvSpPr txBox="1"/>
          <p:nvPr/>
        </p:nvSpPr>
        <p:spPr>
          <a:xfrm>
            <a:off x="2372631" y="2963377"/>
            <a:ext cx="162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Meidoorn</a:t>
            </a:r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6BA6C7-A908-C918-83BE-5F5DF5E32278}"/>
              </a:ext>
            </a:extLst>
          </p:cNvPr>
          <p:cNvSpPr txBox="1"/>
          <p:nvPr/>
        </p:nvSpPr>
        <p:spPr>
          <a:xfrm>
            <a:off x="4096776" y="2963377"/>
            <a:ext cx="162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Sleedoorn</a:t>
            </a:r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EB4B02B-A5C9-1B59-2072-A44C89F37296}"/>
              </a:ext>
            </a:extLst>
          </p:cNvPr>
          <p:cNvSpPr txBox="1"/>
          <p:nvPr/>
        </p:nvSpPr>
        <p:spPr>
          <a:xfrm>
            <a:off x="5817954" y="2963377"/>
            <a:ext cx="163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Hondsroos</a:t>
            </a:r>
            <a:endParaRPr lang="en-US" dirty="0"/>
          </a:p>
        </p:txBody>
      </p:sp>
      <p:pic>
        <p:nvPicPr>
          <p:cNvPr id="1032" name="Picture 8" descr="Duinroos - Rosa spinosissima | Planten online kopen">
            <a:extLst>
              <a:ext uri="{FF2B5EF4-FFF2-40B4-BE49-F238E27FC236}">
                <a16:creationId xmlns:a16="http://schemas.microsoft.com/office/drawing/2014/main" id="{093B1F98-A3EA-4768-5A9A-5D46AD40E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/>
          <a:stretch/>
        </p:blipFill>
        <p:spPr bwMode="auto">
          <a:xfrm>
            <a:off x="7557010" y="803377"/>
            <a:ext cx="16277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CAE0E50-F8F2-395C-7E15-772AA97D3A1C}"/>
              </a:ext>
            </a:extLst>
          </p:cNvPr>
          <p:cNvSpPr txBox="1"/>
          <p:nvPr/>
        </p:nvSpPr>
        <p:spPr>
          <a:xfrm>
            <a:off x="7542099" y="2963377"/>
            <a:ext cx="164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Duinroos</a:t>
            </a:r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46675E3-708C-CB6D-E8EB-98F35C64E1F5}"/>
              </a:ext>
            </a:extLst>
          </p:cNvPr>
          <p:cNvSpPr txBox="1"/>
          <p:nvPr/>
        </p:nvSpPr>
        <p:spPr>
          <a:xfrm>
            <a:off x="5820921" y="3253570"/>
            <a:ext cx="336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1" dirty="0"/>
              <a:t>(Rozenbottels)</a:t>
            </a:r>
            <a:endParaRPr lang="en-US" i="1" dirty="0"/>
          </a:p>
        </p:txBody>
      </p:sp>
      <p:pic>
        <p:nvPicPr>
          <p:cNvPr id="1034" name="Picture 10" descr="Mespilus germanica 'Westerveld' - laagstam | Mispel | Tuinplantenwinkel.nl">
            <a:extLst>
              <a:ext uri="{FF2B5EF4-FFF2-40B4-BE49-F238E27FC236}">
                <a16:creationId xmlns:a16="http://schemas.microsoft.com/office/drawing/2014/main" id="{A0ECCEAA-05C6-3FB3-DB69-33DBDF42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306" y="803377"/>
            <a:ext cx="2700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714823D-4BB9-C300-A68A-AC2B51DC88D8}"/>
              </a:ext>
            </a:extLst>
          </p:cNvPr>
          <p:cNvSpPr txBox="1"/>
          <p:nvPr/>
        </p:nvSpPr>
        <p:spPr>
          <a:xfrm>
            <a:off x="9285339" y="2963377"/>
            <a:ext cx="270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Mispels</a:t>
            </a:r>
            <a:endParaRPr lang="en-US" dirty="0"/>
          </a:p>
        </p:txBody>
      </p:sp>
      <p:pic>
        <p:nvPicPr>
          <p:cNvPr id="1036" name="Picture 12" descr="Hazelnoten naturel | The Nuthouse">
            <a:extLst>
              <a:ext uri="{FF2B5EF4-FFF2-40B4-BE49-F238E27FC236}">
                <a16:creationId xmlns:a16="http://schemas.microsoft.com/office/drawing/2014/main" id="{7E10257D-F24B-9E89-4318-B3A077B06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4" y="4107173"/>
            <a:ext cx="28767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B698F3C-0D1B-BB6B-0737-B3D0C500DD9F}"/>
              </a:ext>
            </a:extLst>
          </p:cNvPr>
          <p:cNvSpPr txBox="1"/>
          <p:nvPr/>
        </p:nvSpPr>
        <p:spPr>
          <a:xfrm>
            <a:off x="203193" y="3489108"/>
            <a:ext cx="975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Noten</a:t>
            </a:r>
            <a:endParaRPr lang="en-US" sz="2400" b="1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0B38D7D-996E-48F2-7F6C-F6BD0C32D103}"/>
              </a:ext>
            </a:extLst>
          </p:cNvPr>
          <p:cNvSpPr txBox="1"/>
          <p:nvPr/>
        </p:nvSpPr>
        <p:spPr>
          <a:xfrm>
            <a:off x="203193" y="6280768"/>
            <a:ext cx="287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Hazelnoten/hazelaar</a:t>
            </a:r>
            <a:endParaRPr lang="en-US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54FC64B-DE08-48AC-C6EC-00BF34C74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711" y="4123002"/>
            <a:ext cx="2160000" cy="2160000"/>
          </a:xfrm>
          <a:prstGeom prst="rect">
            <a:avLst/>
          </a:prstGeom>
        </p:spPr>
      </p:pic>
      <p:pic>
        <p:nvPicPr>
          <p:cNvPr id="1040" name="Picture 16" descr="Beukennootjes">
            <a:extLst>
              <a:ext uri="{FF2B5EF4-FFF2-40B4-BE49-F238E27FC236}">
                <a16:creationId xmlns:a16="http://schemas.microsoft.com/office/drawing/2014/main" id="{D45683ED-AEC7-16E7-1B57-D8E6849D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00" y="411897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44ADAB6-2570-CE14-2748-A86ED63BA473}"/>
              </a:ext>
            </a:extLst>
          </p:cNvPr>
          <p:cNvSpPr txBox="1"/>
          <p:nvPr/>
        </p:nvSpPr>
        <p:spPr>
          <a:xfrm>
            <a:off x="3188846" y="6280768"/>
            <a:ext cx="21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Tamme kastanjes</a:t>
            </a:r>
            <a:endParaRPr lang="en-US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982E251-0465-CB43-A77C-25FF1F4AC49A}"/>
              </a:ext>
            </a:extLst>
          </p:cNvPr>
          <p:cNvSpPr txBox="1"/>
          <p:nvPr/>
        </p:nvSpPr>
        <p:spPr>
          <a:xfrm>
            <a:off x="5443499" y="6280768"/>
            <a:ext cx="21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Beukennootjes</a:t>
            </a:r>
            <a:endParaRPr lang="en-US" dirty="0"/>
          </a:p>
        </p:txBody>
      </p:sp>
      <p:pic>
        <p:nvPicPr>
          <p:cNvPr id="1042" name="Picture 18" descr="Walnotenboom Juglans regia - ca. 50 cm hoog - kleinfruit - walnoten kweken  | bol.com">
            <a:extLst>
              <a:ext uri="{FF2B5EF4-FFF2-40B4-BE49-F238E27FC236}">
                <a16:creationId xmlns:a16="http://schemas.microsoft.com/office/drawing/2014/main" id="{4AE689A4-5EFD-FE6F-489A-8B3ED4E9D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89" y="412300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6761ED2-E542-DA43-B148-E9CF28D75142}"/>
              </a:ext>
            </a:extLst>
          </p:cNvPr>
          <p:cNvSpPr txBox="1"/>
          <p:nvPr/>
        </p:nvSpPr>
        <p:spPr>
          <a:xfrm>
            <a:off x="7698152" y="6267172"/>
            <a:ext cx="215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Walnoten</a:t>
            </a:r>
            <a:endParaRPr lang="en-US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1FF30C7-9F6F-41E8-66F7-FBDFF16B9C64}"/>
              </a:ext>
            </a:extLst>
          </p:cNvPr>
          <p:cNvSpPr txBox="1"/>
          <p:nvPr/>
        </p:nvSpPr>
        <p:spPr>
          <a:xfrm>
            <a:off x="9839678" y="133197"/>
            <a:ext cx="228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Oktober en November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6917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E70FD01-9D40-5D97-66C0-EE1E15DF7FC8}"/>
              </a:ext>
            </a:extLst>
          </p:cNvPr>
          <p:cNvSpPr txBox="1"/>
          <p:nvPr/>
        </p:nvSpPr>
        <p:spPr>
          <a:xfrm>
            <a:off x="2297255" y="2963377"/>
            <a:ext cx="238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Smalle weegbree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1D3715-E338-8917-69A3-87762417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3" y="803377"/>
            <a:ext cx="2002649" cy="21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9B78E5-6DFC-9476-00D6-AD100DDBB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256" y="803377"/>
            <a:ext cx="2380042" cy="216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B9A8B48-D2CE-720A-173F-5BF2C2591A61}"/>
              </a:ext>
            </a:extLst>
          </p:cNvPr>
          <p:cNvSpPr txBox="1"/>
          <p:nvPr/>
        </p:nvSpPr>
        <p:spPr>
          <a:xfrm>
            <a:off x="203193" y="185930"/>
            <a:ext cx="968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Zaden</a:t>
            </a:r>
            <a:endParaRPr lang="en-US" sz="2400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F52B087-AB78-BEF9-D7DC-2519F78BE3DA}"/>
              </a:ext>
            </a:extLst>
          </p:cNvPr>
          <p:cNvSpPr txBox="1"/>
          <p:nvPr/>
        </p:nvSpPr>
        <p:spPr>
          <a:xfrm>
            <a:off x="203195" y="2963377"/>
            <a:ext cx="200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Brede weegbree</a:t>
            </a:r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3580E9B-599B-4143-B6DD-660BD88F7DF8}"/>
              </a:ext>
            </a:extLst>
          </p:cNvPr>
          <p:cNvSpPr txBox="1"/>
          <p:nvPr/>
        </p:nvSpPr>
        <p:spPr>
          <a:xfrm>
            <a:off x="203193" y="3489108"/>
            <a:ext cx="118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Wortels</a:t>
            </a:r>
            <a:endParaRPr lang="en-US" sz="2400" b="1" dirty="0"/>
          </a:p>
        </p:txBody>
      </p:sp>
      <p:pic>
        <p:nvPicPr>
          <p:cNvPr id="2050" name="Picture 2" descr="daucar2">
            <a:extLst>
              <a:ext uri="{FF2B5EF4-FFF2-40B4-BE49-F238E27FC236}">
                <a16:creationId xmlns:a16="http://schemas.microsoft.com/office/drawing/2014/main" id="{194F75C9-32EF-09C5-C2F8-F01C0461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09" y="80337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997E487-C9E1-7935-6345-D74EC305FD46}"/>
              </a:ext>
            </a:extLst>
          </p:cNvPr>
          <p:cNvSpPr txBox="1"/>
          <p:nvPr/>
        </p:nvSpPr>
        <p:spPr>
          <a:xfrm>
            <a:off x="4768709" y="2963377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Wilde peen</a:t>
            </a:r>
            <a:endParaRPr lang="en-US" dirty="0"/>
          </a:p>
        </p:txBody>
      </p:sp>
      <p:pic>
        <p:nvPicPr>
          <p:cNvPr id="2054" name="Picture 6" descr="wilde peen of Daucus carota">
            <a:extLst>
              <a:ext uri="{FF2B5EF4-FFF2-40B4-BE49-F238E27FC236}">
                <a16:creationId xmlns:a16="http://schemas.microsoft.com/office/drawing/2014/main" id="{4C2A6840-EAAE-1D8E-F621-604941D1F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3" y="4107172"/>
            <a:ext cx="133933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8842BCF-908B-92C8-D1D5-87CC06CD8C2E}"/>
              </a:ext>
            </a:extLst>
          </p:cNvPr>
          <p:cNvSpPr txBox="1"/>
          <p:nvPr/>
        </p:nvSpPr>
        <p:spPr>
          <a:xfrm>
            <a:off x="203193" y="6267172"/>
            <a:ext cx="356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Wilde peen</a:t>
            </a:r>
            <a:endParaRPr lang="en-US" dirty="0"/>
          </a:p>
        </p:txBody>
      </p:sp>
      <p:pic>
        <p:nvPicPr>
          <p:cNvPr id="2056" name="Picture 8" descr="Urtica dioica (Grote brandnetel) - Plant(en)namen">
            <a:extLst>
              <a:ext uri="{FF2B5EF4-FFF2-40B4-BE49-F238E27FC236}">
                <a16:creationId xmlns:a16="http://schemas.microsoft.com/office/drawing/2014/main" id="{FB24EF12-B22D-5643-471F-247F7AFDC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5" b="27811"/>
          <a:stretch/>
        </p:blipFill>
        <p:spPr bwMode="auto">
          <a:xfrm>
            <a:off x="7020120" y="803377"/>
            <a:ext cx="225623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F5114CF-A946-9DE9-5A50-0FE2E83DE318}"/>
              </a:ext>
            </a:extLst>
          </p:cNvPr>
          <p:cNvSpPr txBox="1"/>
          <p:nvPr/>
        </p:nvSpPr>
        <p:spPr>
          <a:xfrm>
            <a:off x="7020120" y="2963377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Brandnetel</a:t>
            </a:r>
            <a:endParaRPr lang="en-US" dirty="0"/>
          </a:p>
        </p:txBody>
      </p:sp>
      <p:pic>
        <p:nvPicPr>
          <p:cNvPr id="2058" name="Picture 10" descr="paardebloem, paardenbloem of Taraxacum officinalis">
            <a:extLst>
              <a:ext uri="{FF2B5EF4-FFF2-40B4-BE49-F238E27FC236}">
                <a16:creationId xmlns:a16="http://schemas.microsoft.com/office/drawing/2014/main" id="{E0D6A5A7-143D-8B1B-B830-8091F289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53" y="4107172"/>
            <a:ext cx="1498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B73D5CB-2C30-E9D5-9465-248F071FA1D3}"/>
              </a:ext>
            </a:extLst>
          </p:cNvPr>
          <p:cNvSpPr txBox="1"/>
          <p:nvPr/>
        </p:nvSpPr>
        <p:spPr>
          <a:xfrm>
            <a:off x="4115597" y="6267172"/>
            <a:ext cx="354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Paardenbloem</a:t>
            </a:r>
            <a:endParaRPr lang="en-US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9CDE106-E369-E384-3133-83F959E0D2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684" y="4107172"/>
            <a:ext cx="1440472" cy="2160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1577D44-A59A-812E-994B-0E396DB75927}"/>
              </a:ext>
            </a:extLst>
          </p:cNvPr>
          <p:cNvSpPr txBox="1"/>
          <p:nvPr/>
        </p:nvSpPr>
        <p:spPr>
          <a:xfrm>
            <a:off x="8085920" y="6267172"/>
            <a:ext cx="360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Look-zonder-look</a:t>
            </a:r>
            <a:endParaRPr lang="en-US" dirty="0"/>
          </a:p>
        </p:txBody>
      </p:sp>
      <p:pic>
        <p:nvPicPr>
          <p:cNvPr id="2062" name="Picture 14" descr="DAUCAR – Vlindertuin Tiel">
            <a:extLst>
              <a:ext uri="{FF2B5EF4-FFF2-40B4-BE49-F238E27FC236}">
                <a16:creationId xmlns:a16="http://schemas.microsoft.com/office/drawing/2014/main" id="{9506FADE-9CD6-FD56-F191-F2AE50D2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85" y="410717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aardenbloem - Natuurfotografie">
            <a:extLst>
              <a:ext uri="{FF2B5EF4-FFF2-40B4-BE49-F238E27FC236}">
                <a16:creationId xmlns:a16="http://schemas.microsoft.com/office/drawing/2014/main" id="{06BBFE73-B4A9-DE11-9FDD-DB8211A0D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22159"/>
          <a:stretch/>
        </p:blipFill>
        <p:spPr bwMode="auto">
          <a:xfrm>
            <a:off x="5614097" y="4107172"/>
            <a:ext cx="204241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lliaria petiolata, Look zonder look - Medigran">
            <a:extLst>
              <a:ext uri="{FF2B5EF4-FFF2-40B4-BE49-F238E27FC236}">
                <a16:creationId xmlns:a16="http://schemas.microsoft.com/office/drawing/2014/main" id="{3C9AA597-94BA-3F70-7E9E-61BCB968B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392" y="410717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kleefkruid - Gallium aparine (zadenzakje) - TuinJoop">
            <a:extLst>
              <a:ext uri="{FF2B5EF4-FFF2-40B4-BE49-F238E27FC236}">
                <a16:creationId xmlns:a16="http://schemas.microsoft.com/office/drawing/2014/main" id="{8E72E950-0807-F97C-C1D8-5BAAC2A3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70" y="803377"/>
            <a:ext cx="216977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D9F6C8B6-9E8D-E541-F840-CC14184063B8}"/>
              </a:ext>
            </a:extLst>
          </p:cNvPr>
          <p:cNvSpPr txBox="1"/>
          <p:nvPr/>
        </p:nvSpPr>
        <p:spPr>
          <a:xfrm>
            <a:off x="9367770" y="2963377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Kleefkruid</a:t>
            </a:r>
            <a:endParaRPr lang="en-US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0DC59DD-E6C7-7977-FB22-259F41FA5814}"/>
              </a:ext>
            </a:extLst>
          </p:cNvPr>
          <p:cNvSpPr txBox="1"/>
          <p:nvPr/>
        </p:nvSpPr>
        <p:spPr>
          <a:xfrm>
            <a:off x="9839678" y="133197"/>
            <a:ext cx="228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Oktober en November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8818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FDA2626-7972-C418-5828-C50FD6BBD8B3}"/>
              </a:ext>
            </a:extLst>
          </p:cNvPr>
          <p:cNvSpPr txBox="1"/>
          <p:nvPr/>
        </p:nvSpPr>
        <p:spPr>
          <a:xfrm>
            <a:off x="203193" y="185930"/>
            <a:ext cx="133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Bladeren</a:t>
            </a:r>
            <a:endParaRPr lang="en-US" sz="2400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EBE6576-02A6-3A64-6A3A-DA73CB049449}"/>
              </a:ext>
            </a:extLst>
          </p:cNvPr>
          <p:cNvSpPr txBox="1"/>
          <p:nvPr/>
        </p:nvSpPr>
        <p:spPr>
          <a:xfrm>
            <a:off x="229606" y="3037265"/>
            <a:ext cx="204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Watermunt</a:t>
            </a:r>
            <a:endParaRPr lang="en-US" dirty="0"/>
          </a:p>
        </p:txBody>
      </p:sp>
      <p:pic>
        <p:nvPicPr>
          <p:cNvPr id="3076" name="Picture 4" descr="Witte Klaver / Ladino-klaver - Eetbare Bloemetjes - Van huis uit Natuurlijk  en 't verst! | Vers van Cees">
            <a:extLst>
              <a:ext uri="{FF2B5EF4-FFF2-40B4-BE49-F238E27FC236}">
                <a16:creationId xmlns:a16="http://schemas.microsoft.com/office/drawing/2014/main" id="{24AC3A81-BB37-A184-1779-625863F7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48" y="877265"/>
            <a:ext cx="215568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BAC5174-9D0D-BEF8-125F-6355E0CAF7F6}"/>
              </a:ext>
            </a:extLst>
          </p:cNvPr>
          <p:cNvSpPr txBox="1"/>
          <p:nvPr/>
        </p:nvSpPr>
        <p:spPr>
          <a:xfrm>
            <a:off x="2372446" y="3037265"/>
            <a:ext cx="215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Witte klaver</a:t>
            </a:r>
            <a:endParaRPr lang="en-US" dirty="0"/>
          </a:p>
        </p:txBody>
      </p:sp>
      <p:pic>
        <p:nvPicPr>
          <p:cNvPr id="3078" name="Picture 6" descr="Rode klaver (Trifolium pratense) - PictureThis">
            <a:extLst>
              <a:ext uri="{FF2B5EF4-FFF2-40B4-BE49-F238E27FC236}">
                <a16:creationId xmlns:a16="http://schemas.microsoft.com/office/drawing/2014/main" id="{6FFE0C57-7333-8A9F-1D43-2CE1A2CB0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53" y="87726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DE346E-47B8-4397-0927-13B8CD4EE408}"/>
              </a:ext>
            </a:extLst>
          </p:cNvPr>
          <p:cNvSpPr txBox="1"/>
          <p:nvPr/>
        </p:nvSpPr>
        <p:spPr>
          <a:xfrm>
            <a:off x="4628550" y="3037265"/>
            <a:ext cx="215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Rode klaver</a:t>
            </a:r>
            <a:endParaRPr lang="en-US" dirty="0"/>
          </a:p>
        </p:txBody>
      </p:sp>
      <p:pic>
        <p:nvPicPr>
          <p:cNvPr id="3080" name="Picture 8" descr="De hondsdraf - De Kruidhof hortus van Fryslân">
            <a:extLst>
              <a:ext uri="{FF2B5EF4-FFF2-40B4-BE49-F238E27FC236}">
                <a16:creationId xmlns:a16="http://schemas.microsoft.com/office/drawing/2014/main" id="{7BB0FD7C-635E-88EC-C86F-73ADBE173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52" y="87726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1A9A709-89AD-6FA6-5319-01920F576E11}"/>
              </a:ext>
            </a:extLst>
          </p:cNvPr>
          <p:cNvSpPr txBox="1"/>
          <p:nvPr/>
        </p:nvSpPr>
        <p:spPr>
          <a:xfrm>
            <a:off x="6888978" y="3037265"/>
            <a:ext cx="2134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Hondsdraf</a:t>
            </a:r>
            <a:endParaRPr lang="en-US" dirty="0"/>
          </a:p>
        </p:txBody>
      </p:sp>
      <p:pic>
        <p:nvPicPr>
          <p:cNvPr id="3082" name="Picture 10" descr="Zevenblad">
            <a:extLst>
              <a:ext uri="{FF2B5EF4-FFF2-40B4-BE49-F238E27FC236}">
                <a16:creationId xmlns:a16="http://schemas.microsoft.com/office/drawing/2014/main" id="{6DE9284D-F9B7-16A9-380E-FB114A85E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r="8996"/>
          <a:stretch/>
        </p:blipFill>
        <p:spPr bwMode="auto">
          <a:xfrm>
            <a:off x="203193" y="4120768"/>
            <a:ext cx="209084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2F2D088-DEC1-A5E2-C887-D8F014EE5F1A}"/>
              </a:ext>
            </a:extLst>
          </p:cNvPr>
          <p:cNvSpPr txBox="1"/>
          <p:nvPr/>
        </p:nvSpPr>
        <p:spPr>
          <a:xfrm>
            <a:off x="203193" y="6280768"/>
            <a:ext cx="209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Zevenblad</a:t>
            </a:r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A461F4C-60C8-DEFF-D63D-E4D905E5B7AF}"/>
              </a:ext>
            </a:extLst>
          </p:cNvPr>
          <p:cNvSpPr txBox="1"/>
          <p:nvPr/>
        </p:nvSpPr>
        <p:spPr>
          <a:xfrm>
            <a:off x="9201387" y="4073737"/>
            <a:ext cx="20807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Paardenbloem</a:t>
            </a:r>
          </a:p>
          <a:p>
            <a:pPr marL="285750" indent="-285750">
              <a:buFontTx/>
              <a:buChar char="-"/>
            </a:pPr>
            <a:r>
              <a:rPr lang="nl-NL" dirty="0"/>
              <a:t>Madeliefje</a:t>
            </a:r>
          </a:p>
          <a:p>
            <a:pPr marL="285750" indent="-285750">
              <a:buFontTx/>
              <a:buChar char="-"/>
            </a:pPr>
            <a:r>
              <a:rPr lang="nl-NL" dirty="0"/>
              <a:t>Dovenetel</a:t>
            </a:r>
          </a:p>
          <a:p>
            <a:pPr marL="285750" indent="-285750">
              <a:buFontTx/>
              <a:buChar char="-"/>
            </a:pPr>
            <a:r>
              <a:rPr lang="nl-N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Weegbree</a:t>
            </a:r>
          </a:p>
          <a:p>
            <a:pPr marL="285750" indent="-285750">
              <a:buFontTx/>
              <a:buChar char="-"/>
            </a:pPr>
            <a:r>
              <a:rPr lang="nl-N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Look-zonder-look</a:t>
            </a:r>
          </a:p>
          <a:p>
            <a:pPr marL="285750" indent="-285750">
              <a:buFontTx/>
              <a:buChar char="-"/>
            </a:pPr>
            <a:r>
              <a:rPr lang="nl-N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Brandnetel</a:t>
            </a:r>
          </a:p>
          <a:p>
            <a:pPr marL="285750" indent="-285750">
              <a:buFontTx/>
              <a:buChar char="-"/>
            </a:pPr>
            <a:r>
              <a:rPr lang="nl-N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Kleefkruid</a:t>
            </a:r>
          </a:p>
          <a:p>
            <a:pPr marL="285750" indent="-285750">
              <a:buFontTx/>
              <a:buChar char="-"/>
            </a:pPr>
            <a:r>
              <a:rPr lang="nl-N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Herderstasje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623EB6-30D9-2935-3C5A-A23A2282D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154" y="4129153"/>
            <a:ext cx="1882612" cy="2160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5F0FDFA-7B82-BA00-5474-EE9FC2AE6CAF}"/>
              </a:ext>
            </a:extLst>
          </p:cNvPr>
          <p:cNvSpPr txBox="1"/>
          <p:nvPr/>
        </p:nvSpPr>
        <p:spPr>
          <a:xfrm>
            <a:off x="2400155" y="6280768"/>
            <a:ext cx="188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Veldzuring</a:t>
            </a:r>
            <a:endParaRPr lang="en-US" dirty="0"/>
          </a:p>
        </p:txBody>
      </p:sp>
      <p:pic>
        <p:nvPicPr>
          <p:cNvPr id="3084" name="Picture 12" descr="Winter-Postelein - Tuinkruiden - Vers van Cees">
            <a:extLst>
              <a:ext uri="{FF2B5EF4-FFF2-40B4-BE49-F238E27FC236}">
                <a16:creationId xmlns:a16="http://schemas.microsoft.com/office/drawing/2014/main" id="{076F4E3A-4AB4-95CF-4115-2EC3D017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00" y="87726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1D1759DD-4DE2-BAAE-7138-8D191280151E}"/>
              </a:ext>
            </a:extLst>
          </p:cNvPr>
          <p:cNvSpPr txBox="1"/>
          <p:nvPr/>
        </p:nvSpPr>
        <p:spPr>
          <a:xfrm>
            <a:off x="9153720" y="3037265"/>
            <a:ext cx="215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Winterpostelein</a:t>
            </a:r>
            <a:endParaRPr lang="en-US" dirty="0"/>
          </a:p>
        </p:txBody>
      </p:sp>
      <p:pic>
        <p:nvPicPr>
          <p:cNvPr id="3086" name="Picture 14" descr="veldkers (kleine) - Cardamine hirsuta (zadenzakje) - TuinJoop">
            <a:extLst>
              <a:ext uri="{FF2B5EF4-FFF2-40B4-BE49-F238E27FC236}">
                <a16:creationId xmlns:a16="http://schemas.microsoft.com/office/drawing/2014/main" id="{1AEBF94F-D8E5-0743-B556-C7CD3FC2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83" y="4129153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99FAEF1-E00C-77BB-74D0-CB8049073F1A}"/>
              </a:ext>
            </a:extLst>
          </p:cNvPr>
          <p:cNvSpPr txBox="1"/>
          <p:nvPr/>
        </p:nvSpPr>
        <p:spPr>
          <a:xfrm>
            <a:off x="4388882" y="6280768"/>
            <a:ext cx="215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Veldkers</a:t>
            </a:r>
            <a:endParaRPr lang="en-US" dirty="0"/>
          </a:p>
        </p:txBody>
      </p:sp>
      <p:pic>
        <p:nvPicPr>
          <p:cNvPr id="16" name="Picture 6" descr="Duizendblad (Achillea) | De Kruidenwereld">
            <a:extLst>
              <a:ext uri="{FF2B5EF4-FFF2-40B4-BE49-F238E27FC236}">
                <a16:creationId xmlns:a16="http://schemas.microsoft.com/office/drawing/2014/main" id="{D9CD574C-C8AD-753A-E8BE-3AE193245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/>
          <a:stretch/>
        </p:blipFill>
        <p:spPr bwMode="auto">
          <a:xfrm>
            <a:off x="6650677" y="4129153"/>
            <a:ext cx="24314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814AE535-EEF3-0330-2788-8DD8C3A0AB94}"/>
              </a:ext>
            </a:extLst>
          </p:cNvPr>
          <p:cNvSpPr txBox="1"/>
          <p:nvPr/>
        </p:nvSpPr>
        <p:spPr>
          <a:xfrm>
            <a:off x="6646356" y="6280768"/>
            <a:ext cx="215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Duizendblad</a:t>
            </a:r>
            <a:endParaRPr lang="en-US" dirty="0"/>
          </a:p>
        </p:txBody>
      </p:sp>
      <p:pic>
        <p:nvPicPr>
          <p:cNvPr id="3088" name="Picture 16" descr="Fiore o pianta: Watermunt">
            <a:extLst>
              <a:ext uri="{FF2B5EF4-FFF2-40B4-BE49-F238E27FC236}">
                <a16:creationId xmlns:a16="http://schemas.microsoft.com/office/drawing/2014/main" id="{74521200-2D58-807D-E84B-4C6D0CD4C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2680"/>
          <a:stretch/>
        </p:blipFill>
        <p:spPr bwMode="auto">
          <a:xfrm>
            <a:off x="203194" y="877265"/>
            <a:ext cx="207315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755CC0B9-6373-7BA0-87D4-2326229B939C}"/>
              </a:ext>
            </a:extLst>
          </p:cNvPr>
          <p:cNvSpPr txBox="1"/>
          <p:nvPr/>
        </p:nvSpPr>
        <p:spPr>
          <a:xfrm>
            <a:off x="9839678" y="133197"/>
            <a:ext cx="228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Oktober en November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2104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venetel - Kruidengeheimen">
            <a:extLst>
              <a:ext uri="{FF2B5EF4-FFF2-40B4-BE49-F238E27FC236}">
                <a16:creationId xmlns:a16="http://schemas.microsoft.com/office/drawing/2014/main" id="{439C2E10-8233-6BC0-AA30-963A3ED26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0859"/>
          <a:stretch/>
        </p:blipFill>
        <p:spPr bwMode="auto">
          <a:xfrm>
            <a:off x="229606" y="877265"/>
            <a:ext cx="19477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EE56E0-81CB-5060-9AB0-A49C49A64163}"/>
              </a:ext>
            </a:extLst>
          </p:cNvPr>
          <p:cNvSpPr txBox="1"/>
          <p:nvPr/>
        </p:nvSpPr>
        <p:spPr>
          <a:xfrm>
            <a:off x="229607" y="3037265"/>
            <a:ext cx="194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Witte dovenetel</a:t>
            </a:r>
            <a:endParaRPr lang="en-US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67B0786-E753-BAE7-3912-602E05E589F5}"/>
              </a:ext>
            </a:extLst>
          </p:cNvPr>
          <p:cNvSpPr txBox="1"/>
          <p:nvPr/>
        </p:nvSpPr>
        <p:spPr>
          <a:xfrm>
            <a:off x="203193" y="185930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Bloemen</a:t>
            </a:r>
            <a:endParaRPr lang="en-US" sz="2400" b="1" dirty="0"/>
          </a:p>
        </p:txBody>
      </p:sp>
      <p:pic>
        <p:nvPicPr>
          <p:cNvPr id="4100" name="Picture 4" descr="Dovenetel Paarse - Eetbare Bloemetjes - Versvancees">
            <a:extLst>
              <a:ext uri="{FF2B5EF4-FFF2-40B4-BE49-F238E27FC236}">
                <a16:creationId xmlns:a16="http://schemas.microsoft.com/office/drawing/2014/main" id="{C0636518-F53B-9B27-69B4-0CB1A718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77" y="87726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EE105C9-5F24-18FB-8CDD-E953C35A68D6}"/>
              </a:ext>
            </a:extLst>
          </p:cNvPr>
          <p:cNvSpPr txBox="1"/>
          <p:nvPr/>
        </p:nvSpPr>
        <p:spPr>
          <a:xfrm>
            <a:off x="2273876" y="3037265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Paarse dovenetel</a:t>
            </a:r>
            <a:endParaRPr lang="en-US" dirty="0"/>
          </a:p>
        </p:txBody>
      </p:sp>
      <p:pic>
        <p:nvPicPr>
          <p:cNvPr id="4104" name="Picture 8" descr="Kamille - Venema Zaden">
            <a:extLst>
              <a:ext uri="{FF2B5EF4-FFF2-40B4-BE49-F238E27FC236}">
                <a16:creationId xmlns:a16="http://schemas.microsoft.com/office/drawing/2014/main" id="{DEE74AA2-CBC6-0C52-DA48-C35232D3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27" y="87726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E84EB5C-B7A8-EA59-BB91-092C9931AC1D}"/>
              </a:ext>
            </a:extLst>
          </p:cNvPr>
          <p:cNvSpPr txBox="1"/>
          <p:nvPr/>
        </p:nvSpPr>
        <p:spPr>
          <a:xfrm>
            <a:off x="4530426" y="3037265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Kamille</a:t>
            </a:r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526359B-78F8-7004-082F-D24F1D96C05E}"/>
              </a:ext>
            </a:extLst>
          </p:cNvPr>
          <p:cNvSpPr txBox="1"/>
          <p:nvPr/>
        </p:nvSpPr>
        <p:spPr>
          <a:xfrm>
            <a:off x="6786976" y="3037265"/>
            <a:ext cx="204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Paardenbloem</a:t>
            </a:r>
            <a:endParaRPr lang="en-US" dirty="0"/>
          </a:p>
        </p:txBody>
      </p:sp>
      <p:pic>
        <p:nvPicPr>
          <p:cNvPr id="8" name="Picture 2" descr="Paardenbloem - Natuurfotografie">
            <a:extLst>
              <a:ext uri="{FF2B5EF4-FFF2-40B4-BE49-F238E27FC236}">
                <a16:creationId xmlns:a16="http://schemas.microsoft.com/office/drawing/2014/main" id="{8CD558CF-1FBE-2728-6923-25ED6E38F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22159"/>
          <a:stretch/>
        </p:blipFill>
        <p:spPr bwMode="auto">
          <a:xfrm>
            <a:off x="6786975" y="877265"/>
            <a:ext cx="204241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805B6A4-AE24-A60D-4FB6-FCEBE92670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90" t="4611" r="26283" b="6917"/>
          <a:stretch/>
        </p:blipFill>
        <p:spPr>
          <a:xfrm>
            <a:off x="8925935" y="877265"/>
            <a:ext cx="2068826" cy="216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FC4AC9E-AFB6-DDD8-F939-03DF4AEE6BDC}"/>
              </a:ext>
            </a:extLst>
          </p:cNvPr>
          <p:cNvSpPr txBox="1"/>
          <p:nvPr/>
        </p:nvSpPr>
        <p:spPr>
          <a:xfrm>
            <a:off x="8952348" y="3037265"/>
            <a:ext cx="204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Madeliefje</a:t>
            </a:r>
            <a:endParaRPr lang="en-US" dirty="0"/>
          </a:p>
        </p:txBody>
      </p:sp>
      <p:pic>
        <p:nvPicPr>
          <p:cNvPr id="12" name="Picture 18" descr="Herderstasje - Eetbare Bloemetjes - Van huis uit Natuurlijk en 't verst! |  Vers van Cees">
            <a:extLst>
              <a:ext uri="{FF2B5EF4-FFF2-40B4-BE49-F238E27FC236}">
                <a16:creationId xmlns:a16="http://schemas.microsoft.com/office/drawing/2014/main" id="{A88C498C-C323-2A3F-8C07-E546534E6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6" y="4129153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3F30BD8-0F6C-F59B-0E38-503914261CC1}"/>
              </a:ext>
            </a:extLst>
          </p:cNvPr>
          <p:cNvSpPr txBox="1"/>
          <p:nvPr/>
        </p:nvSpPr>
        <p:spPr>
          <a:xfrm>
            <a:off x="229606" y="6280768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Herderstasje</a:t>
            </a:r>
            <a:endParaRPr lang="en-US" dirty="0"/>
          </a:p>
        </p:txBody>
      </p:sp>
      <p:pic>
        <p:nvPicPr>
          <p:cNvPr id="14" name="Picture 4" descr="Witte Klaver / Ladino-klaver - Eetbare Bloemetjes - Van huis uit Natuurlijk  en 't verst! | Vers van Cees">
            <a:extLst>
              <a:ext uri="{FF2B5EF4-FFF2-40B4-BE49-F238E27FC236}">
                <a16:creationId xmlns:a16="http://schemas.microsoft.com/office/drawing/2014/main" id="{F1271E49-989C-6C96-EF53-1D067EB72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12" y="4129153"/>
            <a:ext cx="215568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B8B6322E-BF0B-A6FF-8496-C9811447F3F8}"/>
              </a:ext>
            </a:extLst>
          </p:cNvPr>
          <p:cNvSpPr txBox="1"/>
          <p:nvPr/>
        </p:nvSpPr>
        <p:spPr>
          <a:xfrm>
            <a:off x="2506628" y="6277265"/>
            <a:ext cx="213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Witte klaver</a:t>
            </a:r>
            <a:endParaRPr lang="en-US" dirty="0"/>
          </a:p>
        </p:txBody>
      </p:sp>
      <p:pic>
        <p:nvPicPr>
          <p:cNvPr id="16" name="Picture 6" descr="Rode klaver (Trifolium pratense) - PictureThis">
            <a:extLst>
              <a:ext uri="{FF2B5EF4-FFF2-40B4-BE49-F238E27FC236}">
                <a16:creationId xmlns:a16="http://schemas.microsoft.com/office/drawing/2014/main" id="{FF370E83-8DB5-C586-6F6D-8A9F0F85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98" y="411726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0D33A823-FE49-45D6-4F08-FED6833B896F}"/>
              </a:ext>
            </a:extLst>
          </p:cNvPr>
          <p:cNvSpPr txBox="1"/>
          <p:nvPr/>
        </p:nvSpPr>
        <p:spPr>
          <a:xfrm>
            <a:off x="4745898" y="6277265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Rode klaver</a:t>
            </a:r>
            <a:endParaRPr lang="en-US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6374D1C9-6E17-A76D-9CA4-637B1C7D2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623" r="29877"/>
          <a:stretch/>
        </p:blipFill>
        <p:spPr>
          <a:xfrm>
            <a:off x="9184694" y="4117265"/>
            <a:ext cx="2160000" cy="21600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09A58E6A-7D24-2874-575D-2C0D594A2D56}"/>
              </a:ext>
            </a:extLst>
          </p:cNvPr>
          <p:cNvSpPr txBox="1"/>
          <p:nvPr/>
        </p:nvSpPr>
        <p:spPr>
          <a:xfrm>
            <a:off x="7001884" y="6277265"/>
            <a:ext cx="2086824" cy="381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Duinviooltje</a:t>
            </a:r>
            <a:endParaRPr lang="en-US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395671C-E1C3-8E55-E678-6EEA569C7531}"/>
              </a:ext>
            </a:extLst>
          </p:cNvPr>
          <p:cNvSpPr txBox="1"/>
          <p:nvPr/>
        </p:nvSpPr>
        <p:spPr>
          <a:xfrm>
            <a:off x="9205730" y="6289153"/>
            <a:ext cx="213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Vogelmuur</a:t>
            </a:r>
            <a:endParaRPr lang="en-US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8596DC3-048F-4DFF-877F-108EFDDCB3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636" b="17360"/>
          <a:stretch/>
        </p:blipFill>
        <p:spPr>
          <a:xfrm>
            <a:off x="7001884" y="4117265"/>
            <a:ext cx="208682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132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78</Words>
  <Application>Microsoft Office PowerPoint</Application>
  <PresentationFormat>Breedbeeld</PresentationFormat>
  <Paragraphs>55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van Hofslot</dc:creator>
  <cp:lastModifiedBy>Anna van Hofslot</cp:lastModifiedBy>
  <cp:revision>35</cp:revision>
  <dcterms:created xsi:type="dcterms:W3CDTF">2022-11-09T15:59:46Z</dcterms:created>
  <dcterms:modified xsi:type="dcterms:W3CDTF">2022-11-12T11:14:51Z</dcterms:modified>
</cp:coreProperties>
</file>